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283" r:id="rId3"/>
    <p:sldId id="277" r:id="rId4"/>
    <p:sldId id="279" r:id="rId5"/>
    <p:sldId id="278" r:id="rId6"/>
    <p:sldId id="260" r:id="rId7"/>
    <p:sldId id="280" r:id="rId8"/>
    <p:sldId id="256" r:id="rId9"/>
    <p:sldId id="261" r:id="rId10"/>
    <p:sldId id="262" r:id="rId11"/>
    <p:sldId id="264" r:id="rId12"/>
    <p:sldId id="265" r:id="rId13"/>
    <p:sldId id="266" r:id="rId14"/>
    <p:sldId id="267" r:id="rId15"/>
    <p:sldId id="281" r:id="rId16"/>
    <p:sldId id="28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00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0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36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82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9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17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81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0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01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024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04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  <a:pPr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54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slide" Target="slide2.xml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1.xml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slide" Target="slide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4.xml"/><Relationship Id="rId5" Type="http://schemas.openxmlformats.org/officeDocument/2006/relationships/image" Target="../media/image15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41195" y="2504648"/>
            <a:ext cx="8974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HỌC TIẾNG VIỆT</a:t>
            </a:r>
            <a:r>
              <a:rPr 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1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925" y="365126"/>
            <a:ext cx="5486400" cy="604093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167730"/>
            <a:ext cx="8370664" cy="75828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167" t="18199" r="25437" b="20286"/>
          <a:stretch>
            <a:fillRect/>
          </a:stretch>
        </p:blipFill>
        <p:spPr>
          <a:xfrm>
            <a:off x="653143" y="1254034"/>
            <a:ext cx="10672353" cy="573547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6400800" y="2403566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185955" y="3827417"/>
            <a:ext cx="627016" cy="29435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413863" y="3974594"/>
            <a:ext cx="13063" cy="744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7067007" y="3030583"/>
            <a:ext cx="757644" cy="37882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0" y="0"/>
            <a:ext cx="6607629" cy="7582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7202" t="22610" r="24417" b="20936"/>
          <a:stretch>
            <a:fillRect/>
          </a:stretch>
        </p:blipFill>
        <p:spPr>
          <a:xfrm>
            <a:off x="774700" y="1175339"/>
            <a:ext cx="10718800" cy="54654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839097" y="2584014"/>
            <a:ext cx="13063" cy="7992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94331" y="3060793"/>
            <a:ext cx="971369" cy="59680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39097" y="4245429"/>
            <a:ext cx="13063" cy="65071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39049" y="3999775"/>
            <a:ext cx="1093651" cy="4198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814" t="27574" r="12781" b="36478"/>
          <a:stretch>
            <a:fillRect/>
          </a:stretch>
        </p:blipFill>
        <p:spPr>
          <a:xfrm>
            <a:off x="838200" y="1825624"/>
            <a:ext cx="10543860" cy="4486276"/>
          </a:xfrm>
          <a:prstGeom prst="rect">
            <a:avLst/>
          </a:prstGeom>
        </p:spPr>
      </p:pic>
      <p:sp>
        <p:nvSpPr>
          <p:cNvPr id="5" name="Title 1"/>
          <p:cNvSpPr txBox="1"/>
          <p:nvPr/>
        </p:nvSpPr>
        <p:spPr>
          <a:xfrm>
            <a:off x="4232366" y="116930"/>
            <a:ext cx="4684761" cy="7582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latin typeface="UTM Avo" panose="02040603050506020204" pitchFamily="18" charset="0"/>
              </a:rPr>
              <a:t>4. Tập đọc</a:t>
            </a:r>
            <a:endParaRPr lang="en-US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ơ">
            <a:hlinkClick r:id="" action="ppaction://media"/>
            <a:extLst>
              <a:ext uri="{FF2B5EF4-FFF2-40B4-BE49-F238E27FC236}">
                <a16:creationId xmlns:a16="http://schemas.microsoft.com/office/drawing/2014/main" id="{730C2FB0-66F1-43A5-A39F-6C2C2065667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825625"/>
            <a:ext cx="7010400" cy="4351338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D9513C2-1286-4474-B84A-D193F2788A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107" y="242297"/>
            <a:ext cx="2218899" cy="83587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Tập viết</a:t>
            </a:r>
          </a:p>
        </p:txBody>
      </p:sp>
    </p:spTree>
    <p:extLst>
      <p:ext uri="{BB962C8B-B14F-4D97-AF65-F5344CB8AC3E}">
        <p14:creationId xmlns:p14="http://schemas.microsoft.com/office/powerpoint/2010/main" val="28177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6508375-BFF6-4761-8910-1DCB1829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d">
            <a:hlinkClick r:id="" action="ppaction://media"/>
            <a:extLst>
              <a:ext uri="{FF2B5EF4-FFF2-40B4-BE49-F238E27FC236}">
                <a16:creationId xmlns:a16="http://schemas.microsoft.com/office/drawing/2014/main" id="{84A3FAE7-CECE-479E-AE51-2D4510432D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0800" y="1825625"/>
            <a:ext cx="7010400" cy="4351338"/>
          </a:xfrm>
        </p:spPr>
      </p:pic>
    </p:spTree>
    <p:extLst>
      <p:ext uri="{BB962C8B-B14F-4D97-AF65-F5344CB8AC3E}">
        <p14:creationId xmlns:p14="http://schemas.microsoft.com/office/powerpoint/2010/main" val="3082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>
            <a:fillRect/>
          </a:stretch>
        </p:blipFill>
        <p:spPr>
          <a:xfrm>
            <a:off x="0" y="0"/>
            <a:ext cx="12192000" cy="66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276198"/>
            <a:ext cx="79330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35300" y="2169795"/>
            <a:ext cx="7766685" cy="31076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 giúp các con vật thực hiện ước mơ bay lên bầu trời cao bằng cách đọc đúng tất cả các âm, tiếng, từ , câu sau.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290319" y="1"/>
            <a:ext cx="1806431" cy="3432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705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1" action="ppaction://hlinksldjump"/>
          </p:cNvPr>
          <p:cNvSpPr/>
          <p:nvPr/>
        </p:nvSpPr>
        <p:spPr>
          <a:xfrm>
            <a:off x="227965" y="5928995"/>
            <a:ext cx="1316990" cy="75882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9" name="Rounded Rectangle 28">
            <a:hlinkClick r:id="rId12" action="ppaction://hlinksldjump"/>
          </p:cNvPr>
          <p:cNvSpPr/>
          <p:nvPr/>
        </p:nvSpPr>
        <p:spPr>
          <a:xfrm>
            <a:off x="1984375" y="5133340"/>
            <a:ext cx="1468755" cy="11188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</a:p>
        </p:txBody>
      </p:sp>
      <p:sp>
        <p:nvSpPr>
          <p:cNvPr id="30" name="Rounded Rectangle 29">
            <a:hlinkClick r:id="rId13" action="ppaction://hlinksldjump"/>
          </p:cNvPr>
          <p:cNvSpPr/>
          <p:nvPr/>
        </p:nvSpPr>
        <p:spPr>
          <a:xfrm>
            <a:off x="3681730" y="5596890"/>
            <a:ext cx="1445260" cy="1090930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</a:p>
        </p:txBody>
      </p:sp>
      <p:sp>
        <p:nvSpPr>
          <p:cNvPr id="31" name="Rounded Rectangle 30">
            <a:hlinkClick r:id="rId13" action="ppaction://hlinksldjump"/>
          </p:cNvPr>
          <p:cNvSpPr/>
          <p:nvPr/>
        </p:nvSpPr>
        <p:spPr>
          <a:xfrm>
            <a:off x="5560060" y="4657725"/>
            <a:ext cx="1438910" cy="127190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</a:p>
        </p:txBody>
      </p:sp>
      <p:sp>
        <p:nvSpPr>
          <p:cNvPr id="32" name="Rounded Rectangle 31">
            <a:hlinkClick r:id="rId13" action="ppaction://hlinksldjump"/>
          </p:cNvPr>
          <p:cNvSpPr/>
          <p:nvPr/>
        </p:nvSpPr>
        <p:spPr>
          <a:xfrm>
            <a:off x="6946900" y="5782945"/>
            <a:ext cx="1691640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638540" y="4570730"/>
            <a:ext cx="1871345" cy="135826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</a:t>
            </a: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10274935" y="5930265"/>
            <a:ext cx="1863090" cy="87439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701800" y="1892405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55900" y="2730557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</a:p>
        </p:txBody>
      </p:sp>
      <p:sp>
        <p:nvSpPr>
          <p:cNvPr id="11" name="Oval 10"/>
          <p:cNvSpPr/>
          <p:nvPr/>
        </p:nvSpPr>
        <p:spPr>
          <a:xfrm>
            <a:off x="6350000" y="1905000"/>
            <a:ext cx="4038600" cy="36828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569200" y="28397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01800" y="350104"/>
            <a:ext cx="7696200" cy="90504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11" grpId="0" animBg="1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95" t="24642" r="47291" b="26251"/>
          <a:stretch>
            <a:fillRect/>
          </a:stretch>
        </p:blipFill>
        <p:spPr>
          <a:xfrm>
            <a:off x="751584" y="901700"/>
            <a:ext cx="6830316" cy="48640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246" t="34284" r="14462" b="30717"/>
          <a:stretch>
            <a:fillRect/>
          </a:stretch>
        </p:blipFill>
        <p:spPr>
          <a:xfrm>
            <a:off x="3962400" y="622300"/>
            <a:ext cx="7334069" cy="5283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95" t="24642" r="47291" b="26251"/>
          <a:stretch>
            <a:fillRect/>
          </a:stretch>
        </p:blipFill>
        <p:spPr>
          <a:xfrm>
            <a:off x="700784" y="-333103"/>
            <a:ext cx="4676502" cy="35922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1. Làm quen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8400" y="5159829"/>
            <a:ext cx="1640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ờ</a:t>
            </a:r>
            <a:endParaRPr lang="en-US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2246" t="34284" r="14462" b="30717"/>
          <a:stretch>
            <a:fillRect/>
          </a:stretch>
        </p:blipFill>
        <p:spPr>
          <a:xfrm>
            <a:off x="6451963" y="1449977"/>
            <a:ext cx="4781006" cy="316121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118566" y="5159829"/>
            <a:ext cx="2930434" cy="1477328"/>
            <a:chOff x="8118566" y="5159829"/>
            <a:chExt cx="2930434" cy="1477328"/>
          </a:xfrm>
        </p:grpSpPr>
        <p:sp>
          <p:nvSpPr>
            <p:cNvPr id="18" name="TextBox 17"/>
            <p:cNvSpPr txBox="1"/>
            <p:nvPr/>
          </p:nvSpPr>
          <p:spPr>
            <a:xfrm>
              <a:off x="81185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90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04366" y="5159829"/>
              <a:ext cx="22446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5400" dirty="0" err="1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5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3316" y="4384519"/>
            <a:ext cx="2514600" cy="1656347"/>
            <a:chOff x="3810000" y="1447800"/>
            <a:chExt cx="2209800" cy="1524000"/>
          </a:xfrm>
        </p:grpSpPr>
        <p:sp>
          <p:nvSpPr>
            <p:cNvPr id="23" name="Rectangle 22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5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ờ</a:t>
              </a:r>
              <a:endPara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79807" y="4610101"/>
            <a:ext cx="2501900" cy="1600199"/>
            <a:chOff x="3821161" y="1447213"/>
            <a:chExt cx="2198639" cy="1477677"/>
          </a:xfrm>
        </p:grpSpPr>
        <p:sp>
          <p:nvSpPr>
            <p:cNvPr id="29" name="Rectangle 28"/>
            <p:cNvSpPr/>
            <p:nvPr/>
          </p:nvSpPr>
          <p:spPr>
            <a:xfrm>
              <a:off x="3821161" y="223909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914900" y="223909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38380" y="1447213"/>
              <a:ext cx="2170260" cy="803733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54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</a:t>
              </a:r>
              <a:r>
                <a:rPr lang="en-US" sz="5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5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631416" y="4378582"/>
            <a:ext cx="9499962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	     </a:t>
            </a:r>
            <a:r>
              <a:rPr lang="en-US" sz="9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9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			</a:t>
            </a:r>
            <a:r>
              <a:rPr lang="en-US" sz="9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endParaRPr lang="en-US" sz="9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7146" y="4684866"/>
            <a:ext cx="9499962" cy="1958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d	     </a:t>
            </a:r>
            <a:r>
              <a:rPr lang="en-US" sz="96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d</a:t>
            </a:r>
            <a:r>
              <a:rPr lang="en-US" sz="9600" dirty="0">
                <a:solidFill>
                  <a:schemeClr val="tx1"/>
                </a:solidFill>
                <a:latin typeface=".VnAvant" panose="020B7200000000000000" pitchFamily="34" charset="0"/>
              </a:rPr>
              <a:t> 			</a:t>
            </a:r>
            <a:r>
              <a:rPr lang="en-US" sz="9600" dirty="0" err="1">
                <a:solidFill>
                  <a:schemeClr val="tx1"/>
                </a:solidFill>
                <a:latin typeface=".VnAvant" panose="020B7200000000000000" pitchFamily="34" charset="0"/>
              </a:rPr>
              <a:t>D</a:t>
            </a:r>
            <a:endParaRPr lang="en-US" sz="9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82" t="18392" r="12554" b="26251"/>
          <a:stretch>
            <a:fillRect/>
          </a:stretch>
        </p:blipFill>
        <p:spPr>
          <a:xfrm>
            <a:off x="0" y="0"/>
            <a:ext cx="12192000" cy="5264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174" y="5530632"/>
            <a:ext cx="6194614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cờ – ơ – cơ – huyền – cờ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58518" y="5530632"/>
            <a:ext cx="2595282" cy="707886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UTM Avo" panose="02040603050506020204" pitchFamily="18" charset="0"/>
              </a:rPr>
              <a:t>d – a - da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1. Làm quen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682" t="18392" r="12554" b="26251"/>
          <a:stretch>
            <a:fillRect/>
          </a:stretch>
        </p:blipFill>
        <p:spPr>
          <a:xfrm>
            <a:off x="0" y="0"/>
            <a:ext cx="12192000" cy="526433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378132" y="5159829"/>
            <a:ext cx="1430383" cy="1477328"/>
            <a:chOff x="1378132" y="5159829"/>
            <a:chExt cx="1430383" cy="1477328"/>
          </a:xfrm>
        </p:grpSpPr>
        <p:sp>
          <p:nvSpPr>
            <p:cNvPr id="6" name="TextBox 5"/>
            <p:cNvSpPr txBox="1"/>
            <p:nvPr/>
          </p:nvSpPr>
          <p:spPr>
            <a:xfrm>
              <a:off x="1378132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>
                  <a:latin typeface="UTM Avo" panose="02040603050506020204" pitchFamily="18" charset="0"/>
                </a:rPr>
                <a:t>c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57401" y="5159829"/>
              <a:ext cx="75111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>
                  <a:solidFill>
                    <a:srgbClr val="FF0000"/>
                  </a:solidFill>
                  <a:latin typeface="UTM Avo" panose="02040603050506020204" pitchFamily="18" charset="0"/>
                </a:rPr>
                <a:t>ơ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429692" y="5368838"/>
              <a:ext cx="195943" cy="10450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8118566" y="5159829"/>
            <a:ext cx="1691640" cy="1477328"/>
            <a:chOff x="8118566" y="5159829"/>
            <a:chExt cx="1691640" cy="1477328"/>
          </a:xfrm>
        </p:grpSpPr>
        <p:sp>
          <p:nvSpPr>
            <p:cNvPr id="10" name="TextBox 9"/>
            <p:cNvSpPr txBox="1"/>
            <p:nvPr/>
          </p:nvSpPr>
          <p:spPr>
            <a:xfrm>
              <a:off x="81185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>
                  <a:solidFill>
                    <a:schemeClr val="accent6">
                      <a:lumMod val="50000"/>
                    </a:schemeClr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804366" y="5159829"/>
              <a:ext cx="10058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0">
                  <a:latin typeface="UTM Avo" panose="02040603050506020204" pitchFamily="18" charset="0"/>
                </a:rPr>
                <a:t>a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3944983" y="261259"/>
            <a:ext cx="4232365" cy="6400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1. Làm quen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136</Words>
  <Application>Microsoft Office PowerPoint</Application>
  <PresentationFormat>Màn hình rộng</PresentationFormat>
  <Paragraphs>37</Paragraphs>
  <Slides>16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5" baseType="lpstr">
      <vt:lpstr>.VnAvant</vt:lpstr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2. Tiếng nào có âm ơ?</vt:lpstr>
      <vt:lpstr>Bản trình bày PowerPoint</vt:lpstr>
      <vt:lpstr>Bản trình bày PowerPoint</vt:lpstr>
      <vt:lpstr>5. Tập viết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CTY REDSTAR</cp:lastModifiedBy>
  <cp:revision>34</cp:revision>
  <dcterms:created xsi:type="dcterms:W3CDTF">2020-08-03T08:34:00Z</dcterms:created>
  <dcterms:modified xsi:type="dcterms:W3CDTF">2025-03-29T02:24:53Z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