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1449" r:id="rId2"/>
    <p:sldId id="289" r:id="rId3"/>
    <p:sldId id="290" r:id="rId4"/>
    <p:sldId id="291" r:id="rId5"/>
    <p:sldId id="270" r:id="rId6"/>
    <p:sldId id="292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80" r:id="rId16"/>
    <p:sldId id="281" r:id="rId17"/>
    <p:sldId id="282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0C94B-0666-4DFD-8329-FB4A6912530A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A7E51-90BA-47E4-A7C2-587B32FD7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78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2A6C8-E332-4520-983A-2D604A22CF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5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68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62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8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29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2143" y="-69012"/>
            <a:ext cx="12387531" cy="6927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319A0EC-21A0-45C6-AFEE-4A3B3F9F39EB}"/>
              </a:ext>
            </a:extLst>
          </p:cNvPr>
          <p:cNvSpPr/>
          <p:nvPr userDrawn="1"/>
        </p:nvSpPr>
        <p:spPr>
          <a:xfrm>
            <a:off x="11050438" y="79785"/>
            <a:ext cx="114156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70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35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38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62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78C5-C109-413C-B507-7C82CA3927B8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emf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gif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65031" y="1648606"/>
            <a:ext cx="8062015" cy="11442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vườn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2956" y="200710"/>
            <a:ext cx="7002088" cy="96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FF0000"/>
                </a:solidFill>
                <a:latin typeface="UTM Avo" panose="02040603050506020204" pitchFamily="18" charset="0"/>
              </a:rPr>
              <a:t>Luyện đọc câu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0574" y="2438398"/>
            <a:ext cx="113801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Bỗng em vấp phải một mô đất, ngã </a:t>
            </a:r>
            <a:r>
              <a:rPr lang="en-US" sz="3600" b="1" u="sng">
                <a:solidFill>
                  <a:srgbClr val="FF0000"/>
                </a:solidFill>
                <a:latin typeface="UTM Avo" panose="02040603050506020204" pitchFamily="18" charset="0"/>
              </a:rPr>
              <a:t>sõng soài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, làm gãy một cành hồng.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963593" y="2671433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621191" y="2671432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022079" y="3447286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121832" y="3447285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695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ổng thống Putin ngã sõng soài khi chơi hock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21" y="1153359"/>
            <a:ext cx="6286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003" y="4359743"/>
            <a:ext cx="108314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ngã sõng soài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60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7651" y="220875"/>
            <a:ext cx="1060704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Sáng sớm, Mai ra vườn đã thấy bà đang tưới hoa. Em gọi: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Bà ơi!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dậy rồi à? Đi cẩn thận kẻo ngã nhé!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chạy về phía bà. Bỗng em vấp phải một mô đất, ngã sõng soài, làm gãy một cành hồng. Bà vội chạy lại đỡ cháu rồi hỏi: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có đau không?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đau nhưng vẫn nói: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Không sao ạ!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Nhìn cành hoa gãy đang ứa nhựa, Mai nghĩ: “ Chắc hoa cũng đau lắm, nó đang khóc. Chỉ tại Mai chạy vội mà hoa bị đau”.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>
                <a:latin typeface="UTM Avo" panose="02040603050506020204" pitchFamily="18" charset="0"/>
              </a:rPr>
              <a:t>Phỏng theo NGUYỄN PHAN KHUÊ(Trần Mạnh kể)</a:t>
            </a:r>
          </a:p>
        </p:txBody>
      </p:sp>
      <p:sp>
        <p:nvSpPr>
          <p:cNvPr id="2" name="Sun 1"/>
          <p:cNvSpPr/>
          <p:nvPr/>
        </p:nvSpPr>
        <p:spPr>
          <a:xfrm>
            <a:off x="415636" y="1036848"/>
            <a:ext cx="473826" cy="56526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Sun 3"/>
          <p:cNvSpPr/>
          <p:nvPr/>
        </p:nvSpPr>
        <p:spPr>
          <a:xfrm>
            <a:off x="415636" y="2602412"/>
            <a:ext cx="473826" cy="56526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Sun 5"/>
          <p:cNvSpPr/>
          <p:nvPr/>
        </p:nvSpPr>
        <p:spPr>
          <a:xfrm>
            <a:off x="473825" y="5223692"/>
            <a:ext cx="473826" cy="56526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10073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3490" y="246743"/>
            <a:ext cx="1060704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Sáng sớm, Mai ra vườn đã thấy bà đang tưới hoa. Em gọi: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Bà ơi!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dậy rồi à? Đi cẩn thận kẻo ngã nhé!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chạy về phía bà. Bỗng em vấp phải một mô đất, ngã sõng soài, làm gãy một cành hồng. Bà vội chạy lại đỡ cháu rồi hỏi: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có đau không?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đau nhưng vẫn nói: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Không sao ạ!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Nhìn cành hoa gãy đang ứa nhựa, Mai nghĩ: “ Chắc hoa cũng đau lắm, nó đang khóc. Chỉ tại Mai chạy vội mà hoa bị đau”.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>
                <a:latin typeface="UTM Avo" panose="02040603050506020204" pitchFamily="18" charset="0"/>
              </a:rPr>
              <a:t>Phỏng theo NGUYỄN PHAN KHUÊ(Trần Mạnh kể)</a:t>
            </a:r>
          </a:p>
        </p:txBody>
      </p:sp>
    </p:spTree>
    <p:extLst>
      <p:ext uri="{BB962C8B-B14F-4D97-AF65-F5344CB8AC3E}">
        <p14:creationId xmlns:p14="http://schemas.microsoft.com/office/powerpoint/2010/main" val="990925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 r="9742" b="11258"/>
          <a:stretch/>
        </p:blipFill>
        <p:spPr>
          <a:xfrm>
            <a:off x="952892" y="481914"/>
            <a:ext cx="9013372" cy="4879454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453441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1723" y="5063219"/>
            <a:ext cx="12203723" cy="1794781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01613" y="1978991"/>
            <a:ext cx="2448732" cy="4092660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85" y="2357695"/>
            <a:ext cx="3713956" cy="3713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7908" y="1978991"/>
            <a:ext cx="6743055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/>
            <a:r>
              <a:rPr lang="en-US" sz="72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487204455"/>
      </p:ext>
    </p:extLst>
  </p:cSld>
  <p:clrMapOvr>
    <a:masterClrMapping/>
  </p:clrMapOvr>
  <p:transition spd="slow">
    <p:wipe/>
    <p:sndAc>
      <p:stSnd>
        <p:snd r:embed="rId5" name="type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4068" y="1697186"/>
            <a:ext cx="116281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</a:t>
            </a:r>
            <a:r>
              <a:rPr lang="vi-VN" sz="4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Thấy Mai ra vườn, bà nhắc Mai điều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663" y="2936557"/>
            <a:ext cx="60754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 Đi cẩn thận kẻo ngã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8979" y="1920895"/>
            <a:ext cx="83312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Vì sao Mai ngã sõng soài?</a:t>
            </a:r>
          </a:p>
          <a:p>
            <a:endParaRPr lang="en-US" sz="4600"/>
          </a:p>
        </p:txBody>
      </p:sp>
      <p:sp>
        <p:nvSpPr>
          <p:cNvPr id="6" name="TextBox 5"/>
          <p:cNvSpPr txBox="1"/>
          <p:nvPr/>
        </p:nvSpPr>
        <p:spPr>
          <a:xfrm>
            <a:off x="878979" y="3282755"/>
            <a:ext cx="893196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 Vì Mai vấp phải một mô đất.</a:t>
            </a:r>
          </a:p>
          <a:p>
            <a:endParaRPr lang="en-US" sz="4600"/>
          </a:p>
        </p:txBody>
      </p:sp>
    </p:spTree>
    <p:extLst>
      <p:ext uri="{BB962C8B-B14F-4D97-AF65-F5344CB8AC3E}">
        <p14:creationId xmlns:p14="http://schemas.microsoft.com/office/powerpoint/2010/main" val="1198934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595" y="1345571"/>
            <a:ext cx="111908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Nhìn cành hoa gãy đang ứa nhựa, Mai nghĩ gì?</a:t>
            </a:r>
            <a:endParaRPr lang="en-US" sz="4400"/>
          </a:p>
        </p:txBody>
      </p:sp>
      <p:sp>
        <p:nvSpPr>
          <p:cNvPr id="6" name="TextBox 5"/>
          <p:cNvSpPr txBox="1"/>
          <p:nvPr/>
        </p:nvSpPr>
        <p:spPr>
          <a:xfrm>
            <a:off x="500595" y="3342605"/>
            <a:ext cx="11760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 Chắc hoa cũng đau lắm, nó đang khóc. Chỉ tại Mai chạy vội mà hoa bị đau.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173085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539" y="1322934"/>
            <a:ext cx="11953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Em thấy Mai là một cô bé như thế nào? Hãy  chọn cho Mai một cái tên mà em thích.</a:t>
            </a:r>
            <a:endParaRPr lang="en-US" sz="4000"/>
          </a:p>
        </p:txBody>
      </p:sp>
      <p:sp>
        <p:nvSpPr>
          <p:cNvPr id="5" name="TextBox 4"/>
          <p:cNvSpPr txBox="1"/>
          <p:nvPr/>
        </p:nvSpPr>
        <p:spPr>
          <a:xfrm>
            <a:off x="2517913" y="3297758"/>
            <a:ext cx="446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Cô bé yêu hoa.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90191" y="4123018"/>
            <a:ext cx="446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Cô bé nhân hậu.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90192" y="4948278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Cô bé giàu tình cảm.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60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8593" y="1192229"/>
            <a:ext cx="833862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Điền vào chỗ chấm: </a:t>
            </a:r>
          </a:p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 hay k</a:t>
            </a:r>
            <a:endParaRPr lang="en-US" sz="4800" b="1" dirty="0" err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635348" y="3323994"/>
            <a:ext cx="6907663" cy="2581422"/>
          </a:xfrm>
          <a:prstGeom prst="cloudCallout">
            <a:avLst>
              <a:gd name="adj1" fmla="val -65476"/>
              <a:gd name="adj2" fmla="val 40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…..ái bình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2182" y="4185776"/>
            <a:ext cx="764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8464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327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9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1438454"/>
            <a:ext cx="77088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Điền vào chỗ chấm: </a:t>
            </a:r>
          </a:p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 hay k</a:t>
            </a:r>
            <a:endParaRPr lang="en-US" sz="4800" b="1" dirty="0" err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522786" y="3311193"/>
            <a:ext cx="6200776" cy="1980007"/>
          </a:xfrm>
          <a:prstGeom prst="cloudCallout">
            <a:avLst>
              <a:gd name="adj1" fmla="val -65476"/>
              <a:gd name="adj2" fmla="val 40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đuổi …..ịp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1534" y="3901274"/>
            <a:ext cx="508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85875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327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0" y="3971714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5966" y="2138446"/>
            <a:ext cx="4197928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Chim sâu nho nhỏ,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Cái mỏ xinh xinh,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Chăm nhặt, chăm tìm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Bắt sâu cho lá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11140" y="2244226"/>
            <a:ext cx="372133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Cây yêu chim quá!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Cây vẫy, cây vui,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Búp nở, hoa cười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Chào chim sâu đấy.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</a:t>
            </a:r>
            <a:r>
              <a:rPr lang="en-US">
                <a:latin typeface="UTM Avo" panose="02040603050506020204" pitchFamily="18" charset="0"/>
              </a:rPr>
              <a:t>Phong Thu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/>
          <a:srcRect l="76239" t="-1" b="56077"/>
          <a:stretch/>
        </p:blipFill>
        <p:spPr>
          <a:xfrm>
            <a:off x="8501444" y="1014890"/>
            <a:ext cx="1337426" cy="11235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99343" y="1465048"/>
            <a:ext cx="3383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accent5"/>
                </a:solidFill>
                <a:latin typeface="UTM Avo" panose="02040603050506020204" pitchFamily="18" charset="0"/>
              </a:rPr>
              <a:t>Chim sâu</a:t>
            </a:r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683AEB-1F88-4636-AC22-C51216A5D862}"/>
              </a:ext>
            </a:extLst>
          </p:cNvPr>
          <p:cNvSpPr txBox="1"/>
          <p:nvPr/>
        </p:nvSpPr>
        <p:spPr>
          <a:xfrm>
            <a:off x="1047362" y="1240497"/>
            <a:ext cx="3383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UTM Avo" panose="02040603050506020204" pitchFamily="18" charset="0"/>
              </a:rPr>
              <a:t>Đọc bài thơ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6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26" y="495706"/>
            <a:ext cx="790575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727" y="557445"/>
            <a:ext cx="9676013" cy="604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11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6E8EDC-466A-4F15-B51A-4217D1FDE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501775"/>
            <a:ext cx="12357100" cy="23876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>
                <a:latin typeface="UTM Avo" panose="02040603050506020204" pitchFamily="18" charset="0"/>
              </a:rPr>
              <a:t/>
            </a:r>
            <a:br>
              <a:rPr lang="en-US">
                <a:latin typeface="UTM Avo" panose="02040603050506020204" pitchFamily="18" charset="0"/>
              </a:rPr>
            </a:br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</a:rPr>
              <a:t>Tập đọc: </a:t>
            </a:r>
            <a:br>
              <a:rPr lang="en-US" b="1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7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</p:txBody>
      </p:sp>
    </p:spTree>
    <p:extLst>
      <p:ext uri="{BB962C8B-B14F-4D97-AF65-F5344CB8AC3E}">
        <p14:creationId xmlns:p14="http://schemas.microsoft.com/office/powerpoint/2010/main" val="3439896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2480" y="380768"/>
            <a:ext cx="10607040" cy="6314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Sáng sớm, Mai ra vườn đã thấy bà đang tưới hoa. Em gọi: 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Bà ơi!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dậy rồi à? Đi cẩn thận kẻo ngã nhé!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Mai chạy về phía bà. Bỗng em vấp phải một mô đất, ngã sõng soài, làm gãy một cành hồng. Bà vội chạy lại đỡ cháu rồi hỏi: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có đau không?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Mai đau nhưng vẫn nói: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Không sao ạ!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Nhìn cành hoa gãy đang ứa nhựa, Mai nghĩ: “ Chắc hoa cũng đau lắm, nó đang khóc. Chỉ tại Mai chạy vội mà hoa bị đau”.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 sz="1600">
                <a:latin typeface="UTM Avo" panose="02040603050506020204" pitchFamily="18" charset="0"/>
              </a:rPr>
              <a:t>Phỏng theo NGUYỄN PHAN KHUÊ(Trần Mạnh kể)</a:t>
            </a:r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210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3098" y="265829"/>
            <a:ext cx="10607040" cy="96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FF0000"/>
                </a:solidFill>
                <a:latin typeface="UTM Avo" panose="02040603050506020204" pitchFamily="18" charset="0"/>
              </a:rPr>
              <a:t>Luyện đọc từ khó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448" y="1570076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cẩn thận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819" y="3043845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vấp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098" y="4438995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sõng soài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05797" y="1544332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ứa nhựa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05797" y="2908904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gãy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5797" y="4438995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mô đất</a:t>
            </a:r>
          </a:p>
        </p:txBody>
      </p:sp>
    </p:spTree>
    <p:extLst>
      <p:ext uri="{BB962C8B-B14F-4D97-AF65-F5344CB8AC3E}">
        <p14:creationId xmlns:p14="http://schemas.microsoft.com/office/powerpoint/2010/main" val="2226926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84324" y="-229397"/>
            <a:ext cx="10607040" cy="675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vườn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Sáng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sớm</a:t>
            </a:r>
            <a:r>
              <a:rPr lang="en-US" sz="2400" dirty="0">
                <a:latin typeface="UTM Avo" panose="02040603050506020204" pitchFamily="18" charset="0"/>
              </a:rPr>
              <a:t>, Mai </a:t>
            </a:r>
            <a:r>
              <a:rPr lang="en-US" sz="2400" dirty="0" err="1">
                <a:latin typeface="UTM Avo" panose="02040603050506020204" pitchFamily="18" charset="0"/>
              </a:rPr>
              <a:t>ra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thấy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tưới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ơi</a:t>
            </a:r>
            <a:r>
              <a:rPr lang="en-US" sz="2400" dirty="0">
                <a:latin typeface="UTM Avo" panose="02040603050506020204" pitchFamily="18" charset="0"/>
              </a:rPr>
              <a:t>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dậy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</a:rPr>
              <a:t> à? </a:t>
            </a:r>
            <a:r>
              <a:rPr lang="en-US" sz="2400" dirty="0" err="1">
                <a:latin typeface="UTM Avo" panose="02040603050506020204" pitchFamily="18" charset="0"/>
              </a:rPr>
              <a:t>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cẩn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thận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kẻo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nhé</a:t>
            </a:r>
            <a:r>
              <a:rPr lang="en-US" sz="2400" dirty="0">
                <a:latin typeface="UTM Avo" panose="02040603050506020204" pitchFamily="18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Mai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phía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Bỗng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vấp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mô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đất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ngã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sõng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soài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hồng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vội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đỡ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Mai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nhưng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vẫn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sao</a:t>
            </a:r>
            <a:r>
              <a:rPr lang="en-US" sz="2400" dirty="0">
                <a:latin typeface="UTM Avo" panose="02040603050506020204" pitchFamily="18" charset="0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Nhìn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ứa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nhựa</a:t>
            </a:r>
            <a:r>
              <a:rPr lang="en-US" sz="2400" dirty="0">
                <a:latin typeface="UTM Avo" panose="02040603050506020204" pitchFamily="18" charset="0"/>
              </a:rPr>
              <a:t>, Mai </a:t>
            </a:r>
            <a:r>
              <a:rPr lang="en-US" sz="2400" dirty="0" err="1">
                <a:latin typeface="UTM Avo" panose="02040603050506020204" pitchFamily="18" charset="0"/>
              </a:rPr>
              <a:t>nghĩ</a:t>
            </a:r>
            <a:r>
              <a:rPr lang="en-US" sz="2400" dirty="0">
                <a:latin typeface="UTM Avo" panose="02040603050506020204" pitchFamily="18" charset="0"/>
              </a:rPr>
              <a:t>: “ </a:t>
            </a:r>
            <a:r>
              <a:rPr lang="en-US" sz="2400" dirty="0" err="1">
                <a:latin typeface="UTM Avo" panose="02040603050506020204" pitchFamily="18" charset="0"/>
              </a:rPr>
              <a:t>Chắc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cũng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lắm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nó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khóc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tại</a:t>
            </a:r>
            <a:r>
              <a:rPr lang="en-US" sz="2400" dirty="0">
                <a:latin typeface="UTM Avo" panose="02040603050506020204" pitchFamily="18" charset="0"/>
              </a:rPr>
              <a:t> Mai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vội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bị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”.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 dirty="0" err="1">
                <a:latin typeface="UTM Avo" panose="02040603050506020204" pitchFamily="18" charset="0"/>
              </a:rPr>
              <a:t>Phỏng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NGUYỄN PHAN KHUÊ(</a:t>
            </a:r>
            <a:r>
              <a:rPr lang="en-US" dirty="0" err="1">
                <a:latin typeface="UTM Avo" panose="02040603050506020204" pitchFamily="18" charset="0"/>
              </a:rPr>
              <a:t>Trần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Mạnh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kể</a:t>
            </a:r>
            <a:r>
              <a:rPr lang="en-US" dirty="0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0665" y="578159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8142" y="530068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0778" y="1454689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3297" y="1716084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6990" y="1640388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7409" y="2221397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4341" y="2221397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88196" y="2778350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0042" y="3312835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7409" y="3818148"/>
            <a:ext cx="47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3543" y="4450760"/>
            <a:ext cx="54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7537" y="4956073"/>
            <a:ext cx="53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81708" y="5453073"/>
            <a:ext cx="565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123432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742</Words>
  <Application>Microsoft Office PowerPoint</Application>
  <PresentationFormat>Màn hình rộng</PresentationFormat>
  <Paragraphs>102</Paragraphs>
  <Slides>18</Slides>
  <Notes>2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等线</vt:lpstr>
      <vt:lpstr>Times New Roman</vt:lpstr>
      <vt:lpstr>UTM Avo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Tập đọc:  Chuyện trong vườn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25</cp:revision>
  <dcterms:created xsi:type="dcterms:W3CDTF">2020-02-21T12:59:12Z</dcterms:created>
  <dcterms:modified xsi:type="dcterms:W3CDTF">2025-03-28T08:52:33Z</dcterms:modified>
</cp:coreProperties>
</file>