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sldIdLst>
    <p:sldId id="256" r:id="rId3"/>
    <p:sldId id="259" r:id="rId4"/>
    <p:sldId id="266" r:id="rId5"/>
    <p:sldId id="260" r:id="rId6"/>
    <p:sldId id="271" r:id="rId7"/>
    <p:sldId id="281" r:id="rId8"/>
    <p:sldId id="282" r:id="rId9"/>
    <p:sldId id="283" r:id="rId10"/>
    <p:sldId id="284" r:id="rId11"/>
    <p:sldId id="274" r:id="rId12"/>
    <p:sldId id="294" r:id="rId13"/>
    <p:sldId id="263" r:id="rId14"/>
    <p:sldId id="277" r:id="rId15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3" autoAdjust="0"/>
    <p:restoredTop sz="94643"/>
  </p:normalViewPr>
  <p:slideViewPr>
    <p:cSldViewPr snapToGrid="0">
      <p:cViewPr varScale="1">
        <p:scale>
          <a:sx n="69" d="100"/>
          <a:sy n="69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4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24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847"/>
            <a:ext cx="9144000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3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endParaRPr lang="en-US" sz="5400" b="1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</a:rPr>
              <a:t>Đoàn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6;p23">
            <a:extLst>
              <a:ext uri="{FF2B5EF4-FFF2-40B4-BE49-F238E27FC236}">
                <a16:creationId xmlns="" xmlns:a16="http://schemas.microsoft.com/office/drawing/2014/main" id="{7E39D9D2-286E-AF71-4096-12C257311DDF}"/>
              </a:ext>
            </a:extLst>
          </p:cNvPr>
          <p:cNvSpPr/>
          <p:nvPr/>
        </p:nvSpPr>
        <p:spPr>
          <a:xfrm>
            <a:off x="512618" y="761594"/>
            <a:ext cx="8573293" cy="4181064"/>
          </a:xfrm>
          <a:prstGeom prst="flowChartProcess">
            <a:avLst/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7;p23">
            <a:extLst>
              <a:ext uri="{FF2B5EF4-FFF2-40B4-BE49-F238E27FC236}">
                <a16:creationId xmlns="" xmlns:a16="http://schemas.microsoft.com/office/drawing/2014/main" id="{0362AB6C-8E29-FF47-0A25-DB89EEF71E80}"/>
              </a:ext>
            </a:extLst>
          </p:cNvPr>
          <p:cNvSpPr/>
          <p:nvPr/>
        </p:nvSpPr>
        <p:spPr>
          <a:xfrm flipH="1">
            <a:off x="8274461" y="1721126"/>
            <a:ext cx="3647083" cy="5136874"/>
          </a:xfrm>
          <a:custGeom>
            <a:avLst/>
            <a:gdLst/>
            <a:ahLst/>
            <a:cxnLst/>
            <a:rect l="l" t="t" r="r" b="b"/>
            <a:pathLst>
              <a:path w="6833575" h="9625012" extrusionOk="0">
                <a:moveTo>
                  <a:pt x="6833575" y="0"/>
                </a:moveTo>
                <a:lnTo>
                  <a:pt x="0" y="0"/>
                </a:lnTo>
                <a:lnTo>
                  <a:pt x="0" y="9625012"/>
                </a:lnTo>
                <a:lnTo>
                  <a:pt x="6833575" y="9625012"/>
                </a:lnTo>
                <a:lnTo>
                  <a:pt x="683357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057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278;p23">
            <a:extLst>
              <a:ext uri="{FF2B5EF4-FFF2-40B4-BE49-F238E27FC236}">
                <a16:creationId xmlns="" xmlns:a16="http://schemas.microsoft.com/office/drawing/2014/main" id="{657BE7D2-F723-C010-CFAA-31A8FCD26EF5}"/>
              </a:ext>
            </a:extLst>
          </p:cNvPr>
          <p:cNvSpPr txBox="1"/>
          <p:nvPr/>
        </p:nvSpPr>
        <p:spPr>
          <a:xfrm>
            <a:off x="1453090" y="1528700"/>
            <a:ext cx="6027329" cy="20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lang="vi-VN" sz="2800" b="1" kern="0" dirty="0" smtClea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hú </a:t>
            </a: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ý cách ngắt nghỉ ở giữa các câu; nhấn mạnh các từ ngữ quan trọng trong bài. </a:t>
            </a:r>
            <a:endParaRPr sz="28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2;p7">
            <a:extLst>
              <a:ext uri="{FF2B5EF4-FFF2-40B4-BE49-F238E27FC236}">
                <a16:creationId xmlns="" xmlns:a16="http://schemas.microsoft.com/office/drawing/2014/main" id="{AA19DFE9-3907-4DA3-5EE8-E6A75C70A459}"/>
              </a:ext>
            </a:extLst>
          </p:cNvPr>
          <p:cNvGrpSpPr/>
          <p:nvPr/>
        </p:nvGrpSpPr>
        <p:grpSpPr>
          <a:xfrm>
            <a:off x="-607375" y="1667122"/>
            <a:ext cx="13406749" cy="743569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Google Shape;133;p7">
              <a:extLst>
                <a:ext uri="{FF2B5EF4-FFF2-40B4-BE49-F238E27FC236}">
                  <a16:creationId xmlns="" xmlns:a16="http://schemas.microsoft.com/office/drawing/2014/main" id="{DAE3B4F0-1797-2DF4-96A9-31B4FF467E9C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Google Shape;134;p7">
              <a:extLst>
                <a:ext uri="{FF2B5EF4-FFF2-40B4-BE49-F238E27FC236}">
                  <a16:creationId xmlns="" xmlns:a16="http://schemas.microsoft.com/office/drawing/2014/main" id="{B027B615-01D5-67A0-EE94-025313936A13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9" name="Google Shape;135;p7">
            <a:extLst>
              <a:ext uri="{FF2B5EF4-FFF2-40B4-BE49-F238E27FC236}">
                <a16:creationId xmlns="" xmlns:a16="http://schemas.microsoft.com/office/drawing/2014/main" id="{531F599D-732A-55FF-C6DC-C6700FB2432D}"/>
              </a:ext>
            </a:extLst>
          </p:cNvPr>
          <p:cNvSpPr txBox="1"/>
          <p:nvPr/>
        </p:nvSpPr>
        <p:spPr>
          <a:xfrm>
            <a:off x="3172690" y="1818959"/>
            <a:ext cx="58466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32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283;p24">
            <a:extLst>
              <a:ext uri="{FF2B5EF4-FFF2-40B4-BE49-F238E27FC236}">
                <a16:creationId xmlns="" xmlns:a16="http://schemas.microsoft.com/office/drawing/2014/main" id="{F1C2F6C5-6F3A-B888-5F6A-02D9AD474C75}"/>
              </a:ext>
            </a:extLst>
          </p:cNvPr>
          <p:cNvSpPr/>
          <p:nvPr/>
        </p:nvSpPr>
        <p:spPr>
          <a:xfrm>
            <a:off x="400267" y="2694709"/>
            <a:ext cx="5673973" cy="2188797"/>
          </a:xfrm>
          <a:prstGeom prst="wedgeRectCallout">
            <a:avLst>
              <a:gd name="adj1" fmla="val -20833"/>
              <a:gd name="adj2" fmla="val 5372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Hát rằng: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 bạc Biển Đông lặng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 thu Biển Đông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như đoàn thoi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Đêm ngày dệt biển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muôn luồng sáng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Đến dệt lưới ta,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đoàn cá ơi!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4" name="Google Shape;284;p24">
            <a:extLst>
              <a:ext uri="{FF2B5EF4-FFF2-40B4-BE49-F238E27FC236}">
                <a16:creationId xmlns="" xmlns:a16="http://schemas.microsoft.com/office/drawing/2014/main" id="{EB9DA8C6-36A1-C14B-0B75-1A6C10B22642}"/>
              </a:ext>
            </a:extLst>
          </p:cNvPr>
          <p:cNvSpPr/>
          <p:nvPr/>
        </p:nvSpPr>
        <p:spPr>
          <a:xfrm>
            <a:off x="6750267" y="2689629"/>
            <a:ext cx="5074588" cy="2188797"/>
          </a:xfrm>
          <a:prstGeom prst="wedgeRectCallout">
            <a:avLst>
              <a:gd name="adj1" fmla="val -20833"/>
              <a:gd name="adj2" fmla="val 53727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Ta hát bài ca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gọi cá vào,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đã có nhịp trăng cao,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Biển cho ta c</a:t>
            </a:r>
            <a:r>
              <a:rPr lang="en-US" sz="20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á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như lòng mẹ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//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Nuôi lớn đời ta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/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tự buổi nào.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5" name="Google Shape;289;p24">
            <a:extLst>
              <a:ext uri="{FF2B5EF4-FFF2-40B4-BE49-F238E27FC236}">
                <a16:creationId xmlns="" xmlns:a16="http://schemas.microsoft.com/office/drawing/2014/main" id="{71265444-7584-1118-F26E-5DFBEF22FDC9}"/>
              </a:ext>
            </a:extLst>
          </p:cNvPr>
          <p:cNvSpPr/>
          <p:nvPr/>
        </p:nvSpPr>
        <p:spPr>
          <a:xfrm>
            <a:off x="2731965" y="5007779"/>
            <a:ext cx="6728069" cy="1850221"/>
          </a:xfrm>
          <a:custGeom>
            <a:avLst/>
            <a:gdLst/>
            <a:ahLst/>
            <a:cxnLst/>
            <a:rect l="l" t="t" r="r" b="b"/>
            <a:pathLst>
              <a:path w="2565766" h="705586" extrusionOk="0">
                <a:moveTo>
                  <a:pt x="0" y="0"/>
                </a:moveTo>
                <a:lnTo>
                  <a:pt x="2565766" y="0"/>
                </a:lnTo>
                <a:lnTo>
                  <a:pt x="2565766" y="705586"/>
                </a:lnTo>
                <a:lnTo>
                  <a:pt x="0" y="70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="" xmlns:a16="http://schemas.microsoft.com/office/drawing/2014/main" id="{80EF9966-2A42-ACE0-2FE6-3D951F3D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4;p25">
            <a:extLst>
              <a:ext uri="{FF2B5EF4-FFF2-40B4-BE49-F238E27FC236}">
                <a16:creationId xmlns="" xmlns:a16="http://schemas.microsoft.com/office/drawing/2014/main" id="{D27CB7AF-00BA-A416-015A-DC1A0A7899F8}"/>
              </a:ext>
            </a:extLst>
          </p:cNvPr>
          <p:cNvSpPr/>
          <p:nvPr/>
        </p:nvSpPr>
        <p:spPr>
          <a:xfrm>
            <a:off x="717096" y="2078182"/>
            <a:ext cx="4128568" cy="4779818"/>
          </a:xfrm>
          <a:custGeom>
            <a:avLst/>
            <a:gdLst/>
            <a:ahLst/>
            <a:cxnLst/>
            <a:rect l="l" t="t" r="r" b="b"/>
            <a:pathLst>
              <a:path w="7460289" h="8637092" extrusionOk="0">
                <a:moveTo>
                  <a:pt x="0" y="0"/>
                </a:moveTo>
                <a:lnTo>
                  <a:pt x="7460289" y="0"/>
                </a:lnTo>
                <a:lnTo>
                  <a:pt x="7460289" y="8637092"/>
                </a:lnTo>
                <a:lnTo>
                  <a:pt x="0" y="863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oogle Shape;295;p25">
            <a:extLst>
              <a:ext uri="{FF2B5EF4-FFF2-40B4-BE49-F238E27FC236}">
                <a16:creationId xmlns="" xmlns:a16="http://schemas.microsoft.com/office/drawing/2014/main" id="{00041DB7-D92E-80AB-5CBE-9DDA303FB737}"/>
              </a:ext>
            </a:extLst>
          </p:cNvPr>
          <p:cNvGrpSpPr/>
          <p:nvPr/>
        </p:nvGrpSpPr>
        <p:grpSpPr>
          <a:xfrm>
            <a:off x="4874201" y="2538891"/>
            <a:ext cx="6600703" cy="3858400"/>
            <a:chOff x="0" y="-47625"/>
            <a:chExt cx="2607685" cy="1524306"/>
          </a:xfrm>
        </p:grpSpPr>
        <p:sp>
          <p:nvSpPr>
            <p:cNvPr id="8" name="Google Shape;296;p25">
              <a:extLst>
                <a:ext uri="{FF2B5EF4-FFF2-40B4-BE49-F238E27FC236}">
                  <a16:creationId xmlns="" xmlns:a16="http://schemas.microsoft.com/office/drawing/2014/main" id="{EE6090F3-8DB4-AEFA-E225-19C84B9C0906}"/>
                </a:ext>
              </a:extLst>
            </p:cNvPr>
            <p:cNvSpPr/>
            <p:nvPr/>
          </p:nvSpPr>
          <p:spPr>
            <a:xfrm>
              <a:off x="0" y="0"/>
              <a:ext cx="2607685" cy="1476681"/>
            </a:xfrm>
            <a:custGeom>
              <a:avLst/>
              <a:gdLst/>
              <a:ahLst/>
              <a:cxnLst/>
              <a:rect l="l" t="t" r="r" b="b"/>
              <a:pathLst>
                <a:path w="2607685" h="1476681" extrusionOk="0">
                  <a:moveTo>
                    <a:pt x="0" y="0"/>
                  </a:moveTo>
                  <a:lnTo>
                    <a:pt x="2607685" y="0"/>
                  </a:lnTo>
                  <a:lnTo>
                    <a:pt x="2607685" y="1476681"/>
                  </a:lnTo>
                  <a:lnTo>
                    <a:pt x="0" y="1476681"/>
                  </a:lnTo>
                  <a:close/>
                </a:path>
              </a:pathLst>
            </a:custGeom>
            <a:solidFill>
              <a:srgbClr val="EEECE1"/>
            </a:solidFill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297;p25">
              <a:extLst>
                <a:ext uri="{FF2B5EF4-FFF2-40B4-BE49-F238E27FC236}">
                  <a16:creationId xmlns="" xmlns:a16="http://schemas.microsoft.com/office/drawing/2014/main" id="{44078D72-F6DC-4D2B-FC4B-2B1288FF768F}"/>
                </a:ext>
              </a:extLst>
            </p:cNvPr>
            <p:cNvSpPr txBox="1"/>
            <p:nvPr/>
          </p:nvSpPr>
          <p:spPr>
            <a:xfrm>
              <a:off x="0" y="-47625"/>
              <a:ext cx="2607685" cy="152430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302;p25">
            <a:extLst>
              <a:ext uri="{FF2B5EF4-FFF2-40B4-BE49-F238E27FC236}">
                <a16:creationId xmlns="" xmlns:a16="http://schemas.microsoft.com/office/drawing/2014/main" id="{561477B5-37B0-201B-C82A-E625E043C3AB}"/>
              </a:ext>
            </a:extLst>
          </p:cNvPr>
          <p:cNvSpPr txBox="1"/>
          <p:nvPr/>
        </p:nvSpPr>
        <p:spPr>
          <a:xfrm>
            <a:off x="5477152" y="3329331"/>
            <a:ext cx="5394800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SzPts val="4400"/>
              <a:buFont typeface="Arial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 thuộc lòng 3 khổ thơ cuối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SzPts val="4400"/>
              <a:buFont typeface="Arial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Chuẩn bị </a:t>
            </a:r>
            <a:endParaRPr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viết 3: Luyện tập tả con vật (Kết bài)</a:t>
            </a:r>
            <a:endParaRPr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="" xmlns:a16="http://schemas.microsoft.com/office/drawing/2014/main" id="{B1BDC085-DEE6-4FCC-6E95-A4BE3711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2">
            <a:extLst>
              <a:ext uri="{FF2B5EF4-FFF2-40B4-BE49-F238E27FC236}">
                <a16:creationId xmlns="" xmlns:a16="http://schemas.microsoft.com/office/drawing/2014/main" id="{9AAD7F1C-2AAF-75E7-21D7-325EEF34F73A}"/>
              </a:ext>
            </a:extLst>
          </p:cNvPr>
          <p:cNvSpPr/>
          <p:nvPr/>
        </p:nvSpPr>
        <p:spPr>
          <a:xfrm>
            <a:off x="6300185" y="2870200"/>
            <a:ext cx="4946935" cy="4013200"/>
          </a:xfrm>
          <a:custGeom>
            <a:avLst/>
            <a:gdLst/>
            <a:ahLst/>
            <a:cxnLst/>
            <a:rect l="l" t="t" r="r" b="b"/>
            <a:pathLst>
              <a:path w="1963835" h="1593161" extrusionOk="0">
                <a:moveTo>
                  <a:pt x="0" y="0"/>
                </a:moveTo>
                <a:lnTo>
                  <a:pt x="1963835" y="0"/>
                </a:lnTo>
                <a:lnTo>
                  <a:pt x="1963835" y="1593161"/>
                </a:lnTo>
                <a:lnTo>
                  <a:pt x="0" y="1593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98;p2">
            <a:extLst>
              <a:ext uri="{FF2B5EF4-FFF2-40B4-BE49-F238E27FC236}">
                <a16:creationId xmlns="" xmlns:a16="http://schemas.microsoft.com/office/drawing/2014/main" id="{7A6C5D0E-623E-259A-5121-30423CAAB95F}"/>
              </a:ext>
            </a:extLst>
          </p:cNvPr>
          <p:cNvSpPr/>
          <p:nvPr/>
        </p:nvSpPr>
        <p:spPr>
          <a:xfrm>
            <a:off x="1149065" y="1981200"/>
            <a:ext cx="4946935" cy="289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CE1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Các em đã từng đi biển chưa? Em thường đi vào khoảng thời gian nào và em đi cùng ai?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="" xmlns:a16="http://schemas.microsoft.com/office/drawing/2014/main" id="{6A230B61-E7B1-1D5E-F358-7B9057FB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1;p6">
            <a:extLst>
              <a:ext uri="{FF2B5EF4-FFF2-40B4-BE49-F238E27FC236}">
                <a16:creationId xmlns="" xmlns:a16="http://schemas.microsoft.com/office/drawing/2014/main" id="{FC7B5D87-A748-967F-24D0-FADFE2C03565}"/>
              </a:ext>
            </a:extLst>
          </p:cNvPr>
          <p:cNvSpPr/>
          <p:nvPr/>
        </p:nvSpPr>
        <p:spPr>
          <a:xfrm>
            <a:off x="-152403" y="2298665"/>
            <a:ext cx="12496801" cy="804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22;p6">
            <a:extLst>
              <a:ext uri="{FF2B5EF4-FFF2-40B4-BE49-F238E27FC236}">
                <a16:creationId xmlns="" xmlns:a16="http://schemas.microsoft.com/office/drawing/2014/main" id="{84CF1E4E-CB76-4A9F-203A-DADEE671F312}"/>
              </a:ext>
            </a:extLst>
          </p:cNvPr>
          <p:cNvSpPr txBox="1"/>
          <p:nvPr/>
        </p:nvSpPr>
        <p:spPr>
          <a:xfrm>
            <a:off x="1375929" y="2468933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Đọc mẫu bài </a:t>
            </a:r>
            <a:r>
              <a:rPr lang="vi-VN" sz="2800" b="1" i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”Đoàn thuyền đánh cá"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Google Shape;122;p6">
            <a:extLst>
              <a:ext uri="{FF2B5EF4-FFF2-40B4-BE49-F238E27FC236}">
                <a16:creationId xmlns="" xmlns:a16="http://schemas.microsoft.com/office/drawing/2014/main" id="{4B923910-D81C-C2A9-C786-1D947CE86DE1}"/>
              </a:ext>
            </a:extLst>
          </p:cNvPr>
          <p:cNvSpPr txBox="1"/>
          <p:nvPr/>
        </p:nvSpPr>
        <p:spPr>
          <a:xfrm>
            <a:off x="1375929" y="1686967"/>
            <a:ext cx="944013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1. ĐỌC THÀNH TIẾNG</a:t>
            </a:r>
            <a:endParaRPr sz="28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="" xmlns:a16="http://schemas.microsoft.com/office/drawing/2014/main" id="{AB3E859B-6980-AE74-340C-5C33032D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068" y="651575"/>
            <a:ext cx="1165005" cy="1281600"/>
          </a:xfrm>
          <a:prstGeom prst="rect">
            <a:avLst/>
          </a:prstGeom>
          <a:ln>
            <a:noFill/>
          </a:ln>
        </p:spPr>
      </p:pic>
      <p:sp>
        <p:nvSpPr>
          <p:cNvPr id="12" name="Google Shape;125;p6">
            <a:extLst>
              <a:ext uri="{FF2B5EF4-FFF2-40B4-BE49-F238E27FC236}">
                <a16:creationId xmlns="" xmlns:a16="http://schemas.microsoft.com/office/drawing/2014/main" id="{68C08F55-2505-C933-DF45-A8E0D3E94382}"/>
              </a:ext>
            </a:extLst>
          </p:cNvPr>
          <p:cNvSpPr/>
          <p:nvPr/>
        </p:nvSpPr>
        <p:spPr>
          <a:xfrm>
            <a:off x="2413000" y="5988232"/>
            <a:ext cx="7366000" cy="63057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CE1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Giọng đọc thể hiện cảm xúc vui, say mê,...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3" name="Google Shape;126;p6">
            <a:extLst>
              <a:ext uri="{FF2B5EF4-FFF2-40B4-BE49-F238E27FC236}">
                <a16:creationId xmlns="" xmlns:a16="http://schemas.microsoft.com/office/drawing/2014/main" id="{D0C00124-334C-5F2B-1603-2ACF0A226A0C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 b="32934"/>
          <a:stretch/>
        </p:blipFill>
        <p:spPr>
          <a:xfrm>
            <a:off x="2314185" y="3222430"/>
            <a:ext cx="7563624" cy="25730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=""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=""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=""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=""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505200" y="1903250"/>
            <a:ext cx="5181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 từ khó</a:t>
            </a:r>
            <a:endParaRPr sz="4000" b="1" i="1" kern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0" name="Google Shape;136;p7">
            <a:extLst>
              <a:ext uri="{FF2B5EF4-FFF2-40B4-BE49-F238E27FC236}">
                <a16:creationId xmlns="" xmlns:a16="http://schemas.microsoft.com/office/drawing/2014/main" id="{E68E519E-8D0D-6FD3-E9D8-1578C3C20C24}"/>
              </a:ext>
            </a:extLst>
          </p:cNvPr>
          <p:cNvSpPr/>
          <p:nvPr/>
        </p:nvSpPr>
        <p:spPr>
          <a:xfrm>
            <a:off x="1473200" y="2997198"/>
            <a:ext cx="2946400" cy="96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Thoi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1" name="Google Shape;137;p7">
            <a:extLst>
              <a:ext uri="{FF2B5EF4-FFF2-40B4-BE49-F238E27FC236}">
                <a16:creationId xmlns="" xmlns:a16="http://schemas.microsoft.com/office/drawing/2014/main" id="{3E231569-D015-973B-B75F-1B1639513A19}"/>
              </a:ext>
            </a:extLst>
          </p:cNvPr>
          <p:cNvSpPr/>
          <p:nvPr/>
        </p:nvSpPr>
        <p:spPr>
          <a:xfrm>
            <a:off x="7213600" y="2997198"/>
            <a:ext cx="2946400" cy="965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22" name="Google Shape;138;p7" descr="Em hiểu như thế nào về câu thơ &quot; Gõ thuyền đã có nhịp trăng cao&quot;">
            <a:extLst>
              <a:ext uri="{FF2B5EF4-FFF2-40B4-BE49-F238E27FC236}">
                <a16:creationId xmlns="" xmlns:a16="http://schemas.microsoft.com/office/drawing/2014/main" id="{BF6B7CEE-8B7B-68E1-B229-977C2CBF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895" y="4425294"/>
            <a:ext cx="4383809" cy="21607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139;p7">
            <a:extLst>
              <a:ext uri="{FF2B5EF4-FFF2-40B4-BE49-F238E27FC236}">
                <a16:creationId xmlns="" xmlns:a16="http://schemas.microsoft.com/office/drawing/2014/main" id="{5BAF8EBC-F893-D762-D36F-94CEF2618F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11"/>
          <a:stretch/>
        </p:blipFill>
        <p:spPr>
          <a:xfrm>
            <a:off x="1177925" y="4427047"/>
            <a:ext cx="3536950" cy="21607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=""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=""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=""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=""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505200" y="1903250"/>
            <a:ext cx="51816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Giải nghĩa từ khó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7" name="Google Shape;148;p8">
            <a:extLst>
              <a:ext uri="{FF2B5EF4-FFF2-40B4-BE49-F238E27FC236}">
                <a16:creationId xmlns="" xmlns:a16="http://schemas.microsoft.com/office/drawing/2014/main" id="{87DEE4C4-B708-E7E6-EF22-7FA14CA06437}"/>
              </a:ext>
            </a:extLst>
          </p:cNvPr>
          <p:cNvSpPr/>
          <p:nvPr/>
        </p:nvSpPr>
        <p:spPr>
          <a:xfrm>
            <a:off x="548049" y="3320904"/>
            <a:ext cx="2286000" cy="88819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Thoi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Google Shape;149;p8">
            <a:extLst>
              <a:ext uri="{FF2B5EF4-FFF2-40B4-BE49-F238E27FC236}">
                <a16:creationId xmlns="" xmlns:a16="http://schemas.microsoft.com/office/drawing/2014/main" id="{2CFA663D-1B3F-9BB4-E121-37E549E7E24F}"/>
              </a:ext>
            </a:extLst>
          </p:cNvPr>
          <p:cNvSpPr/>
          <p:nvPr/>
        </p:nvSpPr>
        <p:spPr>
          <a:xfrm>
            <a:off x="548049" y="5078411"/>
            <a:ext cx="2286000" cy="88819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30467" rIns="24000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Gõ thuyền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9" name="Google Shape;150;p8">
            <a:extLst>
              <a:ext uri="{FF2B5EF4-FFF2-40B4-BE49-F238E27FC236}">
                <a16:creationId xmlns="" xmlns:a16="http://schemas.microsoft.com/office/drawing/2014/main" id="{58036AA2-AC4A-4319-E145-2573DB41FDDA}"/>
              </a:ext>
            </a:extLst>
          </p:cNvPr>
          <p:cNvSpPr txBox="1"/>
          <p:nvPr/>
        </p:nvSpPr>
        <p:spPr>
          <a:xfrm>
            <a:off x="3189649" y="3180241"/>
            <a:ext cx="82296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Bộ phận của khung cửi hay máy dệt để luồn sợi trong khi dệt vải.</a:t>
            </a:r>
            <a:endParaRPr sz="24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Google Shape;151;p8">
            <a:extLst>
              <a:ext uri="{FF2B5EF4-FFF2-40B4-BE49-F238E27FC236}">
                <a16:creationId xmlns="" xmlns:a16="http://schemas.microsoft.com/office/drawing/2014/main" id="{0D41ABE5-7FF2-22FE-3495-8341A7553320}"/>
              </a:ext>
            </a:extLst>
          </p:cNvPr>
          <p:cNvSpPr txBox="1"/>
          <p:nvPr/>
        </p:nvSpPr>
        <p:spPr>
          <a:xfrm>
            <a:off x="3189649" y="4937746"/>
            <a:ext cx="9002351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(Động tác của người đánh cá) Gõ mạnh vào mạn thuyền, tạo nên tiếng động để lùa cá bơi về một hướng.</a:t>
            </a:r>
            <a:endParaRPr sz="2400" kern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5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=""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=""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=""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=""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903250"/>
            <a:ext cx="584661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tập tra từ điển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Google Shape;157;p9">
            <a:extLst>
              <a:ext uri="{FF2B5EF4-FFF2-40B4-BE49-F238E27FC236}">
                <a16:creationId xmlns="" xmlns:a16="http://schemas.microsoft.com/office/drawing/2014/main" id="{6089BFE4-81C9-8A23-6C3A-F67B7CED4E81}"/>
              </a:ext>
            </a:extLst>
          </p:cNvPr>
          <p:cNvSpPr/>
          <p:nvPr/>
        </p:nvSpPr>
        <p:spPr>
          <a:xfrm>
            <a:off x="6604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Khơi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Google Shape;158;p9">
            <a:extLst>
              <a:ext uri="{FF2B5EF4-FFF2-40B4-BE49-F238E27FC236}">
                <a16:creationId xmlns="" xmlns:a16="http://schemas.microsoft.com/office/drawing/2014/main" id="{A9BB24B8-AFE0-26B2-53D5-E690DBCC0C6D}"/>
              </a:ext>
            </a:extLst>
          </p:cNvPr>
          <p:cNvSpPr/>
          <p:nvPr/>
        </p:nvSpPr>
        <p:spPr>
          <a:xfrm>
            <a:off x="45466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Xoăn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2" name="Google Shape;159;p9">
            <a:extLst>
              <a:ext uri="{FF2B5EF4-FFF2-40B4-BE49-F238E27FC236}">
                <a16:creationId xmlns="" xmlns:a16="http://schemas.microsoft.com/office/drawing/2014/main" id="{7A09C83D-14F3-2D47-1EC2-9AC92B6F9364}"/>
              </a:ext>
            </a:extLst>
          </p:cNvPr>
          <p:cNvSpPr/>
          <p:nvPr/>
        </p:nvSpPr>
        <p:spPr>
          <a:xfrm>
            <a:off x="8432800" y="3098855"/>
            <a:ext cx="3098800" cy="66029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704C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Rạng đông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Google Shape;160;p9">
            <a:extLst>
              <a:ext uri="{FF2B5EF4-FFF2-40B4-BE49-F238E27FC236}">
                <a16:creationId xmlns="" xmlns:a16="http://schemas.microsoft.com/office/drawing/2014/main" id="{46BE4C39-5BF5-80A6-AF37-3EEC26145F43}"/>
              </a:ext>
            </a:extLst>
          </p:cNvPr>
          <p:cNvSpPr/>
          <p:nvPr/>
        </p:nvSpPr>
        <p:spPr>
          <a:xfrm>
            <a:off x="3588326" y="4055678"/>
            <a:ext cx="5015346" cy="2802322"/>
          </a:xfrm>
          <a:custGeom>
            <a:avLst/>
            <a:gdLst/>
            <a:ahLst/>
            <a:cxnLst/>
            <a:rect l="l" t="t" r="r" b="b"/>
            <a:pathLst>
              <a:path w="1290583" h="721113" extrusionOk="0">
                <a:moveTo>
                  <a:pt x="0" y="0"/>
                </a:moveTo>
                <a:lnTo>
                  <a:pt x="1290583" y="0"/>
                </a:lnTo>
                <a:lnTo>
                  <a:pt x="1290583" y="721113"/>
                </a:lnTo>
                <a:lnTo>
                  <a:pt x="0" y="721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2;p7">
            <a:extLst>
              <a:ext uri="{FF2B5EF4-FFF2-40B4-BE49-F238E27FC236}">
                <a16:creationId xmlns="" xmlns:a16="http://schemas.microsoft.com/office/drawing/2014/main" id="{464B9906-30A2-C8A1-1B30-10A8578442E7}"/>
              </a:ext>
            </a:extLst>
          </p:cNvPr>
          <p:cNvGrpSpPr/>
          <p:nvPr/>
        </p:nvGrpSpPr>
        <p:grpSpPr>
          <a:xfrm>
            <a:off x="-607375" y="1667122"/>
            <a:ext cx="13406749" cy="1087811"/>
            <a:chOff x="0" y="-47625"/>
            <a:chExt cx="5296494" cy="67388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Google Shape;133;p7">
              <a:extLst>
                <a:ext uri="{FF2B5EF4-FFF2-40B4-BE49-F238E27FC236}">
                  <a16:creationId xmlns="" xmlns:a16="http://schemas.microsoft.com/office/drawing/2014/main" id="{B3CE41DB-6572-23FB-6E3E-ADD78FA15828}"/>
                </a:ext>
              </a:extLst>
            </p:cNvPr>
            <p:cNvSpPr/>
            <p:nvPr/>
          </p:nvSpPr>
          <p:spPr>
            <a:xfrm>
              <a:off x="0" y="0"/>
              <a:ext cx="5296494" cy="626262"/>
            </a:xfrm>
            <a:custGeom>
              <a:avLst/>
              <a:gdLst/>
              <a:ahLst/>
              <a:cxnLst/>
              <a:rect l="l" t="t" r="r" b="b"/>
              <a:pathLst>
                <a:path w="5296494" h="626262" extrusionOk="0">
                  <a:moveTo>
                    <a:pt x="0" y="0"/>
                  </a:moveTo>
                  <a:lnTo>
                    <a:pt x="5296494" y="0"/>
                  </a:lnTo>
                  <a:lnTo>
                    <a:pt x="5296494" y="626262"/>
                  </a:lnTo>
                  <a:lnTo>
                    <a:pt x="0" y="626262"/>
                  </a:lnTo>
                  <a:close/>
                </a:path>
              </a:pathLst>
            </a:custGeom>
            <a:grpFill/>
            <a:ln w="571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134;p7">
              <a:extLst>
                <a:ext uri="{FF2B5EF4-FFF2-40B4-BE49-F238E27FC236}">
                  <a16:creationId xmlns="" xmlns:a16="http://schemas.microsoft.com/office/drawing/2014/main" id="{74AA1D43-C114-C1AD-CB61-A5DA097B4FC0}"/>
                </a:ext>
              </a:extLst>
            </p:cNvPr>
            <p:cNvSpPr txBox="1"/>
            <p:nvPr/>
          </p:nvSpPr>
          <p:spPr>
            <a:xfrm>
              <a:off x="0" y="-47625"/>
              <a:ext cx="5296494" cy="6738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9" name="Google Shape;135;p7">
            <a:extLst>
              <a:ext uri="{FF2B5EF4-FFF2-40B4-BE49-F238E27FC236}">
                <a16:creationId xmlns="" xmlns:a16="http://schemas.microsoft.com/office/drawing/2014/main" id="{DC31F813-3B8A-6955-E6C0-D721A62FFD76}"/>
              </a:ext>
            </a:extLst>
          </p:cNvPr>
          <p:cNvSpPr txBox="1"/>
          <p:nvPr/>
        </p:nvSpPr>
        <p:spPr>
          <a:xfrm>
            <a:off x="3172690" y="1903250"/>
            <a:ext cx="584661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solidFill>
                  <a:schemeClr val="bg1"/>
                </a:solidFill>
                <a:latin typeface="UTM Avo" panose="02040603050506020204" pitchFamily="18"/>
                <a:cs typeface="Arial"/>
                <a:sym typeface="Arial"/>
              </a:rPr>
              <a:t>Luyện đọc</a:t>
            </a:r>
            <a:endParaRPr sz="4000" b="1" i="1" kern="0" dirty="0">
              <a:solidFill>
                <a:schemeClr val="bg1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69;p10">
            <a:extLst>
              <a:ext uri="{FF2B5EF4-FFF2-40B4-BE49-F238E27FC236}">
                <a16:creationId xmlns="" xmlns:a16="http://schemas.microsoft.com/office/drawing/2014/main" id="{54AC23E5-9FC7-3BD1-85D0-8816363AF9F2}"/>
              </a:ext>
            </a:extLst>
          </p:cNvPr>
          <p:cNvSpPr/>
          <p:nvPr/>
        </p:nvSpPr>
        <p:spPr>
          <a:xfrm>
            <a:off x="1117600" y="2955747"/>
            <a:ext cx="9956800" cy="159128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1680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Luyện đọc bài với giọng đọc diễn cảm, nhấn giọng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đúng chỗ, phù hợp và đọc đúng các từ khó có trong bài đọc.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Google Shape;170;p10">
            <a:extLst>
              <a:ext uri="{FF2B5EF4-FFF2-40B4-BE49-F238E27FC236}">
                <a16:creationId xmlns="" xmlns:a16="http://schemas.microsoft.com/office/drawing/2014/main" id="{06891E70-0C36-63FC-2975-442327854ED9}"/>
              </a:ext>
            </a:extLst>
          </p:cNvPr>
          <p:cNvSpPr/>
          <p:nvPr/>
        </p:nvSpPr>
        <p:spPr>
          <a:xfrm>
            <a:off x="4381844" y="4395332"/>
            <a:ext cx="3428311" cy="2462668"/>
          </a:xfrm>
          <a:custGeom>
            <a:avLst/>
            <a:gdLst/>
            <a:ahLst/>
            <a:cxnLst/>
            <a:rect l="l" t="t" r="r" b="b"/>
            <a:pathLst>
              <a:path w="1203213" h="864308" extrusionOk="0">
                <a:moveTo>
                  <a:pt x="0" y="0"/>
                </a:moveTo>
                <a:lnTo>
                  <a:pt x="1203212" y="0"/>
                </a:lnTo>
                <a:lnTo>
                  <a:pt x="1203212" y="864308"/>
                </a:lnTo>
                <a:lnTo>
                  <a:pt x="0" y="864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F6ED58AA-6044-4063-A2D9-5C566FADBD0E}" vid="{6929B544-CFDD-4290-A91C-DFD0546A7D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279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UTM Avo</vt:lpstr>
      <vt:lpstr>Calibri</vt:lpstr>
      <vt:lpstr>Calibri Light</vt:lpstr>
      <vt:lpstr>Office Theme</vt:lpstr>
      <vt:lpstr>2_Office Theme</vt:lpstr>
      <vt:lpstr>Tuần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vn</cp:lastModifiedBy>
  <cp:revision>30</cp:revision>
  <dcterms:created xsi:type="dcterms:W3CDTF">2023-10-19T01:39:18Z</dcterms:created>
  <dcterms:modified xsi:type="dcterms:W3CDTF">2024-02-25T22:14:17Z</dcterms:modified>
</cp:coreProperties>
</file>