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3"/>
  </p:notesMasterIdLst>
  <p:sldIdLst>
    <p:sldId id="256" r:id="rId3"/>
    <p:sldId id="257" r:id="rId4"/>
    <p:sldId id="258" r:id="rId5"/>
    <p:sldId id="267" r:id="rId6"/>
    <p:sldId id="268" r:id="rId7"/>
    <p:sldId id="278" r:id="rId8"/>
    <p:sldId id="279" r:id="rId9"/>
    <p:sldId id="282" r:id="rId10"/>
    <p:sldId id="281" r:id="rId11"/>
    <p:sldId id="280" r:id="rId12"/>
    <p:sldId id="283" r:id="rId13"/>
    <p:sldId id="284" r:id="rId14"/>
    <p:sldId id="285" r:id="rId15"/>
    <p:sldId id="286" r:id="rId16"/>
    <p:sldId id="287" r:id="rId17"/>
    <p:sldId id="288" r:id="rId18"/>
    <p:sldId id="289" r:id="rId19"/>
    <p:sldId id="290" r:id="rId20"/>
    <p:sldId id="291" r:id="rId21"/>
    <p:sldId id="29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10/21/2023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10/21/2023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10/21/2023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10/21/2023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10/21/2023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10/21/2023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10/21/2023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10/21/2023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10/21/2023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10/21/2023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10/21/2023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10/21/2023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10/21/2023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10/21/2023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829286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10/21/2023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10/21/2023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10/21/2023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10/21/2023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10/21/2023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8.png"/><Relationship Id="rId10" Type="http://schemas.openxmlformats.org/officeDocument/2006/relationships/image" Target="../media/image33.gif"/><Relationship Id="rId4" Type="http://schemas.openxmlformats.org/officeDocument/2006/relationships/image" Target="../media/image7.png"/><Relationship Id="rId9" Type="http://schemas.openxmlformats.org/officeDocument/2006/relationships/image" Target="../media/image32.gif"/></Relationships>
</file>

<file path=ppt/slides/_rels/slide12.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0.png"/><Relationship Id="rId10" Type="http://schemas.openxmlformats.org/officeDocument/2006/relationships/image" Target="../media/image33.gif"/><Relationship Id="rId4" Type="http://schemas.openxmlformats.org/officeDocument/2006/relationships/image" Target="../media/image9.png"/><Relationship Id="rId9"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2.png"/><Relationship Id="rId10" Type="http://schemas.openxmlformats.org/officeDocument/2006/relationships/image" Target="../media/image33.gif"/><Relationship Id="rId4" Type="http://schemas.openxmlformats.org/officeDocument/2006/relationships/image" Target="../media/image11.png"/><Relationship Id="rId9" Type="http://schemas.openxmlformats.org/officeDocument/2006/relationships/image" Target="../media/image32.gif"/></Relationships>
</file>

<file path=ppt/slides/_rels/slide14.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4.png"/><Relationship Id="rId10" Type="http://schemas.openxmlformats.org/officeDocument/2006/relationships/image" Target="../media/image33.gif"/><Relationship Id="rId4" Type="http://schemas.openxmlformats.org/officeDocument/2006/relationships/image" Target="../media/image13.png"/><Relationship Id="rId9" Type="http://schemas.openxmlformats.org/officeDocument/2006/relationships/image" Target="../media/image32.gif"/></Relationships>
</file>

<file path=ppt/slides/_rels/slide15.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6.png"/><Relationship Id="rId10" Type="http://schemas.openxmlformats.org/officeDocument/2006/relationships/image" Target="../media/image33.gif"/><Relationship Id="rId4" Type="http://schemas.openxmlformats.org/officeDocument/2006/relationships/image" Target="../media/image15.png"/><Relationship Id="rId9" Type="http://schemas.openxmlformats.org/officeDocument/2006/relationships/image" Target="../media/image32.gif"/></Relationships>
</file>

<file path=ppt/slides/_rels/slide16.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8.png"/><Relationship Id="rId10" Type="http://schemas.openxmlformats.org/officeDocument/2006/relationships/image" Target="../media/image33.gif"/><Relationship Id="rId4" Type="http://schemas.openxmlformats.org/officeDocument/2006/relationships/image" Target="../media/image17.png"/><Relationship Id="rId9" Type="http://schemas.openxmlformats.org/officeDocument/2006/relationships/image" Target="../media/image32.gif"/></Relationships>
</file>

<file path=ppt/slides/_rels/slide17.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0.png"/><Relationship Id="rId10" Type="http://schemas.openxmlformats.org/officeDocument/2006/relationships/image" Target="../media/image33.gif"/><Relationship Id="rId4" Type="http://schemas.openxmlformats.org/officeDocument/2006/relationships/image" Target="../media/image19.png"/><Relationship Id="rId9" Type="http://schemas.openxmlformats.org/officeDocument/2006/relationships/image" Target="../media/image32.gif"/></Relationships>
</file>

<file path=ppt/slides/_rels/slide18.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2.png"/><Relationship Id="rId10" Type="http://schemas.openxmlformats.org/officeDocument/2006/relationships/image" Target="../media/image33.gif"/><Relationship Id="rId4" Type="http://schemas.openxmlformats.org/officeDocument/2006/relationships/image" Target="../media/image21.png"/><Relationship Id="rId9" Type="http://schemas.openxmlformats.org/officeDocument/2006/relationships/image" Target="../media/image32.gif"/></Relationships>
</file>

<file path=ppt/slides/_rels/slide19.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4.png"/><Relationship Id="rId10" Type="http://schemas.openxmlformats.org/officeDocument/2006/relationships/image" Target="../media/image33.gif"/><Relationship Id="rId4" Type="http://schemas.openxmlformats.org/officeDocument/2006/relationships/image" Target="../media/image23.png"/><Relationship Id="rId9" Type="http://schemas.openxmlformats.org/officeDocument/2006/relationships/image" Target="../media/image32.gif"/></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6.png"/><Relationship Id="rId10" Type="http://schemas.openxmlformats.org/officeDocument/2006/relationships/image" Target="../media/image33.gif"/><Relationship Id="rId4" Type="http://schemas.openxmlformats.org/officeDocument/2006/relationships/image" Target="../media/image25.png"/><Relationship Id="rId9" Type="http://schemas.openxmlformats.org/officeDocument/2006/relationships/image" Target="../media/image32.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slide" Target="slide16.xml"/><Relationship Id="rId26" Type="http://schemas.openxmlformats.org/officeDocument/2006/relationships/image" Target="../media/image22.png"/><Relationship Id="rId3" Type="http://schemas.openxmlformats.org/officeDocument/2006/relationships/slide" Target="slide11.xml"/><Relationship Id="rId21" Type="http://schemas.openxmlformats.org/officeDocument/2006/relationships/slide" Target="slide17.xml"/><Relationship Id="rId7" Type="http://schemas.openxmlformats.org/officeDocument/2006/relationships/image" Target="../media/image9.png"/><Relationship Id="rId12" Type="http://schemas.openxmlformats.org/officeDocument/2006/relationships/slide" Target="slide14.xml"/><Relationship Id="rId17" Type="http://schemas.openxmlformats.org/officeDocument/2006/relationships/image" Target="../media/image16.png"/><Relationship Id="rId25" Type="http://schemas.openxmlformats.org/officeDocument/2006/relationships/image" Target="../media/image21.png"/><Relationship Id="rId33" Type="http://schemas.openxmlformats.org/officeDocument/2006/relationships/image" Target="../media/image27.gif"/><Relationship Id="rId2" Type="http://schemas.openxmlformats.org/officeDocument/2006/relationships/image" Target="../media/image6.jpe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slide" Target="slide12.xml"/><Relationship Id="rId11" Type="http://schemas.openxmlformats.org/officeDocument/2006/relationships/image" Target="../media/image12.png"/><Relationship Id="rId24" Type="http://schemas.openxmlformats.org/officeDocument/2006/relationships/slide" Target="slide18.xml"/><Relationship Id="rId32" Type="http://schemas.openxmlformats.org/officeDocument/2006/relationships/image" Target="../media/image26.png"/><Relationship Id="rId5" Type="http://schemas.openxmlformats.org/officeDocument/2006/relationships/image" Target="../media/image8.png"/><Relationship Id="rId15" Type="http://schemas.openxmlformats.org/officeDocument/2006/relationships/slide" Target="slide15.xml"/><Relationship Id="rId23" Type="http://schemas.openxmlformats.org/officeDocument/2006/relationships/image" Target="../media/image20.png"/><Relationship Id="rId28"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7.png"/><Relationship Id="rId31"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slide" Target="slide13.xml"/><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slide" Target="slide19.xml"/><Relationship Id="rId30" Type="http://schemas.openxmlformats.org/officeDocument/2006/relationships/slide" Target="slide20.xml"/><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2FFC5212-227D-4386-8215-57FF30950393}"/>
              </a:ext>
            </a:extLst>
          </p:cNvPr>
          <p:cNvSpPr txBox="1">
            <a:spLocks noChangeArrowheads="1"/>
          </p:cNvSpPr>
          <p:nvPr/>
        </p:nvSpPr>
        <p:spPr bwMode="auto">
          <a:xfrm>
            <a:off x="2691458" y="798584"/>
            <a:ext cx="78044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3200" b="1" dirty="0" err="1">
                <a:solidFill>
                  <a:srgbClr val="0000FF"/>
                </a:solidFill>
                <a:latin typeface="HP001 4 hàng" pitchFamily="34" charset="0"/>
              </a:rPr>
              <a:t>Thứ</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hai</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ngày</a:t>
            </a:r>
            <a:r>
              <a:rPr lang="en-US" altLang="en-US" sz="3200" b="1" dirty="0">
                <a:solidFill>
                  <a:srgbClr val="0000FF"/>
                </a:solidFill>
                <a:latin typeface="HP001 4 hàng" pitchFamily="34" charset="0"/>
              </a:rPr>
              <a:t> 30 </a:t>
            </a:r>
            <a:r>
              <a:rPr lang="en-US" altLang="en-US" sz="3200" b="1" dirty="0" err="1">
                <a:solidFill>
                  <a:srgbClr val="0000FF"/>
                </a:solidFill>
                <a:latin typeface="HP001 4 hàng" pitchFamily="34" charset="0"/>
              </a:rPr>
              <a:t>tháng</a:t>
            </a:r>
            <a:r>
              <a:rPr lang="en-US" altLang="en-US" sz="3200" b="1" dirty="0">
                <a:solidFill>
                  <a:srgbClr val="0000FF"/>
                </a:solidFill>
                <a:latin typeface="HP001 4 hàng" pitchFamily="34" charset="0"/>
              </a:rPr>
              <a:t> 10 </a:t>
            </a:r>
            <a:r>
              <a:rPr lang="en-US" altLang="en-US" sz="3200" b="1" dirty="0" err="1">
                <a:solidFill>
                  <a:srgbClr val="0000FF"/>
                </a:solidFill>
                <a:latin typeface="HP001 4 hàng" pitchFamily="34" charset="0"/>
              </a:rPr>
              <a:t>năm</a:t>
            </a:r>
            <a:r>
              <a:rPr lang="en-US" altLang="en-US" sz="3200" b="1" dirty="0">
                <a:solidFill>
                  <a:srgbClr val="0000FF"/>
                </a:solidFill>
                <a:latin typeface="HP001 4 hàng" pitchFamily="34" charset="0"/>
              </a:rPr>
              <a:t> 2023</a:t>
            </a:r>
          </a:p>
        </p:txBody>
      </p:sp>
      <p:sp>
        <p:nvSpPr>
          <p:cNvPr id="3" name="TextBox 2">
            <a:extLst>
              <a:ext uri="{FF2B5EF4-FFF2-40B4-BE49-F238E27FC236}">
                <a16:creationId xmlns:a16="http://schemas.microsoft.com/office/drawing/2014/main" id="{0EF1B384-2B2E-4E2E-96DD-06F63D26AFCA}"/>
              </a:ext>
            </a:extLst>
          </p:cNvPr>
          <p:cNvSpPr txBox="1"/>
          <p:nvPr/>
        </p:nvSpPr>
        <p:spPr>
          <a:xfrm>
            <a:off x="1680841" y="1610707"/>
            <a:ext cx="9329736" cy="3040641"/>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3200" b="1" u="sng"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10</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 TẬP GIỮA HỌC KÌ 1</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09B3F-2E75-4C52-AB31-730398914B4C}"/>
              </a:ext>
            </a:extLst>
          </p:cNvPr>
          <p:cNvPicPr>
            <a:picLocks noChangeAspect="1"/>
          </p:cNvPicPr>
          <p:nvPr/>
        </p:nvPicPr>
        <p:blipFill>
          <a:blip r:embed="rId3"/>
          <a:stretch>
            <a:fillRect/>
          </a:stretch>
        </p:blipFill>
        <p:spPr>
          <a:xfrm>
            <a:off x="1987399" y="0"/>
            <a:ext cx="6407451" cy="1902117"/>
          </a:xfrm>
          <a:prstGeom prst="rect">
            <a:avLst/>
          </a:prstGeom>
        </p:spPr>
      </p:pic>
    </p:spTree>
    <p:extLst>
      <p:ext uri="{BB962C8B-B14F-4D97-AF65-F5344CB8AC3E}">
        <p14:creationId xmlns:p14="http://schemas.microsoft.com/office/powerpoint/2010/main" val="301486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021596" y="330801"/>
            <a:ext cx="9622971" cy="147537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Ngựa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cảm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nghĩ</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nhỏ</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85813" y="1830355"/>
            <a:ext cx="10829925" cy="23769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Bạn nhỏ tuổi ngựa trong bài thơ là một em bé thích bay nhảy, đi đây đi đó, giàu lòng yêu thiên nhiên, đất nước, rất yêu mẹ. Dù có xa xôi cách trở nào cũng trở về với mẹ, nhớ đường về với mẹ.</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43795963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1092200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răng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khểnh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sao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nhỏ</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cô</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nghe</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bí</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mật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mình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002971"/>
            <a:ext cx="10807700" cy="20097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Vì bạn nhỏ tin tưởng vào cô giáo và thích thú khi nghe cô giải thích “Khi em kể điều bí mật cho một người biết giữ nó thì bó mật vẫn còn” và khi đó “có hai người giữ chung một bí mật”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91376297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7999" y="275771"/>
            <a:ext cx="1090771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vết</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đinh</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Em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hiểu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Dù</a:t>
            </a:r>
            <a:r>
              <a:rPr lang="en-US" sz="3200" b="1" dirty="0">
                <a:solidFill>
                  <a:schemeClr val="tx2">
                    <a:lumMod val="75000"/>
                  </a:schemeClr>
                </a:solidFill>
                <a:latin typeface="Times New Roman" panose="02020603050405020304" pitchFamily="18" charset="0"/>
                <a:cs typeface="Times New Roman" panose="02020603050405020304" pitchFamily="18" charset="0"/>
              </a:rPr>
              <a:t> con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nhổ</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vẫn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còn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chỉ</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53723" y="2371792"/>
            <a:ext cx="1123400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dirty="0">
                <a:solidFill>
                  <a:srgbClr val="FF0000"/>
                </a:solidFill>
              </a:rPr>
              <a:t>“</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còn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gây</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10886253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00038" y="308464"/>
            <a:ext cx="11464829"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tốt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Tìm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chi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tiết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quyết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tâm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luyện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chữ</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Cao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Quát</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27133" y="2151796"/>
            <a:ext cx="11764867" cy="202791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2800" b="1" dirty="0">
                <a:solidFill>
                  <a:srgbClr val="FF0000"/>
                </a:solidFill>
                <a:latin typeface="Times New Roman" panose="02020603050405020304" pitchFamily="18" charset="0"/>
                <a:cs typeface="Times New Roman" panose="02020603050405020304" pitchFamily="18" charset="0"/>
              </a:rPr>
              <a:t>Ông dốc hết sức luyện viết chữ sao cho đẹp; sáng sáng, ông cầm que vạch lên cột nhà luyện chữ cho cứng cáp; mỗi buổi tối, ông viết xong mười trang vở mới chịu đi ngủ; ông mượn những cuốn sách có chữ viết đẹp làm mẫu để luyện thêm nhiều kiểu chữ khác nhau; ông kiên trì luyện tập suốt mấy năm.</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27691559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42938" y="319087"/>
            <a:ext cx="10818577" cy="16794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long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rẫy</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vật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đường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đẹp</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1822134"/>
            <a:ext cx="10542492" cy="20969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Cảnh vật thiên nhiên trên đường đi rất đẹp: Mặt Trời mới ló trên ngọn tre. Những giọt sương được nắng sớm chiếu vào, như những ngọn đèn giăng trên ngọn cỏ...</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38852062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57225" y="275771"/>
            <a:ext cx="1080135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Vì</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trước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Bé</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sớm</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99" y="2131123"/>
            <a:ext cx="11050589"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Bé phải ra đầu làng để quan sát, chuẩn bị cho bài tập làm văn tả cảnh.é phải ra đầu làng để quan sát, chuẩn bị cho bài tập làm văn tả cảnh.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77022000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42963" y="275771"/>
            <a:ext cx="1038701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lòng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a:solidFill>
                  <a:schemeClr val="tx2">
                    <a:lumMod val="75000"/>
                  </a:schemeClr>
                </a:solidFill>
                <a:latin typeface="Times New Roman" panose="02020603050405020304" pitchFamily="18" charset="0"/>
                <a:cs typeface="Times New Roman" panose="02020603050405020304" pitchFamily="18" charset="0"/>
              </a:rPr>
              <a:t>Qua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hình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tác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muốn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95836" y="2235869"/>
            <a:ext cx="11005614" cy="14212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000" b="1" dirty="0">
                <a:solidFill>
                  <a:srgbClr val="FF0000"/>
                </a:solidFill>
                <a:latin typeface="Times New Roman" panose="02020603050405020304" pitchFamily="18" charset="0"/>
                <a:cs typeface="Times New Roman" panose="02020603050405020304" pitchFamily="18" charset="0"/>
              </a:rPr>
              <a:t>Qua hình ảnh cây cau, tác giả ca ngợi những phẩm chất tốt đẹp của con người như: khiêm nhưởng, dũng cảm, thẳng thắn, giàu lòng thương yêu, sẵn sàng giúp đỡ người khác.</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80374326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947461" y="261756"/>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chính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trực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Tô</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Hiến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Thành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thích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về</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sự</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lựa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chọn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mình</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76553" y="2373969"/>
            <a:ext cx="10364788"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Ông giải thích rằng ông chọn người tài ba giúp nước chứ không chọn người hầu hạ giỏi.</a:t>
            </a:r>
            <a:endParaRPr lang="en-US" sz="3200" b="1" dirty="0">
              <a:solidFill>
                <a:srgbClr val="FF0000"/>
              </a:solidFill>
              <a:latin typeface="Times New Roman" panose="02020603050405020304" pitchFamily="18" charset="0"/>
              <a:cs typeface="Times New Roman" panose="02020603050405020304" pitchFamily="18" charset="0"/>
            </a:endParaRPr>
          </a:p>
          <a:p>
            <a:pPr lvl="0" algn="ctr">
              <a:defRPr/>
            </a:pP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134396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36614" y="275771"/>
            <a:ext cx="1002188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hạt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thóc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giống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3200" b="1" dirty="0">
                <a:solidFill>
                  <a:schemeClr val="tx2">
                    <a:lumMod val="75000"/>
                  </a:schemeClr>
                </a:solidFill>
                <a:latin typeface="Times New Roman" panose="02020603050405020304" pitchFamily="18" charset="0"/>
                <a:cs typeface="Times New Roman" panose="02020603050405020304" pitchFamily="18" charset="0"/>
              </a:rPr>
              <a:t>V</a:t>
            </a:r>
            <a:r>
              <a:rPr lang="en-US" sz="3200" b="1" dirty="0">
                <a:solidFill>
                  <a:schemeClr val="tx2">
                    <a:lumMod val="75000"/>
                  </a:schemeClr>
                </a:solidFill>
                <a:latin typeface="Times New Roman" panose="02020603050405020304" pitchFamily="18" charset="0"/>
                <a:cs typeface="Times New Roman" panose="02020603050405020304" pitchFamily="18" charset="0"/>
              </a:rPr>
              <a:t>ì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mọi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sờ</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khi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nghe</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36614" y="2131123"/>
            <a:ext cx="10350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K</a:t>
            </a:r>
            <a:r>
              <a:rPr lang="en-US" sz="3200" b="1" dirty="0">
                <a:solidFill>
                  <a:srgbClr val="FF0000"/>
                </a:solidFill>
                <a:latin typeface="Times New Roman" panose="02020603050405020304" pitchFamily="18" charset="0"/>
                <a:cs typeface="Times New Roman" panose="02020603050405020304" pitchFamily="18" charset="0"/>
              </a:rPr>
              <a:t>hi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lo </a:t>
            </a:r>
            <a:r>
              <a:rPr lang="en-US" sz="3200" b="1" dirty="0" err="1">
                <a:solidFill>
                  <a:srgbClr val="FF0000"/>
                </a:solidFill>
                <a:latin typeface="Times New Roman" panose="02020603050405020304" pitchFamily="18" charset="0"/>
                <a:cs typeface="Times New Roman" panose="02020603050405020304" pitchFamily="18" charset="0"/>
              </a:rPr>
              <a:t>lắng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phạt</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242690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8676CB-3C3C-4B45-9681-87D722C9A869}"/>
              </a:ext>
            </a:extLst>
          </p:cNvPr>
          <p:cNvSpPr txBox="1"/>
          <p:nvPr/>
        </p:nvSpPr>
        <p:spPr>
          <a:xfrm>
            <a:off x="3586163" y="3691111"/>
            <a:ext cx="4057521" cy="523220"/>
          </a:xfrm>
          <a:prstGeom prst="rect">
            <a:avLst/>
          </a:prstGeom>
          <a:noFill/>
        </p:spPr>
        <p:txBody>
          <a:bodyPr wrap="none" rtlCol="0">
            <a:spAutoFit/>
          </a:bodyPr>
          <a:lstStyle/>
          <a:p>
            <a:pPr algn="l"/>
            <a:r>
              <a:rPr lang="en-US" sz="2800" b="1" dirty="0">
                <a:solidFill>
                  <a:schemeClr val="tx2">
                    <a:lumMod val="75000"/>
                  </a:schemeClr>
                </a:solidFill>
                <a:latin typeface="Times New Roman" panose="02020603050405020304" pitchFamily="18" charset="0"/>
                <a:cs typeface="Times New Roman" panose="02020603050405020304" pitchFamily="18" charset="0"/>
              </a:rPr>
              <a:t>HS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cả</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lớp</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1973F2BF-064B-4720-B1EA-EDFD924A6DC9}"/>
              </a:ext>
            </a:extLst>
          </p:cNvPr>
          <p:cNvSpPr txBox="1"/>
          <p:nvPr/>
        </p:nvSpPr>
        <p:spPr>
          <a:xfrm>
            <a:off x="3719166" y="1696057"/>
            <a:ext cx="3667992" cy="1015663"/>
          </a:xfrm>
          <a:prstGeom prst="rect">
            <a:avLst/>
          </a:prstGeom>
          <a:solidFill>
            <a:schemeClr val="accent2">
              <a:lumMod val="40000"/>
              <a:lumOff val="60000"/>
            </a:schemeClr>
          </a:solidFill>
        </p:spPr>
        <p:txBody>
          <a:bodyPr wrap="none" rtlCol="0">
            <a:spAutoFit/>
          </a:bodyPr>
          <a:lstStyle/>
          <a:p>
            <a:pPr algn="l"/>
            <a:r>
              <a:rPr lang="en-US" sz="6000" b="1" dirty="0" err="1">
                <a:solidFill>
                  <a:srgbClr val="FF0000"/>
                </a:solidFill>
                <a:latin typeface="Times New Roman" panose="02020603050405020304" pitchFamily="18" charset="0"/>
                <a:cs typeface="Times New Roman" panose="02020603050405020304" pitchFamily="18" charset="0"/>
              </a:rPr>
              <a:t>Khởi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động</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96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14388" y="275771"/>
            <a:ext cx="931658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sách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hãy</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14388" y="2131123"/>
            <a:ext cx="9715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bồi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02992711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2F8D1A-E1F4-4080-B168-C3CE18DA5342}"/>
              </a:ext>
            </a:extLst>
          </p:cNvPr>
          <p:cNvPicPr>
            <a:picLocks noChangeAspect="1"/>
          </p:cNvPicPr>
          <p:nvPr/>
        </p:nvPicPr>
        <p:blipFill>
          <a:blip r:embed="rId3"/>
          <a:stretch>
            <a:fillRect/>
          </a:stretch>
        </p:blipFill>
        <p:spPr>
          <a:xfrm>
            <a:off x="1206799" y="1428750"/>
            <a:ext cx="4651077" cy="885825"/>
          </a:xfrm>
          <a:prstGeom prst="rect">
            <a:avLst/>
          </a:prstGeom>
        </p:spPr>
      </p:pic>
      <p:sp>
        <p:nvSpPr>
          <p:cNvPr id="3" name="TextBox 2">
            <a:extLst>
              <a:ext uri="{FF2B5EF4-FFF2-40B4-BE49-F238E27FC236}">
                <a16:creationId xmlns:a16="http://schemas.microsoft.com/office/drawing/2014/main" id="{6F2DC6F8-C29F-4DA4-9141-FB9FE1C005D7}"/>
              </a:ext>
            </a:extLst>
          </p:cNvPr>
          <p:cNvSpPr txBox="1"/>
          <p:nvPr/>
        </p:nvSpPr>
        <p:spPr>
          <a:xfrm>
            <a:off x="1475184" y="2657030"/>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6E8DCA4-CCBC-4535-931D-C99C895BF1AD}"/>
              </a:ext>
            </a:extLst>
          </p:cNvPr>
          <p:cNvSpPr txBox="1"/>
          <p:nvPr/>
        </p:nvSpPr>
        <p:spPr>
          <a:xfrm>
            <a:off x="1746648" y="3575037"/>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5" name="TextBox 4">
            <a:extLst>
              <a:ext uri="{FF2B5EF4-FFF2-40B4-BE49-F238E27FC236}">
                <a16:creationId xmlns:a16="http://schemas.microsoft.com/office/drawing/2014/main" id="{C7A35CBE-274E-4902-8317-3F7D7B065117}"/>
              </a:ext>
            </a:extLst>
          </p:cNvPr>
          <p:cNvSpPr txBox="1"/>
          <p:nvPr/>
        </p:nvSpPr>
        <p:spPr>
          <a:xfrm>
            <a:off x="1746648" y="4291689"/>
            <a:ext cx="7297340" cy="954107"/>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320921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8"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1"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4"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7"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0"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692322" y="89395"/>
            <a:ext cx="8455552" cy="631711"/>
          </a:xfrm>
          <a:prstGeom prst="rect">
            <a:avLst/>
          </a:prstGeom>
          <a:solidFill>
            <a:schemeClr val="bg1"/>
          </a:solidFill>
        </p:spPr>
        <p:txBody>
          <a:bodyPr wrap="square">
            <a:spAutoFit/>
          </a:bodyPr>
          <a:lstStyle/>
          <a:p>
            <a:pPr algn="just">
              <a:lnSpc>
                <a:spcPct val="120000"/>
              </a:lnSpc>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vi-VN" sz="3200" b="1" dirty="0">
                <a:solidFill>
                  <a:srgbClr val="000000"/>
                </a:solidFill>
                <a:latin typeface="Times New Roman" panose="02020603050405020304" pitchFamily="18" charset="0"/>
                <a:cs typeface="Times New Roman" panose="02020603050405020304" pitchFamily="18" charset="0"/>
              </a:rPr>
              <a:t>Đọc và làm bài tập “Làng lụa Vạn Phúc”</a:t>
            </a:r>
          </a:p>
        </p:txBody>
      </p:sp>
      <p:sp>
        <p:nvSpPr>
          <p:cNvPr id="9" name="TextBox 8">
            <a:extLst>
              <a:ext uri="{FF2B5EF4-FFF2-40B4-BE49-F238E27FC236}">
                <a16:creationId xmlns:a16="http://schemas.microsoft.com/office/drawing/2014/main" id="{AA91073F-81DA-4ECD-8E48-BCB623423241}"/>
              </a:ext>
            </a:extLst>
          </p:cNvPr>
          <p:cNvSpPr txBox="1"/>
          <p:nvPr/>
        </p:nvSpPr>
        <p:spPr>
          <a:xfrm>
            <a:off x="340962" y="1088924"/>
            <a:ext cx="11510076" cy="5509200"/>
          </a:xfrm>
          <a:prstGeom prst="rect">
            <a:avLst/>
          </a:prstGeom>
          <a:solidFill>
            <a:schemeClr val="accent2">
              <a:lumMod val="40000"/>
              <a:lumOff val="60000"/>
            </a:schemeClr>
          </a:solidFill>
        </p:spPr>
        <p:txBody>
          <a:bodyPr wrap="square">
            <a:spAutoFit/>
          </a:bodyPr>
          <a:lstStyle/>
          <a:p>
            <a:pPr algn="just" rtl="0"/>
            <a:r>
              <a:rPr lang="vi-VN" sz="3200" b="1" i="0" dirty="0">
                <a:solidFill>
                  <a:srgbClr val="000000"/>
                </a:solidFill>
                <a:effectLst/>
                <a:latin typeface="Times New Roman" panose="02020603050405020304" pitchFamily="18" charset="0"/>
                <a:cs typeface="Times New Roman" panose="02020603050405020304" pitchFamily="18" charset="0"/>
              </a:rPr>
              <a:t>     Làng lụa Vạn Phúc (hay làng lụa Hà Đông), nay thuộc phường Vạn Phúc, quận Hà Đông, cách trung tâm Hà Nội khoảng 10 ki-lô-mét. Nằm bên bờ sông Nhuệ, làng Vạn Phúc vẫn còn giữ được ít nhiều nét cổ kính của làng quê xưa như cây đa cổ thụ, giếng nước, sân đình. Trong nhiều gia đình, khung dệt cổ vẫn được giữ lại bên cạnh khung dệt cơ khí hiện đại. Làng lụa Vạn Phúc từ lâu đã rất nổi tiếng với nghề dệt lụa thủ công truyền thống. Lụa Hà Đông thường được nhắc đến trong thơ ca xưa. Lụa Hà Đông từng được chọn để may quốc phục cho các đời vua nhà Nguyễn.</a:t>
            </a:r>
            <a:endParaRPr lang="en-US" sz="3200" b="1" i="0" dirty="0">
              <a:solidFill>
                <a:srgbClr val="000000"/>
              </a:solidFill>
              <a:effectLst/>
              <a:latin typeface="Times New Roman" panose="02020603050405020304" pitchFamily="18" charset="0"/>
              <a:cs typeface="Times New Roman" panose="02020603050405020304" pitchFamily="18" charset="0"/>
            </a:endParaRPr>
          </a:p>
          <a:p>
            <a:pPr algn="r" rtl="0"/>
            <a:r>
              <a:rPr lang="en-US" sz="3200" b="1" dirty="0">
                <a:solidFill>
                  <a:srgbClr val="000000"/>
                </a:solidFill>
                <a:latin typeface="Times New Roman" panose="02020603050405020304" pitchFamily="18" charset="0"/>
                <a:cs typeface="Times New Roman" panose="02020603050405020304" pitchFamily="18" charset="0"/>
              </a:rPr>
              <a:t>Theo VŨ NGỌC KHÁNH</a:t>
            </a:r>
            <a:endParaRPr lang="vi-VN" sz="32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594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1293529" y="1458399"/>
            <a:ext cx="7992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1.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Tìm</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các</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danh</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từ</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riêng</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trong</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đoạn</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văn</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trên</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a:t>
            </a:r>
            <a:endParaRPr kumimoji="0" lang="en-US" altLang="en-US" sz="3200" b="1" i="0" u="none" strike="noStrike" cap="none" normalizeH="0" baseline="0" dirty="0">
              <a:ln>
                <a:noFill/>
              </a:ln>
              <a:solidFill>
                <a:schemeClr val="accent1">
                  <a:lumMod val="75000"/>
                </a:schemeClr>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C01EB1C-6A6B-4BD8-910D-54D12F51CC92}"/>
              </a:ext>
            </a:extLst>
          </p:cNvPr>
          <p:cNvSpPr txBox="1"/>
          <p:nvPr/>
        </p:nvSpPr>
        <p:spPr>
          <a:xfrm>
            <a:off x="1293529" y="2666980"/>
            <a:ext cx="7768828" cy="1077218"/>
          </a:xfrm>
          <a:prstGeom prst="rect">
            <a:avLst/>
          </a:prstGeom>
          <a:no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riêng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Nội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Lụa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39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999614" y="215115"/>
            <a:ext cx="881690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sz="3200" b="1" i="0" dirty="0">
                <a:solidFill>
                  <a:srgbClr val="000000"/>
                </a:solidFill>
                <a:effectLst/>
                <a:latin typeface="Times New Roman" panose="02020603050405020304" pitchFamily="18" charset="0"/>
                <a:cs typeface="Times New Roman" panose="02020603050405020304" pitchFamily="18" charset="0"/>
              </a:rPr>
              <a:t>2. </a:t>
            </a:r>
            <a:r>
              <a:rPr lang="en-US" sz="3200" b="1" i="0" dirty="0" err="1">
                <a:solidFill>
                  <a:srgbClr val="000000"/>
                </a:solidFill>
                <a:effectLst/>
                <a:latin typeface="Times New Roman" panose="02020603050405020304" pitchFamily="18" charset="0"/>
                <a:cs typeface="Times New Roman" panose="02020603050405020304" pitchFamily="18" charset="0"/>
              </a:rPr>
              <a:t>Tìm</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nghĩa</a:t>
            </a:r>
            <a:r>
              <a:rPr lang="en-US" sz="3200" b="1" i="0" dirty="0">
                <a:solidFill>
                  <a:srgbClr val="000000"/>
                </a:solidFill>
                <a:effectLst/>
                <a:latin typeface="Times New Roman" panose="02020603050405020304" pitchFamily="18" charset="0"/>
                <a:cs typeface="Times New Roman" panose="02020603050405020304" pitchFamily="18" charset="0"/>
              </a:rPr>
              <a:t> ở </a:t>
            </a:r>
            <a:r>
              <a:rPr lang="en-US" sz="3200" b="1" i="0" dirty="0" err="1">
                <a:solidFill>
                  <a:srgbClr val="000000"/>
                </a:solidFill>
                <a:effectLst/>
                <a:latin typeface="Times New Roman" panose="02020603050405020304" pitchFamily="18" charset="0"/>
                <a:cs typeface="Times New Roman" panose="02020603050405020304" pitchFamily="18" charset="0"/>
              </a:rPr>
              <a:t>bên</a:t>
            </a:r>
            <a:r>
              <a:rPr lang="en-US" sz="3200" b="1" i="0" dirty="0">
                <a:solidFill>
                  <a:srgbClr val="000000"/>
                </a:solidFill>
                <a:effectLst/>
                <a:latin typeface="Times New Roman" panose="02020603050405020304" pitchFamily="18" charset="0"/>
                <a:cs typeface="Times New Roman" panose="02020603050405020304" pitchFamily="18" charset="0"/>
              </a:rPr>
              <a:t> B </a:t>
            </a:r>
            <a:r>
              <a:rPr lang="en-US" sz="3200" b="1" i="0" dirty="0" err="1">
                <a:solidFill>
                  <a:srgbClr val="000000"/>
                </a:solidFill>
                <a:effectLst/>
                <a:latin typeface="Times New Roman" panose="02020603050405020304" pitchFamily="18" charset="0"/>
                <a:cs typeface="Times New Roman" panose="02020603050405020304" pitchFamily="18" charset="0"/>
              </a:rPr>
              <a:t>phù</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hợp</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với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mỗi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từ</a:t>
            </a:r>
            <a:r>
              <a:rPr lang="en-US" sz="3200" b="1" i="0" dirty="0">
                <a:solidFill>
                  <a:srgbClr val="000000"/>
                </a:solidFill>
                <a:effectLst/>
                <a:latin typeface="Times New Roman" panose="02020603050405020304" pitchFamily="18" charset="0"/>
                <a:cs typeface="Times New Roman" panose="02020603050405020304" pitchFamily="18" charset="0"/>
              </a:rPr>
              <a:t> ở </a:t>
            </a:r>
            <a:r>
              <a:rPr lang="en-US" sz="3200" b="1" i="0" dirty="0" err="1">
                <a:solidFill>
                  <a:srgbClr val="000000"/>
                </a:solidFill>
                <a:effectLst/>
                <a:latin typeface="Times New Roman" panose="02020603050405020304" pitchFamily="18" charset="0"/>
                <a:cs typeface="Times New Roman" panose="02020603050405020304" pitchFamily="18" charset="0"/>
              </a:rPr>
              <a:t>bên</a:t>
            </a:r>
            <a:r>
              <a:rPr lang="en-US" sz="3200" b="1" i="0" dirty="0">
                <a:solidFill>
                  <a:srgbClr val="000000"/>
                </a:solidFill>
                <a:effectLst/>
                <a:latin typeface="Times New Roman" panose="02020603050405020304" pitchFamily="18" charset="0"/>
                <a:cs typeface="Times New Roman" panose="02020603050405020304" pitchFamily="18" charset="0"/>
              </a:rPr>
              <a:t> A: </a:t>
            </a:r>
            <a:endParaRPr kumimoji="0" lang="en-US" alt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A196724D-D9CC-44D4-B8BC-5DB92EBCBF5A}"/>
              </a:ext>
            </a:extLst>
          </p:cNvPr>
          <p:cNvSpPr/>
          <p:nvPr/>
        </p:nvSpPr>
        <p:spPr>
          <a:xfrm>
            <a:off x="2433235" y="960896"/>
            <a:ext cx="821410" cy="6354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a:t>
            </a:r>
          </a:p>
        </p:txBody>
      </p:sp>
      <p:sp>
        <p:nvSpPr>
          <p:cNvPr id="8" name="Oval 7">
            <a:extLst>
              <a:ext uri="{FF2B5EF4-FFF2-40B4-BE49-F238E27FC236}">
                <a16:creationId xmlns:a16="http://schemas.microsoft.com/office/drawing/2014/main" id="{7AC01C39-4F08-4983-B1AB-86ECB32C5CB8}"/>
              </a:ext>
            </a:extLst>
          </p:cNvPr>
          <p:cNvSpPr/>
          <p:nvPr/>
        </p:nvSpPr>
        <p:spPr>
          <a:xfrm>
            <a:off x="7473599" y="960896"/>
            <a:ext cx="821410" cy="6354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B</a:t>
            </a:r>
          </a:p>
        </p:txBody>
      </p:sp>
      <p:sp>
        <p:nvSpPr>
          <p:cNvPr id="3" name="Rectangle: Rounded Corners 2">
            <a:extLst>
              <a:ext uri="{FF2B5EF4-FFF2-40B4-BE49-F238E27FC236}">
                <a16:creationId xmlns:a16="http://schemas.microsoft.com/office/drawing/2014/main" id="{EE7900C9-0510-497A-88AB-DA9F98CEFE80}"/>
              </a:ext>
            </a:extLst>
          </p:cNvPr>
          <p:cNvSpPr/>
          <p:nvPr/>
        </p:nvSpPr>
        <p:spPr>
          <a:xfrm>
            <a:off x="294467" y="1880442"/>
            <a:ext cx="2960177"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tx1"/>
                </a:solidFill>
                <a:latin typeface="Times New Roman" panose="02020603050405020304" pitchFamily="18" charset="0"/>
                <a:cs typeface="Times New Roman" panose="02020603050405020304" pitchFamily="18" charset="0"/>
              </a:rPr>
              <a:t>a) </a:t>
            </a:r>
            <a:r>
              <a:rPr lang="en-US" sz="3000" b="1" dirty="0" err="1">
                <a:solidFill>
                  <a:schemeClr val="tx1"/>
                </a:solidFill>
                <a:latin typeface="Times New Roman" panose="02020603050405020304" pitchFamily="18" charset="0"/>
                <a:cs typeface="Times New Roman" panose="02020603050405020304" pitchFamily="18" charset="0"/>
              </a:rPr>
              <a:t>Truyền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thống</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32C574D0-7354-4E9D-A8D7-30C3F42BD8D5}"/>
              </a:ext>
            </a:extLst>
          </p:cNvPr>
          <p:cNvSpPr/>
          <p:nvPr/>
        </p:nvSpPr>
        <p:spPr>
          <a:xfrm>
            <a:off x="294467" y="3143573"/>
            <a:ext cx="2960178"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tx1"/>
                </a:solidFill>
                <a:latin typeface="Times New Roman" panose="02020603050405020304" pitchFamily="18" charset="0"/>
                <a:cs typeface="Times New Roman" panose="02020603050405020304" pitchFamily="18" charset="0"/>
              </a:rPr>
              <a:t>b) </a:t>
            </a:r>
            <a:r>
              <a:rPr lang="en-US" sz="3000" b="1" dirty="0" err="1">
                <a:solidFill>
                  <a:schemeClr val="tx1"/>
                </a:solidFill>
                <a:latin typeface="Times New Roman" panose="02020603050405020304" pitchFamily="18" charset="0"/>
                <a:cs typeface="Times New Roman" panose="02020603050405020304" pitchFamily="18" charset="0"/>
              </a:rPr>
              <a:t>Thủ</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công</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CD5CC55-AED2-488D-A48D-4CE428104B33}"/>
              </a:ext>
            </a:extLst>
          </p:cNvPr>
          <p:cNvSpPr/>
          <p:nvPr/>
        </p:nvSpPr>
        <p:spPr>
          <a:xfrm>
            <a:off x="294467" y="4406704"/>
            <a:ext cx="2960178"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tx1"/>
                </a:solidFill>
                <a:latin typeface="Times New Roman" panose="02020603050405020304" pitchFamily="18" charset="0"/>
                <a:cs typeface="Times New Roman" panose="02020603050405020304" pitchFamily="18" charset="0"/>
              </a:rPr>
              <a:t>c) </a:t>
            </a:r>
            <a:r>
              <a:rPr lang="en-US" sz="3000" b="1" dirty="0" err="1">
                <a:solidFill>
                  <a:schemeClr val="tx1"/>
                </a:solidFill>
                <a:latin typeface="Times New Roman" panose="02020603050405020304" pitchFamily="18" charset="0"/>
                <a:cs typeface="Times New Roman" panose="02020603050405020304" pitchFamily="18" charset="0"/>
              </a:rPr>
              <a:t>Quốc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phục</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C370E833-E8DA-4BCD-977E-93E6D225B634}"/>
              </a:ext>
            </a:extLst>
          </p:cNvPr>
          <p:cNvSpPr/>
          <p:nvPr/>
        </p:nvSpPr>
        <p:spPr>
          <a:xfrm>
            <a:off x="294467" y="5669836"/>
            <a:ext cx="2960178"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tx1"/>
                </a:solidFill>
                <a:latin typeface="Times New Roman" panose="02020603050405020304" pitchFamily="18" charset="0"/>
                <a:cs typeface="Times New Roman" panose="02020603050405020304" pitchFamily="18" charset="0"/>
              </a:rPr>
              <a:t>d) </a:t>
            </a:r>
            <a:r>
              <a:rPr lang="en-US" sz="3000" b="1" dirty="0" err="1">
                <a:solidFill>
                  <a:schemeClr val="tx1"/>
                </a:solidFill>
                <a:latin typeface="Times New Roman" panose="02020603050405020304" pitchFamily="18" charset="0"/>
                <a:cs typeface="Times New Roman" panose="02020603050405020304" pitchFamily="18" charset="0"/>
              </a:rPr>
              <a:t>Cổ</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thụ</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D1818055-DA05-49C7-877B-C3E5AE72F649}"/>
              </a:ext>
            </a:extLst>
          </p:cNvPr>
          <p:cNvSpPr/>
          <p:nvPr/>
        </p:nvSpPr>
        <p:spPr>
          <a:xfrm>
            <a:off x="4060556" y="1880442"/>
            <a:ext cx="7439186" cy="115722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Times New Roman" panose="02020603050405020304" pitchFamily="18" charset="0"/>
                <a:cs typeface="Times New Roman" panose="02020603050405020304" pitchFamily="18" charset="0"/>
              </a:rPr>
              <a:t>1. lao động sản xuất bằng tay với công cụ đơn giản</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2B65BEDD-75CE-41D4-85B7-B5D4FDBEA902}"/>
              </a:ext>
            </a:extLst>
          </p:cNvPr>
          <p:cNvSpPr/>
          <p:nvPr/>
        </p:nvSpPr>
        <p:spPr>
          <a:xfrm>
            <a:off x="4060556" y="3291655"/>
            <a:ext cx="7439186"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Times New Roman" panose="02020603050405020304" pitchFamily="18" charset="0"/>
                <a:cs typeface="Times New Roman" panose="02020603050405020304" pitchFamily="18" charset="0"/>
              </a:rPr>
              <a:t>2. trang phục truyền thống của một nước</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A4B640ED-E86E-47DD-B6F7-F6BF509C2F33}"/>
              </a:ext>
            </a:extLst>
          </p:cNvPr>
          <p:cNvSpPr/>
          <p:nvPr/>
        </p:nvSpPr>
        <p:spPr>
          <a:xfrm>
            <a:off x="4060556" y="4320556"/>
            <a:ext cx="7439186"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i="0" dirty="0">
                <a:solidFill>
                  <a:srgbClr val="000000"/>
                </a:solidFill>
                <a:effectLst/>
                <a:latin typeface="Times New Roman" panose="02020603050405020304" pitchFamily="18" charset="0"/>
                <a:cs typeface="Times New Roman" panose="02020603050405020304" pitchFamily="18" charset="0"/>
              </a:rPr>
              <a:t>3. </a:t>
            </a:r>
            <a:r>
              <a:rPr lang="en-US" sz="3200" b="1" i="0" dirty="0" err="1">
                <a:solidFill>
                  <a:srgbClr val="000000"/>
                </a:solidFill>
                <a:effectLst/>
                <a:latin typeface="Times New Roman" panose="02020603050405020304" pitchFamily="18" charset="0"/>
                <a:cs typeface="Times New Roman" panose="02020603050405020304" pitchFamily="18" charset="0"/>
              </a:rPr>
              <a:t>cây</a:t>
            </a:r>
            <a:r>
              <a:rPr lang="en-US" sz="3200" b="1" i="0" dirty="0">
                <a:solidFill>
                  <a:srgbClr val="000000"/>
                </a:solidFill>
                <a:effectLst/>
                <a:latin typeface="Times New Roman" panose="02020603050405020304" pitchFamily="18" charset="0"/>
                <a:cs typeface="Times New Roman" panose="02020603050405020304" pitchFamily="18" charset="0"/>
              </a:rPr>
              <a:t> to, </a:t>
            </a:r>
            <a:r>
              <a:rPr lang="en-US" sz="3200" b="1" i="0" dirty="0" err="1">
                <a:solidFill>
                  <a:srgbClr val="000000"/>
                </a:solidFill>
                <a:effectLst/>
                <a:latin typeface="Times New Roman" panose="02020603050405020304" pitchFamily="18" charset="0"/>
                <a:cs typeface="Times New Roman" panose="02020603050405020304" pitchFamily="18" charset="0"/>
              </a:rPr>
              <a:t>sống</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lâu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năm</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0B6873F6-0F2D-4E74-80A9-6098B4E2082A}"/>
              </a:ext>
            </a:extLst>
          </p:cNvPr>
          <p:cNvSpPr/>
          <p:nvPr/>
        </p:nvSpPr>
        <p:spPr>
          <a:xfrm>
            <a:off x="4060556" y="5349457"/>
            <a:ext cx="7439186" cy="109529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i="0" dirty="0">
                <a:solidFill>
                  <a:srgbClr val="000000"/>
                </a:solidFill>
                <a:effectLst/>
                <a:latin typeface="Times New Roman" panose="02020603050405020304" pitchFamily="18" charset="0"/>
                <a:cs typeface="Times New Roman" panose="02020603050405020304" pitchFamily="18" charset="0"/>
              </a:rPr>
              <a:t>4. </a:t>
            </a:r>
            <a:r>
              <a:rPr lang="en-US" sz="3200" b="1" i="0" dirty="0" err="1">
                <a:solidFill>
                  <a:srgbClr val="000000"/>
                </a:solidFill>
                <a:effectLst/>
                <a:latin typeface="Times New Roman" panose="02020603050405020304" pitchFamily="18" charset="0"/>
                <a:cs typeface="Times New Roman" panose="02020603050405020304" pitchFamily="18" charset="0"/>
              </a:rPr>
              <a:t>thói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quen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hình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thành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từ</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lâu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đời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truyền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từ</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thế</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hệ</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này</a:t>
            </a:r>
            <a:r>
              <a:rPr lang="en-US" sz="3200" b="1" i="0" dirty="0">
                <a:solidFill>
                  <a:srgbClr val="000000"/>
                </a:solidFill>
                <a:effectLst/>
                <a:latin typeface="Times New Roman" panose="02020603050405020304" pitchFamily="18" charset="0"/>
                <a:cs typeface="Times New Roman" panose="02020603050405020304" pitchFamily="18" charset="0"/>
              </a:rPr>
              <a:t> sang </a:t>
            </a:r>
            <a:r>
              <a:rPr lang="en-US" sz="3200" b="1" i="0" dirty="0" err="1">
                <a:solidFill>
                  <a:srgbClr val="000000"/>
                </a:solidFill>
                <a:effectLst/>
                <a:latin typeface="Times New Roman" panose="02020603050405020304" pitchFamily="18" charset="0"/>
                <a:cs typeface="Times New Roman" panose="02020603050405020304" pitchFamily="18" charset="0"/>
              </a:rPr>
              <a:t>thế</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hệ</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khác</a:t>
            </a:r>
            <a:endParaRPr lang="en-US" sz="3000" b="1" dirty="0">
              <a:solidFill>
                <a:schemeClr val="tx1"/>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18DAA498-9FC4-4A18-92DA-BBE61E0B9DF5}"/>
              </a:ext>
            </a:extLst>
          </p:cNvPr>
          <p:cNvCxnSpPr/>
          <p:nvPr/>
        </p:nvCxnSpPr>
        <p:spPr>
          <a:xfrm>
            <a:off x="3254643" y="2369938"/>
            <a:ext cx="805912" cy="3097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FFEF15-CB87-4246-8AF3-28357C84D95C}"/>
              </a:ext>
            </a:extLst>
          </p:cNvPr>
          <p:cNvCxnSpPr>
            <a:cxnSpLocks/>
          </p:cNvCxnSpPr>
          <p:nvPr/>
        </p:nvCxnSpPr>
        <p:spPr>
          <a:xfrm flipV="1">
            <a:off x="3254643" y="2646170"/>
            <a:ext cx="805912" cy="9328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83AD579-79A5-453B-9319-F6252954669A}"/>
              </a:ext>
            </a:extLst>
          </p:cNvPr>
          <p:cNvCxnSpPr>
            <a:cxnSpLocks/>
          </p:cNvCxnSpPr>
          <p:nvPr/>
        </p:nvCxnSpPr>
        <p:spPr>
          <a:xfrm flipV="1">
            <a:off x="3254643" y="3608522"/>
            <a:ext cx="1110712" cy="1031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DBD1C2D-968A-4B6B-9B27-93544A43CC5D}"/>
              </a:ext>
            </a:extLst>
          </p:cNvPr>
          <p:cNvCxnSpPr>
            <a:cxnSpLocks/>
          </p:cNvCxnSpPr>
          <p:nvPr/>
        </p:nvCxnSpPr>
        <p:spPr>
          <a:xfrm flipV="1">
            <a:off x="3254644" y="4870323"/>
            <a:ext cx="805912" cy="11869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11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22355" y="372253"/>
            <a:ext cx="9571476" cy="631711"/>
          </a:xfrm>
          <a:prstGeom prst="rect">
            <a:avLst/>
          </a:prstGeom>
          <a:solidFill>
            <a:schemeClr val="bg1"/>
          </a:solidFill>
        </p:spPr>
        <p:txBody>
          <a:bodyPr wrap="square">
            <a:spAutoFit/>
          </a:bodyPr>
          <a:lstStyle/>
          <a:p>
            <a:pPr marL="0" marR="0" algn="just">
              <a:lnSpc>
                <a:spcPct val="120000"/>
              </a:lnSpc>
              <a:spcBef>
                <a:spcPts val="0"/>
              </a:spcBef>
              <a:spcAft>
                <a:spcPts val="0"/>
              </a:spcAft>
            </a:pPr>
            <a:r>
              <a:rPr lang="en-US" sz="3200" b="1" i="0" dirty="0">
                <a:solidFill>
                  <a:srgbClr val="000000"/>
                </a:solidFill>
                <a:effectLst/>
                <a:latin typeface="Times New Roman" panose="02020603050405020304" pitchFamily="18" charset="0"/>
                <a:cs typeface="Times New Roman" panose="02020603050405020304" pitchFamily="18" charset="0"/>
              </a:rPr>
              <a:t>3. </a:t>
            </a:r>
            <a:r>
              <a:rPr lang="en-US" sz="3200" b="1" i="0" dirty="0" err="1">
                <a:solidFill>
                  <a:srgbClr val="000000"/>
                </a:solidFill>
                <a:effectLst/>
                <a:latin typeface="Times New Roman" panose="02020603050405020304" pitchFamily="18" charset="0"/>
                <a:cs typeface="Times New Roman" panose="02020603050405020304" pitchFamily="18" charset="0"/>
              </a:rPr>
              <a:t>Chép</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lại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các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câu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sau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viết</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hoa</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các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danh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từ</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riêng</a:t>
            </a:r>
            <a:r>
              <a:rPr lang="en-US" sz="3200" b="1" i="0" dirty="0">
                <a:solidFill>
                  <a:srgbClr val="000000"/>
                </a:solidFill>
                <a:effectLst/>
                <a:latin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1155182" y="1497356"/>
            <a:ext cx="8365070" cy="1477328"/>
          </a:xfrm>
          <a:prstGeom prst="rect">
            <a:avLst/>
          </a:prstGeom>
          <a:solidFill>
            <a:schemeClr val="accent1">
              <a:lumMod val="40000"/>
              <a:lumOff val="60000"/>
            </a:schemeClr>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en-US" sz="3200" b="1" i="0" dirty="0" err="1">
                <a:solidFill>
                  <a:srgbClr val="000000"/>
                </a:solidFill>
                <a:effectLst/>
                <a:latin typeface="Times New Roman" panose="02020603050405020304" pitchFamily="18" charset="0"/>
                <a:cs typeface="Times New Roman" panose="02020603050405020304" pitchFamily="18" charset="0"/>
              </a:rPr>
              <a:t>đà</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lạt</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là</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thành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phố</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thuộc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tỉnh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lâm</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đồng</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nằm</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trên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cao</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nguyên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lâm</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viên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thuộc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khu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vực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tây</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nguyên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của</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việt</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nam</a:t>
            </a:r>
            <a:r>
              <a:rPr lang="en-US" sz="3200" b="1" i="0" dirty="0">
                <a:solidFill>
                  <a:srgbClr val="000000"/>
                </a:solidFill>
                <a:effectLst/>
                <a:latin typeface="Times New Roman" panose="02020603050405020304" pitchFamily="18" charset="0"/>
                <a:cs typeface="Times New Roman" panose="02020603050405020304" pitchFamily="18" charset="0"/>
              </a:rPr>
              <a:t>.</a:t>
            </a:r>
            <a:endParaRPr kumimoji="0" lang="en-US" alt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3D63119-1F1D-4555-8884-D157D9B4B368}"/>
              </a:ext>
            </a:extLst>
          </p:cNvPr>
          <p:cNvSpPr txBox="1"/>
          <p:nvPr/>
        </p:nvSpPr>
        <p:spPr>
          <a:xfrm>
            <a:off x="1535690" y="3691197"/>
            <a:ext cx="7571226" cy="1569660"/>
          </a:xfrm>
          <a:prstGeom prst="rect">
            <a:avLst/>
          </a:prstGeom>
          <a:no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Đà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tỉnh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nằm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189473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95</TotalTime>
  <Words>1242</Words>
  <Application>Microsoft Office PowerPoint</Application>
  <PresentationFormat>Widescreen</PresentationFormat>
  <Paragraphs>70</Paragraphs>
  <Slides>20</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A3.OpenSansBold-San</vt:lpstr>
      <vt:lpstr>A3.OpenSans-San</vt:lpstr>
      <vt:lpstr>Arial</vt:lpstr>
      <vt:lpstr>Calibri</vt:lpstr>
      <vt:lpstr>Calibri Light</vt:lpstr>
      <vt:lpstr>HP001 4 hàng</vt:lpstr>
      <vt:lpstr>Tahoma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10</cp:revision>
  <dcterms:created xsi:type="dcterms:W3CDTF">2023-08-28T13:36:26Z</dcterms:created>
  <dcterms:modified xsi:type="dcterms:W3CDTF">2023-10-21T05:23:29Z</dcterms:modified>
</cp:coreProperties>
</file>