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4" r:id="rId1"/>
  </p:sldMasterIdLst>
  <p:notesMasterIdLst>
    <p:notesMasterId r:id="rId35"/>
  </p:notesMasterIdLst>
  <p:sldIdLst>
    <p:sldId id="258" r:id="rId2"/>
    <p:sldId id="338" r:id="rId3"/>
    <p:sldId id="368" r:id="rId4"/>
    <p:sldId id="354" r:id="rId5"/>
    <p:sldId id="370" r:id="rId6"/>
    <p:sldId id="341" r:id="rId7"/>
    <p:sldId id="356" r:id="rId8"/>
    <p:sldId id="357" r:id="rId9"/>
    <p:sldId id="358" r:id="rId10"/>
    <p:sldId id="362" r:id="rId11"/>
    <p:sldId id="359" r:id="rId12"/>
    <p:sldId id="365" r:id="rId13"/>
    <p:sldId id="366" r:id="rId14"/>
    <p:sldId id="340" r:id="rId15"/>
    <p:sldId id="360" r:id="rId16"/>
    <p:sldId id="295" r:id="rId17"/>
    <p:sldId id="296" r:id="rId18"/>
    <p:sldId id="345" r:id="rId19"/>
    <p:sldId id="346" r:id="rId20"/>
    <p:sldId id="347" r:id="rId21"/>
    <p:sldId id="348" r:id="rId22"/>
    <p:sldId id="300" r:id="rId23"/>
    <p:sldId id="361" r:id="rId24"/>
    <p:sldId id="363" r:id="rId25"/>
    <p:sldId id="364" r:id="rId26"/>
    <p:sldId id="367" r:id="rId27"/>
    <p:sldId id="331" r:id="rId28"/>
    <p:sldId id="301" r:id="rId29"/>
    <p:sldId id="349" r:id="rId30"/>
    <p:sldId id="350" r:id="rId31"/>
    <p:sldId id="351" r:id="rId32"/>
    <p:sldId id="294" r:id="rId33"/>
    <p:sldId id="269" r:id="rId34"/>
  </p:sldIdLst>
  <p:sldSz cx="18288000" cy="10287000"/>
  <p:notesSz cx="6858000" cy="9144000"/>
  <p:embeddedFontLst>
    <p:embeddedFont>
      <p:font typeface="Atma Bold" panose="020B060402020202020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Century Gothic" panose="020B0502020202020204" pitchFamily="34" charset="0"/>
      <p:regular r:id="rId43"/>
      <p:bold r:id="rId44"/>
      <p:italic r:id="rId45"/>
      <p:boldItalic r:id="rId46"/>
    </p:embeddedFont>
    <p:embeddedFont>
      <p:font typeface="Tahoma" panose="020B0604030504040204" pitchFamily="3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9F71FA-D67C-46DF-A038-426266A113DA}">
          <p14:sldIdLst/>
        </p14:section>
        <p14:section name="Untitled Section" id="{1710D020-E7E0-4759-B362-F66E88B1E220}">
          <p14:sldIdLst>
            <p14:sldId id="258"/>
            <p14:sldId id="338"/>
            <p14:sldId id="368"/>
          </p14:sldIdLst>
        </p14:section>
        <p14:section name="Untitled Section" id="{C9CD4FD5-AE02-475A-A187-4551C567CB61}">
          <p14:sldIdLst>
            <p14:sldId id="354"/>
            <p14:sldId id="370"/>
            <p14:sldId id="341"/>
            <p14:sldId id="356"/>
            <p14:sldId id="357"/>
            <p14:sldId id="358"/>
            <p14:sldId id="362"/>
            <p14:sldId id="359"/>
            <p14:sldId id="365"/>
            <p14:sldId id="366"/>
            <p14:sldId id="340"/>
            <p14:sldId id="360"/>
            <p14:sldId id="295"/>
            <p14:sldId id="296"/>
            <p14:sldId id="345"/>
            <p14:sldId id="346"/>
            <p14:sldId id="347"/>
            <p14:sldId id="348"/>
            <p14:sldId id="300"/>
            <p14:sldId id="361"/>
            <p14:sldId id="363"/>
            <p14:sldId id="364"/>
            <p14:sldId id="367"/>
            <p14:sldId id="331"/>
            <p14:sldId id="301"/>
            <p14:sldId id="349"/>
            <p14:sldId id="350"/>
            <p14:sldId id="351"/>
            <p14:sldId id="294"/>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7AF"/>
    <a:srgbClr val="FFFF66"/>
    <a:srgbClr val="FFBFA1"/>
    <a:srgbClr val="E2895F"/>
    <a:srgbClr val="AFEBE1"/>
    <a:srgbClr val="FFCC66"/>
    <a:srgbClr val="F5AF4D"/>
    <a:srgbClr val="6E1F05"/>
    <a:srgbClr val="FFFFFF"/>
    <a:srgbClr val="348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DE4D8-2059-4BEA-8D96-CD545EBBC396}"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A8F8E-F7D5-41B7-BFBA-F90DBFE83E59}" type="slidenum">
              <a:rPr lang="en-US" smtClean="0"/>
              <a:t>‹#›</a:t>
            </a:fld>
            <a:endParaRPr lang="en-US"/>
          </a:p>
        </p:txBody>
      </p:sp>
    </p:spTree>
    <p:extLst>
      <p:ext uri="{BB962C8B-B14F-4D97-AF65-F5344CB8AC3E}">
        <p14:creationId xmlns:p14="http://schemas.microsoft.com/office/powerpoint/2010/main" val="31887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620F-39E5-42FF-A0C5-5A2A88BF4950}"/>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DFE5623-464B-4616-A3B1-8A7503E94AC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D2A4F38C-828B-4755-B5BB-3B1FE426DA79}"/>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a:extLst>
              <a:ext uri="{FF2B5EF4-FFF2-40B4-BE49-F238E27FC236}">
                <a16:creationId xmlns:a16="http://schemas.microsoft.com/office/drawing/2014/main" id="{057F3CB6-2C43-47BC-8413-6E369D168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87D9D-272D-49FB-9884-C084869E43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33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09A5-8A23-4ED6-997D-E57466BA86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B84DAB-021A-400E-9B7F-604896AC0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5A554-008C-4849-95A4-F9DC89057C6A}"/>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a:extLst>
              <a:ext uri="{FF2B5EF4-FFF2-40B4-BE49-F238E27FC236}">
                <a16:creationId xmlns:a16="http://schemas.microsoft.com/office/drawing/2014/main" id="{F5DE3F20-0108-4B45-978D-C4651021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6D42E-52C0-4A85-8FEE-82199560FCE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409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13DCF-196F-4282-B2B2-07A42AFB899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4EDBF-6BF9-4969-A286-AC22FDDE137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32CE1-BA4C-40AB-9C0D-388811AA2EF5}"/>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a:extLst>
              <a:ext uri="{FF2B5EF4-FFF2-40B4-BE49-F238E27FC236}">
                <a16:creationId xmlns:a16="http://schemas.microsoft.com/office/drawing/2014/main" id="{3AF25FC6-9D98-491F-AC9A-D836589E2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BE74-1BAB-408D-A82A-A26FD79416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751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7501-5455-45F2-B1D5-8781A2AEC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D5FAE-7980-430A-A37F-EC4A3E609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41922-6CC5-46FA-B993-2830FF4BE510}"/>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a:extLst>
              <a:ext uri="{FF2B5EF4-FFF2-40B4-BE49-F238E27FC236}">
                <a16:creationId xmlns:a16="http://schemas.microsoft.com/office/drawing/2014/main" id="{6C829246-3BCC-4644-B980-FE2EA880D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3514B-E587-46EE-B0B9-D01E79835DC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817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6BD4-A49C-4A21-AC16-4F813FF05EB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47EA487-7B94-4F51-AF10-45D9ECE01B8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88062-53F5-4E92-B611-0963EE0C6E08}"/>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a:extLst>
              <a:ext uri="{FF2B5EF4-FFF2-40B4-BE49-F238E27FC236}">
                <a16:creationId xmlns:a16="http://schemas.microsoft.com/office/drawing/2014/main" id="{4A230717-FFC6-4727-A193-AA661ADE2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871AA-8E3D-40B3-A41C-E021B64425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95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FF2B-8D5A-4495-A7FC-42C315805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C4F16-ECAC-4894-81A7-5CB2F353753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80837-7587-4A37-BBD1-690E8A9896A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D509A9-225F-437E-A331-A141AEF530C0}"/>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a:extLst>
              <a:ext uri="{FF2B5EF4-FFF2-40B4-BE49-F238E27FC236}">
                <a16:creationId xmlns:a16="http://schemas.microsoft.com/office/drawing/2014/main" id="{4DECF388-5AC1-4FB4-829C-9BB5F7130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10082-4585-4EE3-B375-68D79CC86FF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801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05F4-1C71-4FAD-ACB2-7F351F42F7AD}"/>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1F752-447D-4F2D-979A-09193477B44B}"/>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16270-1C04-4CDA-99BA-2B9F4E965DF9}"/>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4AF9A-0A59-4809-801C-5E672C90128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F2C7B-9EE7-489E-BBF2-72A9ADD6CB23}"/>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4DFE0-3504-4C73-8C05-3FE403FD75BA}"/>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8" name="Footer Placeholder 7">
            <a:extLst>
              <a:ext uri="{FF2B5EF4-FFF2-40B4-BE49-F238E27FC236}">
                <a16:creationId xmlns:a16="http://schemas.microsoft.com/office/drawing/2014/main" id="{62D9A00B-8372-4AEB-A230-87D8BB445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97C24D-520D-4DD6-BDC5-1276D339D8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245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2E7E-8C08-4A75-885C-DE08128CF5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1671A3-6110-42F1-8FB2-FDE99320EF2D}"/>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4" name="Footer Placeholder 3">
            <a:extLst>
              <a:ext uri="{FF2B5EF4-FFF2-40B4-BE49-F238E27FC236}">
                <a16:creationId xmlns:a16="http://schemas.microsoft.com/office/drawing/2014/main" id="{7A57D61A-496A-4FD5-AD4B-6B8EDC9165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8601-E49F-46F1-B2F0-DBE26640E0B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18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2CEFA-AED5-4808-82F3-8CF87995A79E}"/>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a:extLst>
              <a:ext uri="{FF2B5EF4-FFF2-40B4-BE49-F238E27FC236}">
                <a16:creationId xmlns:a16="http://schemas.microsoft.com/office/drawing/2014/main" id="{5451FC33-BF7F-40A7-BF71-14352ACE5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AAC7D-1379-48F3-858E-F408D94B0E5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450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D3BC-41F8-43BF-9FD0-FEB099C2557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CB3EE57-8C1E-43CD-820C-4114152C145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9303F-0E8B-4EC1-9074-5C5F369A608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67A8349-8FFD-4703-8746-736EB9009560}"/>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a:extLst>
              <a:ext uri="{FF2B5EF4-FFF2-40B4-BE49-F238E27FC236}">
                <a16:creationId xmlns:a16="http://schemas.microsoft.com/office/drawing/2014/main" id="{336421C8-6C71-4CFA-83A7-A7EBE04B7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8779B-1BC1-4759-8B2A-EA74C7A42F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63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9D74-99EB-4B28-9913-B85B48F6279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C3F130D-24A9-4071-9B69-ECACE118621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523C72D-1CEA-41BE-8DC9-1F7D9390572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006CA17-3591-4876-BB00-273B33BF9662}"/>
              </a:ext>
            </a:extLst>
          </p:cNvPr>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a:extLst>
              <a:ext uri="{FF2B5EF4-FFF2-40B4-BE49-F238E27FC236}">
                <a16:creationId xmlns:a16="http://schemas.microsoft.com/office/drawing/2014/main" id="{81CA8C86-A43D-4386-9518-2737CCB2D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03D22D-908D-4EE2-9E6B-268DE78935E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565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3F057-761E-42FC-B900-01C096A18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67643-A959-4168-BB52-1DCACA940F7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8F76B-DADC-4E30-8527-806431381FD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11/18/2024</a:t>
            </a:fld>
            <a:endParaRPr lang="en-US"/>
          </a:p>
        </p:txBody>
      </p:sp>
      <p:sp>
        <p:nvSpPr>
          <p:cNvPr id="5" name="Footer Placeholder 4">
            <a:extLst>
              <a:ext uri="{FF2B5EF4-FFF2-40B4-BE49-F238E27FC236}">
                <a16:creationId xmlns:a16="http://schemas.microsoft.com/office/drawing/2014/main" id="{E5B324BE-5F80-48F7-B67B-FD32D67BE36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9A8E99-CDFF-4962-A733-C7CC0026168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61214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svg"/><Relationship Id="rId7" Type="http://schemas.openxmlformats.org/officeDocument/2006/relationships/image" Target="../media/image36.svg"/><Relationship Id="rId12"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18.sv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svg"/><Relationship Id="rId7" Type="http://schemas.openxmlformats.org/officeDocument/2006/relationships/image" Target="../media/image36.svg"/><Relationship Id="rId12"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18.sv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8.sv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0.svg"/><Relationship Id="rId3" Type="http://schemas.openxmlformats.org/officeDocument/2006/relationships/image" Target="../media/image6.sv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2.png"/><Relationship Id="rId5" Type="http://schemas.openxmlformats.org/officeDocument/2006/relationships/image" Target="../media/image18.svg"/><Relationship Id="rId10" Type="http://schemas.openxmlformats.org/officeDocument/2006/relationships/image" Target="../media/image38.svg"/><Relationship Id="rId4" Type="http://schemas.openxmlformats.org/officeDocument/2006/relationships/image" Target="../media/image17.png"/><Relationship Id="rId9" Type="http://schemas.openxmlformats.org/officeDocument/2006/relationships/image" Target="../media/image37.png"/><Relationship Id="rId1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20.png"/><Relationship Id="rId7" Type="http://schemas.microsoft.com/office/2007/relationships/hdphoto" Target="../media/hdphoto2.wdp"/><Relationship Id="rId12" Type="http://schemas.openxmlformats.org/officeDocument/2006/relationships/image" Target="../media/image25.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4.wdp"/><Relationship Id="rId5" Type="http://schemas.openxmlformats.org/officeDocument/2006/relationships/image" Target="../media/image21.gif"/><Relationship Id="rId15" Type="http://schemas.microsoft.com/office/2007/relationships/hdphoto" Target="../media/hdphoto6.wdp"/><Relationship Id="rId10" Type="http://schemas.openxmlformats.org/officeDocument/2006/relationships/image" Target="../media/image24.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838" r="15152"/>
          <a:stretch/>
        </p:blipFill>
        <p:spPr>
          <a:xfrm>
            <a:off x="1981200" y="2857500"/>
            <a:ext cx="14593173" cy="4906370"/>
          </a:xfrm>
          <a:prstGeom prst="rect">
            <a:avLst/>
          </a:prstGeom>
        </p:spPr>
      </p:pic>
    </p:spTree>
    <p:extLst>
      <p:ext uri="{BB962C8B-B14F-4D97-AF65-F5344CB8AC3E}">
        <p14:creationId xmlns:p14="http://schemas.microsoft.com/office/powerpoint/2010/main" val="2284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E85D5F-A151-4EE5-BDD0-457478426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04900"/>
            <a:ext cx="12954000" cy="7620000"/>
          </a:xfrm>
          <a:prstGeom prst="rect">
            <a:avLst/>
          </a:prstGeom>
        </p:spPr>
      </p:pic>
    </p:spTree>
    <p:extLst>
      <p:ext uri="{BB962C8B-B14F-4D97-AF65-F5344CB8AC3E}">
        <p14:creationId xmlns:p14="http://schemas.microsoft.com/office/powerpoint/2010/main" val="52149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D8D3C-35A9-4792-AA79-5BD4E4654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09700"/>
            <a:ext cx="13944600" cy="7239000"/>
          </a:xfrm>
          <a:prstGeom prst="rect">
            <a:avLst/>
          </a:prstGeom>
        </p:spPr>
      </p:pic>
    </p:spTree>
    <p:extLst>
      <p:ext uri="{BB962C8B-B14F-4D97-AF65-F5344CB8AC3E}">
        <p14:creationId xmlns:p14="http://schemas.microsoft.com/office/powerpoint/2010/main" val="116122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B1937-23F7-4E83-A57F-4FAE5B8753C3}"/>
              </a:ext>
            </a:extLst>
          </p:cNvPr>
          <p:cNvSpPr txBox="1"/>
          <p:nvPr/>
        </p:nvSpPr>
        <p:spPr>
          <a:xfrm>
            <a:off x="20782" y="0"/>
            <a:ext cx="11714018" cy="996413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nhà từ thiện tới làm việc ở thành phố nọ. Bỗng nhiên, ông phát hiện chiếc ví tiền rơi đâu mất. Người trợ lí của ông cho rằng có lẽ chiếc ví bị mất khi đi bộ qua khu nhà ổ chuột trong thành phố. Nhà từ thiện hi vọng ai đó nhặt được ví sẽ liên hệ với mình. Nhưng sau hai giờ, vẫn không có tin tức gì. Người trợ lí nói: “Trong ví có danh thiếp, người nhặt được ví nếu muốn trả lại chỉ mất vài phút gọi điện thoại. Nhưng chắc họ không định trả lại đâu.”.</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 từ thiện vẫn kiên nhẫn chờ. Khi trời sắp tối, chuông điện thoại bỗng vang lên. Giọng một cậu bé nhắn họ đến nhận ví tại một địa điểm. Mặc cho người trợ lí lo rằng đây có thể là một cái bẫy để tống tiền, nhà từ thiện vẫn lái xe đến đó.</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4AF3C4B-8E77-4BC3-9E96-29E7C54E2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0162" y="0"/>
            <a:ext cx="6546273" cy="4686301"/>
          </a:xfrm>
          <a:prstGeom prst="rect">
            <a:avLst/>
          </a:prstGeom>
        </p:spPr>
      </p:pic>
      <p:pic>
        <p:nvPicPr>
          <p:cNvPr id="5" name="Picture 4">
            <a:extLst>
              <a:ext uri="{FF2B5EF4-FFF2-40B4-BE49-F238E27FC236}">
                <a16:creationId xmlns:a16="http://schemas.microsoft.com/office/drawing/2014/main" id="{14424E97-244C-4A77-B881-945BFCE37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0" y="4724401"/>
            <a:ext cx="6546273" cy="5119255"/>
          </a:xfrm>
          <a:prstGeom prst="rect">
            <a:avLst/>
          </a:prstGeom>
        </p:spPr>
      </p:pic>
    </p:spTree>
    <p:extLst>
      <p:ext uri="{BB962C8B-B14F-4D97-AF65-F5344CB8AC3E}">
        <p14:creationId xmlns:p14="http://schemas.microsoft.com/office/powerpoint/2010/main" val="57772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4BA052-750D-4493-9AEE-8DF19745F562}"/>
              </a:ext>
            </a:extLst>
          </p:cNvPr>
          <p:cNvSpPr txBox="1"/>
          <p:nvPr/>
        </p:nvSpPr>
        <p:spPr>
          <a:xfrm>
            <a:off x="0" y="38100"/>
            <a:ext cx="9753600" cy="1080347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Đến nơi, họ thấy một cậu bé với bộ quần áo rách rưới tiến về phía họ. Trên tay cậu ta là chiếc ví của nhà từ thiện. Người trợ lí nhận lại chiếc ví, không quên kiểm tra và thấy ví có rất nhiều tiền.</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Cậu bé ngập ngừng nói:</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Chú có thể cho cháu một ít tiền không? Người trợ lí mỉm cười đắc ý: “Tôi biết mà...”. Nhưng nhà từ thiện ngắt lời anh ta và tươi cười hỏi cậu bé muốn bao nhiêu tiền.</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Cháu chỉ cần một đô la. - Cậu bé xấu hổ nói.</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Nhà từ thiện ngạc nhiên:</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Tại sao lại là một đô la vậy, cháu?</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Lúc này, cậu bé mới kể lại câu chuyện:</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2060"/>
                </a:solidFill>
                <a:effectLst/>
                <a:uLnTx/>
                <a:uFillTx/>
                <a:latin typeface="30"/>
                <a:ea typeface="Times New Roman" panose="02020603050405020304" pitchFamily="18" charset="0"/>
                <a:cs typeface="Times New Roman" panose="02020603050405020304" pitchFamily="18" charset="0"/>
              </a:rPr>
              <a:t>- Cháu tìm mãi mới thấy trạm điện thoại, nhưng cháu không có tiền. Vì vậy, cháu phải mượn tiền của một người để gọi điện. Bây giờ cháu cần phải trả cho họ. </a:t>
            </a:r>
            <a:endParaRPr kumimoji="0" lang="en-US" sz="3000" b="0" i="0" u="none" strike="noStrike" kern="1200" cap="none" spc="0" normalizeH="0" baseline="0" noProof="0" dirty="0">
              <a:ln>
                <a:noFill/>
              </a:ln>
              <a:solidFill>
                <a:srgbClr val="002060"/>
              </a:solidFill>
              <a:effectLst/>
              <a:uLnTx/>
              <a:uFillTx/>
              <a:latin typeface="3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7DBB5A6-BCC8-49B8-9A16-1AB8D1D4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38100"/>
            <a:ext cx="8208818" cy="5562600"/>
          </a:xfrm>
          <a:prstGeom prst="rect">
            <a:avLst/>
          </a:prstGeom>
        </p:spPr>
      </p:pic>
      <p:pic>
        <p:nvPicPr>
          <p:cNvPr id="5" name="Picture 4">
            <a:extLst>
              <a:ext uri="{FF2B5EF4-FFF2-40B4-BE49-F238E27FC236}">
                <a16:creationId xmlns:a16="http://schemas.microsoft.com/office/drawing/2014/main" id="{3C226812-C53D-4EFC-A5D0-3767E571D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1" y="5600700"/>
            <a:ext cx="8229600" cy="5029200"/>
          </a:xfrm>
          <a:prstGeom prst="rect">
            <a:avLst/>
          </a:prstGeom>
        </p:spPr>
      </p:pic>
    </p:spTree>
    <p:extLst>
      <p:ext uri="{BB962C8B-B14F-4D97-AF65-F5344CB8AC3E}">
        <p14:creationId xmlns:p14="http://schemas.microsoft.com/office/powerpoint/2010/main" val="424137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806A3-68BB-4329-BCFC-B4676B0C9C8E}"/>
              </a:ext>
            </a:extLst>
          </p:cNvPr>
          <p:cNvSpPr/>
          <p:nvPr/>
        </p:nvSpPr>
        <p:spPr>
          <a:xfrm>
            <a:off x="228600" y="419100"/>
            <a:ext cx="9982200" cy="7294305"/>
          </a:xfrm>
          <a:prstGeom prst="rect">
            <a:avLst/>
          </a:prstGeom>
        </p:spPr>
        <p:txBody>
          <a:bodyPr wrap="square">
            <a:spAutoFit/>
          </a:bodyPr>
          <a:lstStyle/>
          <a:p>
            <a:pPr algn="just">
              <a:lnSpc>
                <a:spcPct val="150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Đôi mắt trong veo cùng những lời nói của cậu bé nghèo khiến người trợ lí vô cùng xấu hổ, chỉ biết cúi đầu lặng im. Còn nhà từ thiện thì ôm cậu bé vào lòng.</a:t>
            </a:r>
            <a:endParaRPr lang="en-US" sz="2800" b="1" dirty="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Sau sự việc, nhà từ thiện quyết định đầu tư xây dựng một số trường học ở thành phố để trẻ em từ các khu ổ chuột nghèo khổ có thể đến trường học miễn phí.</a:t>
            </a:r>
            <a:endParaRPr lang="en-US" sz="2800" b="1" dirty="0">
              <a:latin typeface="Arial" panose="020B0604020202020204" pitchFamily="34" charset="0"/>
              <a:ea typeface="Arial" panose="020B0604020202020204" pitchFamily="34" charset="0"/>
              <a:cs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T</a:t>
            </a:r>
            <a:r>
              <a:rPr lang="vi-VN" sz="3600" dirty="0">
                <a:latin typeface="Times New Roman" panose="02020603050405020304" pitchFamily="18" charset="0"/>
                <a:ea typeface="Times New Roman" panose="02020603050405020304" pitchFamily="18" charset="0"/>
              </a:rPr>
              <a:t>heo ĐĂNG DƯƠNG</a:t>
            </a:r>
            <a:endParaRPr lang="en-US" sz="2800" dirty="0"/>
          </a:p>
        </p:txBody>
      </p:sp>
      <p:pic>
        <p:nvPicPr>
          <p:cNvPr id="4" name="Picture 3">
            <a:extLst>
              <a:ext uri="{FF2B5EF4-FFF2-40B4-BE49-F238E27FC236}">
                <a16:creationId xmlns:a16="http://schemas.microsoft.com/office/drawing/2014/main" id="{218A663C-3213-4A75-82FF-292D13C67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00" y="17318"/>
            <a:ext cx="7848600" cy="7767054"/>
          </a:xfrm>
          <a:prstGeom prst="rect">
            <a:avLst/>
          </a:prstGeom>
        </p:spPr>
      </p:pic>
    </p:spTree>
    <p:extLst>
      <p:ext uri="{BB962C8B-B14F-4D97-AF65-F5344CB8AC3E}">
        <p14:creationId xmlns:p14="http://schemas.microsoft.com/office/powerpoint/2010/main" val="40382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A8D435-5058-4471-AA4D-C615E53903B2}"/>
              </a:ext>
            </a:extLst>
          </p:cNvPr>
          <p:cNvSpPr txBox="1"/>
          <p:nvPr/>
        </p:nvSpPr>
        <p:spPr>
          <a:xfrm>
            <a:off x="1447800" y="2247901"/>
            <a:ext cx="14173200" cy="6740307"/>
          </a:xfrm>
          <a:prstGeom prst="rect">
            <a:avLst/>
          </a:prstGeom>
          <a:noFill/>
        </p:spPr>
        <p:txBody>
          <a:bodyPr wrap="square">
            <a:spAutoFit/>
          </a:bodyPr>
          <a:lstStyle/>
          <a:p>
            <a:r>
              <a:rPr lang="en-US" sz="4800" b="1" dirty="0" err="1">
                <a:latin typeface="Times New Roman" panose="02020603050405020304" pitchFamily="18" charset="0"/>
                <a:cs typeface="Times New Roman" panose="02020603050405020304" pitchFamily="18" charset="0"/>
              </a:rPr>
              <a:t>Từ</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khó</a:t>
            </a:r>
            <a:r>
              <a:rPr lang="en-US" sz="4800" b="1" dirty="0">
                <a:latin typeface="Times New Roman" panose="02020603050405020304" pitchFamily="18" charset="0"/>
                <a:cs typeface="Times New Roman" panose="02020603050405020304" pitchFamily="18" charset="0"/>
              </a:rPr>
              <a:t>: </a:t>
            </a:r>
          </a:p>
          <a:p>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a:t>
            </a:r>
            <a:r>
              <a:rPr lang="en-US" sz="4800" b="1" u="none" dirty="0" err="1">
                <a:latin typeface="Times New Roman" panose="02020603050405020304" pitchFamily="18" charset="0"/>
                <a:cs typeface="Times New Roman" panose="02020603050405020304" pitchFamily="18" charset="0"/>
              </a:rPr>
              <a:t>h</a:t>
            </a:r>
            <a:r>
              <a:rPr lang="en-US" sz="4800" b="1" dirty="0" err="1">
                <a:latin typeface="Times New Roman" panose="02020603050405020304" pitchFamily="18" charset="0"/>
                <a:cs typeface="Times New Roman" panose="02020603050405020304" pitchFamily="18" charset="0"/>
              </a:rPr>
              <a:t>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từ</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thiện</a:t>
            </a:r>
            <a:r>
              <a:rPr lang="en-US" sz="4800" b="1" dirty="0">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người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giúp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đỡ</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hoàn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cảnh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khăn</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a:t>
            </a:r>
            <a:r>
              <a:rPr lang="en-US" sz="4800" b="1" u="none" dirty="0" err="1">
                <a:latin typeface="Times New Roman" panose="02020603050405020304" pitchFamily="18" charset="0"/>
                <a:cs typeface="Times New Roman" panose="02020603050405020304" pitchFamily="18" charset="0"/>
              </a:rPr>
              <a:t>anh</a:t>
            </a:r>
            <a:r>
              <a:rPr lang="en-US" sz="4800" b="1" u="none" dirty="0">
                <a:latin typeface="Times New Roman" panose="02020603050405020304" pitchFamily="18" charset="0"/>
                <a:cs typeface="Times New Roman" panose="02020603050405020304" pitchFamily="18" charset="0"/>
              </a:rPr>
              <a:t> </a:t>
            </a:r>
            <a:r>
              <a:rPr lang="en-US" sz="4800" b="1" u="none" dirty="0" err="1">
                <a:latin typeface="Times New Roman" panose="02020603050405020304" pitchFamily="18" charset="0"/>
                <a:cs typeface="Times New Roman" panose="02020603050405020304" pitchFamily="18" charset="0"/>
              </a:rPr>
              <a:t>thiếp</a:t>
            </a:r>
            <a:r>
              <a:rPr lang="en-US" sz="4800" b="1" u="none" dirty="0">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tấm</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thiếp</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nhỏ</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để</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trong</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ví</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ghi</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số</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điện</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thoại</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và</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một</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số</a:t>
            </a:r>
            <a:r>
              <a:rPr lang="en-US" sz="4800" b="1" u="none" dirty="0">
                <a:solidFill>
                  <a:srgbClr val="FF0000"/>
                </a:solidFill>
                <a:latin typeface="Times New Roman" panose="02020603050405020304" pitchFamily="18" charset="0"/>
                <a:cs typeface="Times New Roman" panose="02020603050405020304" pitchFamily="18" charset="0"/>
              </a:rPr>
              <a:t> </a:t>
            </a:r>
            <a:r>
              <a:rPr lang="en-US" sz="4800" b="1" u="none" dirty="0" err="1">
                <a:solidFill>
                  <a:srgbClr val="FF0000"/>
                </a:solidFill>
                <a:latin typeface="Times New Roman" panose="02020603050405020304" pitchFamily="18" charset="0"/>
                <a:cs typeface="Times New Roman" panose="02020603050405020304" pitchFamily="18" charset="0"/>
              </a:rPr>
              <a:t>thông</a:t>
            </a:r>
            <a:r>
              <a:rPr lang="en-US" sz="4800" b="1" u="none" dirty="0">
                <a:solidFill>
                  <a:srgbClr val="FF0000"/>
                </a:solidFill>
                <a:latin typeface="Times New Roman" panose="02020603050405020304" pitchFamily="18" charset="0"/>
                <a:cs typeface="Times New Roman" panose="02020603050405020304" pitchFamily="18" charset="0"/>
              </a:rPr>
              <a:t> tin </a:t>
            </a:r>
            <a:r>
              <a:rPr lang="en-US" sz="4800" b="1" u="none" dirty="0" err="1">
                <a:solidFill>
                  <a:srgbClr val="FF0000"/>
                </a:solidFill>
                <a:latin typeface="Times New Roman" panose="02020603050405020304" pitchFamily="18" charset="0"/>
                <a:cs typeface="Times New Roman" panose="02020603050405020304" pitchFamily="18" charset="0"/>
              </a:rPr>
              <a:t>khác</a:t>
            </a:r>
            <a:endParaRPr lang="en-US" sz="4800" b="1" u="none" dirty="0">
              <a:solidFill>
                <a:srgbClr val="FF0000"/>
              </a:solidFill>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Tống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tiền</a:t>
            </a:r>
            <a:r>
              <a:rPr lang="en-US" sz="4800" b="1" dirty="0">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hành</a:t>
            </a:r>
            <a:r>
              <a:rPr lang="en-US" sz="4800" b="1" dirty="0">
                <a:solidFill>
                  <a:srgbClr val="FF0000"/>
                </a:solidFill>
                <a:latin typeface="Times New Roman" panose="02020603050405020304" pitchFamily="18" charset="0"/>
                <a:cs typeface="Times New Roman" panose="02020603050405020304" pitchFamily="18" charset="0"/>
              </a:rPr>
              <a:t> vi </a:t>
            </a:r>
            <a:r>
              <a:rPr lang="en-US" sz="4800" b="1" dirty="0" err="1">
                <a:solidFill>
                  <a:srgbClr val="FF0000"/>
                </a:solidFill>
                <a:latin typeface="Times New Roman" panose="02020603050405020304" pitchFamily="18" charset="0"/>
                <a:cs typeface="Times New Roman" panose="02020603050405020304" pitchFamily="18" charset="0"/>
              </a:rPr>
              <a:t>đe</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doạ</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kẻ</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nhằm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mục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chiếm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đoạt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sản</a:t>
            </a:r>
            <a:endParaRPr lang="en-US" sz="4800" b="1" dirty="0">
              <a:solidFill>
                <a:srgbClr val="FF0000"/>
              </a:solidFill>
              <a:latin typeface="Times New Roman" panose="02020603050405020304" pitchFamily="18" charset="0"/>
              <a:cs typeface="Times New Roman" panose="02020603050405020304" pitchFamily="18" charset="0"/>
            </a:endParaRPr>
          </a:p>
          <a:p>
            <a:pPr marL="685800" indent="-685800">
              <a:buFontTx/>
              <a:buChar char="-"/>
            </a:pPr>
            <a:r>
              <a:rPr lang="en-US" sz="4800" b="1" dirty="0" err="1">
                <a:latin typeface="Times New Roman" panose="02020603050405020304" pitchFamily="18" charset="0"/>
                <a:cs typeface="Times New Roman" panose="02020603050405020304" pitchFamily="18" charset="0"/>
              </a:rPr>
              <a:t>Khu</a:t>
            </a:r>
            <a:r>
              <a:rPr lang="en-US" sz="4800" b="1" dirty="0">
                <a:latin typeface="Times New Roman" panose="02020603050405020304" pitchFamily="18" charset="0"/>
                <a:cs typeface="Times New Roman" panose="02020603050405020304" pitchFamily="18" charset="0"/>
              </a:rPr>
              <a:t> ổ </a:t>
            </a:r>
            <a:r>
              <a:rPr lang="en-US" sz="4800" b="1" dirty="0" err="1">
                <a:latin typeface="Times New Roman" panose="02020603050405020304" pitchFamily="18" charset="0"/>
                <a:cs typeface="Times New Roman" panose="02020603050405020304" pitchFamily="18" charset="0"/>
              </a:rPr>
              <a:t>chuột</a:t>
            </a:r>
            <a:r>
              <a:rPr lang="en-US" sz="4800" b="1" dirty="0">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nơi</a:t>
            </a:r>
            <a:r>
              <a:rPr lang="en-US" sz="4800" b="1" dirty="0">
                <a:solidFill>
                  <a:srgbClr val="FF0000"/>
                </a:solidFill>
                <a:latin typeface="Times New Roman" panose="02020603050405020304" pitchFamily="18" charset="0"/>
                <a:cs typeface="Times New Roman" panose="02020603050405020304" pitchFamily="18" charset="0"/>
              </a:rPr>
              <a:t> ở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người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rất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nghèo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cơ</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cực</a:t>
            </a:r>
            <a:r>
              <a:rPr lang="en-US" sz="4800" b="1" dirty="0">
                <a:solidFill>
                  <a:srgbClr val="FF0000"/>
                </a:solidFill>
                <a:latin typeface="Times New Roman" panose="02020603050405020304" pitchFamily="18" charset="0"/>
                <a:cs typeface="Times New Roman" panose="02020603050405020304" pitchFamily="18" charset="0"/>
              </a:rPr>
              <a:t>.</a:t>
            </a:r>
          </a:p>
          <a:p>
            <a:pPr marL="685800" indent="-685800">
              <a:buFontTx/>
              <a:buChar char="-"/>
            </a:pPr>
            <a:r>
              <a:rPr lang="en-US" sz="4800" b="1" dirty="0" err="1">
                <a:latin typeface="Times New Roman" panose="02020603050405020304" pitchFamily="18" charset="0"/>
                <a:cs typeface="Times New Roman" panose="02020603050405020304" pitchFamily="18" charset="0"/>
              </a:rPr>
              <a:t>Một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đô</a:t>
            </a:r>
            <a:r>
              <a:rPr lang="en-US" sz="4800" b="1" dirty="0">
                <a:latin typeface="Times New Roman" panose="02020603050405020304" pitchFamily="18" charset="0"/>
                <a:cs typeface="Times New Roman" panose="02020603050405020304" pitchFamily="18" charset="0"/>
              </a:rPr>
              <a:t> la</a:t>
            </a:r>
            <a:r>
              <a:rPr lang="en-US" sz="4800" b="1" dirty="0">
                <a:solidFill>
                  <a:srgbClr val="FF0000"/>
                </a:solidFill>
                <a:latin typeface="Times New Roman" panose="02020603050405020304" pitchFamily="18" charset="0"/>
                <a:cs typeface="Times New Roman" panose="02020603050405020304" pitchFamily="18" charset="0"/>
              </a:rPr>
              <a:t>:20 000 </a:t>
            </a:r>
            <a:r>
              <a:rPr lang="en-US" sz="4800" b="1" dirty="0" err="1">
                <a:solidFill>
                  <a:srgbClr val="FF0000"/>
                </a:solidFill>
                <a:latin typeface="Times New Roman" panose="02020603050405020304" pitchFamily="18" charset="0"/>
                <a:cs typeface="Times New Roman" panose="02020603050405020304" pitchFamily="18" charset="0"/>
              </a:rPr>
              <a:t>đồng</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94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381000" y="499098"/>
            <a:ext cx="17526000" cy="9787901"/>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sp>
        <p:nvSpPr>
          <p:cNvPr id="10" name="TextBox 9">
            <a:extLst>
              <a:ext uri="{FF2B5EF4-FFF2-40B4-BE49-F238E27FC236}">
                <a16:creationId xmlns:a16="http://schemas.microsoft.com/office/drawing/2014/main" id="{3CF1107F-6553-7DCF-8808-39F83F01179F}"/>
              </a:ext>
            </a:extLst>
          </p:cNvPr>
          <p:cNvSpPr txBox="1"/>
          <p:nvPr/>
        </p:nvSpPr>
        <p:spPr>
          <a:xfrm>
            <a:off x="2076976" y="827091"/>
            <a:ext cx="14130780" cy="1328023"/>
          </a:xfrm>
          <a:prstGeom prst="roundRect">
            <a:avLst/>
          </a:prstGeom>
          <a:solidFill>
            <a:srgbClr val="F5AF4D"/>
          </a:solidFill>
        </p:spPr>
        <p:txBody>
          <a:bodyPr wrap="square" rtlCol="0">
            <a:spAutoFit/>
          </a:bodyPr>
          <a:lstStyle/>
          <a:p>
            <a:pPr algn="ctr"/>
            <a:r>
              <a:rPr lang="en-US" sz="7200" dirty="0">
                <a:latin typeface="Arial" panose="020B0604020202020204" pitchFamily="34" charset="0"/>
                <a:cs typeface="Arial" panose="020B0604020202020204" pitchFamily="34" charset="0"/>
              </a:rPr>
              <a:t>T</a:t>
            </a:r>
            <a:r>
              <a:rPr lang="vi-VN" sz="7200" dirty="0">
                <a:latin typeface="Arial" panose="020B0604020202020204" pitchFamily="34" charset="0"/>
                <a:cs typeface="Arial" panose="020B0604020202020204" pitchFamily="34" charset="0"/>
              </a:rPr>
              <a:t>rả lời các câu hỏi gợi ý:</a:t>
            </a:r>
            <a:endParaRPr lang="en-US" sz="72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19" name="Picture 18">
            <a:extLst>
              <a:ext uri="{FF2B5EF4-FFF2-40B4-BE49-F238E27FC236}">
                <a16:creationId xmlns:a16="http://schemas.microsoft.com/office/drawing/2014/main" id="{76F1130B-EAA8-4113-AA9C-148D78729C40}"/>
              </a:ext>
            </a:extLst>
          </p:cNvPr>
          <p:cNvPicPr/>
          <p:nvPr/>
        </p:nvPicPr>
        <p:blipFill>
          <a:blip r:embed="rId7"/>
          <a:stretch>
            <a:fillRect/>
          </a:stretch>
        </p:blipFill>
        <p:spPr>
          <a:xfrm>
            <a:off x="1600200" y="2194512"/>
            <a:ext cx="15011400" cy="7265397"/>
          </a:xfrm>
          <a:prstGeom prst="rect">
            <a:avLst/>
          </a:prstGeom>
        </p:spPr>
      </p:pic>
    </p:spTree>
    <p:extLst>
      <p:ext uri="{BB962C8B-B14F-4D97-AF65-F5344CB8AC3E}">
        <p14:creationId xmlns:p14="http://schemas.microsoft.com/office/powerpoint/2010/main" val="249016636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15"/>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64710" y="3018842"/>
            <a:ext cx="7954220" cy="5100759"/>
          </a:xfrm>
          <a:prstGeom prst="roundRect">
            <a:avLst/>
          </a:prstGeom>
          <a:solidFill>
            <a:srgbClr val="FFCC66"/>
          </a:solidFill>
        </p:spPr>
        <p:txBody>
          <a:bodyPr wrap="square" rtlCol="0">
            <a:spAutoFit/>
          </a:bodyPr>
          <a:lstStyle/>
          <a:p>
            <a:pPr>
              <a:lnSpc>
                <a:spcPct val="150000"/>
              </a:lnSpc>
            </a:pPr>
            <a:r>
              <a:rPr lang="vi-VN" sz="4000" dirty="0">
                <a:solidFill>
                  <a:srgbClr val="333333"/>
                </a:solidFill>
                <a:latin typeface="Times New Roman" panose="02020603050405020304" pitchFamily="18" charset="0"/>
              </a:rPr>
              <a:t>. Nhà từ thiện làm việc ở thành phố nọ thì phát hiện mình bị rơi mất chiếc ví tiền. Ông hi vọng sẽ có ai đó nhặt được ví rồi liên hệ với mình.</a:t>
            </a:r>
            <a:endParaRPr lang="en-US" sz="40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4226" y="2116074"/>
            <a:ext cx="3396279" cy="8302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1943645" y="2635092"/>
            <a:ext cx="5586822" cy="2193806"/>
          </a:xfrm>
          <a:prstGeom prst="rect">
            <a:avLst/>
          </a:prstGeom>
        </p:spPr>
        <p:txBody>
          <a:bodyPr wrap="square">
            <a:spAutoFit/>
          </a:bodyPr>
          <a:lstStyle/>
          <a:p>
            <a:pPr>
              <a:lnSpc>
                <a:spcPct val="150000"/>
              </a:lnSpc>
            </a:pPr>
            <a:r>
              <a:rPr lang="en-US" sz="4800" dirty="0"/>
              <a:t>1.Chuyện </a:t>
            </a:r>
            <a:r>
              <a:rPr lang="en-US" sz="4800" dirty="0" err="1"/>
              <a:t>gì</a:t>
            </a:r>
            <a:r>
              <a:rPr lang="en-US" sz="4800" dirty="0"/>
              <a:t> </a:t>
            </a:r>
            <a:r>
              <a:rPr lang="en-US" sz="4800" dirty="0" err="1"/>
              <a:t>xảy</a:t>
            </a:r>
            <a:r>
              <a:rPr lang="en-US" sz="4800" dirty="0"/>
              <a:t> ra </a:t>
            </a:r>
            <a:r>
              <a:rPr lang="en-US" sz="4800" dirty="0" err="1"/>
              <a:t>với</a:t>
            </a:r>
            <a:r>
              <a:rPr lang="en-US" sz="4800" dirty="0"/>
              <a:t> </a:t>
            </a:r>
            <a:r>
              <a:rPr lang="en-US" sz="4800" dirty="0" err="1"/>
              <a:t>nhà</a:t>
            </a:r>
            <a:r>
              <a:rPr lang="en-US" sz="4800" dirty="0"/>
              <a:t> </a:t>
            </a:r>
            <a:r>
              <a:rPr lang="en-US" sz="4800" dirty="0" err="1"/>
              <a:t>từ</a:t>
            </a:r>
            <a:r>
              <a:rPr lang="en-US" sz="4800" dirty="0"/>
              <a:t> </a:t>
            </a:r>
            <a:r>
              <a:rPr lang="en-US" sz="4800" dirty="0" err="1"/>
              <a:t>thiện</a:t>
            </a:r>
            <a:r>
              <a:rPr lang="en-US" sz="4800" dirty="0"/>
              <a:t>?</a:t>
            </a:r>
          </a:p>
        </p:txBody>
      </p:sp>
    </p:spTree>
    <p:extLst>
      <p:ext uri="{BB962C8B-B14F-4D97-AF65-F5344CB8AC3E}">
        <p14:creationId xmlns:p14="http://schemas.microsoft.com/office/powerpoint/2010/main" val="15048634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64710" y="3018842"/>
            <a:ext cx="7954220" cy="5099978"/>
          </a:xfrm>
          <a:prstGeom prst="roundRect">
            <a:avLst/>
          </a:prstGeom>
          <a:solidFill>
            <a:srgbClr val="FFCC66"/>
          </a:solidFill>
        </p:spPr>
        <p:txBody>
          <a:bodyPr wrap="square" rtlCol="0">
            <a:spAutoFit/>
          </a:bodyPr>
          <a:lstStyle/>
          <a:p>
            <a:pPr>
              <a:lnSpc>
                <a:spcPct val="150000"/>
              </a:lnSpc>
            </a:pPr>
            <a:r>
              <a:rPr lang="vi-VN" sz="4000" dirty="0"/>
              <a:t>Nhà từ thiện đến gặp cậu bé với hi vọng lấy được chiếc ví mất của mình và nghĩ cậu bé nhặt được hẳn sẽ là một người tốt, có nhiều phẩm chất tốt đẹp.</a:t>
            </a:r>
            <a:endParaRPr lang="en-US" sz="72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4226" y="2116074"/>
            <a:ext cx="3396279" cy="8302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1943645" y="2635092"/>
            <a:ext cx="5586822" cy="2193806"/>
          </a:xfrm>
          <a:prstGeom prst="rect">
            <a:avLst/>
          </a:prstGeom>
        </p:spPr>
        <p:txBody>
          <a:bodyPr wrap="square">
            <a:spAutoFit/>
          </a:bodyPr>
          <a:lstStyle/>
          <a:p>
            <a:pPr>
              <a:lnSpc>
                <a:spcPct val="150000"/>
              </a:lnSpc>
            </a:pPr>
            <a:r>
              <a:rPr lang="en-US" sz="4800" dirty="0"/>
              <a:t>2.Vì </a:t>
            </a:r>
            <a:r>
              <a:rPr lang="en-US" sz="4800" dirty="0" err="1"/>
              <a:t>sao</a:t>
            </a:r>
            <a:r>
              <a:rPr lang="en-US" sz="4800" dirty="0"/>
              <a:t> </a:t>
            </a:r>
            <a:r>
              <a:rPr lang="en-US" sz="4800" dirty="0" err="1"/>
              <a:t>nhà</a:t>
            </a:r>
            <a:r>
              <a:rPr lang="en-US" sz="4800" dirty="0"/>
              <a:t> </a:t>
            </a:r>
            <a:r>
              <a:rPr lang="en-US" sz="4800" dirty="0" err="1"/>
              <a:t>từ</a:t>
            </a:r>
            <a:r>
              <a:rPr lang="en-US" sz="4800" dirty="0"/>
              <a:t> </a:t>
            </a:r>
            <a:r>
              <a:rPr lang="en-US" sz="4800" dirty="0" err="1"/>
              <a:t>thiện</a:t>
            </a:r>
            <a:r>
              <a:rPr lang="en-US" sz="4800" dirty="0"/>
              <a:t> </a:t>
            </a:r>
            <a:r>
              <a:rPr lang="en-US" sz="4800" dirty="0" err="1"/>
              <a:t>đến</a:t>
            </a:r>
            <a:r>
              <a:rPr lang="en-US" sz="4800" dirty="0"/>
              <a:t> </a:t>
            </a:r>
            <a:r>
              <a:rPr lang="en-US" sz="4800" dirty="0" err="1"/>
              <a:t>gặp</a:t>
            </a:r>
            <a:r>
              <a:rPr lang="en-US" sz="4800" dirty="0"/>
              <a:t> </a:t>
            </a:r>
            <a:r>
              <a:rPr lang="en-US" sz="4800" dirty="0" err="1"/>
              <a:t>cậu</a:t>
            </a:r>
            <a:r>
              <a:rPr lang="en-US" sz="4800" dirty="0"/>
              <a:t> </a:t>
            </a:r>
            <a:r>
              <a:rPr lang="en-US" sz="4800" dirty="0" err="1"/>
              <a:t>bé</a:t>
            </a:r>
            <a:r>
              <a:rPr lang="en-US" sz="4800" dirty="0"/>
              <a:t>?</a:t>
            </a:r>
          </a:p>
        </p:txBody>
      </p:sp>
    </p:spTree>
    <p:extLst>
      <p:ext uri="{BB962C8B-B14F-4D97-AF65-F5344CB8AC3E}">
        <p14:creationId xmlns:p14="http://schemas.microsoft.com/office/powerpoint/2010/main" val="11215689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64710" y="3018842"/>
            <a:ext cx="7954220" cy="5581883"/>
          </a:xfrm>
          <a:prstGeom prst="roundRect">
            <a:avLst/>
          </a:prstGeom>
          <a:solidFill>
            <a:srgbClr val="FFCC66"/>
          </a:solidFill>
        </p:spPr>
        <p:txBody>
          <a:bodyPr wrap="square" rtlCol="0">
            <a:spAutoFit/>
          </a:bodyPr>
          <a:lstStyle/>
          <a:p>
            <a:pPr>
              <a:lnSpc>
                <a:spcPct val="150000"/>
              </a:lnSpc>
            </a:pPr>
            <a:r>
              <a:rPr lang="vi-VN" sz="4400" dirty="0"/>
              <a:t>Cậu bé đề nghị nhà từ thiện có thể cho mình một đô la. Lí do cậu bé muốn xin một đô la là để trả nợ tiền gọi điện thoại vay từ một người khác</a:t>
            </a:r>
            <a:r>
              <a:rPr lang="vi-VN" dirty="0"/>
              <a:t>.</a:t>
            </a:r>
            <a:endParaRPr lang="en-US" sz="40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4226" y="2116074"/>
            <a:ext cx="3396279" cy="8302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1943645" y="2635092"/>
            <a:ext cx="5586822" cy="2193806"/>
          </a:xfrm>
          <a:prstGeom prst="rect">
            <a:avLst/>
          </a:prstGeom>
        </p:spPr>
        <p:txBody>
          <a:bodyPr wrap="square">
            <a:spAutoFit/>
          </a:bodyPr>
          <a:lstStyle/>
          <a:p>
            <a:pPr>
              <a:lnSpc>
                <a:spcPct val="150000"/>
              </a:lnSpc>
            </a:pPr>
            <a:r>
              <a:rPr lang="en-US" sz="4800" dirty="0"/>
              <a:t>3.Cậu </a:t>
            </a:r>
            <a:r>
              <a:rPr lang="en-US" sz="4800" dirty="0" err="1"/>
              <a:t>bé</a:t>
            </a:r>
            <a:r>
              <a:rPr lang="en-US" sz="4800" dirty="0"/>
              <a:t> </a:t>
            </a:r>
            <a:r>
              <a:rPr lang="en-US" sz="4800" dirty="0" err="1"/>
              <a:t>đề</a:t>
            </a:r>
            <a:r>
              <a:rPr lang="en-US" sz="4800" dirty="0"/>
              <a:t> </a:t>
            </a:r>
            <a:r>
              <a:rPr lang="en-US" sz="4800" dirty="0" err="1"/>
              <a:t>nghị</a:t>
            </a:r>
            <a:r>
              <a:rPr lang="en-US" sz="4800" dirty="0"/>
              <a:t> </a:t>
            </a:r>
            <a:r>
              <a:rPr lang="en-US" sz="4800" dirty="0" err="1"/>
              <a:t>điều</a:t>
            </a:r>
            <a:r>
              <a:rPr lang="en-US" sz="4800" dirty="0"/>
              <a:t> </a:t>
            </a:r>
            <a:r>
              <a:rPr lang="en-US" sz="4800" dirty="0" err="1"/>
              <a:t>gì</a:t>
            </a:r>
            <a:r>
              <a:rPr lang="en-US" sz="4800" dirty="0"/>
              <a:t>? </a:t>
            </a:r>
            <a:r>
              <a:rPr lang="en-US" sz="4800" dirty="0" err="1"/>
              <a:t>Vì</a:t>
            </a:r>
            <a:r>
              <a:rPr lang="en-US" sz="4800" dirty="0"/>
              <a:t> </a:t>
            </a:r>
            <a:r>
              <a:rPr lang="en-US" sz="4800" dirty="0" err="1"/>
              <a:t>sao</a:t>
            </a:r>
            <a:r>
              <a:rPr lang="en-US" sz="4800" dirty="0"/>
              <a:t>?</a:t>
            </a:r>
          </a:p>
        </p:txBody>
      </p:sp>
    </p:spTree>
    <p:extLst>
      <p:ext uri="{BB962C8B-B14F-4D97-AF65-F5344CB8AC3E}">
        <p14:creationId xmlns:p14="http://schemas.microsoft.com/office/powerpoint/2010/main" val="41324195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DB2A4C-EA85-4673-AC23-11CBDC444793}"/>
              </a:ext>
            </a:extLst>
          </p:cNvPr>
          <p:cNvGrpSpPr/>
          <p:nvPr/>
        </p:nvGrpSpPr>
        <p:grpSpPr>
          <a:xfrm rot="1870030">
            <a:off x="-107629" y="1867860"/>
            <a:ext cx="12982030" cy="7468228"/>
            <a:chOff x="395171" y="1322568"/>
            <a:chExt cx="5761177" cy="3309969"/>
          </a:xfrm>
        </p:grpSpPr>
        <p:sp>
          <p:nvSpPr>
            <p:cNvPr id="9" name="Freeform: Shape 8">
              <a:extLst>
                <a:ext uri="{FF2B5EF4-FFF2-40B4-BE49-F238E27FC236}">
                  <a16:creationId xmlns:a16="http://schemas.microsoft.com/office/drawing/2014/main" id="{6470771B-AC65-4121-916D-FCAF4D658A9B}"/>
                </a:ext>
              </a:extLst>
            </p:cNvPr>
            <p:cNvSpPr/>
            <p:nvPr/>
          </p:nvSpPr>
          <p:spPr>
            <a:xfrm rot="19314337" flipV="1">
              <a:off x="395171" y="1322568"/>
              <a:ext cx="5761177" cy="3309969"/>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bg1"/>
            </a:solidFill>
            <a:ln>
              <a:solidFill>
                <a:srgbClr val="CE2C8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28800">
                <a:buClr>
                  <a:srgbClr val="000000"/>
                </a:buClr>
                <a:defRPr/>
              </a:pPr>
              <a:endParaRPr lang="id-ID" sz="2200" kern="0">
                <a:solidFill>
                  <a:schemeClr val="tx1"/>
                </a:solidFill>
                <a:latin typeface="Arial" panose="020B0604020202020204" pitchFamily="34" charset="0"/>
                <a:cs typeface="Arial" panose="020B0604020202020204" pitchFamily="34" charset="0"/>
                <a:sym typeface="Arial"/>
              </a:endParaRPr>
            </a:p>
          </p:txBody>
        </p:sp>
        <p:sp>
          <p:nvSpPr>
            <p:cNvPr id="10" name="Google Shape;1984;p32">
              <a:extLst>
                <a:ext uri="{FF2B5EF4-FFF2-40B4-BE49-F238E27FC236}">
                  <a16:creationId xmlns:a16="http://schemas.microsoft.com/office/drawing/2014/main" id="{DBF559C2-10D4-447C-AB35-4F207B8BA91A}"/>
                </a:ext>
              </a:extLst>
            </p:cNvPr>
            <p:cNvSpPr txBox="1">
              <a:spLocks/>
            </p:cNvSpPr>
            <p:nvPr/>
          </p:nvSpPr>
          <p:spPr>
            <a:xfrm rot="19720554">
              <a:off x="1269320" y="2236369"/>
              <a:ext cx="4876418" cy="725652"/>
            </a:xfrm>
            <a:prstGeom prst="rect">
              <a:avLst/>
            </a:prstGeom>
          </p:spPr>
          <p:txBody>
            <a:bodyPr spcFirstLastPara="1" vert="horz" wrap="square" lIns="182850" tIns="182850" rIns="182850" bIns="182850" rtlCol="0" anchor="ctr" anchorCtr="0">
              <a:noAutofit/>
              <a:scene3d>
                <a:camera prst="orthographicFront"/>
                <a:lightRig rig="soft" dir="t">
                  <a:rot lat="0" lon="0" rev="15600000"/>
                </a:lightRig>
              </a:scene3d>
              <a:sp3d extrusionH="57150" prstMaterial="softEdge">
                <a:bevelT w="25400" h="38100"/>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1371600">
                <a:defRPr/>
              </a:pPr>
              <a:r>
                <a:rPr lang="en-US" sz="5600" b="1" dirty="0" err="1">
                  <a:ln/>
                  <a:latin typeface="Arial" panose="020B0604020202020204" pitchFamily="34" charset="0"/>
                  <a:cs typeface="Arial" panose="020B0604020202020204" pitchFamily="34" charset="0"/>
                  <a:sym typeface="Arial"/>
                </a:rPr>
                <a:t>Em</a:t>
              </a:r>
              <a:r>
                <a:rPr lang="en-US" sz="5600" b="1" dirty="0">
                  <a:ln/>
                  <a:latin typeface="Arial" panose="020B0604020202020204" pitchFamily="34" charset="0"/>
                  <a:cs typeface="Arial" panose="020B0604020202020204" pitchFamily="34" charset="0"/>
                  <a:sym typeface="Arial"/>
                </a:rPr>
                <a:t> </a:t>
              </a:r>
              <a:r>
                <a:rPr lang="en-US" sz="5600" b="1" dirty="0" err="1">
                  <a:ln/>
                  <a:latin typeface="Arial" panose="020B0604020202020204" pitchFamily="34" charset="0"/>
                  <a:cs typeface="Arial" panose="020B0604020202020204" pitchFamily="34" charset="0"/>
                  <a:sym typeface="Arial"/>
                </a:rPr>
                <a:t>sẽ</a:t>
              </a:r>
              <a:r>
                <a:rPr lang="en-US" sz="5600" b="1" dirty="0">
                  <a:ln/>
                  <a:latin typeface="Arial" panose="020B0604020202020204" pitchFamily="34" charset="0"/>
                  <a:cs typeface="Arial" panose="020B0604020202020204" pitchFamily="34" charset="0"/>
                  <a:sym typeface="Arial"/>
                </a:rPr>
                <a:t> </a:t>
              </a:r>
              <a:r>
                <a:rPr lang="en-US" sz="5600" b="1" dirty="0" err="1">
                  <a:ln/>
                  <a:latin typeface="Arial" panose="020B0604020202020204" pitchFamily="34" charset="0"/>
                  <a:cs typeface="Arial" panose="020B0604020202020204" pitchFamily="34" charset="0"/>
                  <a:sym typeface="Arial"/>
                </a:rPr>
                <a:t>làm</a:t>
              </a:r>
              <a:r>
                <a:rPr lang="en-US" sz="5600" b="1" dirty="0">
                  <a:ln/>
                  <a:latin typeface="Arial" panose="020B0604020202020204" pitchFamily="34" charset="0"/>
                  <a:cs typeface="Arial" panose="020B0604020202020204" pitchFamily="34" charset="0"/>
                  <a:sym typeface="Arial"/>
                </a:rPr>
                <a:t> </a:t>
              </a:r>
              <a:r>
                <a:rPr lang="en-US" sz="5600" b="1" dirty="0" err="1">
                  <a:ln/>
                  <a:latin typeface="Arial" panose="020B0604020202020204" pitchFamily="34" charset="0"/>
                  <a:cs typeface="Arial" panose="020B0604020202020204" pitchFamily="34" charset="0"/>
                  <a:sym typeface="Arial"/>
                </a:rPr>
                <a:t>gì</a:t>
              </a:r>
              <a:r>
                <a:rPr lang="en-US" sz="5600" b="1" dirty="0">
                  <a:ln/>
                  <a:latin typeface="Arial" panose="020B0604020202020204" pitchFamily="34" charset="0"/>
                  <a:cs typeface="Arial" panose="020B0604020202020204" pitchFamily="34" charset="0"/>
                  <a:sym typeface="Arial"/>
                </a:rPr>
                <a:t> </a:t>
              </a:r>
              <a:r>
                <a:rPr lang="en-US" sz="5600" b="1" dirty="0" err="1">
                  <a:ln/>
                  <a:latin typeface="Arial" panose="020B0604020202020204" pitchFamily="34" charset="0"/>
                  <a:cs typeface="Arial" panose="020B0604020202020204" pitchFamily="34" charset="0"/>
                  <a:sym typeface="Arial"/>
                </a:rPr>
                <a:t>khi</a:t>
              </a:r>
              <a:r>
                <a:rPr lang="en-US" sz="5600" b="1" dirty="0">
                  <a:ln/>
                  <a:latin typeface="Arial" panose="020B0604020202020204" pitchFamily="34" charset="0"/>
                  <a:cs typeface="Arial" panose="020B0604020202020204" pitchFamily="34" charset="0"/>
                  <a:sym typeface="Arial"/>
                </a:rPr>
                <a:t> </a:t>
              </a:r>
              <a:r>
                <a:rPr lang="en-US" sz="5600" b="1" dirty="0" err="1">
                  <a:ln/>
                  <a:latin typeface="Arial" panose="020B0604020202020204" pitchFamily="34" charset="0"/>
                  <a:cs typeface="Arial" panose="020B0604020202020204" pitchFamily="34" charset="0"/>
                  <a:sym typeface="Arial"/>
                </a:rPr>
                <a:t>nhặt</a:t>
              </a:r>
              <a:r>
                <a:rPr lang="en-US" sz="5600" b="1" dirty="0">
                  <a:ln/>
                  <a:latin typeface="Arial" panose="020B0604020202020204" pitchFamily="34" charset="0"/>
                  <a:cs typeface="Arial" panose="020B0604020202020204" pitchFamily="34" charset="0"/>
                  <a:sym typeface="Arial"/>
                </a:rPr>
                <a:t> đ</a:t>
              </a:r>
              <a:r>
                <a:rPr lang="vi-VN" sz="5600" b="1" dirty="0">
                  <a:ln/>
                  <a:latin typeface="Arial" panose="020B0604020202020204" pitchFamily="34" charset="0"/>
                  <a:cs typeface="Arial" panose="020B0604020202020204" pitchFamily="34" charset="0"/>
                  <a:sym typeface="Arial"/>
                </a:rPr>
                <a:t>ư</a:t>
              </a:r>
              <a:r>
                <a:rPr lang="en-US" sz="5600" b="1" dirty="0" err="1">
                  <a:ln/>
                  <a:latin typeface="Arial" panose="020B0604020202020204" pitchFamily="34" charset="0"/>
                  <a:cs typeface="Arial" panose="020B0604020202020204" pitchFamily="34" charset="0"/>
                </a:rPr>
                <a:t>ợc</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đồ</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vật</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của</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người</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khác</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làm</a:t>
              </a:r>
              <a:r>
                <a:rPr lang="en-US" sz="5600" b="1" dirty="0">
                  <a:ln/>
                  <a:latin typeface="Arial" panose="020B0604020202020204" pitchFamily="34" charset="0"/>
                  <a:cs typeface="Arial" panose="020B0604020202020204" pitchFamily="34" charset="0"/>
                </a:rPr>
                <a:t> </a:t>
              </a:r>
              <a:r>
                <a:rPr lang="en-US" sz="5600" b="1" dirty="0" err="1">
                  <a:ln/>
                  <a:latin typeface="Arial" panose="020B0604020202020204" pitchFamily="34" charset="0"/>
                  <a:cs typeface="Arial" panose="020B0604020202020204" pitchFamily="34" charset="0"/>
                </a:rPr>
                <a:t>rơi</a:t>
              </a:r>
              <a:r>
                <a:rPr lang="en-US" sz="5600" b="1" dirty="0">
                  <a:ln/>
                  <a:latin typeface="Arial" panose="020B0604020202020204" pitchFamily="34" charset="0"/>
                  <a:cs typeface="Arial" panose="020B0604020202020204" pitchFamily="34" charset="0"/>
                </a:rPr>
                <a:t>?</a:t>
              </a:r>
              <a:endParaRPr lang="en-US" sz="5600" b="1" dirty="0">
                <a:ln/>
                <a:latin typeface="Arial" panose="020B0604020202020204" pitchFamily="34" charset="0"/>
                <a:cs typeface="Arial" panose="020B0604020202020204" pitchFamily="34" charset="0"/>
                <a:sym typeface="Arial"/>
              </a:endParaRPr>
            </a:p>
            <a:p>
              <a:pPr defTabSz="1371600">
                <a:defRPr/>
              </a:pPr>
              <a:r>
                <a:rPr lang="vi-VN" sz="5600" b="1" dirty="0">
                  <a:ln/>
                  <a:solidFill>
                    <a:srgbClr val="FF0000"/>
                  </a:solidFill>
                  <a:latin typeface="Arial" panose="020B0604020202020204" pitchFamily="34" charset="0"/>
                  <a:cs typeface="Arial" panose="020B0604020202020204" pitchFamily="34" charset="0"/>
                  <a:sym typeface="Arial"/>
                </a:rPr>
                <a:t> </a:t>
              </a:r>
            </a:p>
          </p:txBody>
        </p:sp>
      </p:grpSp>
      <p:pic>
        <p:nvPicPr>
          <p:cNvPr id="11" name="Picture 6" descr="Question Mark Gif posted by John Simpson">
            <a:extLst>
              <a:ext uri="{FF2B5EF4-FFF2-40B4-BE49-F238E27FC236}">
                <a16:creationId xmlns:a16="http://schemas.microsoft.com/office/drawing/2014/main" id="{C12B84C2-153E-4CA9-8085-8EF094E97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6286500"/>
            <a:ext cx="4663440" cy="36770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E279ECC-607F-4467-A54C-B4BFB1F33A4F}"/>
              </a:ext>
            </a:extLst>
          </p:cNvPr>
          <p:cNvSpPr/>
          <p:nvPr/>
        </p:nvSpPr>
        <p:spPr>
          <a:xfrm>
            <a:off x="-18691122" y="1205977"/>
            <a:ext cx="5892304" cy="367089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6400">
                <a:solidFill>
                  <a:srgbClr val="E6E6E6"/>
                </a:solidFill>
              </a:rPr>
              <a:t>PPT LH5</a:t>
            </a:r>
          </a:p>
        </p:txBody>
      </p:sp>
    </p:spTree>
    <p:extLst>
      <p:ext uri="{BB962C8B-B14F-4D97-AF65-F5344CB8AC3E}">
        <p14:creationId xmlns:p14="http://schemas.microsoft.com/office/powerpoint/2010/main" val="423428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64710" y="3018842"/>
            <a:ext cx="7954220" cy="5599760"/>
          </a:xfrm>
          <a:prstGeom prst="roundRect">
            <a:avLst/>
          </a:prstGeom>
          <a:solidFill>
            <a:srgbClr val="FFCC66"/>
          </a:solidFill>
        </p:spPr>
        <p:txBody>
          <a:bodyPr wrap="square" rtlCol="0">
            <a:spAutoFit/>
          </a:bodyPr>
          <a:lstStyle/>
          <a:p>
            <a:pPr>
              <a:lnSpc>
                <a:spcPct val="150000"/>
              </a:lnSpc>
            </a:pPr>
            <a:r>
              <a:rPr lang="vi-VN" sz="4400" dirty="0"/>
              <a:t>Khi nghe câu chuyện của cậu bé, nhà từ thiện và người trợ lí có phản ứng ngạc nhiên, lặng im; nhà từ thiện thì ôm cậu bé vào lòng.</a:t>
            </a:r>
            <a:endParaRPr lang="en-US" sz="80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4226" y="2116074"/>
            <a:ext cx="3396279" cy="8302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1943645" y="2635092"/>
            <a:ext cx="5586822" cy="4409797"/>
          </a:xfrm>
          <a:prstGeom prst="rect">
            <a:avLst/>
          </a:prstGeom>
        </p:spPr>
        <p:txBody>
          <a:bodyPr wrap="square">
            <a:spAutoFit/>
          </a:bodyPr>
          <a:lstStyle/>
          <a:p>
            <a:pPr>
              <a:lnSpc>
                <a:spcPct val="150000"/>
              </a:lnSpc>
            </a:pPr>
            <a:r>
              <a:rPr lang="en-US" sz="4800" dirty="0"/>
              <a:t>4.Nhà </a:t>
            </a:r>
            <a:r>
              <a:rPr lang="en-US" sz="4800" dirty="0" err="1"/>
              <a:t>từ</a:t>
            </a:r>
            <a:r>
              <a:rPr lang="en-US" sz="4800" dirty="0"/>
              <a:t> </a:t>
            </a:r>
            <a:r>
              <a:rPr lang="en-US" sz="4800" dirty="0" err="1"/>
              <a:t>thiện</a:t>
            </a:r>
            <a:r>
              <a:rPr lang="en-US" sz="4800" dirty="0"/>
              <a:t> </a:t>
            </a:r>
            <a:r>
              <a:rPr lang="en-US" sz="4800" dirty="0" err="1"/>
              <a:t>và</a:t>
            </a:r>
            <a:r>
              <a:rPr lang="en-US" sz="4800" dirty="0"/>
              <a:t> </a:t>
            </a:r>
            <a:r>
              <a:rPr lang="en-US" sz="4800" dirty="0" err="1"/>
              <a:t>người</a:t>
            </a:r>
            <a:r>
              <a:rPr lang="en-US" sz="4800" dirty="0"/>
              <a:t> </a:t>
            </a:r>
            <a:r>
              <a:rPr lang="en-US" sz="4800" dirty="0" err="1"/>
              <a:t>trợ</a:t>
            </a:r>
            <a:r>
              <a:rPr lang="en-US" sz="4800" dirty="0"/>
              <a:t> </a:t>
            </a:r>
            <a:r>
              <a:rPr lang="en-US" sz="4800" dirty="0" err="1"/>
              <a:t>lí</a:t>
            </a:r>
            <a:r>
              <a:rPr lang="en-US" sz="4800" dirty="0"/>
              <a:t> </a:t>
            </a:r>
            <a:r>
              <a:rPr lang="en-US" sz="4800" dirty="0" err="1"/>
              <a:t>phản</a:t>
            </a:r>
            <a:r>
              <a:rPr lang="en-US" sz="4800" dirty="0"/>
              <a:t> </a:t>
            </a:r>
            <a:r>
              <a:rPr lang="en-US" sz="4800" dirty="0" err="1"/>
              <a:t>ứng</a:t>
            </a:r>
            <a:r>
              <a:rPr lang="en-US" sz="4800" dirty="0"/>
              <a:t> </a:t>
            </a:r>
            <a:r>
              <a:rPr lang="en-US" sz="4800" dirty="0" err="1"/>
              <a:t>thế</a:t>
            </a:r>
            <a:r>
              <a:rPr lang="en-US" sz="4800" dirty="0"/>
              <a:t> </a:t>
            </a:r>
            <a:r>
              <a:rPr lang="en-US" sz="4800" dirty="0" err="1"/>
              <a:t>nào</a:t>
            </a:r>
            <a:r>
              <a:rPr lang="en-US" sz="4800" dirty="0"/>
              <a:t> </a:t>
            </a:r>
            <a:r>
              <a:rPr lang="en-US" sz="4800" dirty="0" err="1"/>
              <a:t>khi</a:t>
            </a:r>
            <a:r>
              <a:rPr lang="en-US" sz="4800" dirty="0"/>
              <a:t> </a:t>
            </a:r>
            <a:r>
              <a:rPr lang="en-US" sz="4800" dirty="0" err="1"/>
              <a:t>nghe</a:t>
            </a:r>
            <a:r>
              <a:rPr lang="en-US" sz="4800" dirty="0"/>
              <a:t> </a:t>
            </a:r>
            <a:r>
              <a:rPr lang="en-US" sz="4800" dirty="0" err="1"/>
              <a:t>câu</a:t>
            </a:r>
            <a:r>
              <a:rPr lang="en-US" sz="4800" dirty="0"/>
              <a:t> </a:t>
            </a:r>
            <a:r>
              <a:rPr lang="en-US" sz="4800" dirty="0" err="1"/>
              <a:t>chuyện</a:t>
            </a:r>
            <a:r>
              <a:rPr lang="en-US" sz="4800" dirty="0"/>
              <a:t> </a:t>
            </a:r>
            <a:r>
              <a:rPr lang="en-US" sz="4800" dirty="0" err="1"/>
              <a:t>của</a:t>
            </a:r>
            <a:r>
              <a:rPr lang="en-US" sz="4800" dirty="0"/>
              <a:t> </a:t>
            </a:r>
            <a:r>
              <a:rPr lang="en-US" sz="4800" dirty="0" err="1"/>
              <a:t>cậu</a:t>
            </a:r>
            <a:r>
              <a:rPr lang="en-US" sz="4800" dirty="0"/>
              <a:t> </a:t>
            </a:r>
            <a:r>
              <a:rPr lang="en-US" sz="4800" dirty="0" err="1"/>
              <a:t>bé</a:t>
            </a:r>
            <a:r>
              <a:rPr lang="en-US" sz="4800" dirty="0"/>
              <a:t>?</a:t>
            </a:r>
          </a:p>
        </p:txBody>
      </p:sp>
    </p:spTree>
    <p:extLst>
      <p:ext uri="{BB962C8B-B14F-4D97-AF65-F5344CB8AC3E}">
        <p14:creationId xmlns:p14="http://schemas.microsoft.com/office/powerpoint/2010/main" val="26008472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grpSp>
        <p:nvGrpSpPr>
          <p:cNvPr id="4" name="Group 4"/>
          <p:cNvGrpSpPr/>
          <p:nvPr/>
        </p:nvGrpSpPr>
        <p:grpSpPr>
          <a:xfrm>
            <a:off x="2936965" y="169987"/>
            <a:ext cx="12698827" cy="1999365"/>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3960211" y="541950"/>
            <a:ext cx="10579831" cy="1354217"/>
          </a:xfrm>
          <a:prstGeom prst="rect">
            <a:avLst/>
          </a:prstGeom>
        </p:spPr>
        <p:txBody>
          <a:bodyPr wrap="square" lIns="0" tIns="0" rIns="0" bIns="0" rtlCol="0" anchor="t">
            <a:spAutoFit/>
          </a:bodyPr>
          <a:lstStyle/>
          <a:p>
            <a:r>
              <a:rPr lang="vi-VN" sz="8800" b="1" dirty="0"/>
              <a:t> </a:t>
            </a:r>
            <a:r>
              <a:rPr lang="vi-VN" sz="6600" b="1" dirty="0"/>
              <a:t>Hoạt động 2: Kể chuyện</a:t>
            </a:r>
            <a:endParaRPr lang="en-US" dirty="0"/>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9415" y="169986"/>
            <a:ext cx="2154515" cy="198215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6537">
            <a:off x="15401610" y="2550196"/>
            <a:ext cx="1901530" cy="17399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854736" y="7250764"/>
            <a:ext cx="1556085" cy="1431598"/>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783462">
            <a:off x="1812442" y="6015588"/>
            <a:ext cx="1045660" cy="956779"/>
          </a:xfrm>
          <a:prstGeom prst="rect">
            <a:avLst/>
          </a:prstGeom>
        </p:spPr>
      </p:pic>
      <p:pic>
        <p:nvPicPr>
          <p:cNvPr id="18" name="Picture 3">
            <a:extLst>
              <a:ext uri="{FF2B5EF4-FFF2-40B4-BE49-F238E27FC236}">
                <a16:creationId xmlns:a16="http://schemas.microsoft.com/office/drawing/2014/main" id="{B73A67B8-4CA3-DA3F-2847-381FBF7B83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321643">
            <a:off x="13953198" y="5786816"/>
            <a:ext cx="3884428" cy="3384308"/>
          </a:xfrm>
          <a:prstGeom prst="rect">
            <a:avLst/>
          </a:prstGeom>
        </p:spPr>
      </p:pic>
      <p:pic>
        <p:nvPicPr>
          <p:cNvPr id="3"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197219">
            <a:off x="322904" y="712695"/>
            <a:ext cx="3896140" cy="3394512"/>
          </a:xfrm>
          <a:prstGeom prst="rect">
            <a:avLst/>
          </a:prstGeom>
        </p:spPr>
      </p:pic>
      <p:pic>
        <p:nvPicPr>
          <p:cNvPr id="9" name="Picture 8">
            <a:extLst>
              <a:ext uri="{FF2B5EF4-FFF2-40B4-BE49-F238E27FC236}">
                <a16:creationId xmlns:a16="http://schemas.microsoft.com/office/drawing/2014/main" id="{FBBF5CF0-3577-48AA-AE05-F6C2EAFEF3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92272" y="2338912"/>
            <a:ext cx="9811798" cy="7767054"/>
          </a:xfrm>
          <a:prstGeom prst="rect">
            <a:avLst/>
          </a:prstGeom>
        </p:spPr>
      </p:pic>
    </p:spTree>
    <p:extLst>
      <p:ext uri="{BB962C8B-B14F-4D97-AF65-F5344CB8AC3E}">
        <p14:creationId xmlns:p14="http://schemas.microsoft.com/office/powerpoint/2010/main" val="290756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992166" y="447372"/>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15438255" y="8273038"/>
            <a:ext cx="1043755" cy="98243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4088971" y="5206820"/>
            <a:ext cx="12458679" cy="4078421"/>
          </a:xfrm>
          <a:prstGeom prst="roundRect">
            <a:avLst/>
          </a:prstGeom>
          <a:noFill/>
        </p:spPr>
        <p:txBody>
          <a:bodyPr wrap="square" rtlCol="0">
            <a:spAutoFit/>
          </a:bodyPr>
          <a:lstStyle/>
          <a:p>
            <a:pPr>
              <a:lnSpc>
                <a:spcPct val="150000"/>
              </a:lnSpc>
            </a:pPr>
            <a:r>
              <a:rPr lang="vi-VN" sz="4000" b="1" dirty="0"/>
              <a:t>Lưu ý: </a:t>
            </a:r>
          </a:p>
          <a:p>
            <a:pPr>
              <a:lnSpc>
                <a:spcPct val="150000"/>
              </a:lnSpc>
            </a:pPr>
            <a:r>
              <a:rPr lang="vi-VN" sz="4000" dirty="0"/>
              <a:t>Khi kể chuyện các em nhớ to rõ ràng, giọng truyền cảm, tự tin khi kể, thể hiện đúng tâm lí của nhân vật trong lời kể.</a:t>
            </a:r>
            <a:endParaRPr lang="en-US" sz="4000" dirty="0"/>
          </a:p>
        </p:txBody>
      </p:sp>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953" y="6786455"/>
            <a:ext cx="3686716" cy="2674545"/>
          </a:xfrm>
          <a:prstGeom prst="rect">
            <a:avLst/>
          </a:prstGeom>
        </p:spPr>
      </p:pic>
      <p:sp>
        <p:nvSpPr>
          <p:cNvPr id="17" name="TextBox 16">
            <a:extLst>
              <a:ext uri="{FF2B5EF4-FFF2-40B4-BE49-F238E27FC236}">
                <a16:creationId xmlns:a16="http://schemas.microsoft.com/office/drawing/2014/main" id="{660BEEF3-743E-D875-3098-C2D351DC22C1}"/>
              </a:ext>
            </a:extLst>
          </p:cNvPr>
          <p:cNvSpPr txBox="1"/>
          <p:nvPr/>
        </p:nvSpPr>
        <p:spPr>
          <a:xfrm>
            <a:off x="1974324" y="2983421"/>
            <a:ext cx="14336084" cy="1827380"/>
          </a:xfrm>
          <a:prstGeom prst="roundRect">
            <a:avLst/>
          </a:prstGeom>
          <a:solidFill>
            <a:srgbClr val="F5AF4D"/>
          </a:solidFill>
        </p:spPr>
        <p:txBody>
          <a:bodyPr wrap="square" rtlCol="0">
            <a:spAutoFit/>
          </a:bodyPr>
          <a:lstStyle/>
          <a:p>
            <a:pPr algn="ctr">
              <a:lnSpc>
                <a:spcPct val="150000"/>
              </a:lnSpc>
            </a:pPr>
            <a:r>
              <a:rPr lang="vi-VN" sz="3600" dirty="0">
                <a:latin typeface="Arial" panose="020B0604020202020204" pitchFamily="34" charset="0"/>
                <a:cs typeface="Arial" panose="020B0604020202020204" pitchFamily="34" charset="0"/>
              </a:rPr>
              <a:t>Dựa vào các tranh gợi ý, các em hãy kể lại câu chuyện “</a:t>
            </a:r>
            <a:r>
              <a:rPr lang="en-US" sz="3600" dirty="0" err="1">
                <a:latin typeface="Arial" panose="020B0604020202020204" pitchFamily="34" charset="0"/>
                <a:cs typeface="Arial" panose="020B0604020202020204" pitchFamily="34" charset="0"/>
              </a:rPr>
              <a:t>Chiếc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ví</a:t>
            </a:r>
            <a:r>
              <a:rPr lang="vi-VN" sz="3600" dirty="0">
                <a:latin typeface="Arial" panose="020B0604020202020204" pitchFamily="34" charset="0"/>
                <a:cs typeface="Arial" panose="020B0604020202020204" pitchFamily="34" charset="0"/>
              </a:rPr>
              <a:t>” cho các bạn trong nhóm cùng nghe.</a:t>
            </a:r>
            <a:endParaRPr lang="en-US" sz="36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12"/>
          <a:stretch>
            <a:fillRect/>
          </a:stretch>
        </p:blipFill>
        <p:spPr>
          <a:xfrm rot="1070810" flipH="1">
            <a:off x="15723535" y="275304"/>
            <a:ext cx="2138873" cy="2179928"/>
          </a:xfrm>
          <a:prstGeom prst="rect">
            <a:avLst/>
          </a:prstGeom>
        </p:spPr>
      </p:pic>
      <p:sp>
        <p:nvSpPr>
          <p:cNvPr id="16" name="TextBox 15"/>
          <p:cNvSpPr txBox="1"/>
          <p:nvPr/>
        </p:nvSpPr>
        <p:spPr>
          <a:xfrm>
            <a:off x="4223894" y="919959"/>
            <a:ext cx="11217058" cy="1323439"/>
          </a:xfrm>
          <a:prstGeom prst="rect">
            <a:avLst/>
          </a:prstGeom>
          <a:noFill/>
        </p:spPr>
        <p:txBody>
          <a:bodyPr wrap="square" rtlCol="0">
            <a:spAutoFit/>
          </a:bodyPr>
          <a:lstStyle/>
          <a:p>
            <a:r>
              <a:rPr lang="en-US" sz="8000" b="1" dirty="0" err="1">
                <a:solidFill>
                  <a:srgbClr val="0070C0"/>
                </a:solidFill>
              </a:rPr>
              <a:t>Kể</a:t>
            </a:r>
            <a:r>
              <a:rPr lang="en-US" sz="8000" b="1" dirty="0">
                <a:solidFill>
                  <a:srgbClr val="0070C0"/>
                </a:solidFill>
              </a:rPr>
              <a:t>  </a:t>
            </a:r>
            <a:r>
              <a:rPr lang="en-US" sz="8000" b="1" dirty="0" err="1">
                <a:solidFill>
                  <a:srgbClr val="0070C0"/>
                </a:solidFill>
              </a:rPr>
              <a:t>chuyện</a:t>
            </a:r>
            <a:r>
              <a:rPr lang="en-US" sz="8000" b="1" dirty="0">
                <a:solidFill>
                  <a:srgbClr val="0070C0"/>
                </a:solidFill>
              </a:rPr>
              <a:t>: CHIẾC VÍ</a:t>
            </a:r>
            <a:endParaRPr lang="en-US" sz="9600" b="1" dirty="0">
              <a:solidFill>
                <a:srgbClr val="0070C0"/>
              </a:solidFill>
            </a:endParaRPr>
          </a:p>
        </p:txBody>
      </p:sp>
    </p:spTree>
    <p:extLst>
      <p:ext uri="{BB962C8B-B14F-4D97-AF65-F5344CB8AC3E}">
        <p14:creationId xmlns:p14="http://schemas.microsoft.com/office/powerpoint/2010/main" val="36121673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15"/>
                                        </p:tgtEl>
                                        <p:attrNameLst>
                                          <p:attrName>ppt_x</p:attrName>
                                          <p:attrName>ppt_y</p:attrName>
                                        </p:attrNameLst>
                                      </p:cBhvr>
                                    </p:animMotion>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anim calcmode="lin" valueType="num">
                                      <p:cBhvr>
                                        <p:cTn id="33" dur="2000" fill="hold"/>
                                        <p:tgtEl>
                                          <p:spTgt spid="23"/>
                                        </p:tgtEl>
                                        <p:attrNameLst>
                                          <p:attrName>ppt_w</p:attrName>
                                        </p:attrNameLst>
                                      </p:cBhvr>
                                      <p:tavLst>
                                        <p:tav tm="0" fmla="#ppt_w*sin(2.5*pi*$)">
                                          <p:val>
                                            <p:fltVal val="0"/>
                                          </p:val>
                                        </p:tav>
                                        <p:tav tm="100000">
                                          <p:val>
                                            <p:fltVal val="1"/>
                                          </p:val>
                                        </p:tav>
                                      </p:tavLst>
                                    </p:anim>
                                    <p:anim calcmode="lin" valueType="num">
                                      <p:cBhvr>
                                        <p:cTn id="34" dur="2000" fill="hold"/>
                                        <p:tgtEl>
                                          <p:spTgt spid="23"/>
                                        </p:tgtEl>
                                        <p:attrNameLst>
                                          <p:attrName>ppt_h</p:attrName>
                                        </p:attrNameLst>
                                      </p:cBhvr>
                                      <p:tavLst>
                                        <p:tav tm="0">
                                          <p:val>
                                            <p:strVal val="#ppt_h"/>
                                          </p:val>
                                        </p:tav>
                                        <p:tav tm="100000">
                                          <p:val>
                                            <p:strVal val="#ppt_h"/>
                                          </p:val>
                                        </p:tav>
                                      </p:tavLst>
                                    </p:anim>
                                  </p:childTnLst>
                                </p:cTn>
                              </p:par>
                              <p:par>
                                <p:cTn id="35" presetID="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490852-6642-4467-A2FE-8AB82465F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63001" cy="4686301"/>
          </a:xfrm>
          <a:prstGeom prst="rect">
            <a:avLst/>
          </a:prstGeom>
        </p:spPr>
      </p:pic>
      <p:pic>
        <p:nvPicPr>
          <p:cNvPr id="7" name="Picture 6">
            <a:extLst>
              <a:ext uri="{FF2B5EF4-FFF2-40B4-BE49-F238E27FC236}">
                <a16:creationId xmlns:a16="http://schemas.microsoft.com/office/drawing/2014/main" id="{B17985F7-2CFC-4D41-9FDB-19392240F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383" y="24245"/>
            <a:ext cx="8513619" cy="5119255"/>
          </a:xfrm>
          <a:prstGeom prst="rect">
            <a:avLst/>
          </a:prstGeom>
        </p:spPr>
      </p:pic>
      <p:pic>
        <p:nvPicPr>
          <p:cNvPr id="9" name="Picture 8">
            <a:extLst>
              <a:ext uri="{FF2B5EF4-FFF2-40B4-BE49-F238E27FC236}">
                <a16:creationId xmlns:a16="http://schemas.microsoft.com/office/drawing/2014/main" id="{24AE9DBB-158A-4A64-A2AA-5DC6F89AE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1" y="5105400"/>
            <a:ext cx="8762999" cy="5372100"/>
          </a:xfrm>
          <a:prstGeom prst="rect">
            <a:avLst/>
          </a:prstGeom>
        </p:spPr>
      </p:pic>
      <p:pic>
        <p:nvPicPr>
          <p:cNvPr id="11" name="Picture 10">
            <a:extLst>
              <a:ext uri="{FF2B5EF4-FFF2-40B4-BE49-F238E27FC236}">
                <a16:creationId xmlns:a16="http://schemas.microsoft.com/office/drawing/2014/main" id="{E8F5E5B1-71A6-4DF7-9CBD-CCCA29ED4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 y="4876800"/>
            <a:ext cx="9029700" cy="5562600"/>
          </a:xfrm>
          <a:prstGeom prst="rect">
            <a:avLst/>
          </a:prstGeom>
        </p:spPr>
      </p:pic>
    </p:spTree>
    <p:extLst>
      <p:ext uri="{BB962C8B-B14F-4D97-AF65-F5344CB8AC3E}">
        <p14:creationId xmlns:p14="http://schemas.microsoft.com/office/powerpoint/2010/main" val="29556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B1937-23F7-4E83-A57F-4FAE5B8753C3}"/>
              </a:ext>
            </a:extLst>
          </p:cNvPr>
          <p:cNvSpPr txBox="1"/>
          <p:nvPr/>
        </p:nvSpPr>
        <p:spPr>
          <a:xfrm>
            <a:off x="20782" y="0"/>
            <a:ext cx="11714018" cy="9964138"/>
          </a:xfrm>
          <a:prstGeom prst="rect">
            <a:avLst/>
          </a:prstGeom>
          <a:noFill/>
        </p:spPr>
        <p:txBody>
          <a:bodyPr wrap="square">
            <a:spAutoFit/>
          </a:bodyPr>
          <a:lstStyle/>
          <a:p>
            <a:pPr>
              <a:lnSpc>
                <a:spcPct val="150000"/>
              </a:lnSpc>
              <a:spcAft>
                <a:spcPts val="0"/>
              </a:spcAft>
            </a:pP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 nhà từ thiện tới làm việc ở thành phố nọ. Bỗng nhiên, ông phát hiện chiếc ví tiền rơi đâu mất. Người trợ lí của ông cho rằng có lẽ chiếc ví bị mất khi đi bộ qua khu nhà ổ chuột trong thành phố. Nhà từ thiện hi vọng ai đó nhặt được ví sẽ liên hệ với mình. Nhưng sau hai giờ, vẫn không có tin tức gì. Người trợ lí nói: “Trong ví có danh thiếp, người nhặt được ví nếu muốn trả lại chỉ mất vài phút gọi điện thoại. Nhưng chắc họ không định trả lại đâu.”.</a:t>
            </a:r>
            <a:endParaRPr lang="en-US" sz="36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0"/>
              </a:spcAft>
            </a:pP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 từ thiện vẫn kiên nhẫn chờ. Khi trời sắp tối, chuông điện thoại bỗng vang lên. Giọng một cậu bé nhắn họ đến nhận ví tại một địa điểm. Mặc cho người trợ lí lo rằng đây có thể là một cái bẫy để tống tiền, nhà từ thiện vẫn lái xe đến đó.</a:t>
            </a:r>
            <a:endParaRPr lang="en-US" sz="36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4AF3C4B-8E77-4BC3-9E96-29E7C54E2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0162" y="0"/>
            <a:ext cx="6546273" cy="4686301"/>
          </a:xfrm>
          <a:prstGeom prst="rect">
            <a:avLst/>
          </a:prstGeom>
        </p:spPr>
      </p:pic>
      <p:pic>
        <p:nvPicPr>
          <p:cNvPr id="5" name="Picture 4">
            <a:extLst>
              <a:ext uri="{FF2B5EF4-FFF2-40B4-BE49-F238E27FC236}">
                <a16:creationId xmlns:a16="http://schemas.microsoft.com/office/drawing/2014/main" id="{14424E97-244C-4A77-B881-945BFCE37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0" y="4724401"/>
            <a:ext cx="6546273" cy="5119255"/>
          </a:xfrm>
          <a:prstGeom prst="rect">
            <a:avLst/>
          </a:prstGeom>
        </p:spPr>
      </p:pic>
    </p:spTree>
    <p:extLst>
      <p:ext uri="{BB962C8B-B14F-4D97-AF65-F5344CB8AC3E}">
        <p14:creationId xmlns:p14="http://schemas.microsoft.com/office/powerpoint/2010/main" val="170507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4BA052-750D-4493-9AEE-8DF19745F562}"/>
              </a:ext>
            </a:extLst>
          </p:cNvPr>
          <p:cNvSpPr txBox="1"/>
          <p:nvPr/>
        </p:nvSpPr>
        <p:spPr>
          <a:xfrm>
            <a:off x="0" y="38100"/>
            <a:ext cx="9753600" cy="10803470"/>
          </a:xfrm>
          <a:prstGeom prst="rect">
            <a:avLst/>
          </a:prstGeom>
          <a:noFill/>
        </p:spPr>
        <p:txBody>
          <a:bodyPr wrap="square">
            <a:spAutoFit/>
          </a:bodyPr>
          <a:lstStyle/>
          <a:p>
            <a:pPr algn="just">
              <a:lnSpc>
                <a:spcPct val="150000"/>
              </a:lnSpc>
              <a:spcAft>
                <a:spcPts val="0"/>
              </a:spcAft>
            </a:pPr>
            <a:r>
              <a:rPr lang="vi-VN" sz="3000" dirty="0">
                <a:solidFill>
                  <a:srgbClr val="002060"/>
                </a:solidFill>
                <a:latin typeface="30"/>
                <a:ea typeface="Times New Roman" panose="02020603050405020304" pitchFamily="18" charset="0"/>
                <a:cs typeface="Times New Roman" panose="02020603050405020304" pitchFamily="18" charset="0"/>
              </a:rPr>
              <a:t>Đến nơi, họ thấy một cậu bé với bộ quần áo rách rưới tiến về phía họ. Trên tay cậu ta là chiếc ví của nhà từ thiện. Người trợ lí nhận lại chiếc ví, không quên kiểm tra và thấy ví có rất nhiều tiền.</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en-US" sz="3000" dirty="0">
                <a:solidFill>
                  <a:srgbClr val="002060"/>
                </a:solidFill>
                <a:latin typeface="30"/>
                <a:ea typeface="Times New Roman" panose="02020603050405020304" pitchFamily="18" charset="0"/>
                <a:cs typeface="Times New Roman" panose="02020603050405020304" pitchFamily="18" charset="0"/>
              </a:rPr>
              <a:t>    </a:t>
            </a:r>
            <a:r>
              <a:rPr lang="vi-VN" sz="3000" dirty="0">
                <a:solidFill>
                  <a:srgbClr val="002060"/>
                </a:solidFill>
                <a:latin typeface="30"/>
                <a:ea typeface="Times New Roman" panose="02020603050405020304" pitchFamily="18" charset="0"/>
                <a:cs typeface="Times New Roman" panose="02020603050405020304" pitchFamily="18" charset="0"/>
              </a:rPr>
              <a:t>Cậu bé ngập ngừng nói:</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vi-VN" sz="3000" dirty="0">
                <a:solidFill>
                  <a:srgbClr val="002060"/>
                </a:solidFill>
                <a:latin typeface="30"/>
                <a:ea typeface="Times New Roman" panose="02020603050405020304" pitchFamily="18" charset="0"/>
                <a:cs typeface="Times New Roman" panose="02020603050405020304" pitchFamily="18" charset="0"/>
              </a:rPr>
              <a:t>- Chú có thể cho cháu một ít tiền không? Người trợ lí mỉm cười đắc ý: “Tôi biết mà...”. Nhưng nhà từ thiện ngắt lời anh ta và tươi cười hỏi cậu bé muốn bao nhiêu tiền.</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en-US" sz="3000" dirty="0">
                <a:solidFill>
                  <a:srgbClr val="002060"/>
                </a:solidFill>
                <a:latin typeface="30"/>
                <a:ea typeface="Times New Roman" panose="02020603050405020304" pitchFamily="18" charset="0"/>
                <a:cs typeface="Times New Roman" panose="02020603050405020304" pitchFamily="18" charset="0"/>
              </a:rPr>
              <a:t>       </a:t>
            </a:r>
            <a:r>
              <a:rPr lang="vi-VN" sz="3000" dirty="0">
                <a:solidFill>
                  <a:srgbClr val="002060"/>
                </a:solidFill>
                <a:latin typeface="30"/>
                <a:ea typeface="Times New Roman" panose="02020603050405020304" pitchFamily="18" charset="0"/>
                <a:cs typeface="Times New Roman" panose="02020603050405020304" pitchFamily="18" charset="0"/>
              </a:rPr>
              <a:t>- Cháu chỉ cần một đô la. - Cậu bé xấu hổ nói.</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vi-VN" sz="3000" dirty="0">
                <a:solidFill>
                  <a:srgbClr val="002060"/>
                </a:solidFill>
                <a:latin typeface="30"/>
                <a:ea typeface="Times New Roman" panose="02020603050405020304" pitchFamily="18" charset="0"/>
                <a:cs typeface="Times New Roman" panose="02020603050405020304" pitchFamily="18" charset="0"/>
              </a:rPr>
              <a:t>Nhà từ thiện ngạc nhiên:</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en-US" sz="3000" dirty="0">
                <a:solidFill>
                  <a:srgbClr val="002060"/>
                </a:solidFill>
                <a:latin typeface="30"/>
                <a:ea typeface="Times New Roman" panose="02020603050405020304" pitchFamily="18" charset="0"/>
                <a:cs typeface="Times New Roman" panose="02020603050405020304" pitchFamily="18" charset="0"/>
              </a:rPr>
              <a:t>      </a:t>
            </a:r>
            <a:r>
              <a:rPr lang="vi-VN" sz="3000" dirty="0">
                <a:solidFill>
                  <a:srgbClr val="002060"/>
                </a:solidFill>
                <a:latin typeface="30"/>
                <a:ea typeface="Times New Roman" panose="02020603050405020304" pitchFamily="18" charset="0"/>
                <a:cs typeface="Times New Roman" panose="02020603050405020304" pitchFamily="18" charset="0"/>
              </a:rPr>
              <a:t>- Tại sao lại là một đô la vậy, cháu?</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en-US" sz="3000" dirty="0">
                <a:solidFill>
                  <a:srgbClr val="002060"/>
                </a:solidFill>
                <a:latin typeface="30"/>
                <a:ea typeface="Times New Roman" panose="02020603050405020304" pitchFamily="18" charset="0"/>
                <a:cs typeface="Times New Roman" panose="02020603050405020304" pitchFamily="18" charset="0"/>
              </a:rPr>
              <a:t>        </a:t>
            </a:r>
            <a:r>
              <a:rPr lang="vi-VN" sz="3000" dirty="0">
                <a:solidFill>
                  <a:srgbClr val="002060"/>
                </a:solidFill>
                <a:latin typeface="30"/>
                <a:ea typeface="Times New Roman" panose="02020603050405020304" pitchFamily="18" charset="0"/>
                <a:cs typeface="Times New Roman" panose="02020603050405020304" pitchFamily="18" charset="0"/>
              </a:rPr>
              <a:t>Lúc này, cậu bé mới kể lại câu chuyện:</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r>
              <a:rPr lang="vi-VN" sz="3000" dirty="0">
                <a:solidFill>
                  <a:srgbClr val="002060"/>
                </a:solidFill>
                <a:latin typeface="30"/>
                <a:ea typeface="Times New Roman" panose="02020603050405020304" pitchFamily="18" charset="0"/>
                <a:cs typeface="Times New Roman" panose="02020603050405020304" pitchFamily="18" charset="0"/>
              </a:rPr>
              <a:t>- Cháu tìm mãi mới thấy trạm điện thoại, nhưng cháu không có tiền. Vì vậy, cháu phải mượn tiền của một người để gọi điện. Bây giờ cháu cần phải trả cho họ. </a:t>
            </a:r>
            <a:endParaRPr lang="en-US" sz="3000" dirty="0">
              <a:solidFill>
                <a:srgbClr val="002060"/>
              </a:solidFill>
              <a:latin typeface="30"/>
              <a:ea typeface="Arial" panose="020B0604020202020204" pitchFamily="34" charset="0"/>
              <a:cs typeface="Times New Roman" panose="02020603050405020304" pitchFamily="18" charset="0"/>
            </a:endParaRPr>
          </a:p>
          <a:p>
            <a:pPr algn="just">
              <a:lnSpc>
                <a:spcPct val="150000"/>
              </a:lnSpc>
              <a:spcAft>
                <a:spcPts val="0"/>
              </a:spcAft>
            </a:pPr>
            <a:endParaRPr lang="en-US" sz="16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7DBB5A6-BCC8-49B8-9A16-1AB8D1D4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38100"/>
            <a:ext cx="8208818" cy="5562600"/>
          </a:xfrm>
          <a:prstGeom prst="rect">
            <a:avLst/>
          </a:prstGeom>
        </p:spPr>
      </p:pic>
      <p:pic>
        <p:nvPicPr>
          <p:cNvPr id="5" name="Picture 4">
            <a:extLst>
              <a:ext uri="{FF2B5EF4-FFF2-40B4-BE49-F238E27FC236}">
                <a16:creationId xmlns:a16="http://schemas.microsoft.com/office/drawing/2014/main" id="{3C226812-C53D-4EFC-A5D0-3767E571D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1" y="5600700"/>
            <a:ext cx="8229600" cy="5029200"/>
          </a:xfrm>
          <a:prstGeom prst="rect">
            <a:avLst/>
          </a:prstGeom>
        </p:spPr>
      </p:pic>
    </p:spTree>
    <p:extLst>
      <p:ext uri="{BB962C8B-B14F-4D97-AF65-F5344CB8AC3E}">
        <p14:creationId xmlns:p14="http://schemas.microsoft.com/office/powerpoint/2010/main" val="2060837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806A3-68BB-4329-BCFC-B4676B0C9C8E}"/>
              </a:ext>
            </a:extLst>
          </p:cNvPr>
          <p:cNvSpPr/>
          <p:nvPr/>
        </p:nvSpPr>
        <p:spPr>
          <a:xfrm>
            <a:off x="228600" y="419100"/>
            <a:ext cx="9982200" cy="7294305"/>
          </a:xfrm>
          <a:prstGeom prst="rect">
            <a:avLst/>
          </a:prstGeom>
        </p:spPr>
        <p:txBody>
          <a:bodyPr wrap="square">
            <a:spAutoFit/>
          </a:bodyPr>
          <a:lstStyle/>
          <a:p>
            <a:pPr algn="just">
              <a:lnSpc>
                <a:spcPct val="150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Đôi mắt trong veo cùng những lời nói của cậu bé nghèo khiến người trợ lí vô cùng xấu hổ, chỉ biết cúi đầu lặng im. Còn nhà từ thiện thì ôm cậu bé vào lòng.</a:t>
            </a:r>
            <a:endParaRPr lang="en-US" sz="2800" b="1" dirty="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Sau sự việc, nhà từ thiện quyết định đầu tư xây dựng một số trường học ở thành phố để trẻ em từ các khu ổ chuột nghèo khổ có thể đến trường học miễn phí.</a:t>
            </a:r>
            <a:endParaRPr lang="en-US" sz="2800" b="1" dirty="0">
              <a:latin typeface="Arial" panose="020B0604020202020204" pitchFamily="34" charset="0"/>
              <a:ea typeface="Arial" panose="020B0604020202020204" pitchFamily="34" charset="0"/>
              <a:cs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T</a:t>
            </a:r>
            <a:r>
              <a:rPr lang="vi-VN" sz="3600" dirty="0">
                <a:latin typeface="Times New Roman" panose="02020603050405020304" pitchFamily="18" charset="0"/>
                <a:ea typeface="Times New Roman" panose="02020603050405020304" pitchFamily="18" charset="0"/>
              </a:rPr>
              <a:t>heo ĐĂNG DƯƠNG</a:t>
            </a:r>
            <a:endParaRPr lang="en-US" sz="2800" dirty="0"/>
          </a:p>
        </p:txBody>
      </p:sp>
      <p:pic>
        <p:nvPicPr>
          <p:cNvPr id="4" name="Picture 3">
            <a:extLst>
              <a:ext uri="{FF2B5EF4-FFF2-40B4-BE49-F238E27FC236}">
                <a16:creationId xmlns:a16="http://schemas.microsoft.com/office/drawing/2014/main" id="{218A663C-3213-4A75-82FF-292D13C67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00" y="17318"/>
            <a:ext cx="7848600" cy="7767054"/>
          </a:xfrm>
          <a:prstGeom prst="rect">
            <a:avLst/>
          </a:prstGeom>
        </p:spPr>
      </p:pic>
    </p:spTree>
    <p:extLst>
      <p:ext uri="{BB962C8B-B14F-4D97-AF65-F5344CB8AC3E}">
        <p14:creationId xmlns:p14="http://schemas.microsoft.com/office/powerpoint/2010/main" val="4642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3852" b="89926" l="10000" r="90000">
                        <a14:foregroundMark x1="49375" y1="56889" x2="49375" y2="56889"/>
                        <a14:foregroundMark x1="46875" y1="52296" x2="48750" y2="59407"/>
                        <a14:foregroundMark x1="40938" y1="51111" x2="41875" y2="51556"/>
                        <a14:foregroundMark x1="55781" y1="51111" x2="58594" y2="54222"/>
                        <a14:foregroundMark x1="39531" y1="74222" x2="36094" y2="76444"/>
                        <a14:foregroundMark x1="37031" y1="74222" x2="43281" y2="71556"/>
                        <a14:foregroundMark x1="35625" y1="74667" x2="40469" y2="71556"/>
                        <a14:foregroundMark x1="35313" y1="74519" x2="39375" y2="70963"/>
                        <a14:foregroundMark x1="51094" y1="75407" x2="55000" y2="82963"/>
                        <a14:foregroundMark x1="50625" y1="76296" x2="50313" y2="80296"/>
                        <a14:backgroundMark x1="57813" y1="49333" x2="64844" y2="47852"/>
                      </a14:backgroundRemoval>
                    </a14:imgEffect>
                  </a14:imgLayer>
                </a14:imgProps>
              </a:ext>
              <a:ext uri="{28A0092B-C50C-407E-A947-70E740481C1C}">
                <a14:useLocalDpi xmlns:a14="http://schemas.microsoft.com/office/drawing/2010/main" val="0"/>
              </a:ext>
            </a:extLst>
          </a:blip>
          <a:srcRect l="25233" t="14667" r="26955" b="12667"/>
          <a:stretch/>
        </p:blipFill>
        <p:spPr>
          <a:xfrm>
            <a:off x="642938" y="4020198"/>
            <a:ext cx="3909568" cy="6266804"/>
          </a:xfrm>
          <a:prstGeom prst="rect">
            <a:avLst/>
          </a:prstGeom>
        </p:spPr>
      </p:pic>
      <p:grpSp>
        <p:nvGrpSpPr>
          <p:cNvPr id="2" name="Group 1"/>
          <p:cNvGrpSpPr/>
          <p:nvPr/>
        </p:nvGrpSpPr>
        <p:grpSpPr>
          <a:xfrm>
            <a:off x="4738815" y="2605279"/>
            <a:ext cx="11998994" cy="6865726"/>
            <a:chOff x="3159209" y="1736851"/>
            <a:chExt cx="7999329" cy="4577151"/>
          </a:xfrm>
        </p:grpSpPr>
        <p:sp>
          <p:nvSpPr>
            <p:cNvPr id="5" name="Rectangular Callout 4"/>
            <p:cNvSpPr/>
            <p:nvPr/>
          </p:nvSpPr>
          <p:spPr>
            <a:xfrm>
              <a:off x="3159209" y="1736851"/>
              <a:ext cx="7999329" cy="4577151"/>
            </a:xfrm>
            <a:prstGeom prst="wedgeRectCallout">
              <a:avLst>
                <a:gd name="adj1" fmla="val -55027"/>
                <a:gd name="adj2" fmla="val -4563"/>
              </a:avLst>
            </a:prstGeom>
            <a:solidFill>
              <a:schemeClr val="bg2">
                <a:alpha val="7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GB" sz="13200" b="1">
                <a:solidFill>
                  <a:srgbClr val="FF0000"/>
                </a:solidFill>
                <a:latin typeface="Calibri" panose="020F0502020204030204"/>
              </a:endParaRPr>
            </a:p>
          </p:txBody>
        </p:sp>
        <p:sp>
          <p:nvSpPr>
            <p:cNvPr id="8" name="Rectangle 7"/>
            <p:cNvSpPr/>
            <p:nvPr/>
          </p:nvSpPr>
          <p:spPr>
            <a:xfrm>
              <a:off x="3525085" y="2216407"/>
              <a:ext cx="7267576" cy="3203356"/>
            </a:xfrm>
            <a:prstGeom prst="rect">
              <a:avLst/>
            </a:prstGeom>
          </p:spPr>
          <p:txBody>
            <a:bodyPr wrap="square">
              <a:spAutoFit/>
            </a:bodyPr>
            <a:lstStyle/>
            <a:p>
              <a:pPr indent="342900" algn="ctr" defTabSz="1371600">
                <a:lnSpc>
                  <a:spcPct val="120000"/>
                </a:lnSpc>
              </a:pPr>
              <a:r>
                <a:rPr lang="en-GB" sz="13200" b="1" dirty="0">
                  <a:solidFill>
                    <a:srgbClr val="FF0000"/>
                  </a:solidFill>
                  <a:latin typeface="UTM Avo" panose="02040603050506020204" pitchFamily="18" charset="0"/>
                  <a:ea typeface="Times New Roman" panose="02020603050405020304" pitchFamily="18" charset="0"/>
                </a:rPr>
                <a:t>TRAO ĐỔI VỀ CÂU CHUYỆN</a:t>
              </a:r>
              <a:endParaRPr lang="en-GB" sz="13200" b="1" dirty="0">
                <a:solidFill>
                  <a:srgbClr val="FF0000"/>
                </a:solidFill>
                <a:latin typeface="Calibri" panose="020F0502020204030204"/>
              </a:endParaRPr>
            </a:p>
          </p:txBody>
        </p:sp>
      </p:grpSp>
    </p:spTree>
    <p:extLst>
      <p:ext uri="{BB962C8B-B14F-4D97-AF65-F5344CB8AC3E}">
        <p14:creationId xmlns:p14="http://schemas.microsoft.com/office/powerpoint/2010/main" val="37771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953" y="6786455"/>
            <a:ext cx="3686716" cy="2674545"/>
          </a:xfrm>
          <a:prstGeom prst="rect">
            <a:avLst/>
          </a:prstGeom>
        </p:spPr>
      </p:pic>
      <p:sp>
        <p:nvSpPr>
          <p:cNvPr id="17" name="TextBox 16">
            <a:extLst>
              <a:ext uri="{FF2B5EF4-FFF2-40B4-BE49-F238E27FC236}">
                <a16:creationId xmlns:a16="http://schemas.microsoft.com/office/drawing/2014/main" id="{660BEEF3-743E-D875-3098-C2D351DC22C1}"/>
              </a:ext>
            </a:extLst>
          </p:cNvPr>
          <p:cNvSpPr txBox="1"/>
          <p:nvPr/>
        </p:nvSpPr>
        <p:spPr>
          <a:xfrm>
            <a:off x="2316516" y="2330589"/>
            <a:ext cx="14336084" cy="6855636"/>
          </a:xfrm>
          <a:prstGeom prst="roundRect">
            <a:avLst/>
          </a:prstGeom>
          <a:solidFill>
            <a:srgbClr val="FFFF00"/>
          </a:solidFill>
        </p:spPr>
        <p:txBody>
          <a:bodyPr wrap="square" rtlCol="0">
            <a:spAutoFit/>
          </a:bodyPr>
          <a:lstStyle/>
          <a:p>
            <a:pPr>
              <a:lnSpc>
                <a:spcPct val="150000"/>
              </a:lnSpc>
            </a:pPr>
            <a:r>
              <a:rPr lang="vi-VN" sz="4500" dirty="0">
                <a:latin typeface="Arial" panose="020B0604020202020204" pitchFamily="34" charset="0"/>
                <a:cs typeface="Arial" panose="020B0604020202020204" pitchFamily="34" charset="0"/>
              </a:rPr>
              <a:t>a) </a:t>
            </a:r>
            <a:r>
              <a:rPr lang="vi-VN" sz="4500" i="1" dirty="0"/>
              <a:t>Em có suy nghĩ gì về tính cách của các nhân vật trong câu chuyện (nhà từ thiện, cậu bé, người trợ lí)? </a:t>
            </a:r>
            <a:endParaRPr lang="vi-VN" sz="4500" dirty="0">
              <a:latin typeface="Arial" panose="020B0604020202020204" pitchFamily="34" charset="0"/>
              <a:cs typeface="Arial" panose="020B0604020202020204" pitchFamily="34" charset="0"/>
            </a:endParaRPr>
          </a:p>
          <a:p>
            <a:pPr>
              <a:lnSpc>
                <a:spcPct val="150000"/>
              </a:lnSpc>
            </a:pPr>
            <a:r>
              <a:rPr lang="vi-VN" sz="4500" dirty="0">
                <a:latin typeface="Arial" panose="020B0604020202020204" pitchFamily="34" charset="0"/>
                <a:cs typeface="Arial" panose="020B0604020202020204" pitchFamily="34" charset="0"/>
              </a:rPr>
              <a:t>b) </a:t>
            </a:r>
            <a:r>
              <a:rPr lang="vi-VN" sz="4500" i="1" dirty="0"/>
              <a:t>Qua câu chuyện, em thấy thái độ của người trợ lí đối với cậu bé thay đổi như thế nào? Vì sao có sự thay đổi đó? </a:t>
            </a:r>
            <a:endParaRPr lang="en-US" sz="4500" i="1" dirty="0"/>
          </a:p>
          <a:p>
            <a:pPr>
              <a:lnSpc>
                <a:spcPct val="150000"/>
              </a:lnSpc>
            </a:pPr>
            <a:r>
              <a:rPr lang="en-US" sz="4500" i="1" dirty="0">
                <a:latin typeface="Arial" panose="020B0604020202020204" pitchFamily="34" charset="0"/>
                <a:cs typeface="Arial" panose="020B0604020202020204" pitchFamily="34" charset="0"/>
              </a:rPr>
              <a:t>c) </a:t>
            </a:r>
            <a:r>
              <a:rPr lang="vi-VN" sz="4500" i="1" dirty="0"/>
              <a:t>Câu chuyện giúp em hiểu điều gì? </a:t>
            </a:r>
            <a:endParaRPr lang="vi-VN" sz="45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12"/>
          <a:stretch>
            <a:fillRect/>
          </a:stretch>
        </p:blipFill>
        <p:spPr>
          <a:xfrm rot="1070810" flipH="1">
            <a:off x="15723535" y="275304"/>
            <a:ext cx="2138873" cy="2179928"/>
          </a:xfrm>
          <a:prstGeom prst="rect">
            <a:avLst/>
          </a:prstGeom>
        </p:spPr>
      </p:pic>
      <p:sp>
        <p:nvSpPr>
          <p:cNvPr id="16" name="TextBox 15">
            <a:extLst>
              <a:ext uri="{FF2B5EF4-FFF2-40B4-BE49-F238E27FC236}">
                <a16:creationId xmlns:a16="http://schemas.microsoft.com/office/drawing/2014/main" id="{A542BBD6-305A-8D86-AB73-A48B75759D66}"/>
              </a:ext>
            </a:extLst>
          </p:cNvPr>
          <p:cNvSpPr txBox="1"/>
          <p:nvPr/>
        </p:nvSpPr>
        <p:spPr>
          <a:xfrm>
            <a:off x="5171652" y="1469397"/>
            <a:ext cx="7621394" cy="861774"/>
          </a:xfrm>
          <a:prstGeom prst="rect">
            <a:avLst/>
          </a:prstGeom>
          <a:noFill/>
        </p:spPr>
        <p:txBody>
          <a:bodyPr wrap="square" rtlCol="0">
            <a:spAutoFit/>
          </a:bodyPr>
          <a:lstStyle/>
          <a:p>
            <a:r>
              <a:rPr lang="vi-VN" sz="5000" b="1" dirty="0">
                <a:solidFill>
                  <a:srgbClr val="FF0000"/>
                </a:solidFill>
                <a:latin typeface="Arial" panose="020B0604020202020204" pitchFamily="34" charset="0"/>
                <a:cs typeface="Arial" panose="020B0604020202020204" pitchFamily="34" charset="0"/>
              </a:rPr>
              <a:t>Trao đổi về câu chuyện</a:t>
            </a:r>
            <a:endParaRPr lang="en-US" sz="5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0349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15"/>
                                        </p:tgtEl>
                                        <p:attrNameLst>
                                          <p:attrName>ppt_x</p:attrName>
                                          <p:attrName>ppt_y</p:attrName>
                                        </p:attrNameLst>
                                      </p:cBhvr>
                                    </p:animMotion>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anim calcmode="lin" valueType="num">
                                      <p:cBhvr>
                                        <p:cTn id="33" dur="2000" fill="hold"/>
                                        <p:tgtEl>
                                          <p:spTgt spid="23"/>
                                        </p:tgtEl>
                                        <p:attrNameLst>
                                          <p:attrName>ppt_w</p:attrName>
                                        </p:attrNameLst>
                                      </p:cBhvr>
                                      <p:tavLst>
                                        <p:tav tm="0" fmla="#ppt_w*sin(2.5*pi*$)">
                                          <p:val>
                                            <p:fltVal val="0"/>
                                          </p:val>
                                        </p:tav>
                                        <p:tav tm="100000">
                                          <p:val>
                                            <p:fltVal val="1"/>
                                          </p:val>
                                        </p:tav>
                                      </p:tavLst>
                                    </p:anim>
                                    <p:anim calcmode="lin" valueType="num">
                                      <p:cBhvr>
                                        <p:cTn id="34" dur="2000" fill="hold"/>
                                        <p:tgtEl>
                                          <p:spTgt spid="23"/>
                                        </p:tgtEl>
                                        <p:attrNameLst>
                                          <p:attrName>ppt_h</p:attrName>
                                        </p:attrNameLst>
                                      </p:cBhvr>
                                      <p:tavLst>
                                        <p:tav tm="0">
                                          <p:val>
                                            <p:strVal val="#ppt_h"/>
                                          </p:val>
                                        </p:tav>
                                        <p:tav tm="100000">
                                          <p:val>
                                            <p:strVal val="#ppt_h"/>
                                          </p:val>
                                        </p:tav>
                                      </p:tavLst>
                                    </p:anim>
                                  </p:childTnLst>
                                </p:cTn>
                              </p:par>
                              <p:par>
                                <p:cTn id="35" presetID="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112967" y="10286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38787" y="1942330"/>
            <a:ext cx="7954220" cy="8295802"/>
          </a:xfrm>
          <a:prstGeom prst="roundRect">
            <a:avLst/>
          </a:prstGeom>
          <a:solidFill>
            <a:srgbClr val="00B0F0"/>
          </a:solidFill>
        </p:spPr>
        <p:txBody>
          <a:bodyPr wrap="square" rtlCol="0">
            <a:spAutoFit/>
          </a:bodyPr>
          <a:lstStyle/>
          <a:p>
            <a:pPr>
              <a:lnSpc>
                <a:spcPct val="150000"/>
              </a:lnSpc>
            </a:pPr>
            <a:r>
              <a:rPr lang="en-US" sz="3200" i="1" dirty="0"/>
              <a:t>- </a:t>
            </a:r>
            <a:r>
              <a:rPr lang="vi-VN" sz="3200" i="1" dirty="0"/>
              <a:t>Nhà từ thiện là người tốt bụng, luôn tin tưởng và đồng cảm với những người nghèo khó. </a:t>
            </a:r>
            <a:endParaRPr lang="en-US" sz="3200" i="1" dirty="0"/>
          </a:p>
          <a:p>
            <a:pPr>
              <a:lnSpc>
                <a:spcPct val="150000"/>
              </a:lnSpc>
            </a:pPr>
            <a:r>
              <a:rPr lang="en-US" sz="3200" i="1" dirty="0"/>
              <a:t>- </a:t>
            </a:r>
            <a:r>
              <a:rPr lang="vi-VN" sz="3200" i="1" dirty="0"/>
              <a:t>Cậu bé là người rất trung thực, biết giữ lời hứa. </a:t>
            </a:r>
            <a:endParaRPr lang="en-US" sz="3200" i="1" dirty="0"/>
          </a:p>
          <a:p>
            <a:pPr>
              <a:lnSpc>
                <a:spcPct val="150000"/>
              </a:lnSpc>
            </a:pPr>
            <a:r>
              <a:rPr lang="en-US" sz="3200" i="1" dirty="0"/>
              <a:t>- </a:t>
            </a:r>
            <a:r>
              <a:rPr lang="vi-VN" sz="3200" i="1" dirty="0"/>
              <a:t>Người trợ lí là người đa nghi và không có thiện cảm với những người nghèo nhưng đã thay đổi khi chứng kiến hành động đẹp của cậu bé.</a:t>
            </a:r>
            <a:endParaRPr lang="en-US" dirty="0"/>
          </a:p>
          <a:p>
            <a:pPr>
              <a:lnSpc>
                <a:spcPct val="150000"/>
              </a:lnSpc>
            </a:pPr>
            <a:r>
              <a:rPr lang="vi-VN" sz="4000" dirty="0"/>
              <a:t>.</a:t>
            </a:r>
            <a:endParaRPr lang="en-US" sz="72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5860" y="1230590"/>
            <a:ext cx="3396279" cy="830292"/>
          </a:xfrm>
          <a:prstGeom prst="curvedDownArrow">
            <a:avLst>
              <a:gd name="adj1" fmla="val 25000"/>
              <a:gd name="adj2" fmla="val 50000"/>
              <a:gd name="adj3" fmla="val 45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1330881" y="2293427"/>
            <a:ext cx="7150101" cy="5495415"/>
          </a:xfrm>
          <a:prstGeom prst="rect">
            <a:avLst/>
          </a:prstGeom>
          <a:solidFill>
            <a:srgbClr val="FFFF66"/>
          </a:solidFill>
        </p:spPr>
        <p:txBody>
          <a:bodyPr wrap="square">
            <a:spAutoFit/>
          </a:bodyPr>
          <a:lstStyle/>
          <a:p>
            <a:pPr>
              <a:lnSpc>
                <a:spcPct val="150000"/>
              </a:lnSpc>
            </a:pPr>
            <a:r>
              <a:rPr lang="vi-VN" sz="4800" dirty="0">
                <a:cs typeface="Arial" panose="020B0604020202020204" pitchFamily="34" charset="0"/>
              </a:rPr>
              <a:t>a) </a:t>
            </a:r>
            <a:r>
              <a:rPr lang="vi-VN" sz="4800" i="1" dirty="0"/>
              <a:t>Em có suy nghĩ gì về tính cách của các nhân vật trong câu chuyện (nhà từ thiện, cậu bé, người trợ lí)? </a:t>
            </a:r>
            <a:endParaRPr lang="vi-VN" sz="4800" dirty="0">
              <a:cs typeface="Arial" panose="020B0604020202020204" pitchFamily="34" charset="0"/>
            </a:endParaRPr>
          </a:p>
        </p:txBody>
      </p:sp>
    </p:spTree>
    <p:extLst>
      <p:ext uri="{BB962C8B-B14F-4D97-AF65-F5344CB8AC3E}">
        <p14:creationId xmlns:p14="http://schemas.microsoft.com/office/powerpoint/2010/main" val="38369680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grpSp>
        <p:nvGrpSpPr>
          <p:cNvPr id="4" name="Group 4"/>
          <p:cNvGrpSpPr/>
          <p:nvPr/>
        </p:nvGrpSpPr>
        <p:grpSpPr>
          <a:xfrm>
            <a:off x="2722625" y="715554"/>
            <a:ext cx="12698827" cy="6205757"/>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4155963" y="1604638"/>
            <a:ext cx="9343802" cy="4780668"/>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7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KỂ</a:t>
            </a:r>
            <a:r>
              <a:rPr kumimoji="0" lang="vi-VN" sz="7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CHUYỆN:</a:t>
            </a:r>
            <a:endParaRPr kumimoji="0" lang="en-US" sz="7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CHIẾC VÍ</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9415" y="169986"/>
            <a:ext cx="2154515" cy="198215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6537">
            <a:off x="15401610" y="2550196"/>
            <a:ext cx="1901530" cy="17399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854736" y="7250764"/>
            <a:ext cx="1556085" cy="1431598"/>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783462">
            <a:off x="1812442" y="6015588"/>
            <a:ext cx="1045660" cy="956779"/>
          </a:xfrm>
          <a:prstGeom prst="rect">
            <a:avLst/>
          </a:prstGeom>
        </p:spPr>
      </p:pic>
      <p:pic>
        <p:nvPicPr>
          <p:cNvPr id="16" name="Picture 21">
            <a:extLst>
              <a:ext uri="{FF2B5EF4-FFF2-40B4-BE49-F238E27FC236}">
                <a16:creationId xmlns:a16="http://schemas.microsoft.com/office/drawing/2014/main" id="{181A52E9-30EC-3157-AABC-AE1B65CC19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293470" y="7250764"/>
            <a:ext cx="7315200" cy="3154680"/>
          </a:xfrm>
          <a:prstGeom prst="rect">
            <a:avLst/>
          </a:prstGeom>
        </p:spPr>
      </p:pic>
      <p:pic>
        <p:nvPicPr>
          <p:cNvPr id="18" name="Picture 3">
            <a:extLst>
              <a:ext uri="{FF2B5EF4-FFF2-40B4-BE49-F238E27FC236}">
                <a16:creationId xmlns:a16="http://schemas.microsoft.com/office/drawing/2014/main" id="{B73A67B8-4CA3-DA3F-2847-381FBF7B834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7321643">
            <a:off x="13953198" y="5786816"/>
            <a:ext cx="3884428" cy="3384308"/>
          </a:xfrm>
          <a:prstGeom prst="rect">
            <a:avLst/>
          </a:prstGeom>
        </p:spPr>
      </p:pic>
      <p:pic>
        <p:nvPicPr>
          <p:cNvPr id="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197219">
            <a:off x="322904" y="712695"/>
            <a:ext cx="3896140" cy="3394512"/>
          </a:xfrm>
          <a:prstGeom prst="rect">
            <a:avLst/>
          </a:prstGeom>
        </p:spPr>
      </p:pic>
    </p:spTree>
    <p:extLst>
      <p:ext uri="{BB962C8B-B14F-4D97-AF65-F5344CB8AC3E}">
        <p14:creationId xmlns:p14="http://schemas.microsoft.com/office/powerpoint/2010/main" val="159560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595028" y="433327"/>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64710" y="3018842"/>
            <a:ext cx="7954220" cy="5618559"/>
          </a:xfrm>
          <a:prstGeom prst="roundRect">
            <a:avLst/>
          </a:prstGeom>
          <a:solidFill>
            <a:srgbClr val="92D050"/>
          </a:solidFill>
        </p:spPr>
        <p:txBody>
          <a:bodyPr wrap="square" rtlCol="0">
            <a:spAutoFit/>
          </a:bodyPr>
          <a:lstStyle/>
          <a:p>
            <a:r>
              <a:rPr lang="vi-VN" sz="3600" i="1" dirty="0"/>
              <a:t>Lúc đầu, người trợ lí nghi ngờ cậu bé có âm mưu tống tiền nhà từ thiện, sau đó lại nghĩ rằng cậu bé xin tiền nhà từ thiện. Nhưng khi biết được sự thật, người trợ lí vô cùng xấu hổ. Sở dĩ có sự thay đổi đó là vì anh ấy chứng kiến cách ứng xử rất trung thực và cao thượng của cậu bé.</a:t>
            </a:r>
            <a:endParaRPr lang="en-US" sz="36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4226" y="2116074"/>
            <a:ext cx="3396279" cy="8302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762000" y="2635092"/>
            <a:ext cx="7126956" cy="5512984"/>
          </a:xfrm>
          <a:prstGeom prst="rect">
            <a:avLst/>
          </a:prstGeom>
          <a:solidFill>
            <a:srgbClr val="FFFF66"/>
          </a:solidFill>
        </p:spPr>
        <p:txBody>
          <a:bodyPr wrap="square">
            <a:spAutoFit/>
          </a:bodyPr>
          <a:lstStyle/>
          <a:p>
            <a:pPr>
              <a:lnSpc>
                <a:spcPct val="150000"/>
              </a:lnSpc>
            </a:pPr>
            <a:r>
              <a:rPr lang="vi-VN" sz="4800" dirty="0">
                <a:cs typeface="Arial" panose="020B0604020202020204" pitchFamily="34" charset="0"/>
              </a:rPr>
              <a:t>b) </a:t>
            </a:r>
            <a:r>
              <a:rPr lang="vi-VN" sz="4800" i="1" dirty="0"/>
              <a:t>Qua câu chuyện, em thấy thái độ của người trợ lí đối với cậu bé thay đổi như thế nào? Vì sao có sự thay đổi đó? </a:t>
            </a:r>
            <a:endParaRPr lang="en-US" sz="4800" i="1" dirty="0"/>
          </a:p>
        </p:txBody>
      </p:sp>
    </p:spTree>
    <p:extLst>
      <p:ext uri="{BB962C8B-B14F-4D97-AF65-F5344CB8AC3E}">
        <p14:creationId xmlns:p14="http://schemas.microsoft.com/office/powerpoint/2010/main" val="37714677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682" y="7113356"/>
            <a:ext cx="3686716" cy="2674545"/>
          </a:xfrm>
          <a:prstGeom prst="rect">
            <a:avLst/>
          </a:prstGeom>
        </p:spPr>
      </p:pic>
      <p:sp>
        <p:nvSpPr>
          <p:cNvPr id="26" name="TextBox 25">
            <a:extLst>
              <a:ext uri="{FF2B5EF4-FFF2-40B4-BE49-F238E27FC236}">
                <a16:creationId xmlns:a16="http://schemas.microsoft.com/office/drawing/2014/main" id="{AAE4FD2E-C11A-B4AA-A2A3-78A675020E90}"/>
              </a:ext>
            </a:extLst>
          </p:cNvPr>
          <p:cNvSpPr txBox="1"/>
          <p:nvPr/>
        </p:nvSpPr>
        <p:spPr>
          <a:xfrm>
            <a:off x="8664710" y="3018842"/>
            <a:ext cx="7954220" cy="5005626"/>
          </a:xfrm>
          <a:prstGeom prst="roundRect">
            <a:avLst/>
          </a:prstGeom>
          <a:solidFill>
            <a:srgbClr val="FFCC66"/>
          </a:solidFill>
        </p:spPr>
        <p:txBody>
          <a:bodyPr wrap="square" rtlCol="0">
            <a:spAutoFit/>
          </a:bodyPr>
          <a:lstStyle/>
          <a:p>
            <a:r>
              <a:rPr lang="vi-VN" sz="4800" i="1" dirty="0"/>
              <a:t>Hãy trung thực, luôn quan tâm và giúp đỡ những người xung quanh mình; cần có niềm tin vào người khác, không nên đánh giá người khác qua hình thức.</a:t>
            </a:r>
            <a:endParaRPr lang="en-US" sz="4800" dirty="0"/>
          </a:p>
        </p:txBody>
      </p:sp>
      <p:sp>
        <p:nvSpPr>
          <p:cNvPr id="8" name="Arrow: Curved Down 7">
            <a:extLst>
              <a:ext uri="{FF2B5EF4-FFF2-40B4-BE49-F238E27FC236}">
                <a16:creationId xmlns:a16="http://schemas.microsoft.com/office/drawing/2014/main" id="{B4E2E235-2204-25F6-FA1A-A537296E9965}"/>
              </a:ext>
            </a:extLst>
          </p:cNvPr>
          <p:cNvSpPr/>
          <p:nvPr/>
        </p:nvSpPr>
        <p:spPr>
          <a:xfrm>
            <a:off x="7444226" y="2116074"/>
            <a:ext cx="3396279" cy="8302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2E706F6-C5CA-486B-91C0-C42C0DAD54A7}"/>
              </a:ext>
            </a:extLst>
          </p:cNvPr>
          <p:cNvSpPr/>
          <p:nvPr/>
        </p:nvSpPr>
        <p:spPr>
          <a:xfrm>
            <a:off x="1943645" y="2635092"/>
            <a:ext cx="5586822" cy="4076244"/>
          </a:xfrm>
          <a:prstGeom prst="rect">
            <a:avLst/>
          </a:prstGeom>
          <a:solidFill>
            <a:srgbClr val="92D050"/>
          </a:solidFill>
        </p:spPr>
        <p:txBody>
          <a:bodyPr wrap="square">
            <a:spAutoFit/>
          </a:bodyPr>
          <a:lstStyle/>
          <a:p>
            <a:pPr>
              <a:lnSpc>
                <a:spcPct val="150000"/>
              </a:lnSpc>
            </a:pPr>
            <a:r>
              <a:rPr lang="en-US" sz="6000" i="1" dirty="0">
                <a:latin typeface="Arial" panose="020B0604020202020204" pitchFamily="34" charset="0"/>
                <a:cs typeface="Arial" panose="020B0604020202020204" pitchFamily="34" charset="0"/>
              </a:rPr>
              <a:t>c) </a:t>
            </a:r>
            <a:r>
              <a:rPr lang="vi-VN" sz="6000" i="1" dirty="0"/>
              <a:t>Câu chuyện giúp em hiểu điều gì? </a:t>
            </a:r>
            <a:endParaRPr lang="vi-VN" sz="6000" dirty="0">
              <a:cs typeface="Arial" panose="020B0604020202020204" pitchFamily="34" charset="0"/>
            </a:endParaRPr>
          </a:p>
        </p:txBody>
      </p:sp>
    </p:spTree>
    <p:extLst>
      <p:ext uri="{BB962C8B-B14F-4D97-AF65-F5344CB8AC3E}">
        <p14:creationId xmlns:p14="http://schemas.microsoft.com/office/powerpoint/2010/main" val="179604254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15"/>
                                        </p:tgtEl>
                                        <p:attrNameLst>
                                          <p:attrName>ppt_x</p:attrName>
                                          <p:attrName>ppt_y</p:attrName>
                                        </p:attrNameLst>
                                      </p:cBhvr>
                                    </p:animMotion>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anim calcmode="lin" valueType="num">
                                      <p:cBhvr>
                                        <p:cTn id="24" dur="2000" fill="hold"/>
                                        <p:tgtEl>
                                          <p:spTgt spid="22"/>
                                        </p:tgtEl>
                                        <p:attrNameLst>
                                          <p:attrName>ppt_w</p:attrName>
                                        </p:attrNameLst>
                                      </p:cBhvr>
                                      <p:tavLst>
                                        <p:tav tm="0" fmla="#ppt_w*sin(2.5*pi*$)">
                                          <p:val>
                                            <p:fltVal val="0"/>
                                          </p:val>
                                        </p:tav>
                                        <p:tav tm="100000">
                                          <p:val>
                                            <p:fltVal val="1"/>
                                          </p:val>
                                        </p:tav>
                                      </p:tavLst>
                                    </p:anim>
                                    <p:anim calcmode="lin" valueType="num">
                                      <p:cBhvr>
                                        <p:cTn id="25" dur="2000" fill="hold"/>
                                        <p:tgtEl>
                                          <p:spTgt spid="2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143536" y="-497700"/>
            <a:ext cx="2169462" cy="1890144"/>
          </a:xfrm>
          <a:prstGeom prst="rect">
            <a:avLst/>
          </a:prstGeom>
        </p:spPr>
      </p:pic>
      <p:grpSp>
        <p:nvGrpSpPr>
          <p:cNvPr id="5" name="Group 5"/>
          <p:cNvGrpSpPr/>
          <p:nvPr/>
        </p:nvGrpSpPr>
        <p:grpSpPr>
          <a:xfrm>
            <a:off x="1028700" y="499099"/>
            <a:ext cx="16230600" cy="8759202"/>
            <a:chOff x="0" y="0"/>
            <a:chExt cx="12618436" cy="6001423"/>
          </a:xfrm>
        </p:grpSpPr>
        <p:sp>
          <p:nvSpPr>
            <p:cNvPr id="6" name="Freeform 6"/>
            <p:cNvSpPr/>
            <p:nvPr/>
          </p:nvSpPr>
          <p:spPr>
            <a:xfrm>
              <a:off x="10160" y="16510"/>
              <a:ext cx="12595576" cy="5973483"/>
            </a:xfrm>
            <a:custGeom>
              <a:avLst/>
              <a:gdLst/>
              <a:ahLst/>
              <a:cxnLst/>
              <a:rect l="l" t="t" r="r" b="b"/>
              <a:pathLst>
                <a:path w="12595576" h="5973483">
                  <a:moveTo>
                    <a:pt x="12595576" y="5973483"/>
                  </a:moveTo>
                  <a:lnTo>
                    <a:pt x="0" y="5965863"/>
                  </a:lnTo>
                  <a:lnTo>
                    <a:pt x="0" y="2084987"/>
                  </a:lnTo>
                  <a:lnTo>
                    <a:pt x="17780" y="19050"/>
                  </a:lnTo>
                  <a:lnTo>
                    <a:pt x="6279317" y="0"/>
                  </a:lnTo>
                  <a:lnTo>
                    <a:pt x="12576526" y="5080"/>
                  </a:lnTo>
                  <a:close/>
                </a:path>
              </a:pathLst>
            </a:custGeom>
            <a:solidFill>
              <a:srgbClr val="FFFFFF"/>
            </a:solidFill>
          </p:spPr>
        </p:sp>
        <p:sp>
          <p:nvSpPr>
            <p:cNvPr id="7" name="Freeform 7"/>
            <p:cNvSpPr/>
            <p:nvPr/>
          </p:nvSpPr>
          <p:spPr>
            <a:xfrm>
              <a:off x="-3810" y="0"/>
              <a:ext cx="12624786" cy="6000153"/>
            </a:xfrm>
            <a:custGeom>
              <a:avLst/>
              <a:gdLst/>
              <a:ahLst/>
              <a:cxnLst/>
              <a:rect l="l" t="t" r="r" b="b"/>
              <a:pathLst>
                <a:path w="12624786" h="6000153">
                  <a:moveTo>
                    <a:pt x="12590496" y="21590"/>
                  </a:moveTo>
                  <a:cubicBezTo>
                    <a:pt x="12591766" y="34290"/>
                    <a:pt x="12591766" y="44450"/>
                    <a:pt x="12593036" y="54610"/>
                  </a:cubicBezTo>
                  <a:cubicBezTo>
                    <a:pt x="12595576" y="155231"/>
                    <a:pt x="12596846" y="286863"/>
                    <a:pt x="12599386" y="413793"/>
                  </a:cubicBezTo>
                  <a:cubicBezTo>
                    <a:pt x="12599386" y="597137"/>
                    <a:pt x="12612086" y="4212302"/>
                    <a:pt x="12618436" y="4395646"/>
                  </a:cubicBezTo>
                  <a:cubicBezTo>
                    <a:pt x="12624786" y="4673012"/>
                    <a:pt x="12620976" y="4955079"/>
                    <a:pt x="12620976" y="5232446"/>
                  </a:cubicBezTo>
                  <a:cubicBezTo>
                    <a:pt x="12620976" y="5476904"/>
                    <a:pt x="12622246" y="5702558"/>
                    <a:pt x="12623516" y="5939193"/>
                  </a:cubicBezTo>
                  <a:cubicBezTo>
                    <a:pt x="12623516" y="5960783"/>
                    <a:pt x="12623516" y="5974753"/>
                    <a:pt x="12623516" y="5998883"/>
                  </a:cubicBezTo>
                  <a:cubicBezTo>
                    <a:pt x="12600657" y="5998883"/>
                    <a:pt x="12580336" y="6000153"/>
                    <a:pt x="12524629" y="5998883"/>
                  </a:cubicBezTo>
                  <a:cubicBezTo>
                    <a:pt x="11879665" y="5993803"/>
                    <a:pt x="11224779" y="6000153"/>
                    <a:pt x="10579815" y="5995073"/>
                  </a:cubicBezTo>
                  <a:cubicBezTo>
                    <a:pt x="10192836" y="5991263"/>
                    <a:pt x="9815781" y="5993803"/>
                    <a:pt x="9428802" y="5991263"/>
                  </a:cubicBezTo>
                  <a:cubicBezTo>
                    <a:pt x="9250197" y="5989993"/>
                    <a:pt x="9071591" y="5988723"/>
                    <a:pt x="8892986" y="5987453"/>
                  </a:cubicBezTo>
                  <a:cubicBezTo>
                    <a:pt x="8783838" y="5987453"/>
                    <a:pt x="8684613" y="5988723"/>
                    <a:pt x="8575466" y="5988723"/>
                  </a:cubicBezTo>
                  <a:cubicBezTo>
                    <a:pt x="8297635" y="5987453"/>
                    <a:pt x="7533601" y="5988723"/>
                    <a:pt x="7255770" y="5987453"/>
                  </a:cubicBezTo>
                  <a:cubicBezTo>
                    <a:pt x="7057320" y="5986183"/>
                    <a:pt x="3088312" y="5995073"/>
                    <a:pt x="2889862" y="5993803"/>
                  </a:cubicBezTo>
                  <a:cubicBezTo>
                    <a:pt x="2840249" y="5993803"/>
                    <a:pt x="2780714" y="5995073"/>
                    <a:pt x="2731101" y="5995073"/>
                  </a:cubicBezTo>
                  <a:cubicBezTo>
                    <a:pt x="2612031" y="5995073"/>
                    <a:pt x="2502884" y="5996343"/>
                    <a:pt x="2383813" y="5996343"/>
                  </a:cubicBezTo>
                  <a:cubicBezTo>
                    <a:pt x="2086138" y="5996343"/>
                    <a:pt x="1798385" y="5995073"/>
                    <a:pt x="1500709" y="5993803"/>
                  </a:cubicBezTo>
                  <a:cubicBezTo>
                    <a:pt x="1322104" y="5992533"/>
                    <a:pt x="1143498" y="5991263"/>
                    <a:pt x="974816" y="5989993"/>
                  </a:cubicBezTo>
                  <a:cubicBezTo>
                    <a:pt x="657295" y="5988723"/>
                    <a:pt x="339774" y="5987453"/>
                    <a:pt x="48260" y="5987453"/>
                  </a:cubicBezTo>
                  <a:cubicBezTo>
                    <a:pt x="38100" y="5987453"/>
                    <a:pt x="29210" y="5987453"/>
                    <a:pt x="19050" y="5986183"/>
                  </a:cubicBezTo>
                  <a:cubicBezTo>
                    <a:pt x="10160" y="5984913"/>
                    <a:pt x="5080" y="5978563"/>
                    <a:pt x="7620" y="5969673"/>
                  </a:cubicBezTo>
                  <a:cubicBezTo>
                    <a:pt x="16510" y="5937614"/>
                    <a:pt x="12700" y="5820086"/>
                    <a:pt x="11430" y="5697857"/>
                  </a:cubicBezTo>
                  <a:cubicBezTo>
                    <a:pt x="10160" y="5448698"/>
                    <a:pt x="6350" y="5204239"/>
                    <a:pt x="7620" y="4955079"/>
                  </a:cubicBezTo>
                  <a:cubicBezTo>
                    <a:pt x="5080" y="4644805"/>
                    <a:pt x="0" y="803986"/>
                    <a:pt x="7620" y="489011"/>
                  </a:cubicBezTo>
                  <a:cubicBezTo>
                    <a:pt x="8890" y="427896"/>
                    <a:pt x="7620" y="362080"/>
                    <a:pt x="8890" y="300966"/>
                  </a:cubicBezTo>
                  <a:cubicBezTo>
                    <a:pt x="10160" y="202242"/>
                    <a:pt x="12700" y="94117"/>
                    <a:pt x="13970" y="44450"/>
                  </a:cubicBezTo>
                  <a:cubicBezTo>
                    <a:pt x="13970" y="41910"/>
                    <a:pt x="15240" y="39370"/>
                    <a:pt x="16510" y="38100"/>
                  </a:cubicBezTo>
                  <a:cubicBezTo>
                    <a:pt x="38100" y="35560"/>
                    <a:pt x="91711" y="30480"/>
                    <a:pt x="250472" y="29210"/>
                  </a:cubicBezTo>
                  <a:cubicBezTo>
                    <a:pt x="518380" y="25400"/>
                    <a:pt x="786288" y="22860"/>
                    <a:pt x="1064118" y="20320"/>
                  </a:cubicBezTo>
                  <a:cubicBezTo>
                    <a:pt x="1252646" y="17780"/>
                    <a:pt x="1441174" y="16510"/>
                    <a:pt x="1619779" y="13970"/>
                  </a:cubicBezTo>
                  <a:cubicBezTo>
                    <a:pt x="1798385" y="11430"/>
                    <a:pt x="1986913" y="8890"/>
                    <a:pt x="2165518" y="8890"/>
                  </a:cubicBezTo>
                  <a:cubicBezTo>
                    <a:pt x="2363968" y="7620"/>
                    <a:pt x="2562419" y="10160"/>
                    <a:pt x="2760869" y="8890"/>
                  </a:cubicBezTo>
                  <a:cubicBezTo>
                    <a:pt x="3008932" y="8890"/>
                    <a:pt x="7503834" y="6350"/>
                    <a:pt x="7751897" y="5080"/>
                  </a:cubicBezTo>
                  <a:cubicBezTo>
                    <a:pt x="7990037" y="3810"/>
                    <a:pt x="8228178" y="2540"/>
                    <a:pt x="8476240" y="2540"/>
                  </a:cubicBezTo>
                  <a:cubicBezTo>
                    <a:pt x="8883064" y="1270"/>
                    <a:pt x="9279965" y="0"/>
                    <a:pt x="9686788" y="0"/>
                  </a:cubicBezTo>
                  <a:cubicBezTo>
                    <a:pt x="9855471" y="0"/>
                    <a:pt x="10034076" y="2540"/>
                    <a:pt x="10202759" y="2540"/>
                  </a:cubicBezTo>
                  <a:cubicBezTo>
                    <a:pt x="10669117" y="3810"/>
                    <a:pt x="11145398" y="5080"/>
                    <a:pt x="11611757" y="7620"/>
                  </a:cubicBezTo>
                  <a:cubicBezTo>
                    <a:pt x="11859820" y="8890"/>
                    <a:pt x="12107883" y="12700"/>
                    <a:pt x="12355946" y="16510"/>
                  </a:cubicBezTo>
                  <a:cubicBezTo>
                    <a:pt x="12415481" y="16510"/>
                    <a:pt x="12475016" y="16510"/>
                    <a:pt x="12524629" y="16510"/>
                  </a:cubicBezTo>
                  <a:cubicBezTo>
                    <a:pt x="12571446" y="17780"/>
                    <a:pt x="12580336" y="20320"/>
                    <a:pt x="12590496" y="21590"/>
                  </a:cubicBezTo>
                  <a:close/>
                  <a:moveTo>
                    <a:pt x="12600657" y="5982373"/>
                  </a:moveTo>
                  <a:cubicBezTo>
                    <a:pt x="12601926" y="5965863"/>
                    <a:pt x="12603197" y="5953163"/>
                    <a:pt x="12603197" y="5940463"/>
                  </a:cubicBezTo>
                  <a:cubicBezTo>
                    <a:pt x="12601926" y="5679053"/>
                    <a:pt x="12600657" y="5429893"/>
                    <a:pt x="12600657" y="5161929"/>
                  </a:cubicBezTo>
                  <a:cubicBezTo>
                    <a:pt x="12600657" y="5039700"/>
                    <a:pt x="12603197" y="4917470"/>
                    <a:pt x="12601926" y="4795241"/>
                  </a:cubicBezTo>
                  <a:cubicBezTo>
                    <a:pt x="12601926" y="4682414"/>
                    <a:pt x="12600657" y="4564886"/>
                    <a:pt x="12599386" y="4452059"/>
                  </a:cubicBezTo>
                  <a:cubicBezTo>
                    <a:pt x="12594307" y="4278118"/>
                    <a:pt x="12582876" y="677056"/>
                    <a:pt x="12582876" y="503114"/>
                  </a:cubicBezTo>
                  <a:cubicBezTo>
                    <a:pt x="12580336" y="357379"/>
                    <a:pt x="12577797" y="206943"/>
                    <a:pt x="12575257" y="63500"/>
                  </a:cubicBezTo>
                  <a:cubicBezTo>
                    <a:pt x="12573986" y="44450"/>
                    <a:pt x="12572716" y="43180"/>
                    <a:pt x="12494862" y="41910"/>
                  </a:cubicBezTo>
                  <a:cubicBezTo>
                    <a:pt x="12465094" y="41910"/>
                    <a:pt x="12445248" y="41910"/>
                    <a:pt x="12415481" y="40640"/>
                  </a:cubicBezTo>
                  <a:cubicBezTo>
                    <a:pt x="12167418" y="36830"/>
                    <a:pt x="11909433" y="31750"/>
                    <a:pt x="11661370" y="30480"/>
                  </a:cubicBezTo>
                  <a:cubicBezTo>
                    <a:pt x="11056096" y="26670"/>
                    <a:pt x="10440899" y="25400"/>
                    <a:pt x="9835626" y="22860"/>
                  </a:cubicBezTo>
                  <a:cubicBezTo>
                    <a:pt x="9746323" y="22860"/>
                    <a:pt x="9647098" y="22860"/>
                    <a:pt x="9557796" y="22860"/>
                  </a:cubicBezTo>
                  <a:cubicBezTo>
                    <a:pt x="9408958" y="22860"/>
                    <a:pt x="9260120" y="22860"/>
                    <a:pt x="9121205" y="22860"/>
                  </a:cubicBezTo>
                  <a:cubicBezTo>
                    <a:pt x="8803684" y="22860"/>
                    <a:pt x="8486164" y="22860"/>
                    <a:pt x="8178565" y="24130"/>
                  </a:cubicBezTo>
                  <a:cubicBezTo>
                    <a:pt x="7910657" y="25400"/>
                    <a:pt x="3395910" y="29210"/>
                    <a:pt x="3128003" y="29210"/>
                  </a:cubicBezTo>
                  <a:cubicBezTo>
                    <a:pt x="2691412" y="29210"/>
                    <a:pt x="2254821" y="26670"/>
                    <a:pt x="1818230" y="33020"/>
                  </a:cubicBezTo>
                  <a:cubicBezTo>
                    <a:pt x="1590012" y="36830"/>
                    <a:pt x="1371717" y="36830"/>
                    <a:pt x="1153421" y="38100"/>
                  </a:cubicBezTo>
                  <a:cubicBezTo>
                    <a:pt x="776365" y="41910"/>
                    <a:pt x="399310" y="45720"/>
                    <a:pt x="49530" y="50800"/>
                  </a:cubicBezTo>
                  <a:cubicBezTo>
                    <a:pt x="36830" y="50800"/>
                    <a:pt x="34290" y="53340"/>
                    <a:pt x="33020" y="80013"/>
                  </a:cubicBezTo>
                  <a:cubicBezTo>
                    <a:pt x="31750" y="164633"/>
                    <a:pt x="31750" y="249254"/>
                    <a:pt x="30480" y="333874"/>
                  </a:cubicBezTo>
                  <a:cubicBezTo>
                    <a:pt x="29210" y="474908"/>
                    <a:pt x="26670" y="611240"/>
                    <a:pt x="25400" y="752274"/>
                  </a:cubicBezTo>
                  <a:cubicBezTo>
                    <a:pt x="20320" y="902710"/>
                    <a:pt x="26670" y="4578989"/>
                    <a:pt x="29210" y="4729426"/>
                  </a:cubicBezTo>
                  <a:cubicBezTo>
                    <a:pt x="29210" y="4889264"/>
                    <a:pt x="29210" y="5053803"/>
                    <a:pt x="30480" y="5213641"/>
                  </a:cubicBezTo>
                  <a:cubicBezTo>
                    <a:pt x="30480" y="5331170"/>
                    <a:pt x="33020" y="5448698"/>
                    <a:pt x="33020" y="5566226"/>
                  </a:cubicBezTo>
                  <a:cubicBezTo>
                    <a:pt x="33020" y="5693156"/>
                    <a:pt x="33020" y="5820087"/>
                    <a:pt x="31750" y="5940463"/>
                  </a:cubicBezTo>
                  <a:cubicBezTo>
                    <a:pt x="31750" y="5944273"/>
                    <a:pt x="31750" y="5946813"/>
                    <a:pt x="31750" y="5950623"/>
                  </a:cubicBezTo>
                  <a:cubicBezTo>
                    <a:pt x="31750" y="5960783"/>
                    <a:pt x="35560" y="5964593"/>
                    <a:pt x="44450" y="5964593"/>
                  </a:cubicBezTo>
                  <a:cubicBezTo>
                    <a:pt x="111556" y="5964593"/>
                    <a:pt x="250472" y="5965863"/>
                    <a:pt x="379465" y="5965863"/>
                  </a:cubicBezTo>
                  <a:cubicBezTo>
                    <a:pt x="567992" y="5965863"/>
                    <a:pt x="766443" y="5963323"/>
                    <a:pt x="954971" y="5965863"/>
                  </a:cubicBezTo>
                  <a:cubicBezTo>
                    <a:pt x="1262569" y="5969673"/>
                    <a:pt x="1570167" y="5972213"/>
                    <a:pt x="1877765" y="5970943"/>
                  </a:cubicBezTo>
                  <a:cubicBezTo>
                    <a:pt x="2076215" y="5969673"/>
                    <a:pt x="2264743" y="5972213"/>
                    <a:pt x="2463194" y="5972213"/>
                  </a:cubicBezTo>
                  <a:cubicBezTo>
                    <a:pt x="2750947" y="5972213"/>
                    <a:pt x="3038700" y="5970943"/>
                    <a:pt x="3326453" y="5972213"/>
                  </a:cubicBezTo>
                  <a:cubicBezTo>
                    <a:pt x="3753121" y="5973483"/>
                    <a:pt x="8436550" y="5963323"/>
                    <a:pt x="8873141" y="5965863"/>
                  </a:cubicBezTo>
                  <a:cubicBezTo>
                    <a:pt x="9061670" y="5967133"/>
                    <a:pt x="9250198" y="5968403"/>
                    <a:pt x="9428802" y="5968403"/>
                  </a:cubicBezTo>
                  <a:cubicBezTo>
                    <a:pt x="9756246" y="5970943"/>
                    <a:pt x="10073767" y="5967133"/>
                    <a:pt x="10401209" y="5970943"/>
                  </a:cubicBezTo>
                  <a:cubicBezTo>
                    <a:pt x="10669117" y="5973483"/>
                    <a:pt x="10937026" y="5973483"/>
                    <a:pt x="11204933" y="5976023"/>
                  </a:cubicBezTo>
                  <a:cubicBezTo>
                    <a:pt x="11601835" y="5979833"/>
                    <a:pt x="11998735" y="5982373"/>
                    <a:pt x="12395636" y="5983643"/>
                  </a:cubicBezTo>
                  <a:cubicBezTo>
                    <a:pt x="12544474" y="5983643"/>
                    <a:pt x="12580336" y="5982373"/>
                    <a:pt x="12600657" y="5982373"/>
                  </a:cubicBezTo>
                  <a:close/>
                </a:path>
              </a:pathLst>
            </a:custGeom>
            <a:solidFill>
              <a:srgbClr val="000000"/>
            </a:solidFill>
          </p:spPr>
        </p:sp>
      </p:grpSp>
      <p:sp>
        <p:nvSpPr>
          <p:cNvPr id="10" name="TextBox 9">
            <a:extLst>
              <a:ext uri="{FF2B5EF4-FFF2-40B4-BE49-F238E27FC236}">
                <a16:creationId xmlns:a16="http://schemas.microsoft.com/office/drawing/2014/main" id="{3CF1107F-6553-7DCF-8808-39F83F01179F}"/>
              </a:ext>
            </a:extLst>
          </p:cNvPr>
          <p:cNvSpPr txBox="1"/>
          <p:nvPr/>
        </p:nvSpPr>
        <p:spPr>
          <a:xfrm>
            <a:off x="2858551" y="2354658"/>
            <a:ext cx="12567629" cy="1736646"/>
          </a:xfrm>
          <a:prstGeom prst="roundRect">
            <a:avLst/>
          </a:prstGeom>
          <a:solidFill>
            <a:srgbClr val="F5AF4D"/>
          </a:solidFill>
        </p:spPr>
        <p:txBody>
          <a:bodyPr wrap="square" rtlCol="0">
            <a:spAutoFit/>
          </a:bodyPr>
          <a:lstStyle/>
          <a:p>
            <a:r>
              <a:rPr lang="vi-VN" sz="4800" dirty="0"/>
              <a:t>HS về nhà kể lại cho người thân nghe c</a:t>
            </a:r>
            <a:r>
              <a:rPr lang="en-US" sz="4800" dirty="0"/>
              <a:t>â</a:t>
            </a:r>
            <a:r>
              <a:rPr lang="vi-VN" sz="4800" dirty="0"/>
              <a:t>u chuyện </a:t>
            </a:r>
            <a:r>
              <a:rPr lang="en-US" sz="4800" dirty="0"/>
              <a:t>“</a:t>
            </a:r>
            <a:r>
              <a:rPr lang="vi-VN" sz="4800" dirty="0"/>
              <a:t>Chiếc ví</a:t>
            </a:r>
            <a:r>
              <a:rPr lang="en-US" sz="4800" dirty="0"/>
              <a:t>”</a:t>
            </a:r>
          </a:p>
        </p:txBody>
      </p:sp>
      <p:pic>
        <p:nvPicPr>
          <p:cNvPr id="15" name="Picture 14">
            <a:extLst>
              <a:ext uri="{FF2B5EF4-FFF2-40B4-BE49-F238E27FC236}">
                <a16:creationId xmlns:a16="http://schemas.microsoft.com/office/drawing/2014/main" id="{8DC6D36A-7C81-5872-445C-E520C34D4FAF}"/>
              </a:ext>
            </a:extLst>
          </p:cNvPr>
          <p:cNvPicPr>
            <a:picLocks noChangeAspect="1"/>
          </p:cNvPicPr>
          <p:nvPr/>
        </p:nvPicPr>
        <p:blipFill>
          <a:blip r:embed="rId6"/>
          <a:stretch>
            <a:fillRect/>
          </a:stretch>
        </p:blipFill>
        <p:spPr>
          <a:xfrm rot="1070810" flipH="1">
            <a:off x="15723535" y="275304"/>
            <a:ext cx="2138873" cy="2179928"/>
          </a:xfrm>
          <a:prstGeom prst="rect">
            <a:avLst/>
          </a:prstGeom>
        </p:spPr>
      </p:pic>
      <p:sp>
        <p:nvSpPr>
          <p:cNvPr id="9" name="TextBox 8">
            <a:extLst>
              <a:ext uri="{FF2B5EF4-FFF2-40B4-BE49-F238E27FC236}">
                <a16:creationId xmlns:a16="http://schemas.microsoft.com/office/drawing/2014/main" id="{63A07151-B043-E819-8C3D-9D9840A24675}"/>
              </a:ext>
            </a:extLst>
          </p:cNvPr>
          <p:cNvSpPr txBox="1"/>
          <p:nvPr/>
        </p:nvSpPr>
        <p:spPr>
          <a:xfrm>
            <a:off x="6794125" y="813114"/>
            <a:ext cx="4376448" cy="861774"/>
          </a:xfrm>
          <a:prstGeom prst="rect">
            <a:avLst/>
          </a:prstGeom>
          <a:noFill/>
        </p:spPr>
        <p:txBody>
          <a:bodyPr wrap="square" rtlCol="0">
            <a:spAutoFit/>
          </a:bodyPr>
          <a:lstStyle/>
          <a:p>
            <a:r>
              <a:rPr lang="en-US" sz="5000" b="1" dirty="0">
                <a:latin typeface="Arial" panose="020B0604020202020204" pitchFamily="34" charset="0"/>
                <a:cs typeface="Arial" panose="020B0604020202020204" pitchFamily="34" charset="0"/>
              </a:rPr>
              <a:t>VẬN DỤNG</a:t>
            </a:r>
          </a:p>
        </p:txBody>
      </p:sp>
      <p:pic>
        <p:nvPicPr>
          <p:cNvPr id="21" name="Picture 21">
            <a:extLst>
              <a:ext uri="{FF2B5EF4-FFF2-40B4-BE49-F238E27FC236}">
                <a16:creationId xmlns:a16="http://schemas.microsoft.com/office/drawing/2014/main" id="{46456EC9-82B3-6EEF-F467-68434A301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291541" y="8394777"/>
            <a:ext cx="3534087" cy="1846561"/>
          </a:xfrm>
          <a:prstGeom prst="rect">
            <a:avLst/>
          </a:prstGeom>
        </p:spPr>
      </p:pic>
      <p:pic>
        <p:nvPicPr>
          <p:cNvPr id="22" name="Picture 23">
            <a:extLst>
              <a:ext uri="{FF2B5EF4-FFF2-40B4-BE49-F238E27FC236}">
                <a16:creationId xmlns:a16="http://schemas.microsoft.com/office/drawing/2014/main" id="{411D0CA4-262F-30E2-1682-CC571F33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6245">
            <a:off x="13543693" y="8519991"/>
            <a:ext cx="1043755" cy="982435"/>
          </a:xfrm>
          <a:prstGeom prst="rect">
            <a:avLst/>
          </a:prstGeom>
        </p:spPr>
      </p:pic>
      <p:pic>
        <p:nvPicPr>
          <p:cNvPr id="23" name="Picture 24">
            <a:extLst>
              <a:ext uri="{FF2B5EF4-FFF2-40B4-BE49-F238E27FC236}">
                <a16:creationId xmlns:a16="http://schemas.microsoft.com/office/drawing/2014/main" id="{99CBAE89-EFB6-C250-54B9-D994A8870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5438255" y="8273038"/>
            <a:ext cx="1043755" cy="982435"/>
          </a:xfrm>
          <a:prstGeom prst="rect">
            <a:avLst/>
          </a:prstGeom>
        </p:spPr>
      </p:pic>
      <p:pic>
        <p:nvPicPr>
          <p:cNvPr id="11" name="Picture 10">
            <a:extLst>
              <a:ext uri="{FF2B5EF4-FFF2-40B4-BE49-F238E27FC236}">
                <a16:creationId xmlns:a16="http://schemas.microsoft.com/office/drawing/2014/main" id="{E1301C65-0314-1EB1-6363-39F0448AAEC1}"/>
              </a:ext>
            </a:extLst>
          </p:cNvPr>
          <p:cNvPicPr>
            <a:picLocks noChangeAspect="1"/>
          </p:cNvPicPr>
          <p:nvPr/>
        </p:nvPicPr>
        <p:blipFill rotWithShape="1">
          <a:blip r:embed="rId11">
            <a:extLst>
              <a:ext uri="{28A0092B-C50C-407E-A947-70E740481C1C}">
                <a14:useLocalDpi xmlns:a14="http://schemas.microsoft.com/office/drawing/2010/main" val="0"/>
              </a:ext>
            </a:extLst>
          </a:blip>
          <a:srcRect l="55450" t="36511" r="20668" b="34628"/>
          <a:stretch/>
        </p:blipFill>
        <p:spPr>
          <a:xfrm>
            <a:off x="886076" y="1365268"/>
            <a:ext cx="2150288" cy="2598583"/>
          </a:xfrm>
          <a:prstGeom prst="rect">
            <a:avLst/>
          </a:prstGeom>
        </p:spPr>
      </p:pic>
      <p:pic>
        <p:nvPicPr>
          <p:cNvPr id="29" name="Picture 15">
            <a:extLst>
              <a:ext uri="{FF2B5EF4-FFF2-40B4-BE49-F238E27FC236}">
                <a16:creationId xmlns:a16="http://schemas.microsoft.com/office/drawing/2014/main" id="{6DE7615E-3797-E751-849F-CC9C891472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68682" y="7113356"/>
            <a:ext cx="3686716" cy="2674545"/>
          </a:xfrm>
          <a:prstGeom prst="rect">
            <a:avLst/>
          </a:prstGeom>
        </p:spPr>
      </p:pic>
      <p:pic>
        <p:nvPicPr>
          <p:cNvPr id="17" name="Picture 16">
            <a:extLst>
              <a:ext uri="{FF2B5EF4-FFF2-40B4-BE49-F238E27FC236}">
                <a16:creationId xmlns:a16="http://schemas.microsoft.com/office/drawing/2014/main" id="{A1765A5E-7D35-8622-EC5A-A1D24EDCE4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11145" y="3089240"/>
            <a:ext cx="5338337" cy="6019827"/>
          </a:xfrm>
          <a:prstGeom prst="rect">
            <a:avLst/>
          </a:prstGeom>
        </p:spPr>
      </p:pic>
    </p:spTree>
    <p:extLst>
      <p:ext uri="{BB962C8B-B14F-4D97-AF65-F5344CB8AC3E}">
        <p14:creationId xmlns:p14="http://schemas.microsoft.com/office/powerpoint/2010/main" val="33714478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15"/>
                                        </p:tgtEl>
                                        <p:attrNameLst>
                                          <p:attrName>ppt_x</p:attrName>
                                          <p:attrName>ppt_y</p:attrName>
                                        </p:attrNameLst>
                                      </p:cBhvr>
                                    </p:animMotion>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anim calcmode="lin" valueType="num">
                                      <p:cBhvr>
                                        <p:cTn id="33" dur="2000" fill="hold"/>
                                        <p:tgtEl>
                                          <p:spTgt spid="23"/>
                                        </p:tgtEl>
                                        <p:attrNameLst>
                                          <p:attrName>ppt_w</p:attrName>
                                        </p:attrNameLst>
                                      </p:cBhvr>
                                      <p:tavLst>
                                        <p:tav tm="0" fmla="#ppt_w*sin(2.5*pi*$)">
                                          <p:val>
                                            <p:fltVal val="0"/>
                                          </p:val>
                                        </p:tav>
                                        <p:tav tm="100000">
                                          <p:val>
                                            <p:fltVal val="1"/>
                                          </p:val>
                                        </p:tav>
                                      </p:tavLst>
                                    </p:anim>
                                    <p:anim calcmode="lin" valueType="num">
                                      <p:cBhvr>
                                        <p:cTn id="34" dur="2000" fill="hold"/>
                                        <p:tgtEl>
                                          <p:spTgt spid="23"/>
                                        </p:tgtEl>
                                        <p:attrNameLst>
                                          <p:attrName>ppt_h</p:attrName>
                                        </p:attrNameLst>
                                      </p:cBhvr>
                                      <p:tavLst>
                                        <p:tav tm="0">
                                          <p:val>
                                            <p:strVal val="#ppt_h"/>
                                          </p:val>
                                        </p:tav>
                                        <p:tav tm="100000">
                                          <p:val>
                                            <p:strVal val="#ppt_h"/>
                                          </p:val>
                                        </p:tav>
                                      </p:tavLst>
                                    </p:anim>
                                  </p:childTnLst>
                                </p:cTn>
                              </p:par>
                              <p:par>
                                <p:cTn id="35" presetID="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6" name="TextBox 6"/>
          <p:cNvSpPr txBox="1"/>
          <p:nvPr/>
        </p:nvSpPr>
        <p:spPr>
          <a:xfrm>
            <a:off x="3032664" y="3168226"/>
            <a:ext cx="12801600" cy="4314323"/>
          </a:xfrm>
          <a:prstGeom prst="rect">
            <a:avLst/>
          </a:prstGeom>
        </p:spPr>
        <p:txBody>
          <a:bodyPr wrap="square" lIns="0" tIns="0" rIns="0" bIns="0" rtlCol="0" anchor="t">
            <a:spAutoFit/>
          </a:bodyPr>
          <a:lstStyle/>
          <a:p>
            <a:pPr marL="0" lvl="0" indent="0" algn="ctr">
              <a:lnSpc>
                <a:spcPct val="150000"/>
              </a:lnSpc>
              <a:spcBef>
                <a:spcPct val="0"/>
              </a:spcBef>
            </a:pPr>
            <a:r>
              <a:rPr lang="vi-VN" sz="6500" b="1" u="none" dirty="0"/>
              <a:t>CẢM ƠN </a:t>
            </a:r>
            <a:r>
              <a:rPr lang="en-US" sz="6500" b="1"/>
              <a:t>THẦY CÔ VÀ </a:t>
            </a:r>
            <a:r>
              <a:rPr lang="vi-VN" sz="6500" b="1" u="none"/>
              <a:t>CÁC EM ĐÃ CHÚ Ý LẮNG NGHE BÀI GIẢNG!</a:t>
            </a:r>
            <a:endParaRPr lang="en-US" sz="6500" b="1" u="none" dirty="0"/>
          </a:p>
        </p:txBody>
      </p:sp>
      <p:sp>
        <p:nvSpPr>
          <p:cNvPr id="27" name="TextBox 27"/>
          <p:cNvSpPr txBox="1"/>
          <p:nvPr/>
        </p:nvSpPr>
        <p:spPr>
          <a:xfrm>
            <a:off x="8045591" y="5372641"/>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2</a:t>
            </a:r>
          </a:p>
        </p:txBody>
      </p:sp>
      <p:pic>
        <p:nvPicPr>
          <p:cNvPr id="37" name="Picture 36">
            <a:extLst>
              <a:ext uri="{FF2B5EF4-FFF2-40B4-BE49-F238E27FC236}">
                <a16:creationId xmlns:a16="http://schemas.microsoft.com/office/drawing/2014/main" id="{B9F3E424-1C9B-C8CF-EB98-692E67E4B0A5}"/>
              </a:ext>
            </a:extLst>
          </p:cNvPr>
          <p:cNvPicPr>
            <a:picLocks noChangeAspect="1"/>
          </p:cNvPicPr>
          <p:nvPr/>
        </p:nvPicPr>
        <p:blipFill>
          <a:blip r:embed="rId4"/>
          <a:stretch>
            <a:fillRect/>
          </a:stretch>
        </p:blipFill>
        <p:spPr>
          <a:xfrm>
            <a:off x="1018290" y="897065"/>
            <a:ext cx="2971800" cy="2681771"/>
          </a:xfrm>
          <a:prstGeom prst="rect">
            <a:avLst/>
          </a:prstGeom>
        </p:spPr>
      </p:pic>
      <p:pic>
        <p:nvPicPr>
          <p:cNvPr id="38" name="Picture 37">
            <a:extLst>
              <a:ext uri="{FF2B5EF4-FFF2-40B4-BE49-F238E27FC236}">
                <a16:creationId xmlns:a16="http://schemas.microsoft.com/office/drawing/2014/main" id="{CF6BA997-E7D2-E826-2710-24C4B60CC737}"/>
              </a:ext>
            </a:extLst>
          </p:cNvPr>
          <p:cNvPicPr>
            <a:picLocks noChangeAspect="1"/>
          </p:cNvPicPr>
          <p:nvPr/>
        </p:nvPicPr>
        <p:blipFill>
          <a:blip r:embed="rId4"/>
          <a:stretch>
            <a:fillRect/>
          </a:stretch>
        </p:blipFill>
        <p:spPr>
          <a:xfrm>
            <a:off x="15304706" y="486455"/>
            <a:ext cx="2971800" cy="2681771"/>
          </a:xfrm>
          <a:prstGeom prst="rect">
            <a:avLst/>
          </a:prstGeom>
        </p:spPr>
      </p:pic>
      <p:pic>
        <p:nvPicPr>
          <p:cNvPr id="39" name="Picture 38">
            <a:extLst>
              <a:ext uri="{FF2B5EF4-FFF2-40B4-BE49-F238E27FC236}">
                <a16:creationId xmlns:a16="http://schemas.microsoft.com/office/drawing/2014/main" id="{FA14FC54-6CA6-DBFA-C4D0-4875A9F25EF0}"/>
              </a:ext>
            </a:extLst>
          </p:cNvPr>
          <p:cNvPicPr>
            <a:picLocks noChangeAspect="1"/>
          </p:cNvPicPr>
          <p:nvPr/>
        </p:nvPicPr>
        <p:blipFill>
          <a:blip r:embed="rId5"/>
          <a:stretch>
            <a:fillRect/>
          </a:stretch>
        </p:blipFill>
        <p:spPr>
          <a:xfrm>
            <a:off x="1099392" y="6513794"/>
            <a:ext cx="3285842" cy="3025844"/>
          </a:xfrm>
          <a:prstGeom prst="rect">
            <a:avLst/>
          </a:prstGeom>
        </p:spPr>
      </p:pic>
      <p:pic>
        <p:nvPicPr>
          <p:cNvPr id="41" name="Picture 22">
            <a:extLst>
              <a:ext uri="{FF2B5EF4-FFF2-40B4-BE49-F238E27FC236}">
                <a16:creationId xmlns:a16="http://schemas.microsoft.com/office/drawing/2014/main" id="{F14E076D-2CA7-2011-7360-C253CF4D9A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63617" y="5424838"/>
            <a:ext cx="3321766" cy="4114800"/>
          </a:xfrm>
          <a:prstGeom prst="rect">
            <a:avLst/>
          </a:prstGeom>
        </p:spPr>
      </p:pic>
    </p:spTree>
    <p:extLst>
      <p:ext uri="{BB962C8B-B14F-4D97-AF65-F5344CB8AC3E}">
        <p14:creationId xmlns:p14="http://schemas.microsoft.com/office/powerpoint/2010/main" val="249510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47BEF-1F50-4C0B-86DF-FD1D099EBE9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909681" y="1103087"/>
            <a:ext cx="2966054" cy="1250242"/>
          </a:xfrm>
          <a:prstGeom prst="rect">
            <a:avLst/>
          </a:prstGeom>
        </p:spPr>
      </p:pic>
      <p:pic>
        <p:nvPicPr>
          <p:cNvPr id="4" name="Picture 3">
            <a:extLst>
              <a:ext uri="{FF2B5EF4-FFF2-40B4-BE49-F238E27FC236}">
                <a16:creationId xmlns:a16="http://schemas.microsoft.com/office/drawing/2014/main" id="{9B47766E-0B7A-47B5-BA97-47183DE254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166" y="871634"/>
            <a:ext cx="1891888" cy="1891888"/>
          </a:xfrm>
          <a:prstGeom prst="rect">
            <a:avLst/>
          </a:prstGeom>
        </p:spPr>
      </p:pic>
      <p:pic>
        <p:nvPicPr>
          <p:cNvPr id="5" name="Picture 4">
            <a:extLst>
              <a:ext uri="{FF2B5EF4-FFF2-40B4-BE49-F238E27FC236}">
                <a16:creationId xmlns:a16="http://schemas.microsoft.com/office/drawing/2014/main" id="{EB8B141B-4E47-4165-96DE-45E641C50570}"/>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5544978" y="805103"/>
            <a:ext cx="2075744" cy="1650698"/>
          </a:xfrm>
          <a:prstGeom prst="rect">
            <a:avLst/>
          </a:prstGeom>
        </p:spPr>
      </p:pic>
      <p:grpSp>
        <p:nvGrpSpPr>
          <p:cNvPr id="6" name="Group 5">
            <a:extLst>
              <a:ext uri="{FF2B5EF4-FFF2-40B4-BE49-F238E27FC236}">
                <a16:creationId xmlns:a16="http://schemas.microsoft.com/office/drawing/2014/main" id="{88FD873C-E745-4C18-826F-41AAD7ECCD8C}"/>
              </a:ext>
            </a:extLst>
          </p:cNvPr>
          <p:cNvGrpSpPr/>
          <p:nvPr/>
        </p:nvGrpSpPr>
        <p:grpSpPr>
          <a:xfrm>
            <a:off x="4434416" y="2289514"/>
            <a:ext cx="8456728" cy="5766198"/>
            <a:chOff x="4750789" y="1763569"/>
            <a:chExt cx="4228364" cy="2883099"/>
          </a:xfrm>
        </p:grpSpPr>
        <p:pic>
          <p:nvPicPr>
            <p:cNvPr id="7" name="Picture 6">
              <a:extLst>
                <a:ext uri="{FF2B5EF4-FFF2-40B4-BE49-F238E27FC236}">
                  <a16:creationId xmlns:a16="http://schemas.microsoft.com/office/drawing/2014/main" id="{122C2D04-B731-42F8-A3AC-E44D522B6D67}"/>
                </a:ext>
              </a:extLst>
            </p:cNvPr>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50789" y="1763569"/>
              <a:ext cx="4228364" cy="2750798"/>
            </a:xfrm>
            <a:prstGeom prst="rect">
              <a:avLst/>
            </a:prstGeom>
          </p:spPr>
        </p:pic>
        <p:sp>
          <p:nvSpPr>
            <p:cNvPr id="8" name="TextBox 10">
              <a:extLst>
                <a:ext uri="{FF2B5EF4-FFF2-40B4-BE49-F238E27FC236}">
                  <a16:creationId xmlns:a16="http://schemas.microsoft.com/office/drawing/2014/main" id="{2F51AE75-4D97-46B1-A44E-05EAC43D1A7C}"/>
                </a:ext>
              </a:extLst>
            </p:cNvPr>
            <p:cNvSpPr txBox="1"/>
            <p:nvPr/>
          </p:nvSpPr>
          <p:spPr>
            <a:xfrm>
              <a:off x="6772871" y="2267406"/>
              <a:ext cx="131351" cy="742768"/>
            </a:xfrm>
            <a:prstGeom prst="rect">
              <a:avLst/>
            </a:prstGeom>
            <a:noFill/>
          </p:spPr>
          <p:txBody>
            <a:bodyPr wrap="none" lIns="130048" tIns="65024" rIns="130048" bIns="65024">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altLang="zh-CN" sz="8800" b="0" i="0" u="none" strike="noStrike" kern="1200" cap="all" spc="0" normalizeH="0" baseline="0" noProof="0">
                <a:ln>
                  <a:noFill/>
                </a:ln>
                <a:solidFill>
                  <a:srgbClr val="002060"/>
                </a:solidFill>
                <a:effectLst/>
                <a:uLnTx/>
                <a:uFillTx/>
                <a:latin typeface="UVN Binh Duong" pitchFamily="2" charset="0"/>
                <a:ea typeface="方正粗谭黑简体" panose="02000000000000000000" pitchFamily="2" charset="-122"/>
                <a:cs typeface="Arial" panose="020B0604020202020204" pitchFamily="34" charset="0"/>
              </a:endParaRPr>
            </a:p>
          </p:txBody>
        </p:sp>
        <p:sp>
          <p:nvSpPr>
            <p:cNvPr id="9" name="TextBox 10">
              <a:extLst>
                <a:ext uri="{FF2B5EF4-FFF2-40B4-BE49-F238E27FC236}">
                  <a16:creationId xmlns:a16="http://schemas.microsoft.com/office/drawing/2014/main" id="{CC02F809-770F-407B-AE22-469071EEC9ED}"/>
                </a:ext>
              </a:extLst>
            </p:cNvPr>
            <p:cNvSpPr txBox="1"/>
            <p:nvPr/>
          </p:nvSpPr>
          <p:spPr>
            <a:xfrm>
              <a:off x="5197539" y="2549683"/>
              <a:ext cx="3282021" cy="2096985"/>
            </a:xfrm>
            <a:prstGeom prst="rect">
              <a:avLst/>
            </a:prstGeom>
            <a:noFill/>
          </p:spPr>
          <p:txBody>
            <a:bodyPr wrap="none" lIns="130048" tIns="65024" rIns="130048" bIns="65024">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all" spc="0" normalizeH="0" baseline="0" noProof="0" dirty="0">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Nh</a:t>
              </a:r>
              <a:r>
                <a:rPr kumimoji="0" lang="vi-VN" altLang="zh-CN" sz="8800" b="0" i="0" u="none" strike="noStrike" kern="1200" cap="all" spc="0" normalizeH="0" baseline="0" noProof="0" dirty="0">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ư</a:t>
              </a:r>
              <a:r>
                <a:rPr kumimoji="0" lang="en-US" altLang="zh-CN" sz="8800" b="0" i="0" u="none" strike="noStrike" kern="1200" cap="all" spc="0" normalizeH="0" baseline="0" noProof="0" dirty="0">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8800" b="0" i="0" u="none" strike="noStrike" kern="1200" cap="all" spc="0" normalizeH="0" baseline="0" noProof="0" dirty="0" err="1">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măng</a:t>
              </a:r>
              <a:r>
                <a:rPr kumimoji="0" lang="en-US" altLang="zh-CN" sz="8800" b="0" i="0" u="none" strike="noStrike" kern="1200" cap="all" spc="0" normalizeH="0" baseline="0" noProof="0" dirty="0">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all" spc="0" normalizeH="0" baseline="0" noProof="0" dirty="0" err="1">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mọc</a:t>
              </a:r>
              <a:r>
                <a:rPr kumimoji="0" lang="en-US" altLang="zh-CN" sz="8800" b="0" i="0" u="none" strike="noStrike" kern="1200" cap="all" spc="0" normalizeH="0" baseline="0" noProof="0" dirty="0">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8800" b="0" i="0" u="none" strike="noStrike" kern="1200" cap="all" spc="0" normalizeH="0" baseline="0" noProof="0" dirty="0" err="1">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thẳng</a:t>
              </a:r>
              <a:endParaRPr kumimoji="0" lang="en-US" altLang="zh-CN" sz="8800" b="0" i="0" u="none" strike="noStrike" kern="1200" cap="all" spc="0" normalizeH="0" baseline="0" noProof="0" dirty="0">
                <a:ln>
                  <a:noFill/>
                </a:ln>
                <a:solidFill>
                  <a:srgbClr val="FF0000"/>
                </a:solidFill>
                <a:effectLst>
                  <a:glow rad="63500">
                    <a:srgbClr val="B31166">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800" b="0" i="0" u="none" strike="noStrike" kern="1200" cap="all" spc="0" normalizeH="0" baseline="0" noProof="0" dirty="0">
                <a:ln>
                  <a:noFill/>
                </a:ln>
                <a:solidFill>
                  <a:srgbClr val="FF0000"/>
                </a:solidFill>
                <a:effectLst>
                  <a:glow rad="63500">
                    <a:srgbClr val="E45F3C">
                      <a:satMod val="175000"/>
                      <a:alpha val="40000"/>
                    </a:srgbClr>
                  </a:glow>
                </a:effectLst>
                <a:uLnTx/>
                <a:uFillTx/>
                <a:latin typeface="UVN Binh Duong" pitchFamily="2" charset="0"/>
                <a:ea typeface="方正粗谭黑简体" panose="02000000000000000000" pitchFamily="2" charset="-122"/>
                <a:cs typeface="Arial" panose="020B0604020202020204" pitchFamily="34" charset="0"/>
              </a:endParaRPr>
            </a:p>
          </p:txBody>
        </p:sp>
      </p:grpSp>
      <p:pic>
        <p:nvPicPr>
          <p:cNvPr id="10" name="Picture 9">
            <a:extLst>
              <a:ext uri="{FF2B5EF4-FFF2-40B4-BE49-F238E27FC236}">
                <a16:creationId xmlns:a16="http://schemas.microsoft.com/office/drawing/2014/main" id="{D4DF15AF-A34C-427F-9A0C-70A7D8DBFE64}"/>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300000"/>
                    </a14:imgEffect>
                  </a14:imgLayer>
                </a14:imgProps>
              </a:ext>
              <a:ext uri="{28A0092B-C50C-407E-A947-70E740481C1C}">
                <a14:useLocalDpi xmlns:a14="http://schemas.microsoft.com/office/drawing/2010/main" val="0"/>
              </a:ext>
            </a:extLst>
          </a:blip>
          <a:stretch>
            <a:fillRect/>
          </a:stretch>
        </p:blipFill>
        <p:spPr>
          <a:xfrm rot="18623462" flipH="1">
            <a:off x="11295436" y="5728304"/>
            <a:ext cx="1906500" cy="1712480"/>
          </a:xfrm>
          <a:prstGeom prst="rect">
            <a:avLst/>
          </a:prstGeom>
        </p:spPr>
      </p:pic>
      <p:sp>
        <p:nvSpPr>
          <p:cNvPr id="11" name="TextBox 10">
            <a:extLst>
              <a:ext uri="{FF2B5EF4-FFF2-40B4-BE49-F238E27FC236}">
                <a16:creationId xmlns:a16="http://schemas.microsoft.com/office/drawing/2014/main" id="{98D6A894-F8BC-4C6C-AFC1-45895CE9BDEC}"/>
              </a:ext>
            </a:extLst>
          </p:cNvPr>
          <p:cNvSpPr txBox="1"/>
          <p:nvPr/>
        </p:nvSpPr>
        <p:spPr>
          <a:xfrm rot="412632">
            <a:off x="5483163" y="3321345"/>
            <a:ext cx="4769688" cy="1569622"/>
          </a:xfrm>
          <a:prstGeom prst="rect">
            <a:avLst/>
          </a:prstGeom>
          <a:noFill/>
        </p:spPr>
        <p:txBody>
          <a:bodyPr wrap="square" rtlCol="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D53DD0">
                    <a:lumMod val="50000"/>
                  </a:srgbClr>
                </a:solidFill>
                <a:effectLst>
                  <a:outerShdw dist="165100" dir="2700000" sx="99000" sy="99000" algn="tl" rotWithShape="0">
                    <a:prstClr val="white">
                      <a:alpha val="63000"/>
                    </a:prstClr>
                  </a:outerShdw>
                </a:effectLst>
                <a:uLnTx/>
                <a:uFillTx/>
                <a:latin typeface="#9Slide05 Aphrodite Pro" panose="02000000000000000000" pitchFamily="2" charset="0"/>
                <a:ea typeface="+mn-ea"/>
                <a:cs typeface="#9Slide05 Bodega Script" pitchFamily="2" charset="0"/>
              </a:rPr>
              <a:t>Chủ</a:t>
            </a:r>
            <a:r>
              <a:rPr kumimoji="0" lang="en-US" sz="7200" b="0" i="0" u="none" strike="noStrike" kern="1200" cap="none" spc="0" normalizeH="0" baseline="0" noProof="0" dirty="0">
                <a:ln>
                  <a:noFill/>
                </a:ln>
                <a:solidFill>
                  <a:srgbClr val="D53DD0">
                    <a:lumMod val="50000"/>
                  </a:srgbClr>
                </a:solidFill>
                <a:effectLst>
                  <a:outerShdw dist="165100" dir="2700000" sx="99000" sy="99000" algn="tl" rotWithShape="0">
                    <a:prstClr val="white">
                      <a:alpha val="63000"/>
                    </a:prstClr>
                  </a:outerShdw>
                </a:effectLst>
                <a:uLnTx/>
                <a:uFillTx/>
                <a:latin typeface="#9Slide05 Aphrodite Pro" panose="02000000000000000000" pitchFamily="2" charset="0"/>
                <a:ea typeface="+mn-ea"/>
                <a:cs typeface="#9Slide05 Bodega Script" pitchFamily="2" charset="0"/>
              </a:rPr>
              <a:t> </a:t>
            </a:r>
            <a:r>
              <a:rPr kumimoji="0" lang="en-US" sz="7200" b="0" i="0" u="none" strike="noStrike" kern="1200" cap="none" spc="0" normalizeH="0" baseline="0" noProof="0" dirty="0" err="1">
                <a:ln>
                  <a:noFill/>
                </a:ln>
                <a:solidFill>
                  <a:srgbClr val="D53DD0">
                    <a:lumMod val="50000"/>
                  </a:srgbClr>
                </a:solidFill>
                <a:effectLst>
                  <a:outerShdw dist="165100" dir="2700000" sx="99000" sy="99000" algn="tl" rotWithShape="0">
                    <a:prstClr val="white">
                      <a:alpha val="63000"/>
                    </a:prstClr>
                  </a:outerShdw>
                </a:effectLst>
                <a:uLnTx/>
                <a:uFillTx/>
                <a:latin typeface="#9Slide05 Aphrodite Pro" panose="02000000000000000000" pitchFamily="2" charset="0"/>
                <a:ea typeface="+mn-ea"/>
                <a:cs typeface="#9Slide05 Bodega Script" pitchFamily="2" charset="0"/>
              </a:rPr>
              <a:t>điểm</a:t>
            </a:r>
            <a:endParaRPr kumimoji="0" lang="id-ID" sz="7200" b="0" i="0" u="none" strike="noStrike" kern="1200" cap="none" spc="0" normalizeH="0" baseline="0" noProof="0" dirty="0">
              <a:ln>
                <a:noFill/>
              </a:ln>
              <a:solidFill>
                <a:srgbClr val="F0305E"/>
              </a:solidFill>
              <a:effectLst>
                <a:outerShdw dist="165100" dir="2700000" sx="99000" sy="99000" algn="tl" rotWithShape="0">
                  <a:prstClr val="white">
                    <a:alpha val="63000"/>
                  </a:prstClr>
                </a:outerShdw>
              </a:effectLst>
              <a:uLnTx/>
              <a:uFillTx/>
              <a:latin typeface="#9Slide05 Aphrodite Pro" panose="02000000000000000000" pitchFamily="2" charset="0"/>
              <a:ea typeface="+mn-ea"/>
              <a:cs typeface="#9Slide05 Bodega Script" pitchFamily="2" charset="0"/>
            </a:endParaRPr>
          </a:p>
        </p:txBody>
      </p:sp>
      <p:pic>
        <p:nvPicPr>
          <p:cNvPr id="1028" name="Picture 4" descr="Hình ảnh Học Sinh PNG Miễn Phí Tải Về - Lovepik">
            <a:extLst>
              <a:ext uri="{FF2B5EF4-FFF2-40B4-BE49-F238E27FC236}">
                <a16:creationId xmlns:a16="http://schemas.microsoft.com/office/drawing/2014/main" id="{BAE58615-4F2A-44D9-BA64-B600D0B5B2AC}"/>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975" b="99064" l="5814" r="95349">
                        <a14:foregroundMark x1="36628" y1="14449" x2="62442" y2="27339"/>
                        <a14:foregroundMark x1="51047" y1="5977" x2="86395" y2="27339"/>
                        <a14:foregroundMark x1="67442" y1="17983" x2="91860" y2="26871"/>
                        <a14:foregroundMark x1="84884" y1="23129" x2="95349" y2="26455"/>
                        <a14:foregroundMark x1="5814" y1="23129" x2="20698" y2="43763"/>
                        <a14:foregroundMark x1="25233" y1="42464" x2="61512" y2="50676"/>
                        <a14:foregroundMark x1="63953" y1="39553" x2="63023" y2="79574"/>
                        <a14:foregroundMark x1="47093" y1="50884" x2="46512" y2="76871"/>
                        <a14:foregroundMark x1="30698" y1="84667" x2="28140" y2="96674"/>
                        <a14:foregroundMark x1="28140" y1="96674" x2="28140" y2="96674"/>
                        <a14:foregroundMark x1="57558" y1="80457" x2="65000" y2="94647"/>
                        <a14:foregroundMark x1="65000" y1="94647" x2="65000" y2="94647"/>
                        <a14:foregroundMark x1="58488" y1="45114" x2="65000" y2="63981"/>
                        <a14:foregroundMark x1="57558" y1="40437" x2="73372" y2="58004"/>
                        <a14:foregroundMark x1="25233" y1="43555" x2="43140" y2="46206"/>
                        <a14:foregroundMark x1="25698" y1="41320" x2="44070" y2="44231"/>
                        <a14:foregroundMark x1="24186" y1="44023" x2="34186" y2="47349"/>
                        <a14:foregroundMark x1="24186" y1="44439" x2="35581" y2="47765"/>
                        <a14:foregroundMark x1="18256" y1="45322" x2="29651" y2="47557"/>
                        <a14:foregroundMark x1="43605" y1="44023" x2="57558" y2="44231"/>
                        <a14:foregroundMark x1="51047" y1="31341" x2="66512" y2="34667"/>
                        <a14:foregroundMark x1="49070" y1="28222" x2="60465" y2="32900"/>
                        <a14:foregroundMark x1="60930" y1="29990" x2="68488" y2="33108"/>
                        <a14:foregroundMark x1="63023" y1="40644" x2="70465" y2="57796"/>
                        <a14:foregroundMark x1="67907" y1="55094" x2="70930" y2="67100"/>
                        <a14:foregroundMark x1="66512" y1="54002" x2="70930" y2="62682"/>
                        <a14:foregroundMark x1="79419" y1="45322" x2="81395" y2="47765"/>
                        <a14:foregroundMark x1="80930" y1="45322" x2="84302" y2="47349"/>
                        <a14:foregroundMark x1="45116" y1="59979" x2="58953" y2="63565"/>
                        <a14:foregroundMark x1="76860" y1="42204" x2="82326" y2="47557"/>
                        <a14:foregroundMark x1="77442" y1="42204" x2="86860" y2="50208"/>
                        <a14:foregroundMark x1="77442" y1="42672" x2="80349" y2="43555"/>
                        <a14:foregroundMark x1="74884" y1="41320" x2="78837" y2="43555"/>
                        <a14:foregroundMark x1="58488" y1="93555" x2="73953" y2="95322"/>
                        <a14:foregroundMark x1="56512" y1="95114" x2="77442" y2="96674"/>
                        <a14:foregroundMark x1="70465" y1="92879" x2="82907" y2="95114"/>
                        <a14:foregroundMark x1="17209" y1="96674" x2="23721" y2="98441"/>
                        <a14:foregroundMark x1="17209" y1="96206" x2="27674" y2="97973"/>
                        <a14:foregroundMark x1="36163" y1="75312" x2="36163" y2="87994"/>
                        <a14:foregroundMark x1="11279" y1="25312" x2="11279" y2="25312"/>
                        <a14:foregroundMark x1="67442" y1="11798" x2="73953" y2="24012"/>
                        <a14:foregroundMark x1="45581" y1="4678" x2="79419" y2="9096"/>
                        <a14:foregroundMark x1="72907" y1="6913" x2="90349" y2="22661"/>
                        <a14:foregroundMark x1="90349" y1="22661" x2="90349" y2="22869"/>
                        <a14:foregroundMark x1="18256" y1="98909" x2="19767" y2="98909"/>
                        <a14:foregroundMark x1="56047" y1="97349" x2="71395" y2="96881"/>
                        <a14:foregroundMark x1="66977" y1="97349" x2="77442" y2="97973"/>
                        <a14:foregroundMark x1="69419" y1="97765" x2="75930" y2="98441"/>
                        <a14:foregroundMark x1="76860" y1="99116" x2="81395" y2="97557"/>
                        <a14:foregroundMark x1="82907" y1="97557" x2="82907" y2="97557"/>
                        <a14:foregroundMark x1="58488" y1="1975" x2="83837" y2="11331"/>
                        <a14:foregroundMark x1="40116" y1="7328" x2="26163" y2="14449"/>
                        <a14:foregroundMark x1="52093" y1="4210" x2="83372" y2="12890"/>
                        <a14:foregroundMark x1="84884" y1="9979" x2="90349" y2="13981"/>
                        <a14:foregroundMark x1="90349" y1="14865" x2="90349" y2="14865"/>
                      </a14:backgroundRemoval>
                    </a14:imgEffect>
                  </a14:imgLayer>
                </a14:imgProps>
              </a:ext>
              <a:ext uri="{28A0092B-C50C-407E-A947-70E740481C1C}">
                <a14:useLocalDpi xmlns:a14="http://schemas.microsoft.com/office/drawing/2010/main" val="0"/>
              </a:ext>
            </a:extLst>
          </a:blip>
          <a:srcRect/>
          <a:stretch>
            <a:fillRect/>
          </a:stretch>
        </p:blipFill>
        <p:spPr bwMode="auto">
          <a:xfrm>
            <a:off x="13208616" y="3946792"/>
            <a:ext cx="2462228" cy="55094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Học Sinh PNG Miễn Phí Tải Về - Lovepik">
            <a:extLst>
              <a:ext uri="{FF2B5EF4-FFF2-40B4-BE49-F238E27FC236}">
                <a16:creationId xmlns:a16="http://schemas.microsoft.com/office/drawing/2014/main" id="{35D8597E-310B-4093-9F5B-C207002B3CE8}"/>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05" b="99492" l="7667" r="92000">
                        <a14:foregroundMark x1="29583" y1="4617" x2="30917" y2="21474"/>
                        <a14:foregroundMark x1="46167" y1="4151" x2="47083" y2="55485"/>
                        <a14:foregroundMark x1="36083" y1="22152" x2="37417" y2="26599"/>
                        <a14:foregroundMark x1="26917" y1="18382" x2="65417" y2="27700"/>
                        <a14:foregroundMark x1="60583" y1="17069" x2="66250" y2="31724"/>
                        <a14:foregroundMark x1="43583" y1="39941" x2="58833" y2="76620"/>
                        <a14:foregroundMark x1="24750" y1="46379" x2="36583" y2="59720"/>
                        <a14:foregroundMark x1="12083" y1="33037" x2="7667" y2="47734"/>
                        <a14:foregroundMark x1="37417" y1="41254" x2="47083" y2="81067"/>
                        <a14:foregroundMark x1="43583" y1="41508" x2="51000" y2="71495"/>
                        <a14:foregroundMark x1="49250" y1="44600" x2="72833" y2="40152"/>
                        <a14:foregroundMark x1="92083" y1="24820" x2="82000" y2="39941"/>
                        <a14:foregroundMark x1="47917" y1="41931" x2="66250" y2="43033"/>
                        <a14:foregroundMark x1="33500" y1="43922" x2="33083" y2="67937"/>
                        <a14:foregroundMark x1="21667" y1="48158" x2="47500" y2="62389"/>
                        <a14:foregroundMark x1="35250" y1="44176" x2="57083" y2="56586"/>
                        <a14:foregroundMark x1="45750" y1="45277" x2="49667" y2="64380"/>
                        <a14:foregroundMark x1="23000" y1="45489" x2="41833" y2="49725"/>
                        <a14:foregroundMark x1="26083" y1="46167" x2="60167" y2="51038"/>
                        <a14:foregroundMark x1="53167" y1="43287" x2="57583" y2="65481"/>
                        <a14:foregroundMark x1="33500" y1="55485" x2="39167" y2="64845"/>
                        <a14:foregroundMark x1="22167" y1="41931" x2="41333" y2="46379"/>
                        <a14:foregroundMark x1="48833" y1="43033" x2="73750" y2="41931"/>
                        <a14:foregroundMark x1="54917" y1="45277" x2="77667" y2="43287"/>
                        <a14:foregroundMark x1="58417" y1="40618" x2="68917" y2="40152"/>
                        <a14:foregroundMark x1="57583" y1="46379" x2="71500" y2="44600"/>
                        <a14:foregroundMark x1="65833" y1="46167" x2="67583" y2="46845"/>
                        <a14:foregroundMark x1="65833" y1="38374" x2="68500" y2="38585"/>
                        <a14:foregroundMark x1="45750" y1="27700" x2="56250" y2="31258"/>
                        <a14:foregroundMark x1="44000" y1="26599" x2="48833" y2="33715"/>
                        <a14:foregroundMark x1="31750" y1="847" x2="54083" y2="847"/>
                        <a14:foregroundMark x1="33500" y1="84837" x2="35250" y2="95044"/>
                        <a14:foregroundMark x1="35250" y1="95044" x2="35250" y2="95044"/>
                        <a14:foregroundMark x1="48333" y1="80390" x2="55833" y2="91614"/>
                        <a14:foregroundMark x1="55833" y1="91614" x2="56250" y2="91953"/>
                        <a14:foregroundMark x1="54500" y1="83482" x2="55833" y2="93731"/>
                        <a14:foregroundMark x1="48833" y1="82592" x2="52333" y2="91063"/>
                        <a14:foregroundMark x1="51000" y1="89496" x2="51833" y2="95044"/>
                        <a14:foregroundMark x1="52750" y1="95256" x2="66750" y2="95044"/>
                        <a14:foregroundMark x1="52750" y1="97501" x2="70667" y2="95256"/>
                        <a14:foregroundMark x1="27417" y1="98602" x2="31750" y2="96146"/>
                        <a14:foregroundMark x1="29583" y1="99492" x2="36083" y2="96400"/>
                        <a14:foregroundMark x1="32167" y1="85472" x2="36583" y2="94367"/>
                        <a14:foregroundMark x1="37000" y1="84625" x2="36583" y2="94833"/>
                        <a14:foregroundMark x1="26500" y1="97289" x2="37000" y2="95934"/>
                        <a14:foregroundMark x1="34333" y1="97035" x2="38750" y2="95934"/>
                        <a14:foregroundMark x1="50583" y1="97713" x2="65417" y2="97289"/>
                        <a14:foregroundMark x1="63667" y1="97925" x2="70667" y2="96612"/>
                        <a14:foregroundMark x1="34833" y1="39729" x2="43583" y2="70140"/>
                        <a14:foregroundMark x1="31333" y1="10589" x2="43083" y2="14147"/>
                        <a14:foregroundMark x1="31750" y1="847" x2="57583" y2="21940"/>
                        <a14:foregroundMark x1="52750" y1="18594" x2="52750" y2="24608"/>
                      </a14:backgroundRemoval>
                    </a14:imgEffect>
                  </a14:imgLayer>
                </a14:imgProps>
              </a:ext>
              <a:ext uri="{28A0092B-C50C-407E-A947-70E740481C1C}">
                <a14:useLocalDpi xmlns:a14="http://schemas.microsoft.com/office/drawing/2010/main" val="0"/>
              </a:ext>
            </a:extLst>
          </a:blip>
          <a:srcRect/>
          <a:stretch>
            <a:fillRect/>
          </a:stretch>
        </p:blipFill>
        <p:spPr bwMode="auto">
          <a:xfrm>
            <a:off x="2039974" y="3203947"/>
            <a:ext cx="2395352" cy="47121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686FB66-D3BA-4C11-BCD4-6B47F1EAEB01}"/>
              </a:ext>
            </a:extLst>
          </p:cNvPr>
          <p:cNvSpPr/>
          <p:nvPr/>
        </p:nvSpPr>
        <p:spPr>
          <a:xfrm>
            <a:off x="-18691122" y="1205977"/>
            <a:ext cx="5892304" cy="367089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E6E6E6"/>
                </a:solidFill>
                <a:effectLst/>
                <a:uLnTx/>
                <a:uFillTx/>
                <a:latin typeface="Century Gothic" panose="020B0502020202020204"/>
                <a:ea typeface="+mn-ea"/>
                <a:cs typeface="+mn-cs"/>
              </a:rPr>
              <a:t>PPT LH5</a:t>
            </a:r>
          </a:p>
        </p:txBody>
      </p:sp>
    </p:spTree>
    <p:extLst>
      <p:ext uri="{BB962C8B-B14F-4D97-AF65-F5344CB8AC3E}">
        <p14:creationId xmlns:p14="http://schemas.microsoft.com/office/powerpoint/2010/main" val="3599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sp>
        <p:nvSpPr>
          <p:cNvPr id="8" name="TextBox 8"/>
          <p:cNvSpPr txBox="1"/>
          <p:nvPr/>
        </p:nvSpPr>
        <p:spPr>
          <a:xfrm>
            <a:off x="0" y="266701"/>
            <a:ext cx="18288000" cy="6914137"/>
          </a:xfrm>
          <a:prstGeom prst="rect">
            <a:avLst/>
          </a:prstGeom>
        </p:spPr>
        <p:txBody>
          <a:bodyPr wrap="square" lIns="0" tIns="0" rIns="0" bIns="0" rtlCol="0" anchor="t">
            <a:spAutoFit/>
          </a:bodyPr>
          <a:lstStyle/>
          <a:p>
            <a:endParaRPr lang="en-US" sz="5400" b="1" dirty="0">
              <a:latin typeface="Times New Roman" panose="02020603050405020304" pitchFamily="18" charset="0"/>
              <a:cs typeface="Times New Roman" panose="02020603050405020304" pitchFamily="18" charset="0"/>
            </a:endParaRPr>
          </a:p>
          <a:p>
            <a:endParaRPr lang="en-US" sz="5400" b="1" dirty="0">
              <a:latin typeface="Times New Roman" panose="02020603050405020304" pitchFamily="18" charset="0"/>
              <a:cs typeface="Times New Roman" panose="02020603050405020304" pitchFamily="18" charset="0"/>
            </a:endParaRPr>
          </a:p>
          <a:p>
            <a:r>
              <a:rPr lang="en-US" sz="5400" b="1" dirty="0">
                <a:latin typeface="Times New Roman" panose="02020603050405020304" pitchFamily="18" charset="0"/>
                <a:cs typeface="Times New Roman" panose="02020603050405020304" pitchFamily="18" charset="0"/>
              </a:rPr>
              <a:t>                                 YÊU CẦU CẦN ĐẠT</a:t>
            </a:r>
          </a:p>
          <a:p>
            <a:pPr marL="1143000" indent="-1143000">
              <a:buFontTx/>
              <a:buChar char="-"/>
            </a:pPr>
            <a:r>
              <a:rPr lang="en-US" sz="5400" b="1" dirty="0">
                <a:latin typeface="Times New Roman" panose="02020603050405020304" pitchFamily="18" charset="0"/>
                <a:cs typeface="Times New Roman" panose="02020603050405020304" pitchFamily="18" charset="0"/>
              </a:rPr>
              <a:t>Nghe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nhớ</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nội</a:t>
            </a:r>
            <a:r>
              <a:rPr lang="en-US" sz="5400" b="1" dirty="0">
                <a:latin typeface="Times New Roman" panose="02020603050405020304" pitchFamily="18" charset="0"/>
                <a:cs typeface="Times New Roman" panose="02020603050405020304" pitchFamily="18" charset="0"/>
              </a:rPr>
              <a:t> dung, </a:t>
            </a:r>
            <a:r>
              <a:rPr lang="en-US" sz="5400" b="1" dirty="0" err="1">
                <a:latin typeface="Times New Roman" panose="02020603050405020304" pitchFamily="18" charset="0"/>
                <a:cs typeface="Times New Roman" panose="02020603050405020304" pitchFamily="18" charset="0"/>
              </a:rPr>
              <a:t>kể</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lại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được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câu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chuyện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chiếc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ví</a:t>
            </a:r>
            <a:r>
              <a:rPr lang="en-US" sz="5400" b="1" dirty="0">
                <a:latin typeface="Times New Roman" panose="02020603050405020304" pitchFamily="18" charset="0"/>
                <a:cs typeface="Times New Roman" panose="02020603050405020304" pitchFamily="18" charset="0"/>
              </a:rPr>
              <a:t>.</a:t>
            </a:r>
          </a:p>
          <a:p>
            <a:pPr marL="1143000" indent="-1143000">
              <a:buFontTx/>
              <a:buChar char="-"/>
            </a:pPr>
            <a:r>
              <a:rPr lang="en-US" sz="5400" b="1" dirty="0" err="1">
                <a:latin typeface="Times New Roman" panose="02020603050405020304" pitchFamily="18" charset="0"/>
                <a:cs typeface="Times New Roman" panose="02020603050405020304" pitchFamily="18" charset="0"/>
              </a:rPr>
              <a:t>Lắng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nghe</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bạn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kể</a:t>
            </a:r>
            <a:r>
              <a:rPr lang="en-US" sz="5400" b="1" dirty="0">
                <a:latin typeface="Times New Roman" panose="02020603050405020304" pitchFamily="18" charset="0"/>
                <a:cs typeface="Times New Roman" panose="02020603050405020304" pitchFamily="18" charset="0"/>
              </a:rPr>
              <a:t> , </a:t>
            </a:r>
            <a:r>
              <a:rPr lang="en-US" sz="5400" b="1" dirty="0" err="1">
                <a:latin typeface="Times New Roman" panose="02020603050405020304" pitchFamily="18" charset="0"/>
                <a:cs typeface="Times New Roman" panose="02020603050405020304" pitchFamily="18" charset="0"/>
              </a:rPr>
              <a:t>biết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phát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biểu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đánh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giá</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lời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kể</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bạn</a:t>
            </a:r>
            <a:r>
              <a:rPr lang="en-US" sz="5400" b="1" dirty="0">
                <a:latin typeface="Times New Roman" panose="02020603050405020304" pitchFamily="18" charset="0"/>
                <a:cs typeface="Times New Roman" panose="02020603050405020304" pitchFamily="18" charset="0"/>
              </a:rPr>
              <a:t>.</a:t>
            </a:r>
          </a:p>
          <a:p>
            <a:pPr marL="1143000" indent="-1143000">
              <a:buFontTx/>
              <a:buChar char="-"/>
            </a:pPr>
            <a:r>
              <a:rPr lang="en-US" sz="5400" b="1" dirty="0" err="1">
                <a:latin typeface="Times New Roman" panose="02020603050405020304" pitchFamily="18" charset="0"/>
                <a:cs typeface="Times New Roman" panose="02020603050405020304" pitchFamily="18" charset="0"/>
              </a:rPr>
              <a:t>Biết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đổi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cùng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các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bạn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nội</a:t>
            </a:r>
            <a:r>
              <a:rPr lang="en-US" sz="5400" b="1" dirty="0">
                <a:latin typeface="Times New Roman" panose="02020603050405020304" pitchFamily="18" charset="0"/>
                <a:cs typeface="Times New Roman" panose="02020603050405020304" pitchFamily="18" charset="0"/>
              </a:rPr>
              <a:t> dung, ý </a:t>
            </a:r>
            <a:r>
              <a:rPr lang="en-US" sz="5400" b="1" dirty="0" err="1">
                <a:latin typeface="Times New Roman" panose="02020603050405020304" pitchFamily="18" charset="0"/>
                <a:cs typeface="Times New Roman" panose="02020603050405020304" pitchFamily="18" charset="0"/>
              </a:rPr>
              <a:t>nghĩa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câu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chuyện</a:t>
            </a:r>
            <a:r>
              <a:rPr lang="en-US" sz="5400" b="1" dirty="0">
                <a:latin typeface="Times New Roman" panose="02020603050405020304" pitchFamily="18" charset="0"/>
                <a:cs typeface="Times New Roman" panose="02020603050405020304" pitchFamily="18" charset="0"/>
              </a:rPr>
              <a:t>.</a:t>
            </a:r>
          </a:p>
          <a:p>
            <a:pPr marL="1143000" indent="-1143000">
              <a:buFontTx/>
              <a:buChar char="-"/>
            </a:pPr>
            <a:endParaRPr lang="en-US" sz="5400" dirty="0">
              <a:latin typeface="Times New Roman" panose="02020603050405020304" pitchFamily="18" charset="0"/>
              <a:cs typeface="Times New Roman" panose="02020603050405020304" pitchFamily="18" charset="0"/>
            </a:endParaRPr>
          </a:p>
          <a:p>
            <a:pPr marL="0" lvl="0" indent="0" algn="ctr">
              <a:lnSpc>
                <a:spcPct val="150000"/>
              </a:lnSpc>
              <a:spcBef>
                <a:spcPct val="0"/>
              </a:spcBef>
            </a:pPr>
            <a:endParaRPr lang="en-US" sz="5400" b="1"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24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grpSp>
        <p:nvGrpSpPr>
          <p:cNvPr id="4" name="Group 4"/>
          <p:cNvGrpSpPr/>
          <p:nvPr/>
        </p:nvGrpSpPr>
        <p:grpSpPr>
          <a:xfrm>
            <a:off x="2722625" y="715554"/>
            <a:ext cx="12698827" cy="6205757"/>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4279169" y="2409951"/>
            <a:ext cx="9343802" cy="4488793"/>
          </a:xfrm>
          <a:prstGeom prst="rect">
            <a:avLst/>
          </a:prstGeom>
        </p:spPr>
        <p:txBody>
          <a:bodyPr lIns="0" tIns="0" rIns="0" bIns="0" rtlCol="0" anchor="t">
            <a:spAutoFit/>
          </a:bodyPr>
          <a:lstStyle/>
          <a:p>
            <a:r>
              <a:rPr lang="vi-VN" sz="8800" b="1" dirty="0">
                <a:solidFill>
                  <a:srgbClr val="0070C0"/>
                </a:solidFill>
              </a:rPr>
              <a:t>Hoạt động 1: </a:t>
            </a:r>
            <a:r>
              <a:rPr lang="vi-VN" sz="8800" b="1" dirty="0"/>
              <a:t>Nghe kể chuyện</a:t>
            </a:r>
            <a:endParaRPr lang="en-US" sz="8800" dirty="0"/>
          </a:p>
          <a:p>
            <a:pPr marL="0" lvl="0" indent="0" algn="ctr">
              <a:lnSpc>
                <a:spcPct val="150000"/>
              </a:lnSpc>
              <a:spcBef>
                <a:spcPct val="0"/>
              </a:spcBef>
            </a:pPr>
            <a:r>
              <a:rPr lang="en-US" sz="8800" b="1" u="none" dirty="0">
                <a:latin typeface="Arial" panose="020B0604020202020204" pitchFamily="34" charset="0"/>
                <a:cs typeface="Arial" panose="020B0604020202020204" pitchFamily="34" charset="0"/>
              </a:rPr>
              <a:t>CHIẾC VÍ</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9415" y="169986"/>
            <a:ext cx="2154515" cy="198215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6537">
            <a:off x="15401610" y="2550196"/>
            <a:ext cx="1901530" cy="17399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854736" y="7250764"/>
            <a:ext cx="1556085" cy="1431598"/>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783462">
            <a:off x="1812442" y="6015588"/>
            <a:ext cx="1045660" cy="956779"/>
          </a:xfrm>
          <a:prstGeom prst="rect">
            <a:avLst/>
          </a:prstGeom>
        </p:spPr>
      </p:pic>
      <p:pic>
        <p:nvPicPr>
          <p:cNvPr id="16" name="Picture 21">
            <a:extLst>
              <a:ext uri="{FF2B5EF4-FFF2-40B4-BE49-F238E27FC236}">
                <a16:creationId xmlns:a16="http://schemas.microsoft.com/office/drawing/2014/main" id="{181A52E9-30EC-3157-AABC-AE1B65CC19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293470" y="7250764"/>
            <a:ext cx="7315200" cy="3154680"/>
          </a:xfrm>
          <a:prstGeom prst="rect">
            <a:avLst/>
          </a:prstGeom>
        </p:spPr>
      </p:pic>
      <p:pic>
        <p:nvPicPr>
          <p:cNvPr id="18" name="Picture 3">
            <a:extLst>
              <a:ext uri="{FF2B5EF4-FFF2-40B4-BE49-F238E27FC236}">
                <a16:creationId xmlns:a16="http://schemas.microsoft.com/office/drawing/2014/main" id="{B73A67B8-4CA3-DA3F-2847-381FBF7B834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7321643">
            <a:off x="13953198" y="5786816"/>
            <a:ext cx="3884428" cy="3384308"/>
          </a:xfrm>
          <a:prstGeom prst="rect">
            <a:avLst/>
          </a:prstGeom>
        </p:spPr>
      </p:pic>
      <p:pic>
        <p:nvPicPr>
          <p:cNvPr id="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197219">
            <a:off x="322904" y="712695"/>
            <a:ext cx="3896140" cy="3394512"/>
          </a:xfrm>
          <a:prstGeom prst="rect">
            <a:avLst/>
          </a:prstGeom>
        </p:spPr>
      </p:pic>
    </p:spTree>
    <p:extLst>
      <p:ext uri="{BB962C8B-B14F-4D97-AF65-F5344CB8AC3E}">
        <p14:creationId xmlns:p14="http://schemas.microsoft.com/office/powerpoint/2010/main" val="26035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91DA9-FAE0-4C4B-99A7-E485E584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22812"/>
            <a:ext cx="15392400" cy="8583087"/>
          </a:xfrm>
          <a:prstGeom prst="rect">
            <a:avLst/>
          </a:prstGeom>
        </p:spPr>
      </p:pic>
    </p:spTree>
    <p:extLst>
      <p:ext uri="{BB962C8B-B14F-4D97-AF65-F5344CB8AC3E}">
        <p14:creationId xmlns:p14="http://schemas.microsoft.com/office/powerpoint/2010/main" val="354551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30441-B2BF-4DE0-98B4-30D6B3042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57628"/>
            <a:ext cx="14630400" cy="8600671"/>
          </a:xfrm>
          <a:prstGeom prst="rect">
            <a:avLst/>
          </a:prstGeom>
        </p:spPr>
      </p:pic>
    </p:spTree>
    <p:extLst>
      <p:ext uri="{BB962C8B-B14F-4D97-AF65-F5344CB8AC3E}">
        <p14:creationId xmlns:p14="http://schemas.microsoft.com/office/powerpoint/2010/main" val="400381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428635-D079-4A23-8795-DCD59CBBB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52500"/>
            <a:ext cx="15468600" cy="7772400"/>
          </a:xfrm>
          <a:prstGeom prst="rect">
            <a:avLst/>
          </a:prstGeom>
        </p:spPr>
      </p:pic>
    </p:spTree>
    <p:extLst>
      <p:ext uri="{BB962C8B-B14F-4D97-AF65-F5344CB8AC3E}">
        <p14:creationId xmlns:p14="http://schemas.microsoft.com/office/powerpoint/2010/main" val="46648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949</TotalTime>
  <Words>1710</Words>
  <Application>Microsoft Office PowerPoint</Application>
  <PresentationFormat>Custom</PresentationFormat>
  <Paragraphs>82</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Times New Roman</vt:lpstr>
      <vt:lpstr>Atma Bold</vt:lpstr>
      <vt:lpstr>UVN Binh Duong</vt:lpstr>
      <vt:lpstr>Century Gothic</vt:lpstr>
      <vt:lpstr>#9Slide05 Aphrodite Pro</vt:lpstr>
      <vt:lpstr>UTM Avo</vt:lpstr>
      <vt:lpstr>Calibri Light</vt:lpstr>
      <vt:lpstr>Calibri</vt:lpstr>
      <vt:lpstr>30</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Book's Report First Class Presentation</dc:title>
  <dc:creator>HP</dc:creator>
  <cp:lastModifiedBy>TH Computer</cp:lastModifiedBy>
  <cp:revision>71</cp:revision>
  <dcterms:created xsi:type="dcterms:W3CDTF">2006-08-16T00:00:00Z</dcterms:created>
  <dcterms:modified xsi:type="dcterms:W3CDTF">2024-11-18T16:25:14Z</dcterms:modified>
  <dc:identifier>DAFHfPaZuCU</dc:identifier>
</cp:coreProperties>
</file>