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8"/>
  </p:notesMasterIdLst>
  <p:sldIdLst>
    <p:sldId id="257" r:id="rId4"/>
    <p:sldId id="310" r:id="rId5"/>
    <p:sldId id="311" r:id="rId6"/>
    <p:sldId id="297" r:id="rId7"/>
    <p:sldId id="294" r:id="rId8"/>
    <p:sldId id="312" r:id="rId9"/>
    <p:sldId id="256" r:id="rId10"/>
    <p:sldId id="259" r:id="rId11"/>
    <p:sldId id="260" r:id="rId12"/>
    <p:sldId id="313" r:id="rId13"/>
    <p:sldId id="314" r:id="rId14"/>
    <p:sldId id="315" r:id="rId15"/>
    <p:sldId id="316" r:id="rId16"/>
    <p:sldId id="278"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1C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96" autoAdjust="0"/>
  </p:normalViewPr>
  <p:slideViewPr>
    <p:cSldViewPr snapToGrid="0">
      <p:cViewPr varScale="1">
        <p:scale>
          <a:sx n="53" d="100"/>
          <a:sy n="53" d="100"/>
        </p:scale>
        <p:origin x="11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B2DFB5-1B2F-40F9-8C49-A2F48412ACEC}"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B8AB1-121B-4EC7-9029-3278E85B0681}" type="slidenum">
              <a:rPr lang="en-US" smtClean="0"/>
              <a:t>‹#›</a:t>
            </a:fld>
            <a:endParaRPr lang="en-US"/>
          </a:p>
        </p:txBody>
      </p:sp>
    </p:spTree>
    <p:extLst>
      <p:ext uri="{BB962C8B-B14F-4D97-AF65-F5344CB8AC3E}">
        <p14:creationId xmlns:p14="http://schemas.microsoft.com/office/powerpoint/2010/main" val="1213826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0789-8DE7-F830-D909-C32BE8CCF0B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E6223F-C53B-46F3-AC72-CE6BAA1B0D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CB6C53C-A2C4-762F-F2D6-7B7CCF377FA6}"/>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16/02/2025</a:t>
            </a:fld>
            <a:endParaRPr lang="vi-VN"/>
          </a:p>
        </p:txBody>
      </p:sp>
      <p:sp>
        <p:nvSpPr>
          <p:cNvPr id="5" name="Footer Placeholder 4">
            <a:extLst>
              <a:ext uri="{FF2B5EF4-FFF2-40B4-BE49-F238E27FC236}">
                <a16:creationId xmlns:a16="http://schemas.microsoft.com/office/drawing/2014/main" id="{A7E37864-365F-3E9C-B90D-D0F4930B211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DD8BA6-E958-FAC0-0279-28AF221F6EFF}"/>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336854614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D66F-E114-1CDB-E76B-723697B7D1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1868306-427A-C2A9-694D-5D4963AF7B7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4E8BF6-CB85-E1DB-1F69-5CFD8A9578E7}"/>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16/02/2025</a:t>
            </a:fld>
            <a:endParaRPr lang="vi-VN"/>
          </a:p>
        </p:txBody>
      </p:sp>
      <p:sp>
        <p:nvSpPr>
          <p:cNvPr id="5" name="Footer Placeholder 4">
            <a:extLst>
              <a:ext uri="{FF2B5EF4-FFF2-40B4-BE49-F238E27FC236}">
                <a16:creationId xmlns:a16="http://schemas.microsoft.com/office/drawing/2014/main" id="{6E6CC5B5-1C39-19BB-A8B4-50834C62B1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46D08E6-9DE2-03D9-8BCF-2C615DAD5784}"/>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196572921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E4F6F-F7A5-F5AA-A689-DA955DAED07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9FABE16-197E-F2B7-DBC6-17BFEBAFF4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E6D043-0723-214D-C1A7-7F6D601A5C39}"/>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16/02/2025</a:t>
            </a:fld>
            <a:endParaRPr lang="vi-VN"/>
          </a:p>
        </p:txBody>
      </p:sp>
      <p:sp>
        <p:nvSpPr>
          <p:cNvPr id="5" name="Footer Placeholder 4">
            <a:extLst>
              <a:ext uri="{FF2B5EF4-FFF2-40B4-BE49-F238E27FC236}">
                <a16:creationId xmlns:a16="http://schemas.microsoft.com/office/drawing/2014/main" id="{84D7F854-C7B7-38E0-D9FD-131229AD3B0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E756058-016A-B402-56DD-37868D6F21DE}"/>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351306833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35880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779258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50760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2/16/2025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502368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2/16/2025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85280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2/16/2025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76848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2/16/2025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24573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2/16/2025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61664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0F1A-4245-7655-BCC8-29F7A44630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D46FFC6-EE8D-1CE2-E784-617324E7C2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ED1DB7-1E1A-DE9E-F499-609A9C26FEBC}"/>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16/02/2025</a:t>
            </a:fld>
            <a:endParaRPr lang="vi-VN"/>
          </a:p>
        </p:txBody>
      </p:sp>
      <p:sp>
        <p:nvSpPr>
          <p:cNvPr id="5" name="Footer Placeholder 4">
            <a:extLst>
              <a:ext uri="{FF2B5EF4-FFF2-40B4-BE49-F238E27FC236}">
                <a16:creationId xmlns:a16="http://schemas.microsoft.com/office/drawing/2014/main" id="{723F4597-0C23-4ED9-765D-2B43004FB1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BC48516-E799-47DA-6D62-42FB4B0F5A38}"/>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28407870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2/16/2025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7176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33566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98941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07568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296171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438459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7986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311532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95418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71116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82CF-EB5B-179E-17AB-CE1BD87A13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357E9D-C168-E081-2E08-659A7F9E4F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68E07E-E4B1-E6E1-F616-4269006DB46E}"/>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16/02/2025</a:t>
            </a:fld>
            <a:endParaRPr lang="vi-VN"/>
          </a:p>
        </p:txBody>
      </p:sp>
      <p:sp>
        <p:nvSpPr>
          <p:cNvPr id="5" name="Footer Placeholder 4">
            <a:extLst>
              <a:ext uri="{FF2B5EF4-FFF2-40B4-BE49-F238E27FC236}">
                <a16:creationId xmlns:a16="http://schemas.microsoft.com/office/drawing/2014/main" id="{17D9CADA-8E1A-CE46-CD24-FDEBE83850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AE4FA3-EBEB-7574-32CE-319222DD0B6B}"/>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154490806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758924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87059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04628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1046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143-CBBC-67E9-E1B4-FB28E9C6F0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F7F3134-1F5C-AEAC-0DFC-5CDE1222B8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DD5FC34-E8EB-DD39-D03F-B4EBC709B0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B306150-446B-6275-4BFC-6A408F8BDEE6}"/>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16/02/2025</a:t>
            </a:fld>
            <a:endParaRPr lang="vi-VN"/>
          </a:p>
        </p:txBody>
      </p:sp>
      <p:sp>
        <p:nvSpPr>
          <p:cNvPr id="6" name="Footer Placeholder 5">
            <a:extLst>
              <a:ext uri="{FF2B5EF4-FFF2-40B4-BE49-F238E27FC236}">
                <a16:creationId xmlns:a16="http://schemas.microsoft.com/office/drawing/2014/main" id="{81339851-E47C-44FE-5AC8-D423E4EC9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0796C5-0C61-699B-C9FB-91C7C0B267CD}"/>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145689591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574B-E11C-411E-BE68-280FBD9945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7FD5B8-46B1-9B5F-B4ED-F5619E8643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E517DC-1E35-E78D-822B-9E1560C30E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8732FE-ACC9-EDB3-DAD6-50A7164C21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5D8B0B-DBC3-4033-0593-E5432167438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F7F1442-5390-1102-23EE-7FA536A340A0}"/>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16/02/2025</a:t>
            </a:fld>
            <a:endParaRPr lang="vi-VN"/>
          </a:p>
        </p:txBody>
      </p:sp>
      <p:sp>
        <p:nvSpPr>
          <p:cNvPr id="8" name="Footer Placeholder 7">
            <a:extLst>
              <a:ext uri="{FF2B5EF4-FFF2-40B4-BE49-F238E27FC236}">
                <a16:creationId xmlns:a16="http://schemas.microsoft.com/office/drawing/2014/main" id="{EF9B9657-6A6F-BB7C-B7BD-96AB6D722B4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F4D5614-B7A0-A03D-33C4-2CA579B9DAF3}"/>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231463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ABF8-0C1E-8959-7110-47711A2989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FBD37CA-7A67-508B-CD17-BDC93608E8B0}"/>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16/02/2025</a:t>
            </a:fld>
            <a:endParaRPr lang="vi-VN"/>
          </a:p>
        </p:txBody>
      </p:sp>
      <p:sp>
        <p:nvSpPr>
          <p:cNvPr id="4" name="Footer Placeholder 3">
            <a:extLst>
              <a:ext uri="{FF2B5EF4-FFF2-40B4-BE49-F238E27FC236}">
                <a16:creationId xmlns:a16="http://schemas.microsoft.com/office/drawing/2014/main" id="{96FA7041-D77B-2F4A-BA81-EF3E5C30E36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23D6B46D-C3C5-7CB3-F42C-F5A6083D4CFF}"/>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35265643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C40E2B-A3F6-BE72-D56D-E65F96C22560}"/>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16/02/2025</a:t>
            </a:fld>
            <a:endParaRPr lang="vi-VN"/>
          </a:p>
        </p:txBody>
      </p:sp>
      <p:sp>
        <p:nvSpPr>
          <p:cNvPr id="3" name="Footer Placeholder 2">
            <a:extLst>
              <a:ext uri="{FF2B5EF4-FFF2-40B4-BE49-F238E27FC236}">
                <a16:creationId xmlns:a16="http://schemas.microsoft.com/office/drawing/2014/main" id="{982EB99D-E23E-8A82-D704-A49BDB030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32D139C-86EB-20C0-5165-C8D8F14461F3}"/>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52320333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B521B-3EF7-D7D5-E097-0EF38094D97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DE9E139-E055-28D0-18C9-A2D1AC85CE3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DD83EC3-630E-867D-0388-08547A0D2E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AD70D-6C5E-66DB-CCE9-7781F6FC5D35}"/>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16/02/2025</a:t>
            </a:fld>
            <a:endParaRPr lang="vi-VN"/>
          </a:p>
        </p:txBody>
      </p:sp>
      <p:sp>
        <p:nvSpPr>
          <p:cNvPr id="6" name="Footer Placeholder 5">
            <a:extLst>
              <a:ext uri="{FF2B5EF4-FFF2-40B4-BE49-F238E27FC236}">
                <a16:creationId xmlns:a16="http://schemas.microsoft.com/office/drawing/2014/main" id="{9AC64813-095D-82B9-CC8F-35C6DA1191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32DEC1-7E87-8DB3-C651-AB8440D7A128}"/>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332530918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DAAB-1EC2-C671-CF43-9BE4410CA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19C797D-2219-4640-D7AD-B04059343B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F4C82B4-3A3C-8EB7-7901-FB415350EA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461889-E942-6A58-3842-D07E0927D2D9}"/>
              </a:ext>
            </a:extLst>
          </p:cNvPr>
          <p:cNvSpPr>
            <a:spLocks noGrp="1"/>
          </p:cNvSpPr>
          <p:nvPr>
            <p:ph type="dt" sz="half" idx="10"/>
          </p:nvPr>
        </p:nvSpPr>
        <p:spPr>
          <a:xfrm>
            <a:off x="838200" y="6356350"/>
            <a:ext cx="2743200" cy="365125"/>
          </a:xfrm>
          <a:prstGeom prst="rect">
            <a:avLst/>
          </a:prstGeom>
        </p:spPr>
        <p:txBody>
          <a:bodyPr/>
          <a:lstStyle/>
          <a:p>
            <a:fld id="{CC66FA84-44E1-4A89-AD76-DB66CC0695D2}" type="datetimeFigureOut">
              <a:rPr lang="vi-VN" smtClean="0"/>
              <a:t>16/02/2025</a:t>
            </a:fld>
            <a:endParaRPr lang="vi-VN"/>
          </a:p>
        </p:txBody>
      </p:sp>
      <p:sp>
        <p:nvSpPr>
          <p:cNvPr id="6" name="Footer Placeholder 5">
            <a:extLst>
              <a:ext uri="{FF2B5EF4-FFF2-40B4-BE49-F238E27FC236}">
                <a16:creationId xmlns:a16="http://schemas.microsoft.com/office/drawing/2014/main" id="{F0B9BBFA-C78E-616E-201B-99CA2EAC7F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99B91A-70BF-B160-81F5-16FAF94A751E}"/>
              </a:ext>
            </a:extLst>
          </p:cNvPr>
          <p:cNvSpPr>
            <a:spLocks noGrp="1"/>
          </p:cNvSpPr>
          <p:nvPr>
            <p:ph type="sldNum" sz="quarter" idx="12"/>
          </p:nvPr>
        </p:nvSpPr>
        <p:spPr>
          <a:xfrm>
            <a:off x="8610600" y="6356350"/>
            <a:ext cx="2743200" cy="365125"/>
          </a:xfrm>
          <a:prstGeom prst="rect">
            <a:avLst/>
          </a:prstGeom>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184469662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25488FE1-62B2-B0AB-DB9D-8D9AC3612DD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165178"/>
            <a:ext cx="1571655" cy="1571655"/>
          </a:xfrm>
          <a:prstGeom prst="rect">
            <a:avLst/>
          </a:prstGeom>
        </p:spPr>
      </p:pic>
    </p:spTree>
    <p:extLst>
      <p:ext uri="{BB962C8B-B14F-4D97-AF65-F5344CB8AC3E}">
        <p14:creationId xmlns:p14="http://schemas.microsoft.com/office/powerpoint/2010/main" val="221933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082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2/16/2025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40335705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audio" Target="../media/audio2.wav"/><Relationship Id="rId15" Type="http://schemas.openxmlformats.org/officeDocument/2006/relationships/image" Target="../media/image8.png"/><Relationship Id="rId10" Type="http://schemas.openxmlformats.org/officeDocument/2006/relationships/image" Target="../media/image13.png"/><Relationship Id="rId19"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9.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ass and wheat in a field&#10;&#10;Description automatically generated with medium confidence">
            <a:extLst>
              <a:ext uri="{FF2B5EF4-FFF2-40B4-BE49-F238E27FC236}">
                <a16:creationId xmlns:a16="http://schemas.microsoft.com/office/drawing/2014/main" id="{61C01D50-3E51-3B01-82F2-056B35DAD65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03AE8596-F5C4-C54D-1EBB-0D9509801C30}"/>
              </a:ext>
            </a:extLst>
          </p:cNvPr>
          <p:cNvPicPr>
            <a:picLocks noChangeAspect="1"/>
          </p:cNvPicPr>
          <p:nvPr/>
        </p:nvPicPr>
        <p:blipFill>
          <a:blip r:embed="rId3"/>
          <a:stretch>
            <a:fillRect/>
          </a:stretch>
        </p:blipFill>
        <p:spPr>
          <a:xfrm>
            <a:off x="1272953" y="868680"/>
            <a:ext cx="9956890" cy="2816611"/>
          </a:xfrm>
          <a:prstGeom prst="rect">
            <a:avLst/>
          </a:prstGeom>
        </p:spPr>
      </p:pic>
    </p:spTree>
    <p:extLst>
      <p:ext uri="{BB962C8B-B14F-4D97-AF65-F5344CB8AC3E}">
        <p14:creationId xmlns:p14="http://schemas.microsoft.com/office/powerpoint/2010/main" val="282246331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8" name="Rectangle: Rounded Corners 7">
            <a:extLst>
              <a:ext uri="{FF2B5EF4-FFF2-40B4-BE49-F238E27FC236}">
                <a16:creationId xmlns:a16="http://schemas.microsoft.com/office/drawing/2014/main" id="{3215BA53-CB76-9B55-B30A-28993EABDE12}"/>
              </a:ext>
            </a:extLst>
          </p:cNvPr>
          <p:cNvSpPr/>
          <p:nvPr/>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4F46CA53-D188-B147-CA4A-A8676E216B3A}"/>
              </a:ext>
            </a:extLst>
          </p:cNvPr>
          <p:cNvSpPr/>
          <p:nvPr/>
        </p:nvSpPr>
        <p:spPr>
          <a:xfrm>
            <a:off x="630936" y="512064"/>
            <a:ext cx="914400" cy="9144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9Slide03 AmpleSoft Bold" panose="02000000000000000000" pitchFamily="2" charset="-93"/>
                <a:ea typeface="+mn-ea"/>
                <a:cs typeface="+mn-cs"/>
              </a:rPr>
              <a:t>5</a:t>
            </a:r>
            <a:endParaRPr kumimoji="0" lang="vi-VN" sz="7200" b="0" i="0" u="none" strike="noStrike" kern="1200" cap="none" spc="0" normalizeH="0" baseline="0" noProof="0" dirty="0">
              <a:ln>
                <a:noFill/>
              </a:ln>
              <a:solidFill>
                <a:prstClr val="white"/>
              </a:solidFill>
              <a:effectLst/>
              <a:uLnTx/>
              <a:uFillTx/>
              <a:latin typeface="#9Slide03 AmpleSoft Bold" panose="02000000000000000000" pitchFamily="2" charset="-93"/>
              <a:ea typeface="+mn-ea"/>
              <a:cs typeface="+mn-cs"/>
            </a:endParaRPr>
          </a:p>
        </p:txBody>
      </p:sp>
      <p:sp>
        <p:nvSpPr>
          <p:cNvPr id="11" name="TextBox 10">
            <a:extLst>
              <a:ext uri="{FF2B5EF4-FFF2-40B4-BE49-F238E27FC236}">
                <a16:creationId xmlns:a16="http://schemas.microsoft.com/office/drawing/2014/main" id="{7723E112-A06D-47E5-0F95-A0CB318F93D7}"/>
              </a:ext>
            </a:extLst>
          </p:cNvPr>
          <p:cNvSpPr txBox="1"/>
          <p:nvPr/>
        </p:nvSpPr>
        <p:spPr>
          <a:xfrm>
            <a:off x="1568667" y="477219"/>
            <a:ext cx="10258375" cy="2062103"/>
          </a:xfrm>
          <a:prstGeom prst="rect">
            <a:avLst/>
          </a:prstGeom>
          <a:noFill/>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a) Các hình A và B trong hình vẽ bên là các hình hộp chữ nhật bị che khuất một phần. Tính thể tích hình A, thể tích hình B. Biết rằng các hình này được xếp bởi các khối lập phương 1 </a:t>
            </a:r>
            <a:r>
              <a:rPr lang="en-US" sz="3200" b="1" dirty="0">
                <a:solidFill>
                  <a:srgbClr val="002060"/>
                </a:solidFill>
                <a:latin typeface="Cambria" panose="02040503050406030204" pitchFamily="18" charset="0"/>
                <a:ea typeface="Cambria" panose="02040503050406030204" pitchFamily="18" charset="0"/>
              </a:rPr>
              <a:t>c</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m</a:t>
            </a:r>
            <a:r>
              <a:rPr lang="en-US" sz="3200" b="1" kern="0" baseline="30000" dirty="0">
                <a:solidFill>
                  <a:srgbClr val="002060"/>
                </a:solidFill>
                <a:latin typeface="Cambria" panose="02040503050406030204" pitchFamily="18" charset="0"/>
                <a:ea typeface="Cambria" panose="02040503050406030204" pitchFamily="18" charset="0"/>
                <a:cs typeface="Arial" panose="020B0604020202020204" pitchFamily="34" charset="0"/>
              </a:rPr>
              <a:t>3</a:t>
            </a:r>
            <a:r>
              <a:rPr lang="vi-VN"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8926A0F-D1BE-0A20-DFF5-D662DB73747C}"/>
              </a:ext>
            </a:extLst>
          </p:cNvPr>
          <p:cNvPicPr>
            <a:picLocks noChangeAspect="1"/>
          </p:cNvPicPr>
          <p:nvPr/>
        </p:nvPicPr>
        <p:blipFill>
          <a:blip r:embed="rId3"/>
          <a:stretch>
            <a:fillRect/>
          </a:stretch>
        </p:blipFill>
        <p:spPr>
          <a:xfrm>
            <a:off x="7569367" y="2261937"/>
            <a:ext cx="4248150" cy="2743200"/>
          </a:xfrm>
          <a:prstGeom prst="rect">
            <a:avLst/>
          </a:prstGeom>
        </p:spPr>
      </p:pic>
      <p:sp>
        <p:nvSpPr>
          <p:cNvPr id="7" name="TextBox 6">
            <a:extLst>
              <a:ext uri="{FF2B5EF4-FFF2-40B4-BE49-F238E27FC236}">
                <a16:creationId xmlns:a16="http://schemas.microsoft.com/office/drawing/2014/main" id="{34D8B98E-F71B-4A16-9265-76C83C379DDF}"/>
              </a:ext>
            </a:extLst>
          </p:cNvPr>
          <p:cNvSpPr txBox="1"/>
          <p:nvPr/>
        </p:nvSpPr>
        <p:spPr>
          <a:xfrm>
            <a:off x="697831" y="2526632"/>
            <a:ext cx="6424863" cy="4031873"/>
          </a:xfrm>
          <a:prstGeom prst="rect">
            <a:avLst/>
          </a:prstGeom>
          <a:noFill/>
        </p:spPr>
        <p:txBody>
          <a:bodyPr wrap="square" rtlCol="0">
            <a:spAutoFit/>
          </a:bodyPr>
          <a:lstStyle/>
          <a:p>
            <a:pPr marL="342900" indent="-342900" algn="just">
              <a:buAutoNum type="alphaLcParenR"/>
            </a:pPr>
            <a:r>
              <a:rPr lang="vi-VN" sz="3200" dirty="0">
                <a:solidFill>
                  <a:srgbClr val="FF0000"/>
                </a:solidFill>
                <a:latin typeface="Cambria" panose="02040503050406030204" pitchFamily="18" charset="0"/>
                <a:ea typeface="Cambria" panose="02040503050406030204" pitchFamily="18" charset="0"/>
              </a:rPr>
              <a:t>Hình A có:</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6</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3</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4</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72 (hình lập phương 1 </a:t>
            </a:r>
            <a:r>
              <a:rPr lang="en-US" sz="3200" dirty="0">
                <a:solidFill>
                  <a:srgbClr val="FF0000"/>
                </a:solidFill>
                <a:latin typeface="Cambria" panose="02040503050406030204" pitchFamily="18" charset="0"/>
                <a:ea typeface="Cambria" panose="02040503050406030204" pitchFamily="18" charset="0"/>
              </a:rPr>
              <a:t>c</a:t>
            </a:r>
            <a:r>
              <a:rPr lang="en-US" sz="3200"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3200"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Hình B có:</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3</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5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30(hình lập phương 1 </a:t>
            </a:r>
            <a:r>
              <a:rPr lang="en-US" sz="3200" dirty="0">
                <a:solidFill>
                  <a:srgbClr val="FF0000"/>
                </a:solidFill>
                <a:latin typeface="Cambria" panose="02040503050406030204" pitchFamily="18" charset="0"/>
                <a:ea typeface="Cambria" panose="02040503050406030204" pitchFamily="18" charset="0"/>
              </a:rPr>
              <a:t>c</a:t>
            </a:r>
            <a:r>
              <a:rPr lang="en-US" sz="3200"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3200"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Vậy thể tích hình A là 72 </a:t>
            </a:r>
            <a:r>
              <a:rPr lang="en-US" sz="3200" dirty="0">
                <a:solidFill>
                  <a:srgbClr val="FF0000"/>
                </a:solidFill>
                <a:latin typeface="Cambria" panose="02040503050406030204" pitchFamily="18" charset="0"/>
                <a:ea typeface="Cambria" panose="02040503050406030204" pitchFamily="18" charset="0"/>
              </a:rPr>
              <a:t>c</a:t>
            </a:r>
            <a:r>
              <a:rPr lang="en-US" sz="3200"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3200"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r>
              <a:rPr lang="vi-VN" sz="3200" dirty="0">
                <a:solidFill>
                  <a:srgbClr val="FF0000"/>
                </a:solidFill>
                <a:latin typeface="Cambria" panose="02040503050406030204" pitchFamily="18" charset="0"/>
                <a:ea typeface="Cambria" panose="02040503050406030204" pitchFamily="18" charset="0"/>
              </a:rPr>
              <a:t>; thể tích hình B là 30 </a:t>
            </a:r>
            <a:r>
              <a:rPr lang="en-US" sz="3200" dirty="0">
                <a:solidFill>
                  <a:srgbClr val="FF0000"/>
                </a:solidFill>
                <a:latin typeface="Cambria" panose="02040503050406030204" pitchFamily="18" charset="0"/>
                <a:ea typeface="Cambria" panose="02040503050406030204" pitchFamily="18" charset="0"/>
              </a:rPr>
              <a:t>c</a:t>
            </a:r>
            <a:r>
              <a:rPr lang="en-US" sz="3200"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3200"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9431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8" name="Rectangle: Rounded Corners 7">
            <a:extLst>
              <a:ext uri="{FF2B5EF4-FFF2-40B4-BE49-F238E27FC236}">
                <a16:creationId xmlns:a16="http://schemas.microsoft.com/office/drawing/2014/main" id="{3215BA53-CB76-9B55-B30A-28993EABDE12}"/>
              </a:ext>
            </a:extLst>
          </p:cNvPr>
          <p:cNvSpPr/>
          <p:nvPr/>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4F46CA53-D188-B147-CA4A-A8676E216B3A}"/>
              </a:ext>
            </a:extLst>
          </p:cNvPr>
          <p:cNvSpPr/>
          <p:nvPr/>
        </p:nvSpPr>
        <p:spPr>
          <a:xfrm>
            <a:off x="630936" y="512064"/>
            <a:ext cx="914400" cy="9144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9Slide03 AmpleSoft Bold" panose="02000000000000000000" pitchFamily="2" charset="-93"/>
                <a:ea typeface="+mn-ea"/>
                <a:cs typeface="+mn-cs"/>
              </a:rPr>
              <a:t>5</a:t>
            </a:r>
            <a:endParaRPr kumimoji="0" lang="vi-VN" sz="7200" b="0" i="0" u="none" strike="noStrike" kern="1200" cap="none" spc="0" normalizeH="0" baseline="0" noProof="0" dirty="0">
              <a:ln>
                <a:noFill/>
              </a:ln>
              <a:solidFill>
                <a:prstClr val="white"/>
              </a:solidFill>
              <a:effectLst/>
              <a:uLnTx/>
              <a:uFillTx/>
              <a:latin typeface="#9Slide03 AmpleSoft Bold" panose="02000000000000000000" pitchFamily="2" charset="-93"/>
              <a:ea typeface="+mn-ea"/>
              <a:cs typeface="+mn-cs"/>
            </a:endParaRPr>
          </a:p>
        </p:txBody>
      </p:sp>
      <p:sp>
        <p:nvSpPr>
          <p:cNvPr id="11" name="TextBox 10">
            <a:extLst>
              <a:ext uri="{FF2B5EF4-FFF2-40B4-BE49-F238E27FC236}">
                <a16:creationId xmlns:a16="http://schemas.microsoft.com/office/drawing/2014/main" id="{7723E112-A06D-47E5-0F95-A0CB318F93D7}"/>
              </a:ext>
            </a:extLst>
          </p:cNvPr>
          <p:cNvSpPr txBox="1"/>
          <p:nvPr/>
        </p:nvSpPr>
        <p:spPr>
          <a:xfrm>
            <a:off x="1568667" y="477219"/>
            <a:ext cx="10258375" cy="1077218"/>
          </a:xfrm>
          <a:prstGeom prst="rect">
            <a:avLst/>
          </a:prstGeom>
          <a:noFill/>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b) Nhà bạn Huy lắp bình nước có thể tích 2,5 </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m</a:t>
            </a:r>
            <a:r>
              <a:rPr lang="en-US" sz="3200" b="1" kern="0" baseline="30000" dirty="0">
                <a:solidFill>
                  <a:srgbClr val="002060"/>
                </a:solidFill>
                <a:latin typeface="Cambria" panose="02040503050406030204" pitchFamily="18" charset="0"/>
                <a:ea typeface="Cambria" panose="02040503050406030204" pitchFamily="18" charset="0"/>
                <a:cs typeface="Arial" panose="020B0604020202020204" pitchFamily="34" charset="0"/>
              </a:rPr>
              <a:t>3</a:t>
            </a:r>
            <a:r>
              <a:rPr lang="vi-VN" sz="3200" b="1" dirty="0">
                <a:solidFill>
                  <a:srgbClr val="002060"/>
                </a:solidFill>
                <a:latin typeface="Cambria" panose="02040503050406030204" pitchFamily="18" charset="0"/>
                <a:ea typeface="Cambria" panose="02040503050406030204" pitchFamily="18" charset="0"/>
              </a:rPr>
              <a:t>. Hỏi bình nước đó đựng được bao nhiêu lít nước?</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34D8B98E-F71B-4A16-9265-76C83C379DDF}"/>
              </a:ext>
            </a:extLst>
          </p:cNvPr>
          <p:cNvSpPr txBox="1"/>
          <p:nvPr/>
        </p:nvSpPr>
        <p:spPr>
          <a:xfrm>
            <a:off x="697831" y="2526632"/>
            <a:ext cx="6882064" cy="3170099"/>
          </a:xfrm>
          <a:prstGeom prst="rect">
            <a:avLst/>
          </a:prstGeom>
          <a:noFill/>
        </p:spPr>
        <p:txBody>
          <a:bodyPr wrap="square" rtlCol="0">
            <a:spAutoFit/>
          </a:bodyPr>
          <a:lstStyle/>
          <a:p>
            <a:pPr marL="342900" lvl="0" indent="-342900" algn="ctr">
              <a:buFontTx/>
              <a:buAutoNum type="alphaLcParenR"/>
            </a:pPr>
            <a:r>
              <a:rPr lang="vi-VN" sz="4000" b="1" dirty="0">
                <a:solidFill>
                  <a:srgbClr val="FF0000"/>
                </a:solidFill>
                <a:latin typeface="Cambria" panose="02040503050406030204" pitchFamily="18" charset="0"/>
                <a:ea typeface="Cambria" panose="02040503050406030204" pitchFamily="18" charset="0"/>
              </a:rPr>
              <a:t>Đổi: 2,5 m3 = 2 500 </a:t>
            </a:r>
            <a:r>
              <a:rPr lang="en-US" sz="4000" b="1" dirty="0">
                <a:solidFill>
                  <a:srgbClr val="FF0000"/>
                </a:solidFill>
                <a:latin typeface="Cambria" panose="02040503050406030204" pitchFamily="18" charset="0"/>
                <a:ea typeface="Cambria" panose="02040503050406030204" pitchFamily="18" charset="0"/>
              </a:rPr>
              <a:t>d</a:t>
            </a:r>
            <a:r>
              <a:rPr lang="en-US" sz="4000" b="1"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4000" b="1"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Vì 1 </a:t>
            </a:r>
            <a:r>
              <a:rPr lang="en-US" sz="4000" b="1" dirty="0">
                <a:solidFill>
                  <a:srgbClr val="FF0000"/>
                </a:solidFill>
                <a:latin typeface="Cambria" panose="02040503050406030204" pitchFamily="18" charset="0"/>
                <a:ea typeface="Cambria" panose="02040503050406030204" pitchFamily="18" charset="0"/>
              </a:rPr>
              <a:t>d</a:t>
            </a:r>
            <a:r>
              <a:rPr lang="en-US" sz="4000" b="1"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4000" b="1"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r>
              <a:rPr lang="vi-VN" sz="4000" b="1" dirty="0">
                <a:solidFill>
                  <a:srgbClr val="FF0000"/>
                </a:solidFill>
                <a:latin typeface="Cambria" panose="02040503050406030204" pitchFamily="18" charset="0"/>
                <a:ea typeface="Cambria" panose="02040503050406030204" pitchFamily="18" charset="0"/>
              </a:rPr>
              <a:t> = 1 l nên 2 500 </a:t>
            </a:r>
            <a:r>
              <a:rPr lang="en-US" sz="4000" b="1" dirty="0">
                <a:solidFill>
                  <a:srgbClr val="FF0000"/>
                </a:solidFill>
                <a:latin typeface="Cambria" panose="02040503050406030204" pitchFamily="18" charset="0"/>
                <a:ea typeface="Cambria" panose="02040503050406030204" pitchFamily="18" charset="0"/>
              </a:rPr>
              <a:t>d</a:t>
            </a:r>
            <a:r>
              <a:rPr lang="en-US" sz="4000" b="1" kern="0" dirty="0">
                <a:solidFill>
                  <a:srgbClr val="FF0000"/>
                </a:solidFill>
                <a:latin typeface="Cambria" panose="02040503050406030204" pitchFamily="18" charset="0"/>
                <a:ea typeface="Cambria" panose="02040503050406030204" pitchFamily="18" charset="0"/>
                <a:cs typeface="Arial" panose="020B0604020202020204" pitchFamily="34" charset="0"/>
              </a:rPr>
              <a:t>m</a:t>
            </a:r>
            <a:r>
              <a:rPr lang="en-US" sz="4000" b="1" kern="0" baseline="30000" dirty="0">
                <a:solidFill>
                  <a:srgbClr val="FF0000"/>
                </a:solidFill>
                <a:latin typeface="Cambria" panose="02040503050406030204" pitchFamily="18" charset="0"/>
                <a:ea typeface="Cambria" panose="02040503050406030204" pitchFamily="18" charset="0"/>
                <a:cs typeface="Arial" panose="020B0604020202020204" pitchFamily="34" charset="0"/>
              </a:rPr>
              <a:t>3</a:t>
            </a:r>
            <a:r>
              <a:rPr lang="vi-VN" sz="4000" b="1" dirty="0">
                <a:solidFill>
                  <a:srgbClr val="FF0000"/>
                </a:solidFill>
                <a:latin typeface="Cambria" panose="02040503050406030204" pitchFamily="18" charset="0"/>
                <a:ea typeface="Cambria" panose="02040503050406030204" pitchFamily="18" charset="0"/>
              </a:rPr>
              <a:t> = 2 500 l</a:t>
            </a:r>
            <a:endParaRPr lang="en-US" sz="4000" b="1" dirty="0">
              <a:solidFill>
                <a:srgbClr val="FF0000"/>
              </a:solidFill>
              <a:latin typeface="Cambria" panose="02040503050406030204" pitchFamily="18" charset="0"/>
              <a:ea typeface="Cambria" panose="02040503050406030204" pitchFamily="18" charset="0"/>
            </a:endParaRPr>
          </a:p>
          <a:p>
            <a:pPr lvl="0" algn="ctr"/>
            <a:r>
              <a:rPr lang="vi-VN" sz="4000" b="1" dirty="0">
                <a:solidFill>
                  <a:srgbClr val="FF0000"/>
                </a:solidFill>
                <a:latin typeface="Cambria" panose="02040503050406030204" pitchFamily="18" charset="0"/>
                <a:ea typeface="Cambria" panose="02040503050406030204" pitchFamily="18" charset="0"/>
              </a:rPr>
              <a:t>Vậy bình nước đó đựng được 2 500 lít nước</a:t>
            </a:r>
            <a:r>
              <a:rPr lang="en-US" sz="4000" b="1" dirty="0">
                <a:solidFill>
                  <a:srgbClr val="FF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24AC634-C1F4-EB7C-AD1F-1A00387593B0}"/>
              </a:ext>
            </a:extLst>
          </p:cNvPr>
          <p:cNvPicPr>
            <a:picLocks noChangeAspect="1"/>
          </p:cNvPicPr>
          <p:nvPr/>
        </p:nvPicPr>
        <p:blipFill>
          <a:blip r:embed="rId3"/>
          <a:stretch>
            <a:fillRect/>
          </a:stretch>
        </p:blipFill>
        <p:spPr>
          <a:xfrm>
            <a:off x="7973080" y="1959893"/>
            <a:ext cx="3401775" cy="3526507"/>
          </a:xfrm>
          <a:prstGeom prst="rect">
            <a:avLst/>
          </a:prstGeom>
        </p:spPr>
      </p:pic>
    </p:spTree>
    <p:extLst>
      <p:ext uri="{BB962C8B-B14F-4D97-AF65-F5344CB8AC3E}">
        <p14:creationId xmlns:p14="http://schemas.microsoft.com/office/powerpoint/2010/main" val="2697369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8" name="Rectangle: Rounded Corners 7">
            <a:extLst>
              <a:ext uri="{FF2B5EF4-FFF2-40B4-BE49-F238E27FC236}">
                <a16:creationId xmlns:a16="http://schemas.microsoft.com/office/drawing/2014/main" id="{3215BA53-CB76-9B55-B30A-28993EABDE12}"/>
              </a:ext>
            </a:extLst>
          </p:cNvPr>
          <p:cNvSpPr/>
          <p:nvPr/>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4F46CA53-D188-B147-CA4A-A8676E216B3A}"/>
              </a:ext>
            </a:extLst>
          </p:cNvPr>
          <p:cNvSpPr/>
          <p:nvPr/>
        </p:nvSpPr>
        <p:spPr>
          <a:xfrm>
            <a:off x="630936" y="512064"/>
            <a:ext cx="914400" cy="9144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9Slide03 AmpleSoft Bold" panose="02000000000000000000" pitchFamily="2" charset="-93"/>
                <a:ea typeface="+mn-ea"/>
                <a:cs typeface="+mn-cs"/>
              </a:rPr>
              <a:t>6</a:t>
            </a:r>
            <a:endParaRPr kumimoji="0" lang="vi-VN" sz="7200" b="0" i="0" u="none" strike="noStrike" kern="1200" cap="none" spc="0" normalizeH="0" baseline="0" noProof="0" dirty="0">
              <a:ln>
                <a:noFill/>
              </a:ln>
              <a:solidFill>
                <a:prstClr val="white"/>
              </a:solidFill>
              <a:effectLst/>
              <a:uLnTx/>
              <a:uFillTx/>
              <a:latin typeface="#9Slide03 AmpleSoft Bold" panose="02000000000000000000" pitchFamily="2" charset="-93"/>
              <a:ea typeface="+mn-ea"/>
              <a:cs typeface="+mn-cs"/>
            </a:endParaRPr>
          </a:p>
        </p:txBody>
      </p:sp>
      <p:sp>
        <p:nvSpPr>
          <p:cNvPr id="11" name="TextBox 10">
            <a:extLst>
              <a:ext uri="{FF2B5EF4-FFF2-40B4-BE49-F238E27FC236}">
                <a16:creationId xmlns:a16="http://schemas.microsoft.com/office/drawing/2014/main" id="{7723E112-A06D-47E5-0F95-A0CB318F93D7}"/>
              </a:ext>
            </a:extLst>
          </p:cNvPr>
          <p:cNvSpPr txBox="1"/>
          <p:nvPr/>
        </p:nvSpPr>
        <p:spPr>
          <a:xfrm>
            <a:off x="1568667" y="477219"/>
            <a:ext cx="10258375" cy="1569660"/>
          </a:xfrm>
          <a:prstGeom prst="rect">
            <a:avLst/>
          </a:prstGeom>
          <a:noFill/>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Chú Vinh dự kiến sơn bức tường màu trắng với kích thước như hình vẽ dưới đây. Tính diện tích cần sơn (không sơn cửa sổ và cửa chính).</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6C40F63-6F23-6842-C518-0AEA2C08B7C9}"/>
              </a:ext>
            </a:extLst>
          </p:cNvPr>
          <p:cNvPicPr>
            <a:picLocks noChangeAspect="1"/>
          </p:cNvPicPr>
          <p:nvPr/>
        </p:nvPicPr>
        <p:blipFill>
          <a:blip r:embed="rId3"/>
          <a:stretch>
            <a:fillRect/>
          </a:stretch>
        </p:blipFill>
        <p:spPr>
          <a:xfrm>
            <a:off x="3200401" y="2221154"/>
            <a:ext cx="6006515" cy="3880861"/>
          </a:xfrm>
          <a:prstGeom prst="rect">
            <a:avLst/>
          </a:prstGeom>
        </p:spPr>
      </p:pic>
    </p:spTree>
    <p:extLst>
      <p:ext uri="{BB962C8B-B14F-4D97-AF65-F5344CB8AC3E}">
        <p14:creationId xmlns:p14="http://schemas.microsoft.com/office/powerpoint/2010/main" val="3410492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8" name="Rectangle: Rounded Corners 7">
            <a:extLst>
              <a:ext uri="{FF2B5EF4-FFF2-40B4-BE49-F238E27FC236}">
                <a16:creationId xmlns:a16="http://schemas.microsoft.com/office/drawing/2014/main" id="{3215BA53-CB76-9B55-B30A-28993EABDE12}"/>
              </a:ext>
            </a:extLst>
          </p:cNvPr>
          <p:cNvSpPr/>
          <p:nvPr/>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5E74519-7E27-C5CD-EC8F-2798E886CB18}"/>
              </a:ext>
            </a:extLst>
          </p:cNvPr>
          <p:cNvSpPr txBox="1"/>
          <p:nvPr/>
        </p:nvSpPr>
        <p:spPr>
          <a:xfrm>
            <a:off x="1215189" y="1070811"/>
            <a:ext cx="9962148" cy="5077326"/>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2B794ED7-ED55-FA23-6F8D-D5D6229B3345}"/>
              </a:ext>
            </a:extLst>
          </p:cNvPr>
          <p:cNvSpPr txBox="1"/>
          <p:nvPr/>
        </p:nvSpPr>
        <p:spPr>
          <a:xfrm>
            <a:off x="1022684" y="1058779"/>
            <a:ext cx="9877927" cy="4524315"/>
          </a:xfrm>
          <a:prstGeom prst="rect">
            <a:avLst/>
          </a:prstGeom>
          <a:noFill/>
        </p:spPr>
        <p:txBody>
          <a:bodyPr wrap="square" rtlCol="0">
            <a:spAutoFit/>
          </a:bodyPr>
          <a:lstStyle/>
          <a:p>
            <a:pPr marL="0" marR="0" algn="ctr">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Đổi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192cm = 1,92 m; 80 cm = 0,8 m</a:t>
            </a:r>
          </a:p>
          <a:p>
            <a:pPr marL="0" marR="0" algn="ctr">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sơn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1,92 x 1,2 + 2 x 0,8 = 3,904 (m</a:t>
            </a:r>
            <a:r>
              <a:rPr lang="en-US" sz="3200" b="1"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bức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tường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màu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trắng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R="0" lvl="0" algn="ctr" fontAlgn="base">
              <a:spcBef>
                <a:spcPts val="0"/>
              </a:spcBef>
              <a:spcAft>
                <a:spcPts val="0"/>
              </a:spcAft>
              <a:buClr>
                <a:srgbClr val="000000"/>
              </a:buClr>
              <a:buSzPts val="1300"/>
              <a:tabLst>
                <a:tab pos="300990" algn="l"/>
              </a:tabLst>
            </a:pPr>
            <a:r>
              <a:rPr lang="en-US" sz="3200" b="1" u="none" strike="noStrike"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3,2 x 4,5= 14,4 (m</a:t>
            </a:r>
            <a:r>
              <a:rPr lang="en-US" sz="3200" b="1" u="none" strike="noStrike"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b="1" u="none" strike="noStrike"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sơn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14,4 - 3,904= 10,496 (m</a:t>
            </a:r>
            <a:r>
              <a:rPr lang="en-US" sz="3200" b="1"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algn="r"/>
            <a:r>
              <a:rPr lang="en-US" sz="3200" b="1" dirty="0" err="1">
                <a:solidFill>
                  <a:srgbClr val="FF0000"/>
                </a:solidFill>
                <a:effectLst/>
                <a:latin typeface="Cambria" panose="02040503050406030204" pitchFamily="18" charset="0"/>
                <a:ea typeface="Cambria" panose="02040503050406030204" pitchFamily="18" charset="0"/>
              </a:rPr>
              <a:t>Đáp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10,496 m</a:t>
            </a:r>
            <a:r>
              <a:rPr lang="en-US" sz="3200" b="1" baseline="30000" dirty="0">
                <a:solidFill>
                  <a:srgbClr val="FF0000"/>
                </a:solidFill>
                <a:effectLst/>
                <a:latin typeface="Cambria" panose="02040503050406030204" pitchFamily="18" charset="0"/>
                <a:ea typeface="Cambria" panose="02040503050406030204" pitchFamily="18" charset="0"/>
              </a:rPr>
              <a:t>2</a:t>
            </a:r>
            <a:r>
              <a:rPr lang="en-US" sz="3200" b="1"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8638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down)">
                                      <p:cBhvr>
                                        <p:cTn id="19" dur="500"/>
                                        <p:tgtEl>
                                          <p:spTgt spid="5">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down)">
                                      <p:cBhvr>
                                        <p:cTn id="22" dur="500"/>
                                        <p:tgtEl>
                                          <p:spTgt spid="5">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down)">
                                      <p:cBhvr>
                                        <p:cTn id="25" dur="500"/>
                                        <p:tgtEl>
                                          <p:spTgt spid="5">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ipe(down)">
                                      <p:cBhvr>
                                        <p:cTn id="28" dur="500"/>
                                        <p:tgtEl>
                                          <p:spTgt spid="5">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down)">
                                      <p:cBhvr>
                                        <p:cTn id="3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A560-DD0F-9DEB-EA5C-08185E09882F}"/>
              </a:ext>
            </a:extLst>
          </p:cNvPr>
          <p:cNvSpPr>
            <a:spLocks noGrp="1"/>
          </p:cNvSpPr>
          <p:nvPr>
            <p:ph type="title"/>
          </p:nvPr>
        </p:nvSpPr>
        <p:spPr/>
        <p:txBody>
          <a:bodyPr/>
          <a:lstStyle/>
          <a:p>
            <a:endParaRPr lang="vi-VN" dirty="0"/>
          </a:p>
        </p:txBody>
      </p:sp>
      <p:sp>
        <p:nvSpPr>
          <p:cNvPr id="3" name="Content Placeholder 2">
            <a:extLst>
              <a:ext uri="{FF2B5EF4-FFF2-40B4-BE49-F238E27FC236}">
                <a16:creationId xmlns:a16="http://schemas.microsoft.com/office/drawing/2014/main" id="{5CAEA999-74D4-7CD6-D39E-47ADBE560B7D}"/>
              </a:ext>
            </a:extLst>
          </p:cNvPr>
          <p:cNvSpPr>
            <a:spLocks noGrp="1"/>
          </p:cNvSpPr>
          <p:nvPr>
            <p:ph idx="1"/>
          </p:nvPr>
        </p:nvSpPr>
        <p:spPr/>
        <p:txBody>
          <a:bodyPr/>
          <a:lstStyle/>
          <a:p>
            <a:endParaRPr lang="vi-VN"/>
          </a:p>
        </p:txBody>
      </p:sp>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5" name="Freeform 18">
            <a:extLst>
              <a:ext uri="{FF2B5EF4-FFF2-40B4-BE49-F238E27FC236}">
                <a16:creationId xmlns:a16="http://schemas.microsoft.com/office/drawing/2014/main" id="{CCDF935E-B7C4-BB86-7A07-869FE6212FCC}"/>
              </a:ext>
            </a:extLst>
          </p:cNvPr>
          <p:cNvSpPr/>
          <p:nvPr/>
        </p:nvSpPr>
        <p:spPr>
          <a:xfrm>
            <a:off x="1444752" y="218158"/>
            <a:ext cx="8219563" cy="4747033"/>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9">
            <a:extLst>
              <a:ext uri="{FF2B5EF4-FFF2-40B4-BE49-F238E27FC236}">
                <a16:creationId xmlns:a16="http://schemas.microsoft.com/office/drawing/2014/main" id="{B4620AA7-EF9B-1721-63B1-0404DF10F061}"/>
              </a:ext>
            </a:extLst>
          </p:cNvPr>
          <p:cNvSpPr/>
          <p:nvPr/>
        </p:nvSpPr>
        <p:spPr>
          <a:xfrm>
            <a:off x="6990840" y="2459736"/>
            <a:ext cx="5207748" cy="4616412"/>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188CC51-327F-99D8-C597-4297F65C3CAD}"/>
              </a:ext>
            </a:extLst>
          </p:cNvPr>
          <p:cNvPicPr>
            <a:picLocks noChangeAspect="1"/>
          </p:cNvPicPr>
          <p:nvPr/>
        </p:nvPicPr>
        <p:blipFill>
          <a:blip r:embed="rId6"/>
          <a:stretch>
            <a:fillRect/>
          </a:stretch>
        </p:blipFill>
        <p:spPr>
          <a:xfrm>
            <a:off x="2867025" y="999331"/>
            <a:ext cx="5882788" cy="3285466"/>
          </a:xfrm>
          <a:prstGeom prst="rect">
            <a:avLst/>
          </a:prstGeom>
        </p:spPr>
      </p:pic>
    </p:spTree>
    <p:extLst>
      <p:ext uri="{BB962C8B-B14F-4D97-AF65-F5344CB8AC3E}">
        <p14:creationId xmlns:p14="http://schemas.microsoft.com/office/powerpoint/2010/main" val="188319810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950651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165462"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529715" y="182845"/>
            <a:ext cx="80709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Muốn tính thể tích hình hộp chữ nhật ta thực hiện như thế nào?</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BA62936-9DF0-138F-0AC5-867F2B16711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1: </a:t>
            </a: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Muốn tính thể tích hình hộp chữ nhật ta lấy chiều dài nhân với chiều rộng rồi nhân với chiều cao (cùng một đơn vị đo)</a:t>
            </a:r>
            <a:endParaRPr kumimoji="0" 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326778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1" y="162564"/>
            <a:ext cx="11590765"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200106" y="140315"/>
            <a:ext cx="918736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Muốn tính thể tích hình lập phương ta thực hiện như thế nào?</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BA62936-9DF0-138F-0AC5-867F2B16711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3: </a:t>
            </a:r>
            <a:endPar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Muốn tính thể tích hình lập phương, ta lấy cạnh nhân với cạnh rồi nhân với cạnh.</a:t>
            </a:r>
            <a:endParaRPr kumimoji="0" lang="en-US" sz="40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descr="A yellow rectangular object with a black background&#10;&#10;Description automatically generated">
            <a:extLst>
              <a:ext uri="{FF2B5EF4-FFF2-40B4-BE49-F238E27FC236}">
                <a16:creationId xmlns:a16="http://schemas.microsoft.com/office/drawing/2014/main" id="{43DE81BF-6CAA-D2DA-5295-1FE23C839E70}"/>
              </a:ext>
            </a:extLst>
          </p:cNvPr>
          <p:cNvPicPr>
            <a:picLocks noChangeAspect="1"/>
          </p:cNvPicPr>
          <p:nvPr/>
        </p:nvPicPr>
        <p:blipFill rotWithShape="1">
          <a:blip r:embed="rId7">
            <a:extLst>
              <a:ext uri="{28A0092B-C50C-407E-A947-70E740481C1C}">
                <a14:useLocalDpi xmlns:a14="http://schemas.microsoft.com/office/drawing/2010/main" val="0"/>
              </a:ext>
            </a:extLst>
          </a:blip>
          <a:srcRect l="32355" t="41085" r="32500" b="41241"/>
          <a:stretch/>
        </p:blipFill>
        <p:spPr>
          <a:xfrm>
            <a:off x="1304237" y="3698405"/>
            <a:ext cx="3714982" cy="1051081"/>
          </a:xfrm>
          <a:prstGeom prst="rect">
            <a:avLst/>
          </a:prstGeom>
        </p:spPr>
      </p:pic>
      <p:pic>
        <p:nvPicPr>
          <p:cNvPr id="4" name="Picture 3" descr="A pink rectangular object with a black background&#10;&#10;Description automatically generated">
            <a:extLst>
              <a:ext uri="{FF2B5EF4-FFF2-40B4-BE49-F238E27FC236}">
                <a16:creationId xmlns:a16="http://schemas.microsoft.com/office/drawing/2014/main" id="{F6E79821-6479-15CE-439C-085E4B3EC061}"/>
              </a:ext>
            </a:extLst>
          </p:cNvPr>
          <p:cNvPicPr>
            <a:picLocks noChangeAspect="1"/>
          </p:cNvPicPr>
          <p:nvPr/>
        </p:nvPicPr>
        <p:blipFill rotWithShape="1">
          <a:blip r:embed="rId8">
            <a:extLst>
              <a:ext uri="{28A0092B-C50C-407E-A947-70E740481C1C}">
                <a14:useLocalDpi xmlns:a14="http://schemas.microsoft.com/office/drawing/2010/main" val="0"/>
              </a:ext>
            </a:extLst>
          </a:blip>
          <a:srcRect l="31647" t="37347" r="31899" b="44745"/>
          <a:stretch/>
        </p:blipFill>
        <p:spPr>
          <a:xfrm>
            <a:off x="1363176" y="2300517"/>
            <a:ext cx="3714982" cy="1051081"/>
          </a:xfrm>
          <a:prstGeom prst="rect">
            <a:avLst/>
          </a:prstGeom>
        </p:spPr>
      </p:pic>
      <p:pic>
        <p:nvPicPr>
          <p:cNvPr id="5" name="Picture 4" descr="A blue oval with white border&#10;&#10;Description automatically generated">
            <a:extLst>
              <a:ext uri="{FF2B5EF4-FFF2-40B4-BE49-F238E27FC236}">
                <a16:creationId xmlns:a16="http://schemas.microsoft.com/office/drawing/2014/main" id="{E8BD7EC4-779E-2B25-BA07-34D216BE793B}"/>
              </a:ext>
            </a:extLst>
          </p:cNvPr>
          <p:cNvPicPr>
            <a:picLocks noChangeAspect="1"/>
          </p:cNvPicPr>
          <p:nvPr/>
        </p:nvPicPr>
        <p:blipFill rotWithShape="1">
          <a:blip r:embed="rId9">
            <a:extLst>
              <a:ext uri="{28A0092B-C50C-407E-A947-70E740481C1C}">
                <a14:useLocalDpi xmlns:a14="http://schemas.microsoft.com/office/drawing/2010/main" val="0"/>
              </a:ext>
            </a:extLst>
          </a:blip>
          <a:srcRect l="31986" t="37176" r="32171" b="45052"/>
          <a:stretch/>
        </p:blipFill>
        <p:spPr>
          <a:xfrm>
            <a:off x="6514555" y="3800869"/>
            <a:ext cx="3853964" cy="1090403"/>
          </a:xfrm>
          <a:prstGeom prst="rect">
            <a:avLst/>
          </a:prstGeom>
        </p:spPr>
      </p:pic>
      <p:pic>
        <p:nvPicPr>
          <p:cNvPr id="7" name="Picture 6" descr="A close-up of a minus&#10;&#10;Description automatically generated">
            <a:extLst>
              <a:ext uri="{FF2B5EF4-FFF2-40B4-BE49-F238E27FC236}">
                <a16:creationId xmlns:a16="http://schemas.microsoft.com/office/drawing/2014/main" id="{B880F11E-D6AF-2743-E601-5785CAB89B02}"/>
              </a:ext>
            </a:extLst>
          </p:cNvPr>
          <p:cNvPicPr>
            <a:picLocks noChangeAspect="1"/>
          </p:cNvPicPr>
          <p:nvPr/>
        </p:nvPicPr>
        <p:blipFill rotWithShape="1">
          <a:blip r:embed="rId10">
            <a:extLst>
              <a:ext uri="{28A0092B-C50C-407E-A947-70E740481C1C}">
                <a14:useLocalDpi xmlns:a14="http://schemas.microsoft.com/office/drawing/2010/main" val="0"/>
              </a:ext>
            </a:extLst>
          </a:blip>
          <a:srcRect l="31541" t="43671" r="31918" b="38655"/>
          <a:stretch/>
        </p:blipFill>
        <p:spPr>
          <a:xfrm>
            <a:off x="6514555" y="2293278"/>
            <a:ext cx="3853964" cy="1051081"/>
          </a:xfrm>
          <a:prstGeom prst="rect">
            <a:avLst/>
          </a:prstGeom>
        </p:spPr>
      </p:pic>
      <p:pic>
        <p:nvPicPr>
          <p:cNvPr id="8" name="Picture 7" descr="A dragonfly on a letter d&#10;&#10;Description automatically generated">
            <a:extLst>
              <a:ext uri="{FF2B5EF4-FFF2-40B4-BE49-F238E27FC236}">
                <a16:creationId xmlns:a16="http://schemas.microsoft.com/office/drawing/2014/main" id="{DB89D4BA-1A04-9FBC-F441-2936F2692F7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7843" t="9188" r="28253" b="9188"/>
          <a:stretch/>
        </p:blipFill>
        <p:spPr>
          <a:xfrm>
            <a:off x="6364462" y="3486465"/>
            <a:ext cx="1117731" cy="1262701"/>
          </a:xfrm>
          <a:prstGeom prst="rect">
            <a:avLst/>
          </a:prstGeom>
        </p:spPr>
      </p:pic>
      <p:pic>
        <p:nvPicPr>
          <p:cNvPr id="9" name="Picture 8" descr="A cartoon cow with a green letter&#10;&#10;Description automatically generated">
            <a:extLst>
              <a:ext uri="{FF2B5EF4-FFF2-40B4-BE49-F238E27FC236}">
                <a16:creationId xmlns:a16="http://schemas.microsoft.com/office/drawing/2014/main" id="{ABED0292-D1F2-4F57-39C6-F77DBADAF284}"/>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0415" t="9540" r="30658" b="10271"/>
          <a:stretch/>
        </p:blipFill>
        <p:spPr>
          <a:xfrm>
            <a:off x="1080350" y="3579138"/>
            <a:ext cx="1119490" cy="1262701"/>
          </a:xfrm>
          <a:prstGeom prst="rect">
            <a:avLst/>
          </a:prstGeom>
        </p:spPr>
      </p:pic>
      <p:pic>
        <p:nvPicPr>
          <p:cNvPr id="10" name="Picture 9" descr="A bug on a letter&#10;&#10;Description automatically generated">
            <a:extLst>
              <a:ext uri="{FF2B5EF4-FFF2-40B4-BE49-F238E27FC236}">
                <a16:creationId xmlns:a16="http://schemas.microsoft.com/office/drawing/2014/main" id="{404E6FE9-20D6-0E8D-035A-E4582BDC43E7}"/>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41293" t="29200" r="35823" b="20796"/>
          <a:stretch/>
        </p:blipFill>
        <p:spPr>
          <a:xfrm>
            <a:off x="6363259" y="2188440"/>
            <a:ext cx="990217" cy="1217165"/>
          </a:xfrm>
          <a:prstGeom prst="rect">
            <a:avLst/>
          </a:prstGeom>
        </p:spPr>
      </p:pic>
      <p:pic>
        <p:nvPicPr>
          <p:cNvPr id="11" name="Picture 10" descr="A yellow letter with a worm in it&#10;&#10;Description automatically generated">
            <a:extLst>
              <a:ext uri="{FF2B5EF4-FFF2-40B4-BE49-F238E27FC236}">
                <a16:creationId xmlns:a16="http://schemas.microsoft.com/office/drawing/2014/main" id="{0C1B5447-79DE-7833-80E7-0D82FF3C37B8}"/>
              </a:ext>
            </a:extLst>
          </p:cNvPr>
          <p:cNvPicPr>
            <a:picLocks noChangeAspect="1"/>
          </p:cNvPicPr>
          <p:nvPr/>
        </p:nvPicPr>
        <p:blipFill rotWithShape="1">
          <a:blip r:embed="rId14">
            <a:extLst>
              <a:ext uri="{28A0092B-C50C-407E-A947-70E740481C1C}">
                <a14:useLocalDpi xmlns:a14="http://schemas.microsoft.com/office/drawing/2010/main" val="0"/>
              </a:ext>
            </a:extLst>
          </a:blip>
          <a:srcRect l="43910" t="35605" r="43982" b="41279"/>
          <a:stretch/>
        </p:blipFill>
        <p:spPr>
          <a:xfrm>
            <a:off x="1161447" y="2129292"/>
            <a:ext cx="990217" cy="1217165"/>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1277608" y="406409"/>
            <a:ext cx="1016302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Thể</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tích</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hình</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hộp</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chữ</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nhật</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có</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chiều</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dài</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là</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20 cm,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chiều</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rộng</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10 cm,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chiều</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cao</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 5 cm </a:t>
            </a:r>
            <a:r>
              <a:rPr kumimoji="0" lang="en-US" sz="3900" b="1" i="0" u="none" strike="noStrike" kern="1200" cap="none" spc="0" normalizeH="0" baseline="0" noProof="0" dirty="0" err="1">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là</a:t>
            </a:r>
            <a:r>
              <a:rPr kumimoji="0" lang="en-US" sz="3900" b="1" i="0" u="none" strike="noStrike" kern="1200" cap="none" spc="0" normalizeH="0" baseline="0" noProof="0" dirty="0">
                <a:ln>
                  <a:noFill/>
                </a:ln>
                <a:blipFill dpi="0" rotWithShape="1">
                  <a:blip r:embed="rId15">
                    <a:extLst>
                      <a:ext uri="{28A0092B-C50C-407E-A947-70E740481C1C}">
                        <a14:useLocalDpi xmlns:a14="http://schemas.microsoft.com/office/drawing/2010/main" val="0"/>
                      </a:ext>
                    </a:extLst>
                  </a:blip>
                  <a:srcRect/>
                  <a:stretch>
                    <a:fillRect/>
                  </a:stretch>
                </a:blip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852B234B-2A8B-56A4-A78D-8CC9E0ADBD59}"/>
              </a:ext>
            </a:extLst>
          </p:cNvPr>
          <p:cNvSpPr txBox="1"/>
          <p:nvPr/>
        </p:nvSpPr>
        <p:spPr>
          <a:xfrm>
            <a:off x="7994136" y="2492272"/>
            <a:ext cx="2710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 dm</a:t>
            </a:r>
            <a:r>
              <a:rPr kumimoji="0" lang="en-US" sz="2400" b="1"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595E40E1-A52C-6FAD-9821-6FF423F0963F}"/>
              </a:ext>
            </a:extLst>
          </p:cNvPr>
          <p:cNvSpPr txBox="1"/>
          <p:nvPr/>
        </p:nvSpPr>
        <p:spPr>
          <a:xfrm>
            <a:off x="2253168" y="2449341"/>
            <a:ext cx="2710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10 000 cm</a:t>
            </a:r>
            <a:r>
              <a:rPr kumimoji="0" lang="en-US" sz="2400" b="1"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a:t>
            </a:r>
            <a:r>
              <a:rPr kumimoji="0" lang="en-GB"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C2A0B9FA-8AEF-2E72-A204-13A0EF46754B}"/>
              </a:ext>
            </a:extLst>
          </p:cNvPr>
          <p:cNvSpPr txBox="1"/>
          <p:nvPr/>
        </p:nvSpPr>
        <p:spPr>
          <a:xfrm>
            <a:off x="2475104" y="4016809"/>
            <a:ext cx="2710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dm</a:t>
            </a:r>
            <a:r>
              <a:rPr kumimoji="0" lang="en-US" sz="2400" b="1"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F09F984-852C-A573-40B7-2AB96AB5D7C2}"/>
              </a:ext>
            </a:extLst>
          </p:cNvPr>
          <p:cNvSpPr txBox="1"/>
          <p:nvPr/>
        </p:nvSpPr>
        <p:spPr>
          <a:xfrm>
            <a:off x="7870827" y="4015860"/>
            <a:ext cx="2710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100 cm</a:t>
            </a:r>
            <a:r>
              <a:rPr kumimoji="0" lang="en-US" sz="2400" b="1"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a:t>
            </a:r>
            <a:r>
              <a:rPr kumimoji="0" lang="en-GB"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35" name="Picture 34" descr="A cartoon pig in green shirt and green shirt&#10;&#10;Description automatically generated">
            <a:extLst>
              <a:ext uri="{FF2B5EF4-FFF2-40B4-BE49-F238E27FC236}">
                <a16:creationId xmlns:a16="http://schemas.microsoft.com/office/drawing/2014/main" id="{BB2A5DB7-30AB-3FBD-F3AC-9D37C5AE1EE6}"/>
              </a:ext>
            </a:extLst>
          </p:cNvPr>
          <p:cNvPicPr>
            <a:picLocks noChangeAspect="1"/>
          </p:cNvPicPr>
          <p:nvPr/>
        </p:nvPicPr>
        <p:blipFill rotWithShape="1">
          <a:blip r:embed="rId17">
            <a:extLst>
              <a:ext uri="{28A0092B-C50C-407E-A947-70E740481C1C}">
                <a14:useLocalDpi xmlns:a14="http://schemas.microsoft.com/office/drawing/2010/main" val="0"/>
              </a:ext>
            </a:extLst>
          </a:blip>
          <a:srcRect l="38983" t="18944" r="41652" b="37829"/>
          <a:stretch/>
        </p:blipFill>
        <p:spPr>
          <a:xfrm>
            <a:off x="5569194" y="3818012"/>
            <a:ext cx="1771287" cy="2223954"/>
          </a:xfrm>
          <a:prstGeom prst="rect">
            <a:avLst/>
          </a:prstGeom>
        </p:spPr>
      </p:pic>
      <p:pic>
        <p:nvPicPr>
          <p:cNvPr id="18" name="Picture 17" descr="A cartoon pig in a green shirt and green shirt&#10;&#10;Description automatically generated">
            <a:extLst>
              <a:ext uri="{FF2B5EF4-FFF2-40B4-BE49-F238E27FC236}">
                <a16:creationId xmlns:a16="http://schemas.microsoft.com/office/drawing/2014/main" id="{6818709D-75F7-9DE5-0169-E3FED45996C1}"/>
              </a:ext>
            </a:extLst>
          </p:cNvPr>
          <p:cNvPicPr>
            <a:picLocks noChangeAspect="1"/>
          </p:cNvPicPr>
          <p:nvPr/>
        </p:nvPicPr>
        <p:blipFill rotWithShape="1">
          <a:blip r:embed="rId18">
            <a:extLst>
              <a:ext uri="{28A0092B-C50C-407E-A947-70E740481C1C}">
                <a14:useLocalDpi xmlns:a14="http://schemas.microsoft.com/office/drawing/2010/main" val="0"/>
              </a:ext>
            </a:extLst>
          </a:blip>
          <a:srcRect l="40204" t="25520" r="44233" b="33396"/>
          <a:stretch/>
        </p:blipFill>
        <p:spPr>
          <a:xfrm>
            <a:off x="10285830" y="3486465"/>
            <a:ext cx="1425058" cy="2116061"/>
          </a:xfrm>
          <a:prstGeom prst="rect">
            <a:avLst/>
          </a:prstGeom>
        </p:spPr>
      </p:pic>
      <p:pic>
        <p:nvPicPr>
          <p:cNvPr id="12" name="Picture 11" descr="A cartoon pig in a green shirt and green shirt&#10;&#10;Description automatically generated">
            <a:extLst>
              <a:ext uri="{FF2B5EF4-FFF2-40B4-BE49-F238E27FC236}">
                <a16:creationId xmlns:a16="http://schemas.microsoft.com/office/drawing/2014/main" id="{6B356207-6723-1B04-7ACD-F50922F27843}"/>
              </a:ext>
            </a:extLst>
          </p:cNvPr>
          <p:cNvPicPr>
            <a:picLocks noChangeAspect="1"/>
          </p:cNvPicPr>
          <p:nvPr/>
        </p:nvPicPr>
        <p:blipFill rotWithShape="1">
          <a:blip r:embed="rId18">
            <a:extLst>
              <a:ext uri="{28A0092B-C50C-407E-A947-70E740481C1C}">
                <a14:useLocalDpi xmlns:a14="http://schemas.microsoft.com/office/drawing/2010/main" val="0"/>
              </a:ext>
            </a:extLst>
          </a:blip>
          <a:srcRect l="40204" t="25520" r="44233" b="33396"/>
          <a:stretch/>
        </p:blipFill>
        <p:spPr>
          <a:xfrm>
            <a:off x="10322629" y="3486465"/>
            <a:ext cx="1425058" cy="2116061"/>
          </a:xfrm>
          <a:prstGeom prst="rect">
            <a:avLst/>
          </a:prstGeom>
        </p:spPr>
      </p:pic>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13" name="Picture 12" descr="A cartoon pig in green shirt and green shirt&#10;&#10;Description automatically generated">
            <a:extLst>
              <a:ext uri="{FF2B5EF4-FFF2-40B4-BE49-F238E27FC236}">
                <a16:creationId xmlns:a16="http://schemas.microsoft.com/office/drawing/2014/main" id="{A4790285-5664-EFB7-A32C-3FC3A327252C}"/>
              </a:ext>
            </a:extLst>
          </p:cNvPr>
          <p:cNvPicPr>
            <a:picLocks noChangeAspect="1"/>
          </p:cNvPicPr>
          <p:nvPr/>
        </p:nvPicPr>
        <p:blipFill rotWithShape="1">
          <a:blip r:embed="rId17">
            <a:extLst>
              <a:ext uri="{28A0092B-C50C-407E-A947-70E740481C1C}">
                <a14:useLocalDpi xmlns:a14="http://schemas.microsoft.com/office/drawing/2010/main" val="0"/>
              </a:ext>
            </a:extLst>
          </a:blip>
          <a:srcRect l="38983" t="18944" r="41652" b="37829"/>
          <a:stretch/>
        </p:blipFill>
        <p:spPr>
          <a:xfrm>
            <a:off x="5563871" y="3789143"/>
            <a:ext cx="1771287" cy="2223954"/>
          </a:xfrm>
          <a:prstGeom prst="rect">
            <a:avLst/>
          </a:prstGeom>
        </p:spPr>
      </p:pic>
      <p:pic>
        <p:nvPicPr>
          <p:cNvPr id="36" name="Picture 35" descr="A cartoon pig in a green shirt and green shirt&#10;&#10;Description automatically generated">
            <a:extLst>
              <a:ext uri="{FF2B5EF4-FFF2-40B4-BE49-F238E27FC236}">
                <a16:creationId xmlns:a16="http://schemas.microsoft.com/office/drawing/2014/main" id="{077B107E-4504-DEE3-893D-B25919121963}"/>
              </a:ext>
            </a:extLst>
          </p:cNvPr>
          <p:cNvPicPr>
            <a:picLocks noChangeAspect="1"/>
          </p:cNvPicPr>
          <p:nvPr/>
        </p:nvPicPr>
        <p:blipFill rotWithShape="1">
          <a:blip r:embed="rId18">
            <a:extLst>
              <a:ext uri="{28A0092B-C50C-407E-A947-70E740481C1C}">
                <a14:useLocalDpi xmlns:a14="http://schemas.microsoft.com/office/drawing/2010/main" val="0"/>
              </a:ext>
            </a:extLst>
          </a:blip>
          <a:srcRect l="40204" t="25520" r="44233" b="33396"/>
          <a:stretch/>
        </p:blipFill>
        <p:spPr>
          <a:xfrm>
            <a:off x="10314793" y="3463550"/>
            <a:ext cx="1425058" cy="2116061"/>
          </a:xfrm>
          <a:prstGeom prst="rect">
            <a:avLst/>
          </a:prstGeom>
        </p:spPr>
      </p:pic>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1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37" name="Picture 36" descr="A cartoon pig in green shirt and green shirt&#10;&#10;Description automatically generated">
            <a:extLst>
              <a:ext uri="{FF2B5EF4-FFF2-40B4-BE49-F238E27FC236}">
                <a16:creationId xmlns:a16="http://schemas.microsoft.com/office/drawing/2014/main" id="{0B7206AA-3056-18CC-A4B9-A61C5E26401D}"/>
              </a:ext>
            </a:extLst>
          </p:cNvPr>
          <p:cNvPicPr>
            <a:picLocks noChangeAspect="1"/>
          </p:cNvPicPr>
          <p:nvPr/>
        </p:nvPicPr>
        <p:blipFill rotWithShape="1">
          <a:blip r:embed="rId17">
            <a:extLst>
              <a:ext uri="{28A0092B-C50C-407E-A947-70E740481C1C}">
                <a14:useLocalDpi xmlns:a14="http://schemas.microsoft.com/office/drawing/2010/main" val="0"/>
              </a:ext>
            </a:extLst>
          </a:blip>
          <a:srcRect l="38983" t="18944" r="41652" b="37829"/>
          <a:stretch/>
        </p:blipFill>
        <p:spPr>
          <a:xfrm>
            <a:off x="5558548" y="3785611"/>
            <a:ext cx="1771287" cy="2223954"/>
          </a:xfrm>
          <a:prstGeom prst="rect">
            <a:avLst/>
          </a:prstGeom>
        </p:spPr>
      </p:pic>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18">
            <a:extLst>
              <a:ext uri="{28A0092B-C50C-407E-A947-70E740481C1C}">
                <a14:useLocalDpi xmlns:a14="http://schemas.microsoft.com/office/drawing/2010/main" val="0"/>
              </a:ext>
            </a:extLst>
          </a:blip>
          <a:srcRect l="40204" t="25520" r="44233" b="33396"/>
          <a:stretch/>
        </p:blipFill>
        <p:spPr>
          <a:xfrm>
            <a:off x="10285830" y="3484056"/>
            <a:ext cx="1425058" cy="2116061"/>
          </a:xfrm>
          <a:prstGeom prst="rect">
            <a:avLst/>
          </a:prstGeom>
        </p:spPr>
      </p:pic>
      <p:pic>
        <p:nvPicPr>
          <p:cNvPr id="47" name="8-bit-arcade-138828">
            <a:hlinkClick r:id="" action="ppaction://media"/>
            <a:extLst>
              <a:ext uri="{FF2B5EF4-FFF2-40B4-BE49-F238E27FC236}">
                <a16:creationId xmlns:a16="http://schemas.microsoft.com/office/drawing/2014/main" id="{CE22DE83-B00D-F1ED-6E81-6A0C6DFCE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84986" y="89195"/>
            <a:ext cx="406400" cy="406400"/>
          </a:xfrm>
          <a:prstGeom prst="rect">
            <a:avLst/>
          </a:prstGeom>
        </p:spPr>
      </p:pic>
    </p:spTree>
    <p:extLst>
      <p:ext uri="{BB962C8B-B14F-4D97-AF65-F5344CB8AC3E}">
        <p14:creationId xmlns:p14="http://schemas.microsoft.com/office/powerpoint/2010/main" val="843526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7"/>
                                        </p:tgtEl>
                                      </p:cBhvr>
                                    </p:cmd>
                                  </p:childTnLst>
                                </p:cTn>
                              </p:par>
                              <p:par>
                                <p:cTn id="7" presetID="10"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par>
                                <p:cTn id="55" presetID="10"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750"/>
                                        <p:tgtEl>
                                          <p:spTgt spid="44"/>
                                        </p:tgtEl>
                                      </p:cBhvr>
                                    </p:animEffect>
                                  </p:childTnLst>
                                </p:cTn>
                              </p:par>
                              <p:par>
                                <p:cTn id="58" presetID="35" presetClass="path" presetSubtype="0" accel="50000" decel="50000" fill="hold" nodeType="withEffect">
                                  <p:stCondLst>
                                    <p:cond delay="500"/>
                                  </p:stCondLst>
                                  <p:childTnLst>
                                    <p:animMotion origin="layout" path="M -3.33333E-6 1.48148E-6 L -0.79023 0.0044 " pathEditMode="relative" rAng="0" ptsTypes="AA">
                                      <p:cBhvr>
                                        <p:cTn id="59" dur="3000" fill="hold"/>
                                        <p:tgtEl>
                                          <p:spTgt spid="44"/>
                                        </p:tgtEl>
                                        <p:attrNameLst>
                                          <p:attrName>ppt_x</p:attrName>
                                          <p:attrName>ppt_y</p:attrName>
                                        </p:attrNameLst>
                                      </p:cBhvr>
                                      <p:rCtr x="-39518" y="208"/>
                                    </p:animMotion>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par>
                                <p:cTn id="70" presetID="35" presetClass="path" presetSubtype="0" accel="50000" decel="50000" fill="hold" nodeType="withEffect">
                                  <p:stCondLst>
                                    <p:cond delay="250"/>
                                  </p:stCondLst>
                                  <p:childTnLst>
                                    <p:animMotion origin="layout" path="M -3.33333E-6 1.11022E-16 L -0.3888 0.02315 " pathEditMode="relative" rAng="0" ptsTypes="AA">
                                      <p:cBhvr>
                                        <p:cTn id="71" dur="3500" fill="hold"/>
                                        <p:tgtEl>
                                          <p:spTgt spid="18"/>
                                        </p:tgtEl>
                                        <p:attrNameLst>
                                          <p:attrName>ppt_x</p:attrName>
                                          <p:attrName>ppt_y</p:attrName>
                                        </p:attrNameLst>
                                      </p:cBhvr>
                                      <p:rCtr x="-19440" y="1157"/>
                                    </p:animMotion>
                                  </p:childTnLst>
                                </p:cTn>
                              </p:par>
                              <p:par>
                                <p:cTn id="72" presetID="1" presetClass="exit" presetSubtype="0" fill="hold" nodeType="withEffect">
                                  <p:stCondLst>
                                    <p:cond delay="3750"/>
                                  </p:stCondLst>
                                  <p:childTnLst>
                                    <p:set>
                                      <p:cBhvr>
                                        <p:cTn id="73" dur="1" fill="hold">
                                          <p:stCondLst>
                                            <p:cond delay="0"/>
                                          </p:stCondLst>
                                        </p:cTn>
                                        <p:tgtEl>
                                          <p:spTgt spid="18"/>
                                        </p:tgtEl>
                                        <p:attrNameLst>
                                          <p:attrName>style.visibility</p:attrName>
                                        </p:attrNameLst>
                                      </p:cBhvr>
                                      <p:to>
                                        <p:strVal val="hidden"/>
                                      </p:to>
                                    </p:set>
                                  </p:childTnLst>
                                </p:cTn>
                              </p:par>
                              <p:par>
                                <p:cTn id="74" presetID="1" presetClass="entr" presetSubtype="0" fill="hold" nodeType="withEffect">
                                  <p:stCondLst>
                                    <p:cond delay="3750"/>
                                  </p:stCondLst>
                                  <p:childTnLst>
                                    <p:set>
                                      <p:cBhvr>
                                        <p:cTn id="75" dur="1" fill="hold">
                                          <p:stCondLst>
                                            <p:cond delay="0"/>
                                          </p:stCondLst>
                                        </p:cTn>
                                        <p:tgtEl>
                                          <p:spTgt spid="35"/>
                                        </p:tgtEl>
                                        <p:attrNameLst>
                                          <p:attrName>style.visibility</p:attrName>
                                        </p:attrNameLst>
                                      </p:cBhvr>
                                      <p:to>
                                        <p:strVal val="visible"/>
                                      </p:to>
                                    </p:set>
                                  </p:childTnLst>
                                </p:cTn>
                              </p:par>
                              <p:par>
                                <p:cTn id="76" presetID="42" presetClass="path" presetSubtype="0" accel="50000" decel="50000" fill="hold" nodeType="withEffect">
                                  <p:stCondLst>
                                    <p:cond delay="4250"/>
                                  </p:stCondLst>
                                  <p:childTnLst>
                                    <p:animMotion origin="layout" path="M 2.91667E-6 1.11022E-16 L 2.91667E-6 0.25 " pathEditMode="relative" rAng="0" ptsTypes="AA">
                                      <p:cBhvr>
                                        <p:cTn id="77" dur="2500" fill="hold"/>
                                        <p:tgtEl>
                                          <p:spTgt spid="35"/>
                                        </p:tgtEl>
                                        <p:attrNameLst>
                                          <p:attrName>ppt_x</p:attrName>
                                          <p:attrName>ppt_y</p:attrName>
                                        </p:attrNameLst>
                                      </p:cBhvr>
                                      <p:rCtr x="0" y="12500"/>
                                    </p:animMotion>
                                  </p:childTnLst>
                                  <p:subTnLst>
                                    <p:audio>
                                      <p:cMediaNode>
                                        <p:cTn display="0" masterRel="sameClick">
                                          <p:stCondLst>
                                            <p:cond evt="begin" delay="0">
                                              <p:tn val="76"/>
                                            </p:cond>
                                          </p:stCondLst>
                                          <p:endCondLst>
                                            <p:cond evt="onStopAudio" delay="0">
                                              <p:tgtEl>
                                                <p:sldTgt/>
                                              </p:tgtEl>
                                            </p:cond>
                                          </p:endCondLst>
                                        </p:cTn>
                                        <p:tgtEl>
                                          <p:sndTgt r:embed="rId5" name="Tieng-nhay-xuong-nuoc-boi-www_tiengdong_com.wav"/>
                                        </p:tgtEl>
                                      </p:cMediaNode>
                                    </p:audio>
                                  </p:subTnLst>
                                </p:cTn>
                              </p:par>
                              <p:par>
                                <p:cTn id="78" presetID="10" presetClass="entr" presetSubtype="0" fill="hold" nodeType="withEffect">
                                  <p:stCondLst>
                                    <p:cond delay="500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4000"/>
                                        <p:tgtEl>
                                          <p:spTgt spid="33"/>
                                        </p:tgtEl>
                                      </p:cBhvr>
                                    </p:animEffect>
                                  </p:childTnLst>
                                </p:cTn>
                              </p:par>
                              <p:par>
                                <p:cTn id="81" presetID="10" presetClass="entr" presetSubtype="0" fill="hold" nodeType="withEffect">
                                  <p:stCondLst>
                                    <p:cond delay="500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4000"/>
                                        <p:tgtEl>
                                          <p:spTgt spid="31"/>
                                        </p:tgtEl>
                                      </p:cBhvr>
                                    </p:animEffect>
                                  </p:childTnLst>
                                </p:cTn>
                              </p:par>
                              <p:par>
                                <p:cTn id="84" presetID="10" presetClass="exit" presetSubtype="0" fill="hold" nodeType="withEffect">
                                  <p:stCondLst>
                                    <p:cond delay="8500"/>
                                  </p:stCondLst>
                                  <p:childTnLst>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cTn>
                              </p:par>
                              <p:par>
                                <p:cTn id="87" presetID="1" presetClass="exit" presetSubtype="0" fill="hold" nodeType="withEffect">
                                  <p:stCondLst>
                                    <p:cond delay="8500"/>
                                  </p:stCondLst>
                                  <p:childTnLst>
                                    <p:set>
                                      <p:cBhvr>
                                        <p:cTn id="88" dur="1" fill="hold">
                                          <p:stCondLst>
                                            <p:cond delay="0"/>
                                          </p:stCondLst>
                                        </p:cTn>
                                        <p:tgtEl>
                                          <p:spTgt spid="33"/>
                                        </p:tgtEl>
                                        <p:attrNameLst>
                                          <p:attrName>style.visibility</p:attrName>
                                        </p:attrNameLst>
                                      </p:cBhvr>
                                      <p:to>
                                        <p:strVal val="hidden"/>
                                      </p:to>
                                    </p:set>
                                  </p:childTnLst>
                                </p:cTn>
                              </p:par>
                              <p:par>
                                <p:cTn id="89" presetID="1" presetClass="exit" presetSubtype="0" fill="hold" nodeType="withEffect">
                                  <p:stCondLst>
                                    <p:cond delay="8500"/>
                                  </p:stCondLst>
                                  <p:childTnLst>
                                    <p:set>
                                      <p:cBhvr>
                                        <p:cTn id="9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fade">
                                      <p:cBhvr>
                                        <p:cTn id="96" dur="500"/>
                                        <p:tgtEl>
                                          <p:spTgt spid="10"/>
                                        </p:tgtEl>
                                      </p:cBhvr>
                                    </p:animEffect>
                                  </p:childTnLst>
                                </p:cTn>
                              </p:par>
                              <p:par>
                                <p:cTn id="97" presetID="10" presetClass="entr" presetSubtype="0"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750"/>
                                        <p:tgtEl>
                                          <p:spTgt spid="12"/>
                                        </p:tgtEl>
                                      </p:cBhvr>
                                    </p:animEffect>
                                  </p:childTnLst>
                                </p:cTn>
                              </p:par>
                              <p:par>
                                <p:cTn id="100" presetID="35" presetClass="path" presetSubtype="0" accel="50000" decel="50000" fill="hold" nodeType="withEffect">
                                  <p:stCondLst>
                                    <p:cond delay="500"/>
                                  </p:stCondLst>
                                  <p:childTnLst>
                                    <p:animMotion origin="layout" path="M 1.875E-6 1.11022E-16 L -0.37565 0.05625 " pathEditMode="relative" rAng="0" ptsTypes="AA">
                                      <p:cBhvr>
                                        <p:cTn id="101" dur="3000" fill="hold"/>
                                        <p:tgtEl>
                                          <p:spTgt spid="12"/>
                                        </p:tgtEl>
                                        <p:attrNameLst>
                                          <p:attrName>ppt_x</p:attrName>
                                          <p:attrName>ppt_y</p:attrName>
                                        </p:attrNameLst>
                                      </p:cBhvr>
                                      <p:rCtr x="-19154" y="880"/>
                                    </p:animMotion>
                                  </p:childTnLst>
                                </p:cTn>
                              </p:par>
                              <p:par>
                                <p:cTn id="102" presetID="1" presetClass="exit" presetSubtype="0" fill="hold" nodeType="withEffect">
                                  <p:stCondLst>
                                    <p:cond delay="3500"/>
                                  </p:stCondLst>
                                  <p:childTnLst>
                                    <p:set>
                                      <p:cBhvr>
                                        <p:cTn id="103" dur="1" fill="hold">
                                          <p:stCondLst>
                                            <p:cond delay="0"/>
                                          </p:stCondLst>
                                        </p:cTn>
                                        <p:tgtEl>
                                          <p:spTgt spid="12"/>
                                        </p:tgtEl>
                                        <p:attrNameLst>
                                          <p:attrName>style.visibility</p:attrName>
                                        </p:attrNameLst>
                                      </p:cBhvr>
                                      <p:to>
                                        <p:strVal val="hidden"/>
                                      </p:to>
                                    </p:set>
                                  </p:childTnLst>
                                </p:cTn>
                              </p:par>
                              <p:par>
                                <p:cTn id="104" presetID="1" presetClass="entr" presetSubtype="0" fill="hold" nodeType="withEffect">
                                  <p:stCondLst>
                                    <p:cond delay="3500"/>
                                  </p:stCondLst>
                                  <p:childTnLst>
                                    <p:set>
                                      <p:cBhvr>
                                        <p:cTn id="105" dur="1" fill="hold">
                                          <p:stCondLst>
                                            <p:cond delay="0"/>
                                          </p:stCondLst>
                                        </p:cTn>
                                        <p:tgtEl>
                                          <p:spTgt spid="13"/>
                                        </p:tgtEl>
                                        <p:attrNameLst>
                                          <p:attrName>style.visibility</p:attrName>
                                        </p:attrNameLst>
                                      </p:cBhvr>
                                      <p:to>
                                        <p:strVal val="visible"/>
                                      </p:to>
                                    </p:set>
                                  </p:childTnLst>
                                </p:cTn>
                              </p:par>
                              <p:par>
                                <p:cTn id="106" presetID="42" presetClass="path" presetSubtype="0" accel="50000" decel="50000" fill="hold" nodeType="withEffect">
                                  <p:stCondLst>
                                    <p:cond delay="3500"/>
                                  </p:stCondLst>
                                  <p:childTnLst>
                                    <p:animMotion origin="layout" path="M 3.54167E-6 -3.33333E-6 L -0.00235 0.20301 " pathEditMode="relative" rAng="0" ptsTypes="AA">
                                      <p:cBhvr>
                                        <p:cTn id="107" dur="2250" fill="hold"/>
                                        <p:tgtEl>
                                          <p:spTgt spid="13"/>
                                        </p:tgtEl>
                                        <p:attrNameLst>
                                          <p:attrName>ppt_x</p:attrName>
                                          <p:attrName>ppt_y</p:attrName>
                                        </p:attrNameLst>
                                      </p:cBhvr>
                                      <p:rCtr x="-117" y="10139"/>
                                    </p:animMotion>
                                  </p:childTnLst>
                                  <p:subTnLst>
                                    <p:audio>
                                      <p:cMediaNode>
                                        <p:cTn display="0" masterRel="sameClick">
                                          <p:stCondLst>
                                            <p:cond evt="begin" delay="0">
                                              <p:tn val="106"/>
                                            </p:cond>
                                          </p:stCondLst>
                                          <p:endCondLst>
                                            <p:cond evt="onStopAudio" delay="0">
                                              <p:tgtEl>
                                                <p:sldTgt/>
                                              </p:tgtEl>
                                            </p:cond>
                                          </p:endCondLst>
                                        </p:cTn>
                                        <p:tgtEl>
                                          <p:sndTgt r:embed="rId5" name="Tieng-nhay-xuong-nuoc-boi-www_tiengdong_com.wav"/>
                                        </p:tgtEl>
                                      </p:cMediaNode>
                                    </p:audio>
                                  </p:subTnLst>
                                </p:cTn>
                              </p:par>
                              <p:par>
                                <p:cTn id="108" presetID="1" presetClass="entr" presetSubtype="0" fill="hold" nodeType="withEffect">
                                  <p:stCondLst>
                                    <p:cond delay="5000"/>
                                  </p:stCondLst>
                                  <p:childTnLst>
                                    <p:set>
                                      <p:cBhvr>
                                        <p:cTn id="109" dur="1" fill="hold">
                                          <p:stCondLst>
                                            <p:cond delay="0"/>
                                          </p:stCondLst>
                                        </p:cTn>
                                        <p:tgtEl>
                                          <p:spTgt spid="26"/>
                                        </p:tgtEl>
                                        <p:attrNameLst>
                                          <p:attrName>style.visibility</p:attrName>
                                        </p:attrNameLst>
                                      </p:cBhvr>
                                      <p:to>
                                        <p:strVal val="visible"/>
                                      </p:to>
                                    </p:set>
                                  </p:childTnLst>
                                </p:cTn>
                              </p:par>
                              <p:par>
                                <p:cTn id="110" presetID="1" presetClass="entr" presetSubtype="0" fill="hold" nodeType="withEffect">
                                  <p:stCondLst>
                                    <p:cond delay="5000"/>
                                  </p:stCondLst>
                                  <p:childTnLst>
                                    <p:set>
                                      <p:cBhvr>
                                        <p:cTn id="111" dur="1" fill="hold">
                                          <p:stCondLst>
                                            <p:cond delay="0"/>
                                          </p:stCondLst>
                                        </p:cTn>
                                        <p:tgtEl>
                                          <p:spTgt spid="14"/>
                                        </p:tgtEl>
                                        <p:attrNameLst>
                                          <p:attrName>style.visibility</p:attrName>
                                        </p:attrNameLst>
                                      </p:cBhvr>
                                      <p:to>
                                        <p:strVal val="visible"/>
                                      </p:to>
                                    </p:set>
                                  </p:childTnLst>
                                </p:cTn>
                              </p:par>
                              <p:par>
                                <p:cTn id="112" presetID="10" presetClass="exit" presetSubtype="0" fill="hold" nodeType="withEffect">
                                  <p:stCondLst>
                                    <p:cond delay="6750"/>
                                  </p:stCondLst>
                                  <p:childTnLst>
                                    <p:animEffect transition="out" filter="fade">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par>
                                <p:cTn id="115" presetID="1" presetClass="exit" presetSubtype="0" fill="hold" nodeType="withEffect">
                                  <p:stCondLst>
                                    <p:cond delay="6750"/>
                                  </p:stCondLst>
                                  <p:childTnLst>
                                    <p:set>
                                      <p:cBhvr>
                                        <p:cTn id="116" dur="1" fill="hold">
                                          <p:stCondLst>
                                            <p:cond delay="0"/>
                                          </p:stCondLst>
                                        </p:cTn>
                                        <p:tgtEl>
                                          <p:spTgt spid="26"/>
                                        </p:tgtEl>
                                        <p:attrNameLst>
                                          <p:attrName>style.visibility</p:attrName>
                                        </p:attrNameLst>
                                      </p:cBhvr>
                                      <p:to>
                                        <p:strVal val="hidden"/>
                                      </p:to>
                                    </p:set>
                                  </p:childTnLst>
                                </p:cTn>
                              </p:par>
                              <p:par>
                                <p:cTn id="117" presetID="1" presetClass="exit" presetSubtype="0" fill="hold" nodeType="withEffect">
                                  <p:stCondLst>
                                    <p:cond delay="6750"/>
                                  </p:stCondLst>
                                  <p:childTnLst>
                                    <p:set>
                                      <p:cBhvr>
                                        <p:cTn id="11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8"/>
                    </p:tgtEl>
                  </p:cond>
                </p:stCondLst>
                <p:endSync evt="end" delay="0">
                  <p:rtn val="all"/>
                </p:endSync>
                <p:childTnLst>
                  <p:par>
                    <p:cTn id="120" fill="hold">
                      <p:stCondLst>
                        <p:cond delay="0"/>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8"/>
                                        </p:tgtEl>
                                        <p:attrNameLst>
                                          <p:attrName>style.visibility</p:attrName>
                                        </p:attrNameLst>
                                      </p:cBhvr>
                                      <p:to>
                                        <p:strVal val="visible"/>
                                      </p:to>
                                    </p:set>
                                  </p:childTnLst>
                                </p:cTn>
                              </p:par>
                              <p:par>
                                <p:cTn id="124" presetID="10" presetClass="entr" presetSubtype="0" fill="hold" nodeType="with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fade">
                                      <p:cBhvr>
                                        <p:cTn id="126" dur="750"/>
                                        <p:tgtEl>
                                          <p:spTgt spid="36"/>
                                        </p:tgtEl>
                                      </p:cBhvr>
                                    </p:animEffect>
                                  </p:childTnLst>
                                </p:cTn>
                              </p:par>
                              <p:par>
                                <p:cTn id="127" presetID="35" presetClass="path" presetSubtype="0" accel="50000" decel="50000" fill="hold" nodeType="withEffect">
                                  <p:stCondLst>
                                    <p:cond delay="500"/>
                                  </p:stCondLst>
                                  <p:childTnLst>
                                    <p:animMotion origin="layout" path="M 2.91667E-6 7.40741E-7 L -0.37565 0.05625 " pathEditMode="relative" rAng="0" ptsTypes="AA">
                                      <p:cBhvr>
                                        <p:cTn id="128" dur="3000" fill="hold"/>
                                        <p:tgtEl>
                                          <p:spTgt spid="36"/>
                                        </p:tgtEl>
                                        <p:attrNameLst>
                                          <p:attrName>ppt_x</p:attrName>
                                          <p:attrName>ppt_y</p:attrName>
                                        </p:attrNameLst>
                                      </p:cBhvr>
                                      <p:rCtr x="-18789" y="2801"/>
                                    </p:animMotion>
                                  </p:childTnLst>
                                </p:cTn>
                              </p:par>
                              <p:par>
                                <p:cTn id="129" presetID="1" presetClass="exit" presetSubtype="0" fill="hold" nodeType="withEffect">
                                  <p:stCondLst>
                                    <p:cond delay="3750"/>
                                  </p:stCondLst>
                                  <p:childTnLst>
                                    <p:set>
                                      <p:cBhvr>
                                        <p:cTn id="130" dur="1" fill="hold">
                                          <p:stCondLst>
                                            <p:cond delay="0"/>
                                          </p:stCondLst>
                                        </p:cTn>
                                        <p:tgtEl>
                                          <p:spTgt spid="36"/>
                                        </p:tgtEl>
                                        <p:attrNameLst>
                                          <p:attrName>style.visibility</p:attrName>
                                        </p:attrNameLst>
                                      </p:cBhvr>
                                      <p:to>
                                        <p:strVal val="hidden"/>
                                      </p:to>
                                    </p:set>
                                  </p:childTnLst>
                                </p:cTn>
                              </p:par>
                              <p:par>
                                <p:cTn id="131" presetID="1" presetClass="entr" presetSubtype="0" fill="hold" nodeType="withEffect">
                                  <p:stCondLst>
                                    <p:cond delay="3750"/>
                                  </p:stCondLst>
                                  <p:childTnLst>
                                    <p:set>
                                      <p:cBhvr>
                                        <p:cTn id="132" dur="1" fill="hold">
                                          <p:stCondLst>
                                            <p:cond delay="0"/>
                                          </p:stCondLst>
                                        </p:cTn>
                                        <p:tgtEl>
                                          <p:spTgt spid="37"/>
                                        </p:tgtEl>
                                        <p:attrNameLst>
                                          <p:attrName>style.visibility</p:attrName>
                                        </p:attrNameLst>
                                      </p:cBhvr>
                                      <p:to>
                                        <p:strVal val="visible"/>
                                      </p:to>
                                    </p:set>
                                  </p:childTnLst>
                                </p:cTn>
                              </p:par>
                              <p:par>
                                <p:cTn id="133" presetID="42" presetClass="path" presetSubtype="0" accel="50000" decel="50000" fill="hold" nodeType="withEffect">
                                  <p:stCondLst>
                                    <p:cond delay="3750"/>
                                  </p:stCondLst>
                                  <p:childTnLst>
                                    <p:animMotion origin="layout" path="M 4.375E-6 -3.7037E-7 L -0.00235 0.20301 " pathEditMode="relative" rAng="0" ptsTypes="AA">
                                      <p:cBhvr>
                                        <p:cTn id="134" dur="2250" fill="hold"/>
                                        <p:tgtEl>
                                          <p:spTgt spid="37"/>
                                        </p:tgtEl>
                                        <p:attrNameLst>
                                          <p:attrName>ppt_x</p:attrName>
                                          <p:attrName>ppt_y</p:attrName>
                                        </p:attrNameLst>
                                      </p:cBhvr>
                                      <p:rCtr x="-117" y="10139"/>
                                    </p:animMotion>
                                  </p:childTnLst>
                                  <p:subTnLst>
                                    <p:audio>
                                      <p:cMediaNode>
                                        <p:cTn display="0" masterRel="sameClick">
                                          <p:stCondLst>
                                            <p:cond evt="begin" delay="0">
                                              <p:tn val="133"/>
                                            </p:cond>
                                          </p:stCondLst>
                                          <p:endCondLst>
                                            <p:cond evt="onStopAudio" delay="0">
                                              <p:tgtEl>
                                                <p:sldTgt/>
                                              </p:tgtEl>
                                            </p:cond>
                                          </p:endCondLst>
                                        </p:cTn>
                                        <p:tgtEl>
                                          <p:sndTgt r:embed="rId5" name="Tieng-nhay-xuong-nuoc-boi-www_tiengdong_com.wav"/>
                                        </p:tgtEl>
                                      </p:cMediaNode>
                                    </p:audio>
                                  </p:subTnLst>
                                </p:cTn>
                              </p:par>
                              <p:par>
                                <p:cTn id="135" presetID="1" presetClass="entr" presetSubtype="0" fill="hold" nodeType="withEffect">
                                  <p:stCondLst>
                                    <p:cond delay="5000"/>
                                  </p:stCondLst>
                                  <p:childTnLst>
                                    <p:set>
                                      <p:cBhvr>
                                        <p:cTn id="136" dur="1" fill="hold">
                                          <p:stCondLst>
                                            <p:cond delay="0"/>
                                          </p:stCondLst>
                                        </p:cTn>
                                        <p:tgtEl>
                                          <p:spTgt spid="41"/>
                                        </p:tgtEl>
                                        <p:attrNameLst>
                                          <p:attrName>style.visibility</p:attrName>
                                        </p:attrNameLst>
                                      </p:cBhvr>
                                      <p:to>
                                        <p:strVal val="visible"/>
                                      </p:to>
                                    </p:set>
                                  </p:childTnLst>
                                </p:cTn>
                              </p:par>
                              <p:par>
                                <p:cTn id="137" presetID="1" presetClass="entr" presetSubtype="0" fill="hold" nodeType="withEffect">
                                  <p:stCondLst>
                                    <p:cond delay="5000"/>
                                  </p:stCondLst>
                                  <p:childTnLst>
                                    <p:set>
                                      <p:cBhvr>
                                        <p:cTn id="138" dur="1" fill="hold">
                                          <p:stCondLst>
                                            <p:cond delay="0"/>
                                          </p:stCondLst>
                                        </p:cTn>
                                        <p:tgtEl>
                                          <p:spTgt spid="38"/>
                                        </p:tgtEl>
                                        <p:attrNameLst>
                                          <p:attrName>style.visibility</p:attrName>
                                        </p:attrNameLst>
                                      </p:cBhvr>
                                      <p:to>
                                        <p:strVal val="visible"/>
                                      </p:to>
                                    </p:set>
                                  </p:childTnLst>
                                </p:cTn>
                              </p:par>
                              <p:par>
                                <p:cTn id="139" presetID="10" presetClass="exit" presetSubtype="0" fill="hold" nodeType="withEffect">
                                  <p:stCondLst>
                                    <p:cond delay="6750"/>
                                  </p:stCondLst>
                                  <p:childTnLst>
                                    <p:animEffect transition="out" filter="fade">
                                      <p:cBhvr>
                                        <p:cTn id="140" dur="500"/>
                                        <p:tgtEl>
                                          <p:spTgt spid="37"/>
                                        </p:tgtEl>
                                      </p:cBhvr>
                                    </p:animEffect>
                                    <p:set>
                                      <p:cBhvr>
                                        <p:cTn id="141" dur="1" fill="hold">
                                          <p:stCondLst>
                                            <p:cond delay="499"/>
                                          </p:stCondLst>
                                        </p:cTn>
                                        <p:tgtEl>
                                          <p:spTgt spid="37"/>
                                        </p:tgtEl>
                                        <p:attrNameLst>
                                          <p:attrName>style.visibility</p:attrName>
                                        </p:attrNameLst>
                                      </p:cBhvr>
                                      <p:to>
                                        <p:strVal val="hidden"/>
                                      </p:to>
                                    </p:set>
                                  </p:childTnLst>
                                </p:cTn>
                              </p:par>
                              <p:par>
                                <p:cTn id="142" presetID="1" presetClass="exit" presetSubtype="0" fill="hold" nodeType="withEffect">
                                  <p:stCondLst>
                                    <p:cond delay="6750"/>
                                  </p:stCondLst>
                                  <p:childTnLst>
                                    <p:set>
                                      <p:cBhvr>
                                        <p:cTn id="143" dur="1" fill="hold">
                                          <p:stCondLst>
                                            <p:cond delay="0"/>
                                          </p:stCondLst>
                                        </p:cTn>
                                        <p:tgtEl>
                                          <p:spTgt spid="41"/>
                                        </p:tgtEl>
                                        <p:attrNameLst>
                                          <p:attrName>style.visibility</p:attrName>
                                        </p:attrNameLst>
                                      </p:cBhvr>
                                      <p:to>
                                        <p:strVal val="hidden"/>
                                      </p:to>
                                    </p:set>
                                  </p:childTnLst>
                                </p:cTn>
                              </p:par>
                              <p:par>
                                <p:cTn id="144" presetID="1" presetClass="exit" presetSubtype="0" fill="hold" nodeType="withEffect">
                                  <p:stCondLst>
                                    <p:cond delay="6750"/>
                                  </p:stCondLst>
                                  <p:childTnLst>
                                    <p:set>
                                      <p:cBhvr>
                                        <p:cTn id="145"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20408">
                <p:cTn id="146" fill="hold" display="0">
                  <p:stCondLst>
                    <p:cond delay="indefinite"/>
                  </p:stCondLst>
                  <p:endCondLst>
                    <p:cond evt="onStopAudio" delay="0">
                      <p:tgtEl>
                        <p:sldTgt/>
                      </p:tgtEl>
                    </p:cond>
                  </p:endCondLst>
                </p:cTn>
                <p:tgtEl>
                  <p:spTgt spid="47"/>
                </p:tgtEl>
              </p:cMediaNode>
            </p:audio>
          </p:childTnLst>
        </p:cTn>
      </p:par>
    </p:tnLst>
    <p:bldLst>
      <p:bldP spid="21" grpId="0" animBg="1"/>
      <p:bldP spid="20" grpId="0"/>
      <p:bldP spid="17" grpId="0"/>
      <p:bldP spid="19"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Cảm</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các</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bạn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đã</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giúp</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heo</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con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nhé</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35002575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E7209-A612-218E-FB71-EFCDF256A9F4}"/>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9581103B-41AC-720D-FD6E-3554EE89E995}"/>
              </a:ext>
            </a:extLst>
          </p:cNvPr>
          <p:cNvSpPr>
            <a:spLocks noGrp="1"/>
          </p:cNvSpPr>
          <p:nvPr>
            <p:ph type="subTitle" idx="1"/>
          </p:nvPr>
        </p:nvSpPr>
        <p:spPr/>
        <p:txBody>
          <a:bodyPr/>
          <a:lstStyle/>
          <a:p>
            <a:endParaRPr lang="vi-VN"/>
          </a:p>
        </p:txBody>
      </p:sp>
      <p:pic>
        <p:nvPicPr>
          <p:cNvPr id="5" name="Picture 4" descr="A cartoon of two people in a field&#10;&#10;Description automatically generated">
            <a:extLst>
              <a:ext uri="{FF2B5EF4-FFF2-40B4-BE49-F238E27FC236}">
                <a16:creationId xmlns:a16="http://schemas.microsoft.com/office/drawing/2014/main" id="{7DB9F05B-5CC1-13CC-666C-EEBF77E688A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C848FCC9-582D-67F5-E054-8FD7F707E2FC}"/>
              </a:ext>
            </a:extLst>
          </p:cNvPr>
          <p:cNvPicPr>
            <a:picLocks noChangeAspect="1"/>
          </p:cNvPicPr>
          <p:nvPr/>
        </p:nvPicPr>
        <p:blipFill>
          <a:blip r:embed="rId3"/>
          <a:stretch>
            <a:fillRect/>
          </a:stretch>
        </p:blipFill>
        <p:spPr>
          <a:xfrm>
            <a:off x="4611529" y="145501"/>
            <a:ext cx="2182557" cy="1207113"/>
          </a:xfrm>
          <a:prstGeom prst="rect">
            <a:avLst/>
          </a:prstGeom>
        </p:spPr>
      </p:pic>
      <p:pic>
        <p:nvPicPr>
          <p:cNvPr id="16" name="Picture 15">
            <a:extLst>
              <a:ext uri="{FF2B5EF4-FFF2-40B4-BE49-F238E27FC236}">
                <a16:creationId xmlns:a16="http://schemas.microsoft.com/office/drawing/2014/main" id="{854422E4-7B70-4070-A067-3FE123483EC1}"/>
              </a:ext>
            </a:extLst>
          </p:cNvPr>
          <p:cNvPicPr>
            <a:picLocks noChangeAspect="1"/>
          </p:cNvPicPr>
          <p:nvPr/>
        </p:nvPicPr>
        <p:blipFill>
          <a:blip r:embed="rId4"/>
          <a:stretch>
            <a:fillRect/>
          </a:stretch>
        </p:blipFill>
        <p:spPr>
          <a:xfrm>
            <a:off x="186526" y="1515961"/>
            <a:ext cx="12107705" cy="4090771"/>
          </a:xfrm>
          <a:prstGeom prst="rect">
            <a:avLst/>
          </a:prstGeom>
        </p:spPr>
      </p:pic>
      <p:pic>
        <p:nvPicPr>
          <p:cNvPr id="6" name="Picture 5">
            <a:extLst>
              <a:ext uri="{FF2B5EF4-FFF2-40B4-BE49-F238E27FC236}">
                <a16:creationId xmlns:a16="http://schemas.microsoft.com/office/drawing/2014/main" id="{CE70F528-A8FB-5690-7103-AD9F714199AF}"/>
              </a:ext>
            </a:extLst>
          </p:cNvPr>
          <p:cNvPicPr>
            <a:picLocks noChangeAspect="1"/>
          </p:cNvPicPr>
          <p:nvPr/>
        </p:nvPicPr>
        <p:blipFill>
          <a:blip r:embed="rId5"/>
          <a:stretch>
            <a:fillRect/>
          </a:stretch>
        </p:blipFill>
        <p:spPr>
          <a:xfrm>
            <a:off x="4663478" y="3451246"/>
            <a:ext cx="2840982" cy="1182727"/>
          </a:xfrm>
          <a:prstGeom prst="rect">
            <a:avLst/>
          </a:prstGeom>
        </p:spPr>
      </p:pic>
    </p:spTree>
    <p:extLst>
      <p:ext uri="{BB962C8B-B14F-4D97-AF65-F5344CB8AC3E}">
        <p14:creationId xmlns:p14="http://schemas.microsoft.com/office/powerpoint/2010/main" val="2725295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A560-DD0F-9DEB-EA5C-08185E09882F}"/>
              </a:ext>
            </a:extLst>
          </p:cNvPr>
          <p:cNvSpPr>
            <a:spLocks noGrp="1"/>
          </p:cNvSpPr>
          <p:nvPr>
            <p:ph type="title"/>
          </p:nvPr>
        </p:nvSpPr>
        <p:spPr/>
        <p:txBody>
          <a:bodyPr/>
          <a:lstStyle/>
          <a:p>
            <a:endParaRPr lang="vi-VN" dirty="0"/>
          </a:p>
        </p:txBody>
      </p:sp>
      <p:sp>
        <p:nvSpPr>
          <p:cNvPr id="3" name="Content Placeholder 2">
            <a:extLst>
              <a:ext uri="{FF2B5EF4-FFF2-40B4-BE49-F238E27FC236}">
                <a16:creationId xmlns:a16="http://schemas.microsoft.com/office/drawing/2014/main" id="{5CAEA999-74D4-7CD6-D39E-47ADBE560B7D}"/>
              </a:ext>
            </a:extLst>
          </p:cNvPr>
          <p:cNvSpPr>
            <a:spLocks noGrp="1"/>
          </p:cNvSpPr>
          <p:nvPr>
            <p:ph idx="1"/>
          </p:nvPr>
        </p:nvSpPr>
        <p:spPr/>
        <p:txBody>
          <a:bodyPr/>
          <a:lstStyle/>
          <a:p>
            <a:endParaRPr lang="vi-VN"/>
          </a:p>
        </p:txBody>
      </p:sp>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5" name="Freeform 18">
            <a:extLst>
              <a:ext uri="{FF2B5EF4-FFF2-40B4-BE49-F238E27FC236}">
                <a16:creationId xmlns:a16="http://schemas.microsoft.com/office/drawing/2014/main" id="{CCDF935E-B7C4-BB86-7A07-869FE6212FCC}"/>
              </a:ext>
            </a:extLst>
          </p:cNvPr>
          <p:cNvSpPr/>
          <p:nvPr/>
        </p:nvSpPr>
        <p:spPr>
          <a:xfrm>
            <a:off x="1444752" y="218158"/>
            <a:ext cx="8219563" cy="4747033"/>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9">
            <a:extLst>
              <a:ext uri="{FF2B5EF4-FFF2-40B4-BE49-F238E27FC236}">
                <a16:creationId xmlns:a16="http://schemas.microsoft.com/office/drawing/2014/main" id="{B4620AA7-EF9B-1721-63B1-0404DF10F061}"/>
              </a:ext>
            </a:extLst>
          </p:cNvPr>
          <p:cNvSpPr/>
          <p:nvPr/>
        </p:nvSpPr>
        <p:spPr>
          <a:xfrm>
            <a:off x="6990840" y="2459736"/>
            <a:ext cx="5207748" cy="4616412"/>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80CFD59-6D31-B227-8EFF-D45A84D95A32}"/>
              </a:ext>
            </a:extLst>
          </p:cNvPr>
          <p:cNvPicPr>
            <a:picLocks noChangeAspect="1"/>
          </p:cNvPicPr>
          <p:nvPr/>
        </p:nvPicPr>
        <p:blipFill>
          <a:blip r:embed="rId6"/>
          <a:stretch>
            <a:fillRect/>
          </a:stretch>
        </p:blipFill>
        <p:spPr>
          <a:xfrm>
            <a:off x="2344342" y="1690688"/>
            <a:ext cx="6420382" cy="1686484"/>
          </a:xfrm>
          <a:prstGeom prst="rect">
            <a:avLst/>
          </a:prstGeom>
        </p:spPr>
      </p:pic>
    </p:spTree>
    <p:extLst>
      <p:ext uri="{BB962C8B-B14F-4D97-AF65-F5344CB8AC3E}">
        <p14:creationId xmlns:p14="http://schemas.microsoft.com/office/powerpoint/2010/main" val="308233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8" name="Rectangle: Rounded Corners 7">
            <a:extLst>
              <a:ext uri="{FF2B5EF4-FFF2-40B4-BE49-F238E27FC236}">
                <a16:creationId xmlns:a16="http://schemas.microsoft.com/office/drawing/2014/main" id="{3215BA53-CB76-9B55-B30A-28993EABDE12}"/>
              </a:ext>
            </a:extLst>
          </p:cNvPr>
          <p:cNvSpPr/>
          <p:nvPr/>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9" name="Oval 8">
            <a:extLst>
              <a:ext uri="{FF2B5EF4-FFF2-40B4-BE49-F238E27FC236}">
                <a16:creationId xmlns:a16="http://schemas.microsoft.com/office/drawing/2014/main" id="{4F46CA53-D188-B147-CA4A-A8676E216B3A}"/>
              </a:ext>
            </a:extLst>
          </p:cNvPr>
          <p:cNvSpPr/>
          <p:nvPr/>
        </p:nvSpPr>
        <p:spPr>
          <a:xfrm>
            <a:off x="630936" y="512064"/>
            <a:ext cx="914400" cy="9144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7200" dirty="0">
                <a:latin typeface="#9Slide03 AmpleSoft Bold" panose="02000000000000000000" pitchFamily="2" charset="-93"/>
              </a:rPr>
              <a:t>4</a:t>
            </a:r>
            <a:endParaRPr lang="vi-VN" sz="7200" dirty="0">
              <a:latin typeface="#9Slide03 AmpleSoft Bold" panose="02000000000000000000" pitchFamily="2" charset="-93"/>
            </a:endParaRPr>
          </a:p>
        </p:txBody>
      </p:sp>
      <p:sp>
        <p:nvSpPr>
          <p:cNvPr id="11" name="TextBox 10">
            <a:extLst>
              <a:ext uri="{FF2B5EF4-FFF2-40B4-BE49-F238E27FC236}">
                <a16:creationId xmlns:a16="http://schemas.microsoft.com/office/drawing/2014/main" id="{7723E112-A06D-47E5-0F95-A0CB318F93D7}"/>
              </a:ext>
            </a:extLst>
          </p:cNvPr>
          <p:cNvSpPr txBox="1"/>
          <p:nvPr/>
        </p:nvSpPr>
        <p:spPr>
          <a:xfrm>
            <a:off x="1568667" y="477219"/>
            <a:ext cx="10258375" cy="2062103"/>
          </a:xfrm>
          <a:prstGeom prst="rect">
            <a:avLst/>
          </a:prstGeom>
          <a:noFill/>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Người ta đổ cát vào một cái hố có dạng hình hộp chữ nhật với chiều dài 50 dm, chiều rộng 30 dm và chiều sâu 50 cm. Hãy tính xem phải đổ bao nhiêu khối cát thì đầy cái hố đó (1 </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m</a:t>
            </a:r>
            <a:r>
              <a:rPr lang="en-US" sz="3200" b="1" kern="0" baseline="30000" dirty="0">
                <a:solidFill>
                  <a:srgbClr val="002060"/>
                </a:solidFill>
                <a:latin typeface="Cambria" panose="02040503050406030204" pitchFamily="18" charset="0"/>
                <a:ea typeface="Cambria" panose="02040503050406030204" pitchFamily="18" charset="0"/>
                <a:cs typeface="Arial" panose="020B0604020202020204" pitchFamily="34" charset="0"/>
              </a:rPr>
              <a:t>3</a:t>
            </a:r>
            <a:r>
              <a:rPr lang="vi-VN" sz="3200" b="1" dirty="0">
                <a:solidFill>
                  <a:srgbClr val="002060"/>
                </a:solidFill>
                <a:latin typeface="Cambria" panose="02040503050406030204" pitchFamily="18" charset="0"/>
                <a:ea typeface="Cambria" panose="02040503050406030204" pitchFamily="18" charset="0"/>
              </a:rPr>
              <a:t> gọi tắt là một khối).</a:t>
            </a:r>
          </a:p>
        </p:txBody>
      </p:sp>
      <p:pic>
        <p:nvPicPr>
          <p:cNvPr id="3" name="Picture 2">
            <a:extLst>
              <a:ext uri="{FF2B5EF4-FFF2-40B4-BE49-F238E27FC236}">
                <a16:creationId xmlns:a16="http://schemas.microsoft.com/office/drawing/2014/main" id="{803A89BE-C0C8-53D2-678C-E593C7E04B6F}"/>
              </a:ext>
            </a:extLst>
          </p:cNvPr>
          <p:cNvPicPr>
            <a:picLocks noChangeAspect="1"/>
          </p:cNvPicPr>
          <p:nvPr/>
        </p:nvPicPr>
        <p:blipFill>
          <a:blip r:embed="rId3"/>
          <a:stretch>
            <a:fillRect/>
          </a:stretch>
        </p:blipFill>
        <p:spPr>
          <a:xfrm>
            <a:off x="6675069" y="2851484"/>
            <a:ext cx="4898557" cy="3531518"/>
          </a:xfrm>
          <a:prstGeom prst="rect">
            <a:avLst/>
          </a:prstGeom>
        </p:spPr>
      </p:pic>
      <p:sp>
        <p:nvSpPr>
          <p:cNvPr id="5" name="TextBox 4">
            <a:extLst>
              <a:ext uri="{FF2B5EF4-FFF2-40B4-BE49-F238E27FC236}">
                <a16:creationId xmlns:a16="http://schemas.microsoft.com/office/drawing/2014/main" id="{BF7653DB-EBFD-C78D-C199-754773DDB5E1}"/>
              </a:ext>
            </a:extLst>
          </p:cNvPr>
          <p:cNvSpPr txBox="1"/>
          <p:nvPr/>
        </p:nvSpPr>
        <p:spPr>
          <a:xfrm>
            <a:off x="445168" y="3019926"/>
            <a:ext cx="6220327"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50 dm = 5 m; 30 dm = 3 m; 50 cm = 0,5 m</a:t>
            </a:r>
          </a:p>
          <a:p>
            <a:pPr algn="ctr"/>
            <a:r>
              <a:rPr lang="en-US" sz="3200" dirty="0" err="1">
                <a:solidFill>
                  <a:srgbClr val="FF0000"/>
                </a:solidFill>
                <a:latin typeface="Cambria" panose="02040503050406030204" pitchFamily="18" charset="0"/>
                <a:ea typeface="Cambria" panose="02040503050406030204" pitchFamily="18" charset="0"/>
              </a:rPr>
              <a:t>Thể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5 × 3 × 0,5 =7,5(m3)</a:t>
            </a:r>
          </a:p>
          <a:p>
            <a:pPr algn="ctr"/>
            <a:r>
              <a:rPr lang="en-US" sz="3200" dirty="0" err="1">
                <a:solidFill>
                  <a:srgbClr val="FF0000"/>
                </a:solidFill>
                <a:latin typeface="Cambria" panose="02040503050406030204" pitchFamily="18" charset="0"/>
                <a:ea typeface="Cambria" panose="02040503050406030204" pitchFamily="18" charset="0"/>
              </a:rPr>
              <a:t>Vậy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phải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a:t>
            </a:r>
            <a:r>
              <a:rPr lang="en-US" sz="3200" dirty="0">
                <a:solidFill>
                  <a:srgbClr val="FF0000"/>
                </a:solidFill>
                <a:latin typeface="Cambria" panose="02040503050406030204" pitchFamily="18" charset="0"/>
                <a:ea typeface="Cambria" panose="02040503050406030204" pitchFamily="18" charset="0"/>
              </a:rPr>
              <a:t> 7,5 </a:t>
            </a:r>
            <a:r>
              <a:rPr lang="en-US" sz="3200" dirty="0" err="1">
                <a:solidFill>
                  <a:srgbClr val="FF0000"/>
                </a:solidFill>
                <a:latin typeface="Cambria" panose="02040503050406030204" pitchFamily="18" charset="0"/>
                <a:ea typeface="Cambria" panose="02040503050406030204" pitchFamily="18" charset="0"/>
              </a:rPr>
              <a:t>khối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đầy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248621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954</TotalTime>
  <Words>492</Words>
  <Application>Microsoft Office PowerPoint</Application>
  <PresentationFormat>Widescreen</PresentationFormat>
  <Paragraphs>41</Paragraphs>
  <Slides>14</Slides>
  <Notes>0</Notes>
  <HiddenSlides>0</HiddenSlides>
  <MMClips>5</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#9Slide03 AmpleSoft Bold</vt:lpstr>
      <vt:lpstr>Aptos</vt:lpstr>
      <vt:lpstr>Aptos Display</vt:lpstr>
      <vt:lpstr>Arial</vt:lpstr>
      <vt:lpstr>Calibri</vt:lpstr>
      <vt:lpstr>Cambria</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34</cp:revision>
  <dcterms:created xsi:type="dcterms:W3CDTF">2024-08-15T03:29:19Z</dcterms:created>
  <dcterms:modified xsi:type="dcterms:W3CDTF">2025-02-16T09:36:50Z</dcterms:modified>
  <cp:category>9Slide.vn</cp:category>
</cp:coreProperties>
</file>