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8" r:id="rId4"/>
    <p:sldId id="259" r:id="rId5"/>
    <p:sldId id="2634" r:id="rId6"/>
    <p:sldId id="2645" r:id="rId7"/>
    <p:sldId id="2646" r:id="rId8"/>
    <p:sldId id="2647" r:id="rId9"/>
    <p:sldId id="2641" r:id="rId10"/>
    <p:sldId id="2642" r:id="rId11"/>
    <p:sldId id="2643" r:id="rId12"/>
    <p:sldId id="2648" r:id="rId13"/>
    <p:sldId id="2649" r:id="rId14"/>
    <p:sldId id="2644" r:id="rId15"/>
    <p:sldId id="2650" r:id="rId16"/>
    <p:sldId id="2651" r:id="rId17"/>
    <p:sldId id="2652" r:id="rId18"/>
    <p:sldId id="2653" r:id="rId19"/>
    <p:sldId id="2654" r:id="rId20"/>
    <p:sldId id="2655" r:id="rId21"/>
    <p:sldId id="264" r:id="rId22"/>
    <p:sldId id="2656" r:id="rId23"/>
    <p:sldId id="2657" r:id="rId24"/>
    <p:sldId id="2637" r:id="rId25"/>
    <p:sldId id="2638" r:id="rId26"/>
    <p:sldId id="303" r:id="rId27"/>
    <p:sldId id="304" r:id="rId28"/>
    <p:sldId id="272" r:id="rId29"/>
    <p:sldId id="2639" r:id="rId30"/>
    <p:sldId id="2666" r:id="rId31"/>
    <p:sldId id="2658" r:id="rId32"/>
    <p:sldId id="2659" r:id="rId33"/>
    <p:sldId id="2660" r:id="rId34"/>
    <p:sldId id="2661" r:id="rId35"/>
    <p:sldId id="2662" r:id="rId36"/>
    <p:sldId id="2663" r:id="rId37"/>
    <p:sldId id="2664" r:id="rId38"/>
    <p:sldId id="2665" r:id="rId39"/>
    <p:sldId id="264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35E"/>
    <a:srgbClr val="FF0000"/>
    <a:srgbClr val="CC00FF"/>
    <a:srgbClr val="FF00FF"/>
    <a:srgbClr val="F3CF0B"/>
    <a:srgbClr val="F1625E"/>
    <a:srgbClr val="8AFBFF"/>
    <a:srgbClr val="0092D0"/>
    <a:srgbClr val="50A29C"/>
    <a:srgbClr val="80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7474" autoAdjust="0"/>
  </p:normalViewPr>
  <p:slideViewPr>
    <p:cSldViewPr snapToGrid="0">
      <p:cViewPr varScale="1">
        <p:scale>
          <a:sx n="72" d="100"/>
          <a:sy n="72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03231-ECDD-4E9E-B030-15456CE8094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2AC5E-F910-4BCB-BB07-E675E183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55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/>
              <a:t>Bài</a:t>
            </a:r>
            <a:r>
              <a:rPr lang="vi-VN" b="1" baseline="0" dirty="0"/>
              <a:t> soạn của Hiền Trần zalo duy nhất : 0353095025( mọi tai khoản khác đều ăn cắp giả mạo em)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73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/>
              <a:t>Bài</a:t>
            </a:r>
            <a:r>
              <a:rPr lang="vi-VN" b="1" baseline="0" dirty="0"/>
              <a:t> soạn của Hiền Trần zalo duy nhất : 0353095025( mọi tai khoản khác đều ăn cắp giả mạo 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7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C8FC-B0C4-457D-8AB7-E6D4931CBE6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61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/>
              <a:t>Bài</a:t>
            </a:r>
            <a:r>
              <a:rPr lang="vi-VN" b="1" baseline="0" dirty="0"/>
              <a:t> soạn của Hiền Trần zalo duy nhất : 0353095025( mọi tai khoản khác đều ăn cắp giả mạo 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44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C8FC-B0C4-457D-8AB7-E6D4931CBE6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2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/>
              <a:t>Bài</a:t>
            </a:r>
            <a:r>
              <a:rPr lang="vi-VN" b="1" baseline="0" dirty="0"/>
              <a:t> soạn của Hiền Trần zalo duy nhất 0353095025( mọi tài khoản bán bài giảng của em đều ăn cắp giả mạo)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2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/>
              <a:t>Bài</a:t>
            </a:r>
            <a:r>
              <a:rPr lang="vi-VN" b="1" baseline="0" dirty="0"/>
              <a:t> soạn của Hiền Trần zalo duy nhất : 0353095025( mọi tai khoản khác đều ăn cắp giả mạo em)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/>
              <a:t>Bài</a:t>
            </a:r>
            <a:r>
              <a:rPr lang="vi-VN" b="1" baseline="0" dirty="0"/>
              <a:t> soạn của Hiền Trần zalo duy nhất : 0353095025( mọi tai khoản khác đều ăn cắp giả mạo em)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/>
              <a:t>Bài</a:t>
            </a:r>
            <a:r>
              <a:rPr lang="vi-VN" b="1" baseline="0" dirty="0"/>
              <a:t> soạn của Hiền Trần zalo duy nhất : 0353095025( mọi tai khoản khác đều ăn cắp giả mạo em)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1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Bài</a:t>
            </a:r>
            <a:r>
              <a:rPr lang="vi-VN" b="1" baseline="0"/>
              <a:t> soạn của Hiền Trần zalo duy nhất : 0353095025( mọi tai khoản khác đều ăn cắp giả mạo em)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2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/>
              <a:t>Bài</a:t>
            </a:r>
            <a:r>
              <a:rPr lang="vi-VN" b="1" baseline="0" dirty="0"/>
              <a:t> soạn của Hiền Trần zalo duy nhất : 0353095025( mọi tai khoản khác đều ăn cắp giả mạo 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86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5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/>
              <a:t>Bài</a:t>
            </a:r>
            <a:r>
              <a:rPr lang="vi-VN" b="1" baseline="0" dirty="0"/>
              <a:t> soạn của Hiền Trần zalo duy nhất : 0353095025( mọi tai khoản khác đều ăn cắp giả mạo em)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9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4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6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8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9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9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4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4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86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3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39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4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9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DE99C-602F-AB96-8882-2F37568BC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33" y="8552535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6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3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6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9ED80FF9-DDF7-3DF1-A8FF-9E5151097D9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8365831"/>
            <a:ext cx="2448663" cy="2282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91" y="-2168129"/>
            <a:ext cx="1704266" cy="15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69138590-66B5-A364-0877-59AB7E26ED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9.png"/><Relationship Id="rId5" Type="http://schemas.openxmlformats.org/officeDocument/2006/relationships/image" Target="../media/image28.png"/><Relationship Id="rId10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groups/514479210372531/?ref=share_group_link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groups/514479210372531/?ref=share_group_link" TargetMode="Externa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hyperlink" Target="https://www.facebook.com/groups/514479210372531/?ref=share_group_link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9.png"/><Relationship Id="rId4" Type="http://schemas.openxmlformats.org/officeDocument/2006/relationships/hyperlink" Target="https://www.facebook.com/groups/514479210372531/?ref=share_group_li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514479210372531/?ref=share_group_link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14479210372531/?ref=share_group_lin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facebook.com/groups/514479210372531/?ref=share_group_link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514479210372531/?ref=share_group_link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514479210372531/?ref=share_group_link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514479210372531/?ref=share_group_link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9.png"/><Relationship Id="rId4" Type="http://schemas.openxmlformats.org/officeDocument/2006/relationships/hyperlink" Target="https://www.facebook.com/groups/514479210372531/?ref=share_group_lin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401" y="240949"/>
            <a:ext cx="819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Thứ</a:t>
            </a:r>
            <a:r>
              <a:rPr lang="en-US" sz="3600" b="1" dirty="0"/>
              <a:t>……. </a:t>
            </a:r>
            <a:r>
              <a:rPr lang="en-US" sz="3600" b="1" dirty="0" err="1"/>
              <a:t>ngày</a:t>
            </a:r>
            <a:r>
              <a:rPr lang="en-US" sz="3600" b="1" dirty="0"/>
              <a:t>……. </a:t>
            </a:r>
            <a:r>
              <a:rPr lang="en-US" sz="3600" b="1" dirty="0" err="1"/>
              <a:t>tháng</a:t>
            </a:r>
            <a:r>
              <a:rPr lang="en-US" sz="3600" b="1" dirty="0"/>
              <a:t>…… </a:t>
            </a:r>
            <a:r>
              <a:rPr lang="en-US" sz="3600" b="1" dirty="0" err="1"/>
              <a:t>năm</a:t>
            </a:r>
            <a:endParaRPr lang="en-US" sz="3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B132C-7D1C-C615-6021-F80C803365F8}"/>
              </a:ext>
            </a:extLst>
          </p:cNvPr>
          <p:cNvSpPr/>
          <p:nvPr/>
        </p:nvSpPr>
        <p:spPr>
          <a:xfrm>
            <a:off x="-404734" y="887280"/>
            <a:ext cx="120510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/>
            <a:r>
              <a:rPr lang="vi-VN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NỐI CÁC VẾ CÂU GHÉP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 TIẾT)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6F37C2-BC13-9C54-41DE-C8B920ECC6E0}"/>
              </a:ext>
            </a:extLst>
          </p:cNvPr>
          <p:cNvGrpSpPr/>
          <p:nvPr/>
        </p:nvGrpSpPr>
        <p:grpSpPr>
          <a:xfrm>
            <a:off x="596763" y="2672383"/>
            <a:ext cx="11917046" cy="1107997"/>
            <a:chOff x="3159904" y="3009244"/>
            <a:chExt cx="23873784" cy="11079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4395F3-2644-C308-1DA0-39A4D9EF60DE}"/>
                </a:ext>
              </a:extLst>
            </p:cNvPr>
            <p:cNvSpPr/>
            <p:nvPr/>
          </p:nvSpPr>
          <p:spPr>
            <a:xfrm>
              <a:off x="3159906" y="3009245"/>
              <a:ext cx="23873782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>
                  <a:ln w="212725">
                    <a:solidFill>
                      <a:schemeClr val="bg1"/>
                    </a:solidFill>
                  </a:ln>
                  <a:solidFill>
                    <a:srgbClr val="FF00FF"/>
                  </a:solidFill>
                  <a:latin typeface="SVN-Apple" panose="02040603050506020204" pitchFamily="18" charset="0"/>
                </a:rPr>
                <a:t>Luyện tập về cách nối các vế trong câu ghép</a:t>
              </a:r>
              <a:endParaRPr lang="en-US" sz="6600" dirty="0">
                <a:ln w="212725">
                  <a:solidFill>
                    <a:schemeClr val="bg1"/>
                  </a:solidFill>
                </a:ln>
                <a:solidFill>
                  <a:srgbClr val="FF00FF"/>
                </a:solidFill>
                <a:latin typeface="SVN-Apple" panose="020406030505060202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1B8530-9399-1720-42BE-549399FF1328}"/>
                </a:ext>
              </a:extLst>
            </p:cNvPr>
            <p:cNvSpPr/>
            <p:nvPr/>
          </p:nvSpPr>
          <p:spPr>
            <a:xfrm>
              <a:off x="3159904" y="3009244"/>
              <a:ext cx="2126295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66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66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66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vế</a:t>
              </a:r>
              <a:r>
                <a:rPr lang="en-US" sz="66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66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66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endParaRPr lang="en-US" sz="6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43838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4349" y="758917"/>
            <a:ext cx="1158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053192" y="370211"/>
            <a:ext cx="823638" cy="1018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142" y="1470788"/>
            <a:ext cx="1158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-Hs đọc yêu cầu BT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539646"/>
            <a:ext cx="11062741" cy="57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2070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5" b="18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5832" y="1213220"/>
            <a:ext cx="6900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Chia </a:t>
            </a: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sẻ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trước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lớp</a:t>
            </a:r>
            <a:endParaRPr kumimoji="0" lang="en-US" sz="60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3" b="19940"/>
          <a:stretch/>
        </p:blipFill>
        <p:spPr>
          <a:xfrm>
            <a:off x="1642534" y="2918707"/>
            <a:ext cx="3200400" cy="3911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10625" r="50084" b="8717"/>
          <a:stretch/>
        </p:blipFill>
        <p:spPr>
          <a:xfrm>
            <a:off x="7950199" y="2918706"/>
            <a:ext cx="3403601" cy="39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300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7142" y="1013629"/>
            <a:ext cx="11588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a.Tháng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//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Vế 1	                                     Vế 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b.Trời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en-US" sz="32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rẩy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Vế 1	                                                    Vế 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c.Buổi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//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Vế 1	                                                             Vế 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d.Dù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3200" b="1" dirty="0" err="1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u="sng" dirty="0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u="sng" dirty="0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u="sng" dirty="0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u="sng" dirty="0">
                <a:solidFill>
                  <a:srgbClr val="F3C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3200" b="1" dirty="0">
              <a:solidFill>
                <a:srgbClr val="F3CF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Vế 1                                                          	Vế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053192" y="370211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442" y="420317"/>
            <a:ext cx="11136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tập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Trong mỗi câu trên các vế câu được nối như thế nào? trong câu ghép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2.</a:t>
            </a:r>
          </a:p>
          <a:p>
            <a:pPr algn="just"/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2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442" y="420317"/>
            <a:ext cx="11136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tập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Trong mỗi câu trên các vế câu được nối như thế nào? trong câu ghép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2.</a:t>
            </a:r>
          </a:p>
          <a:p>
            <a:pPr algn="just"/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3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696" y="555229"/>
            <a:ext cx="115947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4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5" b="18789"/>
          <a:stretch/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45832" y="1213220"/>
            <a:ext cx="6900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Đại diện nhóm</a:t>
            </a:r>
          </a:p>
          <a:p>
            <a:pPr algn="ctr"/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Chia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sẻ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trước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lớp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SVN-Nexa Rust Sans Black" panose="020B0606040200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3" b="19940"/>
          <a:stretch/>
        </p:blipFill>
        <p:spPr>
          <a:xfrm>
            <a:off x="1642534" y="2918707"/>
            <a:ext cx="3200400" cy="3911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10625" r="50084" b="8717"/>
          <a:stretch/>
        </p:blipFill>
        <p:spPr>
          <a:xfrm>
            <a:off x="7950199" y="2918706"/>
            <a:ext cx="3403601" cy="39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0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2234" y="242762"/>
            <a:ext cx="11733530" cy="6303696"/>
          </a:xfrm>
          <a:prstGeom prst="roundRect">
            <a:avLst/>
          </a:prstGeom>
          <a:solidFill>
            <a:schemeClr val="bg1">
              <a:alpha val="77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404388" y="3962252"/>
            <a:ext cx="4665378" cy="2895748"/>
            <a:chOff x="7404388" y="3962252"/>
            <a:chExt cx="4665378" cy="289574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" r="53282" b="65582"/>
            <a:stretch/>
          </p:blipFill>
          <p:spPr>
            <a:xfrm>
              <a:off x="7404388" y="5720576"/>
              <a:ext cx="2517168" cy="113742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92" b="20090"/>
            <a:stretch/>
          </p:blipFill>
          <p:spPr>
            <a:xfrm>
              <a:off x="7951913" y="4422710"/>
              <a:ext cx="1630977" cy="16621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35" b="19641"/>
            <a:stretch/>
          </p:blipFill>
          <p:spPr>
            <a:xfrm>
              <a:off x="9705123" y="3962252"/>
              <a:ext cx="2364643" cy="238238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36236" y="120803"/>
            <a:ext cx="5594240" cy="6193908"/>
            <a:chOff x="336236" y="120803"/>
            <a:chExt cx="5594240" cy="61939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12" b="19342"/>
            <a:stretch/>
          </p:blipFill>
          <p:spPr>
            <a:xfrm>
              <a:off x="1148383" y="2552045"/>
              <a:ext cx="4460749" cy="37626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49" b="59596"/>
            <a:stretch/>
          </p:blipFill>
          <p:spPr>
            <a:xfrm rot="20518314">
              <a:off x="3068743" y="120803"/>
              <a:ext cx="2861733" cy="2286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43" b="59746"/>
            <a:stretch/>
          </p:blipFill>
          <p:spPr>
            <a:xfrm>
              <a:off x="336236" y="515984"/>
              <a:ext cx="2590800" cy="22775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923" b="59895"/>
            <a:stretch/>
          </p:blipFill>
          <p:spPr>
            <a:xfrm>
              <a:off x="1191006" y="1004942"/>
              <a:ext cx="925232" cy="129823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2" r="31768" b="19725"/>
            <a:stretch/>
          </p:blipFill>
          <p:spPr>
            <a:xfrm rot="1046556">
              <a:off x="3987403" y="520132"/>
              <a:ext cx="894355" cy="102341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 rot="428908">
            <a:off x="5377526" y="607474"/>
            <a:ext cx="6267266" cy="4213632"/>
            <a:chOff x="5731215" y="413367"/>
            <a:chExt cx="6267266" cy="42136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0" r="26673" b="19547"/>
            <a:stretch/>
          </p:blipFill>
          <p:spPr>
            <a:xfrm rot="21372538">
              <a:off x="5731215" y="413367"/>
              <a:ext cx="6267266" cy="421363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163414">
              <a:off x="6396323" y="879528"/>
              <a:ext cx="554107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69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696" y="555229"/>
            <a:ext cx="115947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a) Hai vế câu nối trực tiếp với nhau, giữa 2 vế có dấu phẩy.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b) Hai vế câu được nối với nhau bằng kết từ và.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c) Hai vế câu được nối bằng cặp từ vừa... đã...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 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22002" r="29209" b="15073"/>
          <a:stretch/>
        </p:blipFill>
        <p:spPr>
          <a:xfrm>
            <a:off x="0" y="0"/>
            <a:ext cx="12192000" cy="65392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3799725" y="188969"/>
            <a:ext cx="3837035" cy="13071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vi-VN" sz="6600" b="1" cap="none" spc="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6600" b="0" cap="none" spc="0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169" y="1980666"/>
            <a:ext cx="11400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hai cách nối các vế câu trong câu ghép: nối bằng kết từ, cặp kết từ hoặc những cặp từ khác có tác dụng nối và nối trực tiếp (không dùng từ nối).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tích được cách nối các vế câu trong câu ghép.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nối các vế câu để tạo được câu ghép.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6" t="18406" r="47643" b="23082"/>
          <a:stretch/>
        </p:blipFill>
        <p:spPr>
          <a:xfrm>
            <a:off x="10767889" y="4572000"/>
            <a:ext cx="1444098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5360" y="-183901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5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0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2234" y="242762"/>
            <a:ext cx="11733530" cy="6303696"/>
          </a:xfrm>
          <a:prstGeom prst="roundRect">
            <a:avLst/>
          </a:prstGeom>
          <a:solidFill>
            <a:schemeClr val="bg1">
              <a:alpha val="77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36236" y="4212235"/>
            <a:ext cx="3501246" cy="2102475"/>
            <a:chOff x="336236" y="120803"/>
            <a:chExt cx="5594240" cy="61939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12" b="19342"/>
            <a:stretch/>
          </p:blipFill>
          <p:spPr>
            <a:xfrm>
              <a:off x="1148383" y="2552045"/>
              <a:ext cx="4460749" cy="37626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49" b="59596"/>
            <a:stretch/>
          </p:blipFill>
          <p:spPr>
            <a:xfrm rot="20518314">
              <a:off x="3068743" y="120803"/>
              <a:ext cx="2861733" cy="2286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43" b="59746"/>
            <a:stretch/>
          </p:blipFill>
          <p:spPr>
            <a:xfrm>
              <a:off x="336236" y="515984"/>
              <a:ext cx="2590800" cy="22775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923" b="59895"/>
            <a:stretch/>
          </p:blipFill>
          <p:spPr>
            <a:xfrm>
              <a:off x="1191006" y="1004942"/>
              <a:ext cx="925232" cy="129823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2" r="31768" b="19725"/>
            <a:stretch/>
          </p:blipFill>
          <p:spPr>
            <a:xfrm rot="1046556">
              <a:off x="3987403" y="520132"/>
              <a:ext cx="894355" cy="102341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 rot="21592322">
            <a:off x="1162587" y="322528"/>
            <a:ext cx="9540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0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2233" y="242762"/>
            <a:ext cx="11935447" cy="6303696"/>
          </a:xfrm>
          <a:prstGeom prst="roundRect">
            <a:avLst/>
          </a:prstGeom>
          <a:solidFill>
            <a:schemeClr val="bg1">
              <a:alpha val="77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592322">
            <a:off x="707" y="874057"/>
            <a:ext cx="1206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BT1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592322">
            <a:off x="277700" y="1722359"/>
            <a:ext cx="1177590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;...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3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2233" y="242762"/>
            <a:ext cx="11935447" cy="6303696"/>
          </a:xfrm>
          <a:prstGeom prst="roundRect">
            <a:avLst/>
          </a:prstGeom>
          <a:solidFill>
            <a:schemeClr val="bg1">
              <a:alpha val="77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592322">
            <a:off x="707" y="874057"/>
            <a:ext cx="1206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BT1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592322">
            <a:off x="277700" y="1722359"/>
            <a:ext cx="1177590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;...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9171" y="214907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927" y="482676"/>
            <a:ext cx="111369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LUYỆN TẬP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3945" y="-200898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5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639" y="361144"/>
            <a:ext cx="111369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/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T1: Tìm câu ghép và xác định cách nối các vế câu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4" y="1095183"/>
            <a:ext cx="10751643" cy="5350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99" y="-1745787"/>
            <a:ext cx="1420199" cy="12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35" b="62439"/>
          <a:stretch/>
        </p:blipFill>
        <p:spPr>
          <a:xfrm>
            <a:off x="10082723" y="2955266"/>
            <a:ext cx="1618609" cy="183152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3078" y="489395"/>
            <a:ext cx="1831836" cy="4131493"/>
            <a:chOff x="103078" y="489395"/>
            <a:chExt cx="1831836" cy="41314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88" b="59746"/>
            <a:stretch/>
          </p:blipFill>
          <p:spPr>
            <a:xfrm>
              <a:off x="103078" y="489395"/>
              <a:ext cx="1715778" cy="18315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57" b="19491"/>
            <a:stretch/>
          </p:blipFill>
          <p:spPr>
            <a:xfrm rot="20275495">
              <a:off x="231885" y="3054684"/>
              <a:ext cx="1703029" cy="156620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0" b="60045"/>
          <a:stretch/>
        </p:blipFill>
        <p:spPr>
          <a:xfrm>
            <a:off x="1921934" y="224756"/>
            <a:ext cx="7727510" cy="4732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7746" y="224756"/>
            <a:ext cx="6795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kumimoji="0" lang="vi-VN" sz="9600" b="1" i="0" u="none" strike="noStrike" kern="1200" cap="none" spc="0" normalizeH="0" noProof="0" dirty="0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NHÂN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39" b="20090"/>
          <a:stretch/>
        </p:blipFill>
        <p:spPr>
          <a:xfrm>
            <a:off x="3973822" y="3409646"/>
            <a:ext cx="3191476" cy="33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5" b="18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7053" y="883437"/>
            <a:ext cx="69178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8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3" b="19940"/>
          <a:stretch/>
        </p:blipFill>
        <p:spPr>
          <a:xfrm>
            <a:off x="1642534" y="2918707"/>
            <a:ext cx="3200400" cy="3911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10625" r="50084" b="8717"/>
          <a:stretch/>
        </p:blipFill>
        <p:spPr>
          <a:xfrm>
            <a:off x="7950199" y="2918706"/>
            <a:ext cx="3403601" cy="39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9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B3D2F31B-B818-459C-B68B-6679BB8CF662}"/>
              </a:ext>
            </a:extLst>
          </p:cNvPr>
          <p:cNvSpPr/>
          <p:nvPr/>
        </p:nvSpPr>
        <p:spPr>
          <a:xfrm>
            <a:off x="241559" y="214908"/>
            <a:ext cx="11635270" cy="6367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52473" y="392818"/>
            <a:ext cx="4029056" cy="896336"/>
            <a:chOff x="922866" y="1683274"/>
            <a:chExt cx="9745133" cy="190503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68" b="86831"/>
            <a:stretch/>
          </p:blipFill>
          <p:spPr>
            <a:xfrm>
              <a:off x="922866" y="1683274"/>
              <a:ext cx="9745133" cy="19050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336316" y="1795595"/>
              <a:ext cx="8946341" cy="1635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502458" y="1752532"/>
            <a:ext cx="11113472" cy="164592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5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a)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Hoa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bưởi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hoa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cây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hoa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nhài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hoa</a:t>
            </a:r>
            <a:r>
              <a:rPr lang="en-US" sz="40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+mj-lt"/>
              </a:rPr>
              <a:t>bụi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        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Vế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1                                 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Vế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2</a:t>
            </a:r>
          </a:p>
        </p:txBody>
      </p:sp>
      <p:sp>
        <p:nvSpPr>
          <p:cNvPr id="8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502458" y="3988565"/>
            <a:ext cx="11113472" cy="823278"/>
          </a:xfrm>
          <a:prstGeom prst="roundRect">
            <a:avLst/>
          </a:prstGeom>
          <a:solidFill>
            <a:schemeClr val="accent2">
              <a:alpha val="95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vế câu được nối với nhau bằng kết từ “còn” (kết hợp với dấu phẩy).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B3D2F31B-B818-459C-B68B-6679BB8CF662}"/>
              </a:ext>
            </a:extLst>
          </p:cNvPr>
          <p:cNvSpPr/>
          <p:nvPr/>
        </p:nvSpPr>
        <p:spPr>
          <a:xfrm>
            <a:off x="241559" y="214908"/>
            <a:ext cx="11635270" cy="6367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9358" y="575979"/>
            <a:ext cx="11294198" cy="2369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b1) 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đây thôi </a:t>
            </a:r>
            <a:r>
              <a:rPr lang="vi-VN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r>
              <a:rPr lang="vi-VN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lúa phơi một màu vàng chanh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//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Vế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Vế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430387" y="3548354"/>
            <a:ext cx="11257613" cy="963686"/>
          </a:xfrm>
          <a:prstGeom prst="roundRect">
            <a:avLst/>
          </a:prstGeom>
          <a:solidFill>
            <a:schemeClr val="accent4">
              <a:lumMod val="75000"/>
              <a:alpha val="95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vế câu được nối với nhau bằng kết từ còn (kết hợp với dấu chấm phẩy).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433" y="-17400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4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73" y="-1645972"/>
            <a:ext cx="1420199" cy="12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70" y="1719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8725" y="305026"/>
            <a:ext cx="11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A586F-A7D2-40BC-9D03-53E132FD88CE}"/>
              </a:ext>
            </a:extLst>
          </p:cNvPr>
          <p:cNvSpPr txBox="1"/>
          <p:nvPr/>
        </p:nvSpPr>
        <p:spPr>
          <a:xfrm>
            <a:off x="522076" y="522851"/>
            <a:ext cx="110094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 giáo án  điện tử Hiền Trần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cô thầy sử dụng bài giảng nội bộ ko gửi lên trang mạng XH hội nhóm zalo,Facebook</a:t>
            </a:r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latin typeface="Calibri" panose="020F0502020204030204"/>
              </a:rPr>
              <a:t>T</a:t>
            </a:r>
            <a:r>
              <a:rPr lang="en-GB" sz="3600" dirty="0" err="1">
                <a:latin typeface="Calibri" panose="020F0502020204030204"/>
              </a:rPr>
              <a:t>hầy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cô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liên</a:t>
            </a:r>
            <a:r>
              <a:rPr lang="vi-VN" sz="3600" dirty="0">
                <a:latin typeface="Calibri" panose="020F0502020204030204"/>
              </a:rPr>
              <a:t> hệ</a:t>
            </a:r>
            <a:r>
              <a:rPr lang="en-GB" sz="3600" dirty="0">
                <a:latin typeface="Calibri" panose="020F0502020204030204"/>
              </a:rPr>
              <a:t> </a:t>
            </a:r>
            <a:endParaRPr lang="vi-VN" sz="3600" dirty="0"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0070C0"/>
                </a:solidFill>
                <a:latin typeface="Calibri" panose="020F0502020204030204"/>
              </a:rPr>
              <a:t>ZALO</a:t>
            </a:r>
            <a:r>
              <a:rPr lang="vi-VN" sz="3600" dirty="0">
                <a:solidFill>
                  <a:srgbClr val="0070C0"/>
                </a:solidFill>
                <a:latin typeface="Calibri" panose="020F0502020204030204"/>
              </a:rPr>
              <a:t> Duy nhất</a:t>
            </a:r>
            <a:r>
              <a:rPr lang="en-GB" sz="3600" dirty="0">
                <a:solidFill>
                  <a:srgbClr val="0070C0"/>
                </a:solidFill>
                <a:latin typeface="Calibri" panose="020F0502020204030204"/>
              </a:rPr>
              <a:t>  </a:t>
            </a:r>
            <a:r>
              <a:rPr lang="en-GB" sz="4800" dirty="0">
                <a:solidFill>
                  <a:srgbClr val="0070C0"/>
                </a:solidFill>
                <a:latin typeface="Calibri" panose="020F0502020204030204"/>
              </a:rPr>
              <a:t>SĐT: 035</a:t>
            </a:r>
            <a:r>
              <a:rPr lang="vi-VN" sz="4800" dirty="0">
                <a:solidFill>
                  <a:srgbClr val="0070C0"/>
                </a:solidFill>
                <a:latin typeface="Calibri" panose="020F0502020204030204"/>
              </a:rPr>
              <a:t>3095025</a:t>
            </a:r>
            <a:endParaRPr lang="en-US" sz="4800" dirty="0">
              <a:solidFill>
                <a:srgbClr val="0070C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(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mọi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zalo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đều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giả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mạo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em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)</a:t>
            </a:r>
          </a:p>
          <a:p>
            <a:pPr lvl="0" algn="ctr">
              <a:defRPr/>
            </a:pP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</a:t>
            </a:r>
            <a:r>
              <a:rPr lang="vi-VN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35526">
              <a:defRPr/>
            </a:pPr>
            <a:r>
              <a:rPr lang="vi-VN" sz="2400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sz="2400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4"/>
              </a:rPr>
              <a:t>https://www.facebook.com/groups/514479210372531/?ref=share_group_link</a:t>
            </a:r>
            <a:endParaRPr lang="vi-VN" sz="2400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5" y="2325651"/>
            <a:ext cx="1420199" cy="1258385"/>
          </a:xfrm>
          <a:prstGeom prst="rect">
            <a:avLst/>
          </a:prstGeom>
        </p:spPr>
      </p:pic>
      <p:pic>
        <p:nvPicPr>
          <p:cNvPr id="7" name="Picture 2" descr="Danh mục 5 bộ sách giáo khoa lớp 1 mới | Bộ sách lớp 1 mới">
            <a:extLst>
              <a:ext uri="{FF2B5EF4-FFF2-40B4-BE49-F238E27FC236}">
                <a16:creationId xmlns:a16="http://schemas.microsoft.com/office/drawing/2014/main" id="{CBD1067E-CD8C-4662-A6BF-A73A6977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25" y="5418880"/>
            <a:ext cx="1881629" cy="14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730" y="2314428"/>
            <a:ext cx="1443030" cy="1122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99" y="5543550"/>
            <a:ext cx="1770526" cy="10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65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4349" y="758917"/>
            <a:ext cx="11588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ctr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-AI ĐÚNG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053192" y="370211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B3D2F31B-B818-459C-B68B-6679BB8CF662}"/>
              </a:ext>
            </a:extLst>
          </p:cNvPr>
          <p:cNvSpPr/>
          <p:nvPr/>
        </p:nvSpPr>
        <p:spPr>
          <a:xfrm>
            <a:off x="241559" y="214908"/>
            <a:ext cx="11635270" cy="6367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9358" y="575979"/>
            <a:ext cx="1129419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b2) </a:t>
            </a:r>
            <a:r>
              <a:rPr lang="vi-VN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càng xuống thấp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càng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                 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Vế 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430387" y="2803161"/>
            <a:ext cx="11257613" cy="1708879"/>
          </a:xfrm>
          <a:prstGeom prst="roundRect">
            <a:avLst/>
          </a:prstGeom>
          <a:solidFill>
            <a:srgbClr val="F1635E">
              <a:alpha val="95000"/>
            </a:srgb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dirty="0"/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vế câu được nối với nhau bằng cặp từ càng…càng… (kết hợp với dấu phẩy).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433" y="-17400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2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8464" y="748573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2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B3D2F31B-B818-459C-B68B-6679BB8CF662}"/>
              </a:ext>
            </a:extLst>
          </p:cNvPr>
          <p:cNvSpPr/>
          <p:nvPr/>
        </p:nvSpPr>
        <p:spPr>
          <a:xfrm>
            <a:off x="241559" y="214908"/>
            <a:ext cx="11635270" cy="6367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430387" y="674559"/>
            <a:ext cx="11257613" cy="2593298"/>
          </a:xfrm>
          <a:prstGeom prst="roundRect">
            <a:avLst/>
          </a:prstGeom>
          <a:solidFill>
            <a:schemeClr val="accent6">
              <a:alpha val="95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  <a:p>
            <a:pPr algn="just">
              <a:defRPr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một số câu ghép, có thể kết hợp 2 kiểu nối các vế câu: dùng kết từ (hoặc từ ngữ có tác dụng tương tự kết từ) và dùng dấu câu theo như ở 3 câu ghép 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433" y="-17400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3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B3D2F31B-B818-459C-B68B-6679BB8CF662}"/>
              </a:ext>
            </a:extLst>
          </p:cNvPr>
          <p:cNvSpPr/>
          <p:nvPr/>
        </p:nvSpPr>
        <p:spPr>
          <a:xfrm>
            <a:off x="241559" y="214908"/>
            <a:ext cx="11635270" cy="6367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430387" y="674559"/>
            <a:ext cx="11257613" cy="989349"/>
          </a:xfrm>
          <a:prstGeom prst="roundRect">
            <a:avLst/>
          </a:prstGeom>
          <a:solidFill>
            <a:srgbClr val="FFC000">
              <a:alpha val="95000"/>
            </a:srgb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r>
              <a:rPr lang="vi-VN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câu ghép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433" y="-17400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2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6" y="2017977"/>
            <a:ext cx="11073403" cy="33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4"/>
          <a:stretch/>
        </p:blipFill>
        <p:spPr>
          <a:xfrm>
            <a:off x="0" y="3429000"/>
            <a:ext cx="12192000" cy="346028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2720" y="473560"/>
            <a:ext cx="7915089" cy="53078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25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B3D2F31B-B818-459C-B68B-6679BB8CF662}"/>
              </a:ext>
            </a:extLst>
          </p:cNvPr>
          <p:cNvSpPr/>
          <p:nvPr/>
        </p:nvSpPr>
        <p:spPr>
          <a:xfrm>
            <a:off x="241559" y="214908"/>
            <a:ext cx="11635270" cy="6367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430387" y="434715"/>
            <a:ext cx="11257613" cy="2623278"/>
          </a:xfrm>
          <a:prstGeom prst="roundRect">
            <a:avLst/>
          </a:prstGeom>
          <a:solidFill>
            <a:srgbClr val="FFC000">
              <a:alpha val="95000"/>
            </a:srgb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4800" dirty="0">
                <a:solidFill>
                  <a:schemeClr val="tx1"/>
                </a:solidFill>
              </a:rPr>
              <a:t> THẢO LUẬN NHÓM </a:t>
            </a:r>
          </a:p>
          <a:p>
            <a:pPr algn="ctr">
              <a:defRPr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Mỗi HS đặt một câu ghép trên một tờ giấy trong 1 phút, sau đó chuyển cho bạn bên cạnh cho đến khi cả nhóm đều hoàn thành nhiệm vụ.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433" y="-17400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2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4295" y="858497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2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6" b="61212"/>
          <a:stretch/>
        </p:blipFill>
        <p:spPr>
          <a:xfrm>
            <a:off x="4437246" y="0"/>
            <a:ext cx="5290953" cy="2194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051" y="867983"/>
            <a:ext cx="10503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Showcard" panose="02040603050506020204" pitchFamily="18" charset="0"/>
              </a:rPr>
              <a:t>ĐẠI DIỆN NHÓM CHÍA SẺ TRƯỚC LỚP</a:t>
            </a:r>
            <a:endParaRPr lang="en-US" sz="480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latin typeface="UTM Showcard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0"/>
          <a:stretch/>
        </p:blipFill>
        <p:spPr>
          <a:xfrm>
            <a:off x="0" y="2055813"/>
            <a:ext cx="3744227" cy="4802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33"/>
          <a:stretch/>
        </p:blipFill>
        <p:spPr>
          <a:xfrm>
            <a:off x="8967732" y="3553619"/>
            <a:ext cx="3176141" cy="33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06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430387" y="775174"/>
            <a:ext cx="11257613" cy="2623278"/>
          </a:xfrm>
          <a:prstGeom prst="roundRect">
            <a:avLst/>
          </a:prstGeom>
          <a:solidFill>
            <a:srgbClr val="FFC000">
              <a:alpha val="95000"/>
            </a:srgb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.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Đáp án: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lvl="0"/>
            <a:r>
              <a:rPr lang="vi-VN" sz="3200" dirty="0">
                <a:solidFill>
                  <a:schemeClr val="tx1"/>
                </a:solidFill>
                <a:latin typeface="+mj-lt"/>
              </a:rPr>
              <a:t>Chim chóc hát ca, muôn hoa đua nở.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vi-VN" sz="3200" dirty="0">
                <a:solidFill>
                  <a:schemeClr val="tx1"/>
                </a:solidFill>
                <a:latin typeface="+mj-lt"/>
              </a:rPr>
              <a:t>Vừa tháng trước, lúa còn xanh mướt, hôm nay, nhiều khóm lúa đã ngả vàng.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vi-VN" sz="3200" dirty="0">
                <a:solidFill>
                  <a:schemeClr val="tx1"/>
                </a:solidFill>
                <a:latin typeface="+mj-lt"/>
              </a:rPr>
              <a:t>Vì trời mưa ngày càng to hơn nên các con phố bị ngập nước.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433" y="-17400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2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580289" y="280499"/>
            <a:ext cx="11257613" cy="2623278"/>
          </a:xfrm>
          <a:prstGeom prst="roundRect">
            <a:avLst/>
          </a:prstGeom>
          <a:solidFill>
            <a:srgbClr val="FFC000">
              <a:alpha val="95000"/>
            </a:srgb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VẬN DỤNG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hãy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ghép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nói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Chỉ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vừa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đặt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433" y="-174007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35526">
              <a:defRPr/>
            </a:pPr>
            <a:r>
              <a:rPr lang="vi-VN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2"/>
              </a:rPr>
              <a:t>https://www.facebook.com/groups/514479210372531/?ref=share_group_link</a:t>
            </a:r>
            <a:endParaRPr lang="vi-VN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70" y="1719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8725" y="305026"/>
            <a:ext cx="11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A586F-A7D2-40BC-9D03-53E132FD88CE}"/>
              </a:ext>
            </a:extLst>
          </p:cNvPr>
          <p:cNvSpPr txBox="1"/>
          <p:nvPr/>
        </p:nvSpPr>
        <p:spPr>
          <a:xfrm>
            <a:off x="522076" y="522851"/>
            <a:ext cx="110094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 giáo án  điện tử Hiền Trần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cô thầy sử dụng bài giảng nội bộ ko gửi lên trang mạng XH hội nhóm zalo,Facebook</a:t>
            </a:r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latin typeface="Calibri" panose="020F0502020204030204"/>
              </a:rPr>
              <a:t>T</a:t>
            </a:r>
            <a:r>
              <a:rPr lang="en-GB" sz="3600" dirty="0" err="1">
                <a:latin typeface="Calibri" panose="020F0502020204030204"/>
              </a:rPr>
              <a:t>hầy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cô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liên</a:t>
            </a:r>
            <a:r>
              <a:rPr lang="vi-VN" sz="3600" dirty="0">
                <a:latin typeface="Calibri" panose="020F0502020204030204"/>
              </a:rPr>
              <a:t> hệ</a:t>
            </a:r>
            <a:r>
              <a:rPr lang="en-GB" sz="3600" dirty="0">
                <a:latin typeface="Calibri" panose="020F0502020204030204"/>
              </a:rPr>
              <a:t> </a:t>
            </a:r>
            <a:endParaRPr lang="vi-VN" sz="3600" dirty="0"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0070C0"/>
                </a:solidFill>
                <a:latin typeface="Calibri" panose="020F0502020204030204"/>
              </a:rPr>
              <a:t>ZALO</a:t>
            </a:r>
            <a:r>
              <a:rPr lang="vi-VN" sz="3600" dirty="0">
                <a:solidFill>
                  <a:srgbClr val="0070C0"/>
                </a:solidFill>
                <a:latin typeface="Calibri" panose="020F0502020204030204"/>
              </a:rPr>
              <a:t> Duy nhất</a:t>
            </a:r>
            <a:r>
              <a:rPr lang="en-GB" sz="3600" dirty="0">
                <a:solidFill>
                  <a:srgbClr val="0070C0"/>
                </a:solidFill>
                <a:latin typeface="Calibri" panose="020F0502020204030204"/>
              </a:rPr>
              <a:t>  </a:t>
            </a:r>
            <a:r>
              <a:rPr lang="en-GB" sz="4800" dirty="0">
                <a:solidFill>
                  <a:srgbClr val="0070C0"/>
                </a:solidFill>
                <a:latin typeface="Calibri" panose="020F0502020204030204"/>
              </a:rPr>
              <a:t>SĐT: 035</a:t>
            </a:r>
            <a:r>
              <a:rPr lang="vi-VN" sz="4800" dirty="0">
                <a:solidFill>
                  <a:srgbClr val="0070C0"/>
                </a:solidFill>
                <a:latin typeface="Calibri" panose="020F0502020204030204"/>
              </a:rPr>
              <a:t>3095025</a:t>
            </a:r>
            <a:endParaRPr lang="en-US" sz="4800" dirty="0">
              <a:solidFill>
                <a:srgbClr val="0070C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(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mọi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zalo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đều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giả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mạo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Calibri" panose="020F0502020204030204"/>
              </a:rPr>
              <a:t>em</a:t>
            </a:r>
            <a:r>
              <a:rPr lang="en-US" sz="4800" dirty="0">
                <a:solidFill>
                  <a:srgbClr val="7030A0"/>
                </a:solidFill>
                <a:latin typeface="Calibri" panose="020F0502020204030204"/>
              </a:rPr>
              <a:t>)</a:t>
            </a:r>
          </a:p>
          <a:p>
            <a:pPr lvl="0" algn="ctr">
              <a:defRPr/>
            </a:pP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</a:t>
            </a:r>
            <a:r>
              <a:rPr lang="vi-VN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35526">
              <a:defRPr/>
            </a:pPr>
            <a:r>
              <a:rPr lang="vi-VN" sz="2400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5,9,12 ( coppy link bên dưới vào tìm kiếm fb )</a:t>
            </a:r>
          </a:p>
          <a:p>
            <a:pPr lvl="0" algn="ctr" defTabSz="835526">
              <a:defRPr/>
            </a:pPr>
            <a:r>
              <a:rPr lang="vi-VN" sz="2400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4"/>
              </a:rPr>
              <a:t>https://www.facebook.com/groups/514479210372531/?ref=share_group_link</a:t>
            </a:r>
            <a:endParaRPr lang="vi-VN" sz="2400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5" y="2325651"/>
            <a:ext cx="1420199" cy="1258385"/>
          </a:xfrm>
          <a:prstGeom prst="rect">
            <a:avLst/>
          </a:prstGeom>
        </p:spPr>
      </p:pic>
      <p:pic>
        <p:nvPicPr>
          <p:cNvPr id="7" name="Picture 2" descr="Danh mục 5 bộ sách giáo khoa lớp 1 mới | Bộ sách lớp 1 mới">
            <a:extLst>
              <a:ext uri="{FF2B5EF4-FFF2-40B4-BE49-F238E27FC236}">
                <a16:creationId xmlns:a16="http://schemas.microsoft.com/office/drawing/2014/main" id="{CBD1067E-CD8C-4662-A6BF-A73A6977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25" y="5418880"/>
            <a:ext cx="1881629" cy="14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730" y="2314428"/>
            <a:ext cx="1443030" cy="1122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99" y="5543550"/>
            <a:ext cx="1770526" cy="10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53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A0C140F8-FA0F-4D72-A9C0-076152E032CA}"/>
              </a:ext>
            </a:extLst>
          </p:cNvPr>
          <p:cNvSpPr/>
          <p:nvPr/>
        </p:nvSpPr>
        <p:spPr>
          <a:xfrm>
            <a:off x="241559" y="1637880"/>
            <a:ext cx="11635270" cy="4944116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 rot="161450">
            <a:off x="4399955" y="293258"/>
            <a:ext cx="7574653" cy="3917550"/>
            <a:chOff x="4399717" y="303410"/>
            <a:chExt cx="7574653" cy="3917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0" r="26673" b="19547"/>
            <a:stretch/>
          </p:blipFill>
          <p:spPr>
            <a:xfrm>
              <a:off x="4399717" y="303410"/>
              <a:ext cx="7574653" cy="39175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386096">
              <a:off x="4684600" y="562207"/>
              <a:ext cx="696515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</a:t>
              </a:r>
              <a:r>
                <a:rPr kumimoji="0" lang="vi-VN" sz="8000" b="1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8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28042" y="4226506"/>
            <a:ext cx="5845859" cy="2455647"/>
            <a:chOff x="5828042" y="4226506"/>
            <a:chExt cx="5845859" cy="24556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60" r="46354" b="72650"/>
            <a:stretch/>
          </p:blipFill>
          <p:spPr>
            <a:xfrm>
              <a:off x="6968986" y="4226506"/>
              <a:ext cx="1717355" cy="18890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2" r="32368" b="86647"/>
            <a:stretch/>
          </p:blipFill>
          <p:spPr>
            <a:xfrm>
              <a:off x="5828042" y="5881286"/>
              <a:ext cx="3999244" cy="8008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59" r="40260" b="60040"/>
            <a:stretch/>
          </p:blipFill>
          <p:spPr>
            <a:xfrm>
              <a:off x="9804908" y="4321117"/>
              <a:ext cx="1868993" cy="226087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65589" y="1323657"/>
            <a:ext cx="6112113" cy="4457472"/>
            <a:chOff x="265589" y="1323657"/>
            <a:chExt cx="6112113" cy="44574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36941" r="58142" b="23632"/>
            <a:stretch/>
          </p:blipFill>
          <p:spPr>
            <a:xfrm>
              <a:off x="265589" y="1801982"/>
              <a:ext cx="6112113" cy="3979147"/>
            </a:xfrm>
            <a:prstGeom prst="rect">
              <a:avLst/>
            </a:prstGeom>
          </p:spPr>
        </p:pic>
        <p:pic>
          <p:nvPicPr>
            <p:cNvPr id="12" name="Picture 11" descr="A light bulb with wings&#10;&#10;Description automatically generated">
              <a:extLst>
                <a:ext uri="{FF2B5EF4-FFF2-40B4-BE49-F238E27FC236}">
                  <a16:creationId xmlns:a16="http://schemas.microsoft.com/office/drawing/2014/main" id="{62F2C975-B6D0-761A-B414-ECDBFA316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94" t="20466" r="50025" b="39070"/>
            <a:stretch/>
          </p:blipFill>
          <p:spPr>
            <a:xfrm rot="20186841">
              <a:off x="1661109" y="1323657"/>
              <a:ext cx="1106281" cy="8541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2" r="31768" b="19725"/>
            <a:stretch/>
          </p:blipFill>
          <p:spPr>
            <a:xfrm rot="1046556">
              <a:off x="5060135" y="1851543"/>
              <a:ext cx="894355" cy="1023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617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1B706-3DF9-9DCB-32C5-F4F500562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88D4BBBC-048A-FE39-8DF5-89FD7B9E7C5B}"/>
              </a:ext>
            </a:extLst>
          </p:cNvPr>
          <p:cNvSpPr/>
          <p:nvPr/>
        </p:nvSpPr>
        <p:spPr>
          <a:xfrm>
            <a:off x="2176272" y="416925"/>
            <a:ext cx="7462404" cy="10932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3949">
              <a:lnSpc>
                <a:spcPct val="150000"/>
              </a:lnSpc>
              <a:defRPr/>
            </a:pP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Baloo Da"/>
                <a:cs typeface="Times New Roman" panose="02020603050405020304" pitchFamily="18" charset="0"/>
                <a:sym typeface="Baloo Da"/>
              </a:rPr>
              <a:t>Câu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Baloo Da"/>
                <a:cs typeface="Times New Roman" panose="02020603050405020304" pitchFamily="18" charset="0"/>
                <a:sym typeface="Baloo Da"/>
              </a:rPr>
              <a:t> 1: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05937012-6E83-C014-0F7D-5790FCE53056}"/>
              </a:ext>
            </a:extLst>
          </p:cNvPr>
          <p:cNvSpPr/>
          <p:nvPr/>
        </p:nvSpPr>
        <p:spPr>
          <a:xfrm>
            <a:off x="382550" y="4790265"/>
            <a:ext cx="5218113" cy="12567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oo Da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/>
              <a:t>.</a:t>
            </a: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ACC865C4-40FD-169B-8F93-6A9B53EDE35D}"/>
              </a:ext>
            </a:extLst>
          </p:cNvPr>
          <p:cNvSpPr/>
          <p:nvPr/>
        </p:nvSpPr>
        <p:spPr>
          <a:xfrm>
            <a:off x="221369" y="1974000"/>
            <a:ext cx="5559371" cy="2557363"/>
          </a:xfrm>
          <a:prstGeom prst="roundRect">
            <a:avLst/>
          </a:prstGeom>
          <a:solidFill>
            <a:srgbClr val="F16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3949">
              <a:defRPr/>
            </a:pP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loo Da"/>
                <a:cs typeface="Times New Roman" panose="02020603050405020304" pitchFamily="18" charset="0"/>
                <a:sym typeface="Baloo Da"/>
              </a:rPr>
              <a:t>.</a:t>
            </a: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55A7633C-C613-77DB-D80E-5EA293D79D4D}"/>
              </a:ext>
            </a:extLst>
          </p:cNvPr>
          <p:cNvSpPr/>
          <p:nvPr/>
        </p:nvSpPr>
        <p:spPr>
          <a:xfrm>
            <a:off x="6423283" y="2021322"/>
            <a:ext cx="5478908" cy="12567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3949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Baloo Da"/>
              <a:cs typeface="Times New Roman" panose="02020603050405020304" pitchFamily="18" charset="0"/>
              <a:sym typeface="Baloo Da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3FD24353-B2D9-0969-DBB2-B4609538A110}"/>
              </a:ext>
            </a:extLst>
          </p:cNvPr>
          <p:cNvSpPr/>
          <p:nvPr/>
        </p:nvSpPr>
        <p:spPr>
          <a:xfrm>
            <a:off x="6592720" y="4570381"/>
            <a:ext cx="4814795" cy="15498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895EBD1-0F0E-B6C9-7D0F-0E740FE21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86856" y="4570381"/>
            <a:ext cx="806049" cy="701588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771F770-10D9-4AED-B518-7AA430510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972169" y="1785226"/>
            <a:ext cx="803287" cy="71565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6C54F20-1598-1F90-C02D-126DFDDD0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52675" y="4314983"/>
            <a:ext cx="803287" cy="715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AE9B41-EC39-2C71-ADC0-18EDF67E3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77453" y="1681841"/>
            <a:ext cx="803287" cy="715655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C3CF45CA-DA0B-7DDD-DC6F-0AF705B1A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9925" y="5676788"/>
            <a:ext cx="1272075" cy="11812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76429" y="-21786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Bài soạn của Hiền Trần zalo duy nhất 0353095025( mọi tài khoản bán bài giảng của em đều ăn cắp giả mạo)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94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4F9B6-79B7-4510-2062-BC32B7E8D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CD5DDFEA-8B1F-4FE1-2426-3794FFDC8E62}"/>
              </a:ext>
            </a:extLst>
          </p:cNvPr>
          <p:cNvSpPr/>
          <p:nvPr/>
        </p:nvSpPr>
        <p:spPr>
          <a:xfrm>
            <a:off x="1785908" y="329574"/>
            <a:ext cx="9224977" cy="91635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ea typeface="Baloo Da"/>
                <a:cs typeface="Times New Roman" panose="02020603050405020304" pitchFamily="18" charset="0"/>
                <a:sym typeface="Baloo Da"/>
              </a:rPr>
              <a:t>Câu 2: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DCE2C902-B15F-A33A-47D9-272E1F58EED9}"/>
              </a:ext>
            </a:extLst>
          </p:cNvPr>
          <p:cNvSpPr/>
          <p:nvPr/>
        </p:nvSpPr>
        <p:spPr>
          <a:xfrm>
            <a:off x="6100996" y="4371350"/>
            <a:ext cx="5846165" cy="220933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</a:rPr>
              <a:t>D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do </a:t>
            </a:r>
            <a:r>
              <a:rPr lang="en-US" sz="2400" b="1" dirty="0" err="1">
                <a:solidFill>
                  <a:schemeClr val="tx1"/>
                </a:solidFill>
              </a:rPr>
              <a:t>hai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hoặc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nhiều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cụm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chủ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ngữ</a:t>
            </a:r>
            <a:r>
              <a:rPr lang="en-US" sz="2400" b="1" dirty="0">
                <a:solidFill>
                  <a:schemeClr val="tx1"/>
                </a:solidFill>
              </a:rPr>
              <a:t> - </a:t>
            </a:r>
            <a:r>
              <a:rPr lang="en-US" sz="2400" b="1" dirty="0" err="1">
                <a:solidFill>
                  <a:schemeClr val="tx1"/>
                </a:solidFill>
              </a:rPr>
              <a:t>vị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ngữ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ghép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nhau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tạo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thành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Mỗi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cụm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chủ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ngữ</a:t>
            </a:r>
            <a:r>
              <a:rPr lang="en-US" sz="2400" b="1" dirty="0">
                <a:solidFill>
                  <a:schemeClr val="tx1"/>
                </a:solidFill>
              </a:rPr>
              <a:t> - </a:t>
            </a:r>
            <a:r>
              <a:rPr lang="en-US" sz="2400" b="1" dirty="0" err="1">
                <a:solidFill>
                  <a:schemeClr val="tx1"/>
                </a:solidFill>
              </a:rPr>
              <a:t>vị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ngữ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gọi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thể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hiện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ý </a:t>
            </a:r>
            <a:r>
              <a:rPr lang="en-US" sz="2400" b="1" dirty="0" err="1">
                <a:solidFill>
                  <a:schemeClr val="tx1"/>
                </a:solidFill>
              </a:rPr>
              <a:t>có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chặt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chẽ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những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khác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8DDB6964-ED3D-1F45-9A5F-1D343C384FA6}"/>
              </a:ext>
            </a:extLst>
          </p:cNvPr>
          <p:cNvSpPr/>
          <p:nvPr/>
        </p:nvSpPr>
        <p:spPr>
          <a:xfrm>
            <a:off x="329785" y="4388803"/>
            <a:ext cx="5438934" cy="175835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DFA36ED5-9DBE-FFB6-E7E5-CB0B0A6C29D5}"/>
              </a:ext>
            </a:extLst>
          </p:cNvPr>
          <p:cNvSpPr/>
          <p:nvPr/>
        </p:nvSpPr>
        <p:spPr>
          <a:xfrm>
            <a:off x="6100996" y="2417324"/>
            <a:ext cx="5231568" cy="1758357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76708580-D7C9-C779-56F1-C6C2AAF25822}"/>
              </a:ext>
            </a:extLst>
          </p:cNvPr>
          <p:cNvSpPr/>
          <p:nvPr/>
        </p:nvSpPr>
        <p:spPr>
          <a:xfrm>
            <a:off x="449705" y="2420404"/>
            <a:ext cx="5319013" cy="1758357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8510E29-6E95-5A85-A91B-7DAA35995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43533" y="5739390"/>
            <a:ext cx="806049" cy="70158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DBD5096-8DAD-1781-80AB-B9D3B4DF8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06845" y="3547302"/>
            <a:ext cx="803287" cy="715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4F63F3-4113-8D82-8D11-077AB65FFB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42802" y="3621639"/>
            <a:ext cx="803287" cy="715655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1DB2F090-0EF7-97B1-65E6-51AF81250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03521" y="5499578"/>
            <a:ext cx="803287" cy="715655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783B7B82-66E7-DDCF-ED8E-B148DA0FA1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785" y="5850372"/>
            <a:ext cx="1272075" cy="11812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0396" y="-20461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Bài soạn của Hiền Trần zalo duy nhất 0353095025( mọi tài khoản bán bài giảng của em đều ăn cắp giả mạo)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54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17C76-A4ED-3F35-CC05-510636C66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4C34E52C-6A34-51E9-4AB0-DFFBFE5FD52B}"/>
              </a:ext>
            </a:extLst>
          </p:cNvPr>
          <p:cNvSpPr/>
          <p:nvPr/>
        </p:nvSpPr>
        <p:spPr>
          <a:xfrm>
            <a:off x="464696" y="374754"/>
            <a:ext cx="11272602" cy="2730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3949"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63949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863949">
              <a:defRPr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Baloo Da"/>
              <a:cs typeface="Times New Roman" panose="02020603050405020304" pitchFamily="18" charset="0"/>
              <a:sym typeface="Baloo Da"/>
            </a:endParaRP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9B817B7F-8CD8-7B07-9965-614F423198CC}"/>
              </a:ext>
            </a:extLst>
          </p:cNvPr>
          <p:cNvSpPr/>
          <p:nvPr/>
        </p:nvSpPr>
        <p:spPr>
          <a:xfrm>
            <a:off x="6193503" y="3404783"/>
            <a:ext cx="4760889" cy="137214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5DDEC11E-5AEC-5134-130B-53D6E3DED072}"/>
              </a:ext>
            </a:extLst>
          </p:cNvPr>
          <p:cNvSpPr/>
          <p:nvPr/>
        </p:nvSpPr>
        <p:spPr>
          <a:xfrm>
            <a:off x="860616" y="3362919"/>
            <a:ext cx="4760889" cy="13721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3B95B1C2-B07E-6748-AB5D-16AF251A8DDE}"/>
              </a:ext>
            </a:extLst>
          </p:cNvPr>
          <p:cNvSpPr/>
          <p:nvPr/>
        </p:nvSpPr>
        <p:spPr>
          <a:xfrm>
            <a:off x="860617" y="5072271"/>
            <a:ext cx="4760889" cy="1372147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2AEA0409-87FC-E2DD-FC6D-D6BA5A100C9C}"/>
              </a:ext>
            </a:extLst>
          </p:cNvPr>
          <p:cNvSpPr/>
          <p:nvPr/>
        </p:nvSpPr>
        <p:spPr>
          <a:xfrm>
            <a:off x="6193502" y="5106464"/>
            <a:ext cx="4760889" cy="1372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1A06CB72-290E-D889-05A4-A976A160E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75329" y="3872124"/>
            <a:ext cx="803287" cy="70158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4CF9A75-E265-A050-522A-E7ABF81F5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06290" y="5792538"/>
            <a:ext cx="803287" cy="715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B0C27E-041F-CA08-0946-AD7CDDA43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06707" y="5076883"/>
            <a:ext cx="803287" cy="715655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72AE18A8-D23B-2895-467C-3B54EE2D6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07126" y="3528142"/>
            <a:ext cx="803287" cy="715655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DF77376F-8F35-1C24-AF6F-D1309EDED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9925" y="5676788"/>
            <a:ext cx="1272075" cy="11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9658" y="1666580"/>
            <a:ext cx="11497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giới thiệu bài: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053192" y="370211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53680" y="620417"/>
            <a:ext cx="11588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053192" y="370211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  <a:alpha val="95000"/>
          </a:schemeClr>
        </a:solidFill>
        <a:ln w="38100">
          <a:solidFill>
            <a:schemeClr val="tx1"/>
          </a:solidFill>
          <a:prstDash val="lgDashDot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1432</TotalTime>
  <Words>2256</Words>
  <Application>Microsoft Office PowerPoint</Application>
  <PresentationFormat>Widescreen</PresentationFormat>
  <Paragraphs>177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Aptos</vt:lpstr>
      <vt:lpstr>Aptos Display</vt:lpstr>
      <vt:lpstr>Arial</vt:lpstr>
      <vt:lpstr>Arial-BoldMT</vt:lpstr>
      <vt:lpstr>Calibri</vt:lpstr>
      <vt:lpstr>SVN-Apple</vt:lpstr>
      <vt:lpstr>SVN-Nexa Rust Sans Black</vt:lpstr>
      <vt:lpstr>Times New Roman</vt:lpstr>
      <vt:lpstr>UTM Showcard</vt:lpstr>
      <vt:lpstr>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description>9Slide.vn</dc:description>
  <cp:lastModifiedBy>Thu Huong</cp:lastModifiedBy>
  <cp:revision>40</cp:revision>
  <dcterms:created xsi:type="dcterms:W3CDTF">2023-08-27T05:34:41Z</dcterms:created>
  <dcterms:modified xsi:type="dcterms:W3CDTF">2025-03-28T08:36:02Z</dcterms:modified>
  <cp:category>9Slide.vn</cp:category>
</cp:coreProperties>
</file>