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292" r:id="rId4"/>
    <p:sldId id="258" r:id="rId5"/>
    <p:sldId id="259" r:id="rId6"/>
    <p:sldId id="261" r:id="rId7"/>
    <p:sldId id="262" r:id="rId8"/>
    <p:sldId id="263" r:id="rId9"/>
    <p:sldId id="264" r:id="rId10"/>
    <p:sldId id="286" r:id="rId11"/>
    <p:sldId id="312" r:id="rId12"/>
    <p:sldId id="291" r:id="rId13"/>
    <p:sldId id="313" r:id="rId14"/>
    <p:sldId id="334" r:id="rId15"/>
    <p:sldId id="335" r:id="rId16"/>
    <p:sldId id="316" r:id="rId17"/>
    <p:sldId id="315" r:id="rId18"/>
    <p:sldId id="336" r:id="rId19"/>
    <p:sldId id="337" r:id="rId20"/>
    <p:sldId id="300"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9E43D-C5D0-4D0B-9B4E-0A015D19D26A}" type="datetimeFigureOut">
              <a:rPr lang="en-US" smtClean="0"/>
              <a:t>11/25/2023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A1CE0-790D-42EA-8795-50D7E2DFE4D2}" type="slidenum">
              <a:rPr lang="en-US" smtClean="0"/>
              <a:t>‹#›</a:t>
            </a:fld>
            <a:endParaRPr lang="en-US"/>
          </a:p>
        </p:txBody>
      </p:sp>
    </p:spTree>
    <p:extLst>
      <p:ext uri="{BB962C8B-B14F-4D97-AF65-F5344CB8AC3E}">
        <p14:creationId xmlns:p14="http://schemas.microsoft.com/office/powerpoint/2010/main" val="46612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45EA2-A71E-43FB-8545-8066D4856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975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60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181142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993995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6613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963529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1525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185795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79504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941719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62763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81791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3557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5626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91199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13768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038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38882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59511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12533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70753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8484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066122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2023/11/25</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850965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2023/11/25</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207488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72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8.gif"/><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hyperlink" Target="https://www.facebook.com/nkpowerskills" TargetMode="Externa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7.png"/><Relationship Id="rId10" Type="http://schemas.openxmlformats.org/officeDocument/2006/relationships/image" Target="../media/image26.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5"/>
          <a:stretch>
            <a:fillRect/>
          </a:stretch>
        </p:blipFill>
        <p:spPr>
          <a:xfrm>
            <a:off x="8488331" y="3337124"/>
            <a:ext cx="1914310" cy="859611"/>
          </a:xfrm>
          <a:prstGeom prst="rect">
            <a:avLst/>
          </a:prstGeom>
        </p:spPr>
      </p:pic>
      <p:pic>
        <p:nvPicPr>
          <p:cNvPr id="6" name="Picture 5">
            <a:extLst>
              <a:ext uri="{FF2B5EF4-FFF2-40B4-BE49-F238E27FC236}">
                <a16:creationId xmlns:a16="http://schemas.microsoft.com/office/drawing/2014/main" id="{B76B648A-E8E0-1D85-1FF7-4940B30773FD}"/>
              </a:ext>
            </a:extLst>
          </p:cNvPr>
          <p:cNvPicPr>
            <a:picLocks noChangeAspect="1"/>
          </p:cNvPicPr>
          <p:nvPr/>
        </p:nvPicPr>
        <p:blipFill>
          <a:blip r:embed="rId16"/>
          <a:stretch>
            <a:fillRect/>
          </a:stretch>
        </p:blipFill>
        <p:spPr>
          <a:xfrm>
            <a:off x="834298" y="914400"/>
            <a:ext cx="2643045" cy="1218099"/>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123658"/>
          </a:xfrm>
          <a:prstGeom prst="rect">
            <a:avLst/>
          </a:prstGeom>
        </p:spPr>
        <p:txBody>
          <a:bodyPr wrap="square">
            <a:spAutoFit/>
          </a:bodyPr>
          <a:lstStyle/>
          <a:p>
            <a:pPr lvl="0" algn="ctr"/>
            <a:r>
              <a:rPr lang="en-US" sz="4400" b="1" dirty="0" err="1">
                <a:solidFill>
                  <a:srgbClr val="0070C0"/>
                </a:solidFill>
                <a:latin typeface="Cambria" panose="02040503050406030204" pitchFamily="18" charset="0"/>
                <a:ea typeface="Cambria" panose="02040503050406030204" pitchFamily="18" charset="0"/>
              </a:rPr>
              <a:t>Hoạt</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động</a:t>
            </a:r>
            <a:r>
              <a:rPr lang="en-US" sz="4400" b="1" dirty="0">
                <a:solidFill>
                  <a:srgbClr val="0070C0"/>
                </a:solidFill>
                <a:latin typeface="Cambria" panose="02040503050406030204" pitchFamily="18" charset="0"/>
                <a:ea typeface="Cambria" panose="02040503050406030204" pitchFamily="18" charset="0"/>
              </a:rPr>
              <a:t> 3: </a:t>
            </a:r>
            <a:r>
              <a:rPr lang="en-US" sz="4400" b="1" dirty="0" err="1">
                <a:solidFill>
                  <a:srgbClr val="0070C0"/>
                </a:solidFill>
                <a:latin typeface="Cambria" panose="02040503050406030204" pitchFamily="18" charset="0"/>
                <a:ea typeface="Cambria" panose="02040503050406030204" pitchFamily="18" charset="0"/>
              </a:rPr>
              <a:t>Biện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pháp</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để</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giữ</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gìn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các</a:t>
            </a:r>
            <a:r>
              <a:rPr lang="en-US" sz="4400" b="1" dirty="0">
                <a:solidFill>
                  <a:srgbClr val="0070C0"/>
                </a:solidFill>
                <a:latin typeface="Cambria" panose="02040503050406030204" pitchFamily="18" charset="0"/>
                <a:ea typeface="Cambria" panose="02040503050406030204" pitchFamily="18" charset="0"/>
              </a:rPr>
              <a:t> di </a:t>
            </a:r>
            <a:r>
              <a:rPr lang="en-US" sz="4400" b="1" dirty="0" err="1">
                <a:solidFill>
                  <a:srgbClr val="0070C0"/>
                </a:solidFill>
                <a:latin typeface="Cambria" panose="02040503050406030204" pitchFamily="18" charset="0"/>
                <a:ea typeface="Cambria" panose="02040503050406030204" pitchFamily="18" charset="0"/>
              </a:rPr>
              <a:t>tích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lịch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sử</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30"/>
            <a:ext cx="11349233" cy="1260796"/>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709829" y="782667"/>
              <a:ext cx="5932594" cy="16178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Đọc thông tin và quan sát hình 4, hãy cho biết những biện pháp nào đã được thực hiện để giữ gìn khu di tích Văn Miếu - Quốc Tử Giám.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D92F823A-410C-5867-57B3-50C3565C5024}"/>
              </a:ext>
            </a:extLst>
          </p:cNvPr>
          <p:cNvPicPr>
            <a:picLocks noChangeAspect="1"/>
          </p:cNvPicPr>
          <p:nvPr/>
        </p:nvPicPr>
        <p:blipFill>
          <a:blip r:embed="rId3"/>
          <a:stretch>
            <a:fillRect/>
          </a:stretch>
        </p:blipFill>
        <p:spPr>
          <a:xfrm>
            <a:off x="2790825" y="1818211"/>
            <a:ext cx="6629400" cy="503978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C04B2C-B1B0-19D4-839A-27A84780C73D}"/>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cxnSp>
        <p:nvCxnSpPr>
          <p:cNvPr id="11" name="Straight Connector 10">
            <a:extLst>
              <a:ext uri="{FF2B5EF4-FFF2-40B4-BE49-F238E27FC236}">
                <a16:creationId xmlns:a16="http://schemas.microsoft.com/office/drawing/2014/main" id="{10A0CE06-C74A-3BAB-96E5-676FC1865A74}"/>
              </a:ext>
            </a:extLst>
          </p:cNvPr>
          <p:cNvCxnSpPr>
            <a:cxnSpLocks/>
            <a:endCxn id="12" idx="0"/>
          </p:cNvCxnSpPr>
          <p:nvPr/>
        </p:nvCxnSpPr>
        <p:spPr>
          <a:xfrm flipH="1">
            <a:off x="2009775" y="1800438"/>
            <a:ext cx="3705274" cy="7904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3F03520-0D21-7137-DD31-D9BDCCAED9B4}"/>
              </a:ext>
            </a:extLst>
          </p:cNvPr>
          <p:cNvSpPr/>
          <p:nvPr/>
        </p:nvSpPr>
        <p:spPr>
          <a:xfrm>
            <a:off x="1133475" y="2590912"/>
            <a:ext cx="1752600" cy="189536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Trùng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tôn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tạo</a:t>
            </a:r>
            <a:endParaRPr lang="vi-VN" sz="3600" b="1" dirty="0">
              <a:solidFill>
                <a:prstClr val="black"/>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7ADF4A2-6692-A438-C1BB-F45C77D39D63}"/>
              </a:ext>
            </a:extLst>
          </p:cNvPr>
          <p:cNvSpPr/>
          <p:nvPr/>
        </p:nvSpPr>
        <p:spPr>
          <a:xfrm>
            <a:off x="3943350" y="2638532"/>
            <a:ext cx="4143374" cy="25716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000" b="1" dirty="0">
                <a:solidFill>
                  <a:prstClr val="black"/>
                </a:solidFill>
                <a:latin typeface="Cambria" panose="02040503050406030204" pitchFamily="18" charset="0"/>
                <a:ea typeface="Cambria" panose="02040503050406030204" pitchFamily="18" charset="0"/>
              </a:rPr>
              <a:t>T</a:t>
            </a:r>
            <a:r>
              <a:rPr lang="vi-VN" sz="3000" b="1" dirty="0">
                <a:solidFill>
                  <a:prstClr val="black"/>
                </a:solidFill>
                <a:latin typeface="Cambria" panose="02040503050406030204" pitchFamily="18" charset="0"/>
                <a:ea typeface="Cambria" panose="02040503050406030204" pitchFamily="18" charset="0"/>
              </a:rPr>
              <a:t>uyên truyền đến khách tham quan có trách nhiệm bảo vệ môi trường, không xâm phạm hiện vật</a:t>
            </a:r>
            <a:r>
              <a:rPr lang="en-US" sz="3000" b="1" dirty="0">
                <a:solidFill>
                  <a:prstClr val="black"/>
                </a:solidFill>
                <a:latin typeface="Cambria" panose="02040503050406030204" pitchFamily="18" charset="0"/>
                <a:ea typeface="Cambria" panose="02040503050406030204" pitchFamily="18" charset="0"/>
              </a:rPr>
              <a:t>.</a:t>
            </a:r>
            <a:endParaRPr lang="vi-VN" sz="3000" b="1" dirty="0">
              <a:solidFill>
                <a:prstClr val="black"/>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A9941EB-7CC2-A11D-964E-AC888E0E3D63}"/>
              </a:ext>
            </a:extLst>
          </p:cNvPr>
          <p:cNvCxnSpPr>
            <a:cxnSpLocks/>
          </p:cNvCxnSpPr>
          <p:nvPr/>
        </p:nvCxnSpPr>
        <p:spPr>
          <a:xfrm>
            <a:off x="6034095" y="1809962"/>
            <a:ext cx="0" cy="8380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603B51-6710-CD60-0F50-52B36CAC7FEF}"/>
              </a:ext>
            </a:extLst>
          </p:cNvPr>
          <p:cNvCxnSpPr>
            <a:cxnSpLocks/>
          </p:cNvCxnSpPr>
          <p:nvPr/>
        </p:nvCxnSpPr>
        <p:spPr>
          <a:xfrm>
            <a:off x="6429331" y="1829009"/>
            <a:ext cx="4199978" cy="7809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8A07E27-D5EE-DBBE-9B51-1E217DB8798C}"/>
              </a:ext>
            </a:extLst>
          </p:cNvPr>
          <p:cNvSpPr/>
          <p:nvPr/>
        </p:nvSpPr>
        <p:spPr>
          <a:xfrm>
            <a:off x="8638843" y="2629006"/>
            <a:ext cx="2714273" cy="2485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Giáo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dục</a:t>
            </a:r>
            <a:r>
              <a:rPr lang="en-US" sz="3600" b="1" dirty="0">
                <a:solidFill>
                  <a:prstClr val="black"/>
                </a:solidFill>
                <a:latin typeface="Cambria" panose="02040503050406030204" pitchFamily="18" charset="0"/>
                <a:ea typeface="Cambria" panose="02040503050406030204" pitchFamily="18" charset="0"/>
              </a:rPr>
              <a:t> di </a:t>
            </a:r>
            <a:r>
              <a:rPr lang="en-US" sz="3600" b="1" dirty="0" err="1">
                <a:solidFill>
                  <a:prstClr val="black"/>
                </a:solidFill>
                <a:latin typeface="Cambria" panose="02040503050406030204" pitchFamily="18" charset="0"/>
                <a:ea typeface="Cambria" panose="02040503050406030204" pitchFamily="18" charset="0"/>
              </a:rPr>
              <a:t>sản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sinh</a:t>
            </a:r>
            <a:r>
              <a:rPr lang="en-US" sz="3600" b="1" dirty="0">
                <a:solidFill>
                  <a:prstClr val="black"/>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EA705D6C-A056-2ED5-2B66-EA74558DDD0F}"/>
              </a:ext>
            </a:extLst>
          </p:cNvPr>
          <p:cNvSpPr/>
          <p:nvPr/>
        </p:nvSpPr>
        <p:spPr>
          <a:xfrm>
            <a:off x="3067051" y="686148"/>
            <a:ext cx="5943600"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09"/>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B</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iện pháp để giữ gìn khu di tích Văn Miếu - Quốc Tử Giám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8" name="Picture 7">
            <a:extLst>
              <a:ext uri="{FF2B5EF4-FFF2-40B4-BE49-F238E27FC236}">
                <a16:creationId xmlns:a16="http://schemas.microsoft.com/office/drawing/2014/main" id="{CCF1935A-D307-F3D2-A5E6-0E248C9D23C2}"/>
              </a:ext>
            </a:extLst>
          </p:cNvPr>
          <p:cNvPicPr>
            <a:picLocks noChangeAspect="1"/>
          </p:cNvPicPr>
          <p:nvPr/>
        </p:nvPicPr>
        <p:blipFill>
          <a:blip r:embed="rId7"/>
          <a:stretch>
            <a:fillRect/>
          </a:stretch>
        </p:blipFill>
        <p:spPr>
          <a:xfrm>
            <a:off x="2613341" y="2021856"/>
            <a:ext cx="7346317" cy="2566638"/>
          </a:xfrm>
          <a:prstGeom prst="rect">
            <a:avLst/>
          </a:prstGeom>
        </p:spPr>
      </p:pic>
    </p:spTree>
    <p:extLst>
      <p:ext uri="{BB962C8B-B14F-4D97-AF65-F5344CB8AC3E}">
        <p14:creationId xmlns:p14="http://schemas.microsoft.com/office/powerpoint/2010/main" val="308295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228600" y="348930"/>
            <a:ext cx="11811000" cy="87027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440899" y="994827"/>
              <a:ext cx="6303719" cy="18870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Chức năng của Quốc Tử Giám khác Văn Miếu ở những điểm nào?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5590A2F2-A012-8AF0-0B1B-7F7CAC8EFA39}"/>
              </a:ext>
            </a:extLst>
          </p:cNvPr>
          <p:cNvSpPr/>
          <p:nvPr/>
        </p:nvSpPr>
        <p:spPr>
          <a:xfrm>
            <a:off x="1143714" y="214323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Quốc Tử Giám là</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trường dạy học cho các hoàng tử và con của các quan đại thần</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Văn Miếu</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là nơi thờ Khổng Tử và các nhà nho có công trong việc phát triển Nho giáo. </a:t>
            </a:r>
          </a:p>
        </p:txBody>
      </p:sp>
    </p:spTree>
    <p:extLst>
      <p:ext uri="{BB962C8B-B14F-4D97-AF65-F5344CB8AC3E}">
        <p14:creationId xmlns:p14="http://schemas.microsoft.com/office/powerpoint/2010/main" val="2031087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403671"/>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611158"/>
              <a:ext cx="6085916" cy="26477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đề xuất một số biện pháp để giữ gìn các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di tích lịch sử.</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E7CAB205-46F0-0EC9-51F3-AFA4A0D25E38}"/>
              </a:ext>
            </a:extLst>
          </p:cNvPr>
          <p:cNvSpPr/>
          <p:nvPr/>
        </p:nvSpPr>
        <p:spPr>
          <a:xfrm>
            <a:off x="1258014" y="227658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hu gom rác trong khu di tích;</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ổ chức cuộc thi tìm hiểu về di tích lịch sử</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V</a:t>
            </a:r>
            <a:r>
              <a:rPr lang="vi-VN" sz="3600" b="1" dirty="0">
                <a:solidFill>
                  <a:prstClr val="black"/>
                </a:solidFill>
                <a:latin typeface="Cambria" panose="02040503050406030204" pitchFamily="18" charset="0"/>
                <a:ea typeface="Cambria" panose="02040503050406030204" pitchFamily="18" charset="0"/>
              </a:rPr>
              <a:t>iết thư giới thiệu về di tích lịch sử cho bạn bè,…</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nêu cảm nghĩ của em về truyền thống hiếu học của dân tộc Việt Nam sau khi tìm hiểu về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Văn Miếu - Quốc Tử Giám.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1537705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DF7074-C322-9090-7F26-6323B03E781D}"/>
              </a:ext>
            </a:extLst>
          </p:cNvPr>
          <p:cNvGrpSpPr/>
          <p:nvPr/>
        </p:nvGrpSpPr>
        <p:grpSpPr>
          <a:xfrm>
            <a:off x="476250" y="476250"/>
            <a:ext cx="11004680" cy="5848350"/>
            <a:chOff x="986208" y="774700"/>
            <a:chExt cx="10219585" cy="5308600"/>
          </a:xfrm>
        </p:grpSpPr>
        <p:sp>
          <p:nvSpPr>
            <p:cNvPr id="7" name="Rectangle: Rounded Corners 6">
              <a:extLst>
                <a:ext uri="{FF2B5EF4-FFF2-40B4-BE49-F238E27FC236}">
                  <a16:creationId xmlns:a16="http://schemas.microsoft.com/office/drawing/2014/main" id="{41E506C0-9D89-5435-AAEF-4ED15B7D902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0F1DD6B-8E6D-2291-59E9-1818A80929CA}"/>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33F8ECC7-50EB-537C-8B16-C3E2A1658923}"/>
              </a:ext>
            </a:extLst>
          </p:cNvPr>
          <p:cNvSpPr txBox="1"/>
          <p:nvPr/>
        </p:nvSpPr>
        <p:spPr>
          <a:xfrm>
            <a:off x="1038225" y="1104900"/>
            <a:ext cx="996315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Truyền thống hiếu học là một trong những truyền thống văn hóa lâu đời của người Việt Nam ta. Trong đó thời Lý là giai đoạn giáo dục Việt Nam phát triển nhất trong các thời đại vua chúa phong kiến và công trình Quốc Tử Giám chính là minh chứng rõ nét nhất cho quyết tâm nâng cao học thức của vua Lý Nhân Tông. Đây là công trình được xây nên nhằm cổ vũ tinh thần hiếu học của nhân dân cũng như tìm kiếm nhân tài phục vụ đất nước. Tinh thần hiếu học là một trong những truyền thống đáng quý của dân tộc ta, nó nêu cao tinh thần học hỏi, phát triển tri thức của cá nhân, nâng cao được triết lý nhân sinh của xã hội. </a:t>
            </a:r>
          </a:p>
        </p:txBody>
      </p:sp>
    </p:spTree>
    <p:extLst>
      <p:ext uri="{BB962C8B-B14F-4D97-AF65-F5344CB8AC3E}">
        <p14:creationId xmlns:p14="http://schemas.microsoft.com/office/powerpoint/2010/main" val="3538080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Ôn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lại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nội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dung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11</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Văn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N</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 Thành</a:t>
            </a: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ia</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Văn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UNESCO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danh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Di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liệu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7-2011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Tháng</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7 - 2015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38"/>
                                        </p:tgtEl>
                                        <p:attrNameLst>
                                          <p:attrName>fillcolor</p:attrName>
                                        </p:attrNameLst>
                                      </p:cBhvr>
                                      <p:to>
                                        <a:srgbClr val="FF7C80"/>
                                      </p:to>
                                    </p:animClr>
                                    <p:set>
                                      <p:cBhvr>
                                        <p:cTn id="12" dur="200" fill="hold"/>
                                        <p:tgtEl>
                                          <p:spTgt spid="38"/>
                                        </p:tgtEl>
                                        <p:attrNameLst>
                                          <p:attrName>fill.type</p:attrName>
                                        </p:attrNameLst>
                                      </p:cBhvr>
                                      <p:to>
                                        <p:strVal val="solid"/>
                                      </p:to>
                                    </p:set>
                                    <p:set>
                                      <p:cBhvr>
                                        <p:cTn id="13" dur="200" fill="hold"/>
                                        <p:tgtEl>
                                          <p:spTgt spid="38"/>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36"/>
                                        </p:tgtEl>
                                        <p:attrNameLst>
                                          <p:attrName>fillcolor</p:attrName>
                                        </p:attrNameLst>
                                      </p:cBhvr>
                                      <p:to>
                                        <a:srgbClr val="00FF00"/>
                                      </p:to>
                                    </p:animClr>
                                    <p:set>
                                      <p:cBhvr>
                                        <p:cTn id="21" dur="200" fill="hold"/>
                                        <p:tgtEl>
                                          <p:spTgt spid="36"/>
                                        </p:tgtEl>
                                        <p:attrNameLst>
                                          <p:attrName>fill.type</p:attrName>
                                        </p:attrNameLst>
                                      </p:cBhvr>
                                      <p:to>
                                        <p:strVal val="solid"/>
                                      </p:to>
                                    </p:set>
                                    <p:set>
                                      <p:cBhvr>
                                        <p:cTn id="22" dur="200" fill="hold"/>
                                        <p:tgtEl>
                                          <p:spTgt spid="3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dung-www_nhacchuongvui_com.wav"/>
                                        </p:tgtEl>
                                      </p:cMediaNode>
                                    </p:audio>
                                  </p:subTnLst>
                                </p:cTn>
                              </p:par>
                              <p:par>
                                <p:cTn id="25" presetID="26" presetClass="emph" presetSubtype="0" repeatCount="indefinite" fill="hold" nodeType="withEffect">
                                  <p:stCondLst>
                                    <p:cond delay="0"/>
                                  </p:stCondLst>
                                  <p:childTnLst>
                                    <p:animEffect transition="out" filter="fade">
                                      <p:cBhvr>
                                        <p:cTn id="26" dur="500" tmFilter="0, 0; .2, .5; .8, .5; 1, 0"/>
                                        <p:tgtEl>
                                          <p:spTgt spid="40"/>
                                        </p:tgtEl>
                                      </p:cBhvr>
                                    </p:animEffect>
                                    <p:animScale>
                                      <p:cBhvr>
                                        <p:cTn id="27"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39"/>
                                        </p:tgtEl>
                                        <p:attrNameLst>
                                          <p:attrName>fillcolor</p:attrName>
                                        </p:attrNameLst>
                                      </p:cBhvr>
                                      <p:to>
                                        <a:srgbClr val="FF7C80"/>
                                      </p:to>
                                    </p:animClr>
                                    <p:set>
                                      <p:cBhvr>
                                        <p:cTn id="33" dur="200" fill="hold"/>
                                        <p:tgtEl>
                                          <p:spTgt spid="39"/>
                                        </p:tgtEl>
                                        <p:attrNameLst>
                                          <p:attrName>fill.type</p:attrName>
                                        </p:attrNameLst>
                                      </p:cBhvr>
                                      <p:to>
                                        <p:strVal val="solid"/>
                                      </p:to>
                                    </p:set>
                                    <p:set>
                                      <p:cBhvr>
                                        <p:cTn id="34" dur="200" fill="hold"/>
                                        <p:tgtEl>
                                          <p:spTgt spid="3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37"/>
                                        </p:tgtEl>
                                        <p:attrNameLst>
                                          <p:attrName>fillcolor</p:attrName>
                                        </p:attrNameLst>
                                      </p:cBhvr>
                                      <p:to>
                                        <a:srgbClr val="FF7C80"/>
                                      </p:to>
                                    </p:animClr>
                                    <p:set>
                                      <p:cBhvr>
                                        <p:cTn id="42" dur="200" fill="hold"/>
                                        <p:tgtEl>
                                          <p:spTgt spid="37"/>
                                        </p:tgtEl>
                                        <p:attrNameLst>
                                          <p:attrName>fill.type</p:attrName>
                                        </p:attrNameLst>
                                      </p:cBhvr>
                                      <p:to>
                                        <p:strVal val="solid"/>
                                      </p:to>
                                    </p:set>
                                    <p:set>
                                      <p:cBhvr>
                                        <p:cTn id="43" dur="200" fill="hold"/>
                                        <p:tgtEl>
                                          <p:spTgt spid="3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 PHÁ</a:t>
            </a: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558</Words>
  <Application>Microsoft Office PowerPoint</Application>
  <PresentationFormat>Widescreen</PresentationFormat>
  <Paragraphs>60</Paragraphs>
  <Slides>20</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等线</vt:lpstr>
      <vt:lpstr>等线 Light</vt:lpstr>
      <vt:lpstr>.VnBlack</vt:lpstr>
      <vt:lpstr>Arial</vt:lpstr>
      <vt:lpstr>Calibri</vt:lpstr>
      <vt:lpstr>Calibri Light</vt:lpstr>
      <vt:lpstr>Cambria</vt:lpstr>
      <vt:lpstr>iCiel Cadena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2023-11-25T09:24:04Z</dcterms:created>
  <dcterms:modified xsi:type="dcterms:W3CDTF">2023-11-25T10:51:35Z</dcterms:modified>
</cp:coreProperties>
</file>