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Lst>
  <p:notesMasterIdLst>
    <p:notesMasterId r:id="rId31"/>
  </p:notesMasterIdLst>
  <p:sldIdLst>
    <p:sldId id="306" r:id="rId5"/>
    <p:sldId id="307" r:id="rId6"/>
    <p:sldId id="308" r:id="rId7"/>
    <p:sldId id="304" r:id="rId8"/>
    <p:sldId id="305" r:id="rId9"/>
    <p:sldId id="260" r:id="rId10"/>
    <p:sldId id="309" r:id="rId11"/>
    <p:sldId id="310" r:id="rId12"/>
    <p:sldId id="311" r:id="rId13"/>
    <p:sldId id="11694" r:id="rId14"/>
    <p:sldId id="11695" r:id="rId15"/>
    <p:sldId id="11696" r:id="rId16"/>
    <p:sldId id="11697" r:id="rId17"/>
    <p:sldId id="11698" r:id="rId18"/>
    <p:sldId id="312" r:id="rId19"/>
    <p:sldId id="351" r:id="rId20"/>
    <p:sldId id="11699" r:id="rId21"/>
    <p:sldId id="11700" r:id="rId22"/>
    <p:sldId id="345" r:id="rId23"/>
    <p:sldId id="291" r:id="rId24"/>
    <p:sldId id="300" r:id="rId25"/>
    <p:sldId id="262" r:id="rId26"/>
    <p:sldId id="313" r:id="rId27"/>
    <p:sldId id="314" r:id="rId28"/>
    <p:sldId id="315" r:id="rId29"/>
    <p:sldId id="34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7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0C7B58-0DC4-453A-8E39-0230BC16B015}"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7455B0-E339-4CE0-87F2-552ED7E6943C}" type="slidenum">
              <a:rPr lang="en-US" smtClean="0"/>
              <a:t>‹#›</a:t>
            </a:fld>
            <a:endParaRPr lang="en-US"/>
          </a:p>
        </p:txBody>
      </p:sp>
    </p:spTree>
    <p:extLst>
      <p:ext uri="{BB962C8B-B14F-4D97-AF65-F5344CB8AC3E}">
        <p14:creationId xmlns:p14="http://schemas.microsoft.com/office/powerpoint/2010/main" val="2196287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9C619-E70B-FF65-86C0-A5AB91E82C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308BDD-257C-182F-B43B-9F4ABDB228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A77087-34F1-6140-F6B2-E09B77D08CF2}"/>
              </a:ext>
            </a:extLst>
          </p:cNvPr>
          <p:cNvSpPr>
            <a:spLocks noGrp="1"/>
          </p:cNvSpPr>
          <p:nvPr>
            <p:ph type="dt" sz="half" idx="10"/>
          </p:nvPr>
        </p:nvSpPr>
        <p:spPr/>
        <p:txBody>
          <a:bodyPr/>
          <a:lstStyle/>
          <a:p>
            <a:fld id="{A5F3482C-94FC-4772-B32A-B5F5A2B55E6F}" type="datetimeFigureOut">
              <a:rPr lang="en-US" smtClean="0"/>
              <a:t>8/14/2023</a:t>
            </a:fld>
            <a:endParaRPr lang="en-US"/>
          </a:p>
        </p:txBody>
      </p:sp>
      <p:sp>
        <p:nvSpPr>
          <p:cNvPr id="5" name="Footer Placeholder 4">
            <a:extLst>
              <a:ext uri="{FF2B5EF4-FFF2-40B4-BE49-F238E27FC236}">
                <a16:creationId xmlns:a16="http://schemas.microsoft.com/office/drawing/2014/main" id="{CCB53D41-BB12-CC07-FDBD-C9E2722E5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401B1A-2485-6247-2F40-C7AFA350CE58}"/>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1117776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2C9B-5B74-904A-3623-3A1644B46E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243F02-AE7D-312D-603D-FA8B23958C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A5526-D69C-B80A-5130-39F9949988F7}"/>
              </a:ext>
            </a:extLst>
          </p:cNvPr>
          <p:cNvSpPr>
            <a:spLocks noGrp="1"/>
          </p:cNvSpPr>
          <p:nvPr>
            <p:ph type="dt" sz="half" idx="10"/>
          </p:nvPr>
        </p:nvSpPr>
        <p:spPr/>
        <p:txBody>
          <a:bodyPr/>
          <a:lstStyle/>
          <a:p>
            <a:fld id="{A5F3482C-94FC-4772-B32A-B5F5A2B55E6F}" type="datetimeFigureOut">
              <a:rPr lang="en-US" smtClean="0"/>
              <a:t>8/14/2023</a:t>
            </a:fld>
            <a:endParaRPr lang="en-US"/>
          </a:p>
        </p:txBody>
      </p:sp>
      <p:sp>
        <p:nvSpPr>
          <p:cNvPr id="5" name="Footer Placeholder 4">
            <a:extLst>
              <a:ext uri="{FF2B5EF4-FFF2-40B4-BE49-F238E27FC236}">
                <a16:creationId xmlns:a16="http://schemas.microsoft.com/office/drawing/2014/main" id="{B51A3E36-22CC-FA5B-F90B-C1CC679C75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2C4CE-8A78-0E63-FB64-F7C01E2C2F5B}"/>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786921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D53B44-7122-403A-F4F1-D3922464AD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1F167A-255F-800C-7633-E436EB63E2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7A2893-AB68-130D-44FA-39E4486EEEE5}"/>
              </a:ext>
            </a:extLst>
          </p:cNvPr>
          <p:cNvSpPr>
            <a:spLocks noGrp="1"/>
          </p:cNvSpPr>
          <p:nvPr>
            <p:ph type="dt" sz="half" idx="10"/>
          </p:nvPr>
        </p:nvSpPr>
        <p:spPr/>
        <p:txBody>
          <a:bodyPr/>
          <a:lstStyle/>
          <a:p>
            <a:fld id="{A5F3482C-94FC-4772-B32A-B5F5A2B55E6F}" type="datetimeFigureOut">
              <a:rPr lang="en-US" smtClean="0"/>
              <a:t>8/14/2023</a:t>
            </a:fld>
            <a:endParaRPr lang="en-US"/>
          </a:p>
        </p:txBody>
      </p:sp>
      <p:sp>
        <p:nvSpPr>
          <p:cNvPr id="5" name="Footer Placeholder 4">
            <a:extLst>
              <a:ext uri="{FF2B5EF4-FFF2-40B4-BE49-F238E27FC236}">
                <a16:creationId xmlns:a16="http://schemas.microsoft.com/office/drawing/2014/main" id="{E2616410-4BEF-D68F-6A7D-C7B02D2AA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1C96F-47B7-7ADD-5FFE-473FADBF7717}"/>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2470844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8/14/2023</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730955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8/14/2023</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742620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8/14/2023</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6100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8/14/2023</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40614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8/14/2023</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2747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8/14/2023</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04283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8/14/2023</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903371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8/14/2023</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2935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FA13-A38D-A4A0-FF5B-F007B5DF9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91315-2439-8175-A25E-54405070C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AE519-B2EB-1871-B103-C0BFDBB3F709}"/>
              </a:ext>
            </a:extLst>
          </p:cNvPr>
          <p:cNvSpPr>
            <a:spLocks noGrp="1"/>
          </p:cNvSpPr>
          <p:nvPr>
            <p:ph type="dt" sz="half" idx="10"/>
          </p:nvPr>
        </p:nvSpPr>
        <p:spPr/>
        <p:txBody>
          <a:bodyPr/>
          <a:lstStyle/>
          <a:p>
            <a:fld id="{A5F3482C-94FC-4772-B32A-B5F5A2B55E6F}" type="datetimeFigureOut">
              <a:rPr lang="en-US" smtClean="0"/>
              <a:t>8/14/2023</a:t>
            </a:fld>
            <a:endParaRPr lang="en-US"/>
          </a:p>
        </p:txBody>
      </p:sp>
      <p:sp>
        <p:nvSpPr>
          <p:cNvPr id="5" name="Footer Placeholder 4">
            <a:extLst>
              <a:ext uri="{FF2B5EF4-FFF2-40B4-BE49-F238E27FC236}">
                <a16:creationId xmlns:a16="http://schemas.microsoft.com/office/drawing/2014/main" id="{F27953AB-6B78-BC79-824F-60EEE1C2D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8485B-6507-E499-FF3B-78BAB62861BF}"/>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760359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8/14/2023</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79922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8/14/2023</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714683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8/14/2023</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75166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t>8/14/2023</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090041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t>8/14/2023</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76624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t>8/14/2023</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04966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t>8/14/2023</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48134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t>8/14/2023</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754122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t>8/14/2023</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372591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t>8/14/2023</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376036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A6B8-A575-C9D0-E521-2206A31BB5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2AFB76-D0EC-5322-FA8C-74F33C1B2A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D9BAA6-3F8D-816C-46DB-5E33773B4753}"/>
              </a:ext>
            </a:extLst>
          </p:cNvPr>
          <p:cNvSpPr>
            <a:spLocks noGrp="1"/>
          </p:cNvSpPr>
          <p:nvPr>
            <p:ph type="dt" sz="half" idx="10"/>
          </p:nvPr>
        </p:nvSpPr>
        <p:spPr/>
        <p:txBody>
          <a:bodyPr/>
          <a:lstStyle/>
          <a:p>
            <a:fld id="{A5F3482C-94FC-4772-B32A-B5F5A2B55E6F}" type="datetimeFigureOut">
              <a:rPr lang="en-US" smtClean="0"/>
              <a:t>8/14/2023</a:t>
            </a:fld>
            <a:endParaRPr lang="en-US"/>
          </a:p>
        </p:txBody>
      </p:sp>
      <p:sp>
        <p:nvSpPr>
          <p:cNvPr id="5" name="Footer Placeholder 4">
            <a:extLst>
              <a:ext uri="{FF2B5EF4-FFF2-40B4-BE49-F238E27FC236}">
                <a16:creationId xmlns:a16="http://schemas.microsoft.com/office/drawing/2014/main" id="{E14154FC-D45F-809F-3C38-DB961BC62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C4475-E0D8-048F-E8A0-BEC9E9E7E67F}"/>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013758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t>8/14/2023</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864055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t>8/14/2023</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12480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t>8/14/2023</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437298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t>8/14/2023</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0874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97059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3704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2472256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51311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72450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828349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3064-5B2F-6553-5229-893C9592C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8B981C-FD5C-3092-7C89-C9B7D38DEF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36BF3F-A4ED-17DE-2EF4-08850E7596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89B819-DBFC-0A2A-7027-F8AA09FA9A59}"/>
              </a:ext>
            </a:extLst>
          </p:cNvPr>
          <p:cNvSpPr>
            <a:spLocks noGrp="1"/>
          </p:cNvSpPr>
          <p:nvPr>
            <p:ph type="dt" sz="half" idx="10"/>
          </p:nvPr>
        </p:nvSpPr>
        <p:spPr/>
        <p:txBody>
          <a:bodyPr/>
          <a:lstStyle/>
          <a:p>
            <a:fld id="{A5F3482C-94FC-4772-B32A-B5F5A2B55E6F}" type="datetimeFigureOut">
              <a:rPr lang="en-US" smtClean="0"/>
              <a:t>8/14/2023</a:t>
            </a:fld>
            <a:endParaRPr lang="en-US"/>
          </a:p>
        </p:txBody>
      </p:sp>
      <p:sp>
        <p:nvSpPr>
          <p:cNvPr id="6" name="Footer Placeholder 5">
            <a:extLst>
              <a:ext uri="{FF2B5EF4-FFF2-40B4-BE49-F238E27FC236}">
                <a16:creationId xmlns:a16="http://schemas.microsoft.com/office/drawing/2014/main" id="{D1B93F89-351C-A187-D5A4-7BBD9DFD91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57AB8-10CA-1359-83BF-04A7097DC517}"/>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1862932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2148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70381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8959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23961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174719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3060335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83731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4308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6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9AE6-71E0-6379-2967-536B090AF5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E595C8-60D6-B100-353F-CB14DE6C7D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065954-2133-05BB-2179-2E106C19AA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2D6E3-E688-50DD-624E-51A1E9ADB7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C832C2-0838-AA0B-812B-6CEC88522C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5501AE-040C-2D2D-7A9D-FE7C6415ECFF}"/>
              </a:ext>
            </a:extLst>
          </p:cNvPr>
          <p:cNvSpPr>
            <a:spLocks noGrp="1"/>
          </p:cNvSpPr>
          <p:nvPr>
            <p:ph type="dt" sz="half" idx="10"/>
          </p:nvPr>
        </p:nvSpPr>
        <p:spPr/>
        <p:txBody>
          <a:bodyPr/>
          <a:lstStyle/>
          <a:p>
            <a:fld id="{A5F3482C-94FC-4772-B32A-B5F5A2B55E6F}" type="datetimeFigureOut">
              <a:rPr lang="en-US" smtClean="0"/>
              <a:t>8/14/2023</a:t>
            </a:fld>
            <a:endParaRPr lang="en-US"/>
          </a:p>
        </p:txBody>
      </p:sp>
      <p:sp>
        <p:nvSpPr>
          <p:cNvPr id="8" name="Footer Placeholder 7">
            <a:extLst>
              <a:ext uri="{FF2B5EF4-FFF2-40B4-BE49-F238E27FC236}">
                <a16:creationId xmlns:a16="http://schemas.microsoft.com/office/drawing/2014/main" id="{193291A7-98CC-65B3-6CAE-A7B97D0906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2066F0-D805-B6B5-0794-933710A52C4A}"/>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83170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89B8-F1F3-B87D-21C0-15C447DB76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062709-7516-4F7B-ED55-B5C857670446}"/>
              </a:ext>
            </a:extLst>
          </p:cNvPr>
          <p:cNvSpPr>
            <a:spLocks noGrp="1"/>
          </p:cNvSpPr>
          <p:nvPr>
            <p:ph type="dt" sz="half" idx="10"/>
          </p:nvPr>
        </p:nvSpPr>
        <p:spPr/>
        <p:txBody>
          <a:bodyPr/>
          <a:lstStyle/>
          <a:p>
            <a:fld id="{A5F3482C-94FC-4772-B32A-B5F5A2B55E6F}" type="datetimeFigureOut">
              <a:rPr lang="en-US" smtClean="0"/>
              <a:t>8/14/2023</a:t>
            </a:fld>
            <a:endParaRPr lang="en-US"/>
          </a:p>
        </p:txBody>
      </p:sp>
      <p:sp>
        <p:nvSpPr>
          <p:cNvPr id="4" name="Footer Placeholder 3">
            <a:extLst>
              <a:ext uri="{FF2B5EF4-FFF2-40B4-BE49-F238E27FC236}">
                <a16:creationId xmlns:a16="http://schemas.microsoft.com/office/drawing/2014/main" id="{67214F63-8A88-1BA2-77AC-780CF842ED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CD0567-71A2-EAC2-4754-797EA1231314}"/>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199647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DA7ACF-C75D-834A-310C-B788C8C517B8}"/>
              </a:ext>
            </a:extLst>
          </p:cNvPr>
          <p:cNvSpPr>
            <a:spLocks noGrp="1"/>
          </p:cNvSpPr>
          <p:nvPr>
            <p:ph type="dt" sz="half" idx="10"/>
          </p:nvPr>
        </p:nvSpPr>
        <p:spPr/>
        <p:txBody>
          <a:bodyPr/>
          <a:lstStyle/>
          <a:p>
            <a:fld id="{A5F3482C-94FC-4772-B32A-B5F5A2B55E6F}" type="datetimeFigureOut">
              <a:rPr lang="en-US" smtClean="0"/>
              <a:t>8/14/2023</a:t>
            </a:fld>
            <a:endParaRPr lang="en-US"/>
          </a:p>
        </p:txBody>
      </p:sp>
      <p:sp>
        <p:nvSpPr>
          <p:cNvPr id="3" name="Footer Placeholder 2">
            <a:extLst>
              <a:ext uri="{FF2B5EF4-FFF2-40B4-BE49-F238E27FC236}">
                <a16:creationId xmlns:a16="http://schemas.microsoft.com/office/drawing/2014/main" id="{0EB95756-CCB4-7E80-EF12-704886C6B5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0AFE65-98E0-8505-F804-3F0095EA94FF}"/>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181198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01056-B468-2039-E253-8AC906BF50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5621DF-CCF9-93E1-F128-0AF0107A02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1145C-40AD-9CD4-B3EF-E7B91C2B66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0B2664-2372-3340-164A-2BD3598385CB}"/>
              </a:ext>
            </a:extLst>
          </p:cNvPr>
          <p:cNvSpPr>
            <a:spLocks noGrp="1"/>
          </p:cNvSpPr>
          <p:nvPr>
            <p:ph type="dt" sz="half" idx="10"/>
          </p:nvPr>
        </p:nvSpPr>
        <p:spPr/>
        <p:txBody>
          <a:bodyPr/>
          <a:lstStyle/>
          <a:p>
            <a:fld id="{A5F3482C-94FC-4772-B32A-B5F5A2B55E6F}" type="datetimeFigureOut">
              <a:rPr lang="en-US" smtClean="0"/>
              <a:t>8/14/2023</a:t>
            </a:fld>
            <a:endParaRPr lang="en-US"/>
          </a:p>
        </p:txBody>
      </p:sp>
      <p:sp>
        <p:nvSpPr>
          <p:cNvPr id="6" name="Footer Placeholder 5">
            <a:extLst>
              <a:ext uri="{FF2B5EF4-FFF2-40B4-BE49-F238E27FC236}">
                <a16:creationId xmlns:a16="http://schemas.microsoft.com/office/drawing/2014/main" id="{CB26139F-8A89-BB16-CE81-C51748C0EF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B6BB18-290E-AD78-1B3E-42A11439DB92}"/>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1741121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3379-CF83-B851-2BDC-01488DE638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EC2ED9-9E19-D538-2EB7-BCF0312E7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AA21A2-B7AE-4B59-76DA-ECDCAE22B7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0BB1D0-5768-32A8-E07E-982AE242643F}"/>
              </a:ext>
            </a:extLst>
          </p:cNvPr>
          <p:cNvSpPr>
            <a:spLocks noGrp="1"/>
          </p:cNvSpPr>
          <p:nvPr>
            <p:ph type="dt" sz="half" idx="10"/>
          </p:nvPr>
        </p:nvSpPr>
        <p:spPr/>
        <p:txBody>
          <a:bodyPr/>
          <a:lstStyle/>
          <a:p>
            <a:fld id="{A5F3482C-94FC-4772-B32A-B5F5A2B55E6F}" type="datetimeFigureOut">
              <a:rPr lang="en-US" smtClean="0"/>
              <a:t>8/14/2023</a:t>
            </a:fld>
            <a:endParaRPr lang="en-US"/>
          </a:p>
        </p:txBody>
      </p:sp>
      <p:sp>
        <p:nvSpPr>
          <p:cNvPr id="6" name="Footer Placeholder 5">
            <a:extLst>
              <a:ext uri="{FF2B5EF4-FFF2-40B4-BE49-F238E27FC236}">
                <a16:creationId xmlns:a16="http://schemas.microsoft.com/office/drawing/2014/main" id="{5FF26C87-3870-874D-D56F-4956255EA4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C3960-FFE7-6162-5210-A35EF53C3188}"/>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2773877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594FA9-093F-2ABD-79D1-449418285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102BC3-E600-BB9D-620F-7D8E729CAC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1597A-13A7-151F-E6F3-2D0D5C8F16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F3482C-94FC-4772-B32A-B5F5A2B55E6F}" type="datetimeFigureOut">
              <a:rPr lang="en-US" smtClean="0"/>
              <a:t>8/14/2023</a:t>
            </a:fld>
            <a:endParaRPr lang="en-US"/>
          </a:p>
        </p:txBody>
      </p:sp>
      <p:sp>
        <p:nvSpPr>
          <p:cNvPr id="5" name="Footer Placeholder 4">
            <a:extLst>
              <a:ext uri="{FF2B5EF4-FFF2-40B4-BE49-F238E27FC236}">
                <a16:creationId xmlns:a16="http://schemas.microsoft.com/office/drawing/2014/main" id="{BA9B7140-18C1-AE5B-8D50-7594466F9E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BB5707-F69E-2796-D9B9-E48D3ED651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8A8AE8-D3EE-4FEC-AF12-2A5CCF87F5F9}" type="slidenum">
              <a:rPr lang="en-US" smtClean="0"/>
              <a:t>‹#›</a:t>
            </a:fld>
            <a:endParaRPr lang="en-US"/>
          </a:p>
        </p:txBody>
      </p:sp>
    </p:spTree>
    <p:extLst>
      <p:ext uri="{BB962C8B-B14F-4D97-AF65-F5344CB8AC3E}">
        <p14:creationId xmlns:p14="http://schemas.microsoft.com/office/powerpoint/2010/main" val="1002517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8/14/2023</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pic>
        <p:nvPicPr>
          <p:cNvPr id="8" name="Picture 7" descr="A picture containing text, font, graphics, design&#10;&#10;Description automatically generated">
            <a:extLst>
              <a:ext uri="{FF2B5EF4-FFF2-40B4-BE49-F238E27FC236}">
                <a16:creationId xmlns:a16="http://schemas.microsoft.com/office/drawing/2014/main" id="{6B1B3885-9257-5671-953D-33A452A2119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9276" y="314324"/>
            <a:ext cx="1647825" cy="1647825"/>
          </a:xfrm>
          <a:prstGeom prst="rect">
            <a:avLst/>
          </a:prstGeom>
        </p:spPr>
      </p:pic>
    </p:spTree>
    <p:extLst>
      <p:ext uri="{BB962C8B-B14F-4D97-AF65-F5344CB8AC3E}">
        <p14:creationId xmlns:p14="http://schemas.microsoft.com/office/powerpoint/2010/main" val="600467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t>8/14/2023</a:t>
            </a:fld>
            <a:endParaRPr lang="en-US"/>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t>‹#›</a:t>
            </a:fld>
            <a:endParaRPr lang="en-US"/>
          </a:p>
        </p:txBody>
      </p:sp>
    </p:spTree>
    <p:extLst>
      <p:ext uri="{BB962C8B-B14F-4D97-AF65-F5344CB8AC3E}">
        <p14:creationId xmlns:p14="http://schemas.microsoft.com/office/powerpoint/2010/main" val="174364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272741780"/>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8.xml"/><Relationship Id="rId5" Type="http://schemas.openxmlformats.org/officeDocument/2006/relationships/image" Target="../media/image31.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5.jpg"/><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8.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43.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13.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0.jpeg"/><Relationship Id="rId12"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9.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2.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18.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A0AB5F-BC0C-96CA-6317-852D4D9BEC6D}"/>
              </a:ext>
            </a:extLst>
          </p:cNvPr>
          <p:cNvPicPr>
            <a:picLocks noChangeAspect="1"/>
          </p:cNvPicPr>
          <p:nvPr/>
        </p:nvPicPr>
        <p:blipFill>
          <a:blip r:embed="rId3"/>
          <a:stretch>
            <a:fillRect/>
          </a:stretch>
        </p:blipFill>
        <p:spPr>
          <a:xfrm>
            <a:off x="2725786" y="1740715"/>
            <a:ext cx="6559865" cy="2091109"/>
          </a:xfrm>
          <a:prstGeom prst="rect">
            <a:avLst/>
          </a:prstGeom>
        </p:spPr>
      </p:pic>
    </p:spTree>
    <p:extLst>
      <p:ext uri="{BB962C8B-B14F-4D97-AF65-F5344CB8AC3E}">
        <p14:creationId xmlns:p14="http://schemas.microsoft.com/office/powerpoint/2010/main" val="96748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117585" y="1743075"/>
            <a:ext cx="5531489"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Chú bộ đội luôn sẵn sàng chiến đấu và chiến đấu chống xâm lược, bảo vệ vững chắc Tổ quốc; đồng thời tham gia bảo vệ an ninh chính trị, trật tự, an toàn xã hội.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50C79DD-DE51-2E4B-19F2-FE2CD164A1FC}"/>
              </a:ext>
            </a:extLst>
          </p:cNvPr>
          <p:cNvPicPr>
            <a:picLocks noChangeAspect="1"/>
          </p:cNvPicPr>
          <p:nvPr/>
        </p:nvPicPr>
        <p:blipFill>
          <a:blip r:embed="rId4"/>
          <a:stretch>
            <a:fillRect/>
          </a:stretch>
        </p:blipFill>
        <p:spPr>
          <a:xfrm>
            <a:off x="752474" y="1981200"/>
            <a:ext cx="5254625" cy="3152775"/>
          </a:xfrm>
          <a:prstGeom prst="rect">
            <a:avLst/>
          </a:prstGeom>
        </p:spPr>
      </p:pic>
    </p:spTree>
    <p:extLst>
      <p:ext uri="{BB962C8B-B14F-4D97-AF65-F5344CB8AC3E}">
        <p14:creationId xmlns:p14="http://schemas.microsoft.com/office/powerpoint/2010/main" val="495195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117585" y="1743075"/>
            <a:ext cx="5531489"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Người nông dân tham gia lao động sản xuất, chủ yếu là trồng trọt và chăn nuôi để làm ra các nông sản phục vụ nhu cầu về lương thực, thực phẩm của mọi người.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A048BDC5-7516-CFBC-0F38-7B874A04BCC6}"/>
              </a:ext>
            </a:extLst>
          </p:cNvPr>
          <p:cNvPicPr>
            <a:picLocks noChangeAspect="1"/>
          </p:cNvPicPr>
          <p:nvPr/>
        </p:nvPicPr>
        <p:blipFill>
          <a:blip r:embed="rId4"/>
          <a:stretch>
            <a:fillRect/>
          </a:stretch>
        </p:blipFill>
        <p:spPr>
          <a:xfrm>
            <a:off x="1057275" y="2095501"/>
            <a:ext cx="4673983" cy="3028950"/>
          </a:xfrm>
          <a:prstGeom prst="rect">
            <a:avLst/>
          </a:prstGeom>
        </p:spPr>
      </p:pic>
    </p:spTree>
    <p:extLst>
      <p:ext uri="{BB962C8B-B14F-4D97-AF65-F5344CB8AC3E}">
        <p14:creationId xmlns:p14="http://schemas.microsoft.com/office/powerpoint/2010/main" val="42496114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000750" y="1743075"/>
            <a:ext cx="5648324"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libri" panose="020F0502020204030204" pitchFamily="34" charset="0"/>
                <a:cs typeface="Calibri" panose="020F0502020204030204" pitchFamily="34" charset="0"/>
              </a:rPr>
              <a:t>Bác sĩ khám bệnh, chẩn đoán, kê đơn thuốc, ra phác đồ điều trị và chăm sóc sức khỏe cho người bệnh.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2D4F325-5671-414C-2E95-02873BD42952}"/>
              </a:ext>
            </a:extLst>
          </p:cNvPr>
          <p:cNvPicPr>
            <a:picLocks noChangeAspect="1"/>
          </p:cNvPicPr>
          <p:nvPr/>
        </p:nvPicPr>
        <p:blipFill>
          <a:blip r:embed="rId4"/>
          <a:stretch>
            <a:fillRect/>
          </a:stretch>
        </p:blipFill>
        <p:spPr>
          <a:xfrm>
            <a:off x="957262" y="2190750"/>
            <a:ext cx="4582174" cy="2905125"/>
          </a:xfrm>
          <a:prstGeom prst="rect">
            <a:avLst/>
          </a:prstGeom>
        </p:spPr>
      </p:pic>
    </p:spTree>
    <p:extLst>
      <p:ext uri="{BB962C8B-B14F-4D97-AF65-F5344CB8AC3E}">
        <p14:creationId xmlns:p14="http://schemas.microsoft.com/office/powerpoint/2010/main" val="27614433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000750" y="1743075"/>
            <a:ext cx="5648324"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libri" panose="020F0502020204030204" pitchFamily="34" charset="0"/>
                <a:cs typeface="Calibri" panose="020F0502020204030204" pitchFamily="34" charset="0"/>
              </a:rPr>
              <a:t>Thợ may làm ra những bộ trang phục giúp chúng ta giữ ấm, chống nắng, làm đẹp,...</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3D742181-E068-7046-0FA8-0DCB73A7634F}"/>
              </a:ext>
            </a:extLst>
          </p:cNvPr>
          <p:cNvPicPr>
            <a:picLocks noChangeAspect="1"/>
          </p:cNvPicPr>
          <p:nvPr/>
        </p:nvPicPr>
        <p:blipFill>
          <a:blip r:embed="rId4"/>
          <a:stretch>
            <a:fillRect/>
          </a:stretch>
        </p:blipFill>
        <p:spPr>
          <a:xfrm>
            <a:off x="957262" y="1924050"/>
            <a:ext cx="4677449" cy="3028950"/>
          </a:xfrm>
          <a:prstGeom prst="rect">
            <a:avLst/>
          </a:prstGeom>
        </p:spPr>
      </p:pic>
    </p:spTree>
    <p:extLst>
      <p:ext uri="{BB962C8B-B14F-4D97-AF65-F5344CB8AC3E}">
        <p14:creationId xmlns:p14="http://schemas.microsoft.com/office/powerpoint/2010/main" val="8690552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000750" y="1743075"/>
            <a:ext cx="5648324"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libri" panose="020F0502020204030204" pitchFamily="34" charset="0"/>
                <a:cs typeface="Calibri" panose="020F0502020204030204" pitchFamily="34" charset="0"/>
              </a:rPr>
              <a:t>Diêm dân là người sản xuất muối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phục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vụ</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cho</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cuộc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sống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hàng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ngày</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của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chúng</a:t>
            </a:r>
            <a:r>
              <a:rPr lang="en-US" sz="3600" b="1" dirty="0">
                <a:solidFill>
                  <a:srgbClr val="FF0000"/>
                </a:solidFill>
                <a:latin typeface="Calibri" panose="020F0502020204030204" pitchFamily="34" charset="0"/>
                <a:cs typeface="Calibri" panose="020F0502020204030204" pitchFamily="34" charset="0"/>
              </a:rPr>
              <a:t> ta.</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9557CBDF-3351-2710-B211-17E286635B61}"/>
              </a:ext>
            </a:extLst>
          </p:cNvPr>
          <p:cNvPicPr>
            <a:picLocks noChangeAspect="1"/>
          </p:cNvPicPr>
          <p:nvPr/>
        </p:nvPicPr>
        <p:blipFill>
          <a:blip r:embed="rId4"/>
          <a:stretch>
            <a:fillRect/>
          </a:stretch>
        </p:blipFill>
        <p:spPr>
          <a:xfrm>
            <a:off x="881062" y="1981201"/>
            <a:ext cx="4698260" cy="2824162"/>
          </a:xfrm>
          <a:prstGeom prst="rect">
            <a:avLst/>
          </a:prstGeom>
        </p:spPr>
      </p:pic>
    </p:spTree>
    <p:extLst>
      <p:ext uri="{BB962C8B-B14F-4D97-AF65-F5344CB8AC3E}">
        <p14:creationId xmlns:p14="http://schemas.microsoft.com/office/powerpoint/2010/main" val="41318741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25" y="13646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3401" y="-457200"/>
            <a:ext cx="11229975" cy="650805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1628775" y="1924050"/>
            <a:ext cx="7058025" cy="2215991"/>
          </a:xfrm>
          <a:prstGeom prst="rect">
            <a:avLst/>
          </a:prstGeom>
          <a:noFill/>
        </p:spPr>
        <p:txBody>
          <a:bodyPr wrap="square" lIns="0" tIns="0" rIns="0" bIns="0" rtlCol="0">
            <a:spAutoFit/>
          </a:bodyPr>
          <a:lstStyle/>
          <a:p>
            <a:pPr algn="ctr"/>
            <a:r>
              <a:rPr lang="nl-NL" sz="4800" b="1" i="1" dirty="0">
                <a:solidFill>
                  <a:srgbClr val="002060"/>
                </a:solidFill>
              </a:rPr>
              <a:t>Hãy kể thêm những đóng góp của một số người lao động khác mà em biết?</a:t>
            </a:r>
            <a:endParaRPr lang="en-US" sz="4800" b="1" dirty="0">
              <a:solidFill>
                <a:srgbClr val="002060"/>
              </a:solidFill>
            </a:endParaRPr>
          </a:p>
        </p:txBody>
      </p:sp>
      <p:pic>
        <p:nvPicPr>
          <p:cNvPr id="10" name="Picture 13">
            <a:extLst>
              <a:ext uri="{FF2B5EF4-FFF2-40B4-BE49-F238E27FC236}">
                <a16:creationId xmlns:a16="http://schemas.microsoft.com/office/drawing/2014/main" id="{867FEF75-0E59-06A0-9E91-D6707425EDA9}"/>
              </a:ext>
            </a:extLst>
          </p:cNvPr>
          <p:cNvPicPr>
            <a:picLocks noChangeAspect="1"/>
          </p:cNvPicPr>
          <p:nvPr/>
        </p:nvPicPr>
        <p:blipFill>
          <a:blip r:embed="rId5"/>
          <a:srcRect/>
          <a:stretch>
            <a:fillRect/>
          </a:stretch>
        </p:blipFill>
        <p:spPr>
          <a:xfrm>
            <a:off x="7086600" y="4155949"/>
            <a:ext cx="5486400" cy="2702052"/>
          </a:xfrm>
          <a:prstGeom prst="rect">
            <a:avLst/>
          </a:prstGeom>
        </p:spPr>
      </p:pic>
    </p:spTree>
    <p:extLst>
      <p:ext uri="{BB962C8B-B14F-4D97-AF65-F5344CB8AC3E}">
        <p14:creationId xmlns:p14="http://schemas.microsoft.com/office/powerpoint/2010/main" val="3590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D47391AA-62B7-80B3-7370-D459A0EC448A}"/>
              </a:ext>
            </a:extLst>
          </p:cNvPr>
          <p:cNvGraphicFramePr>
            <a:graphicFrameLocks noGrp="1"/>
          </p:cNvGraphicFramePr>
          <p:nvPr>
            <p:extLst>
              <p:ext uri="{D42A27DB-BD31-4B8C-83A1-F6EECF244321}">
                <p14:modId xmlns:p14="http://schemas.microsoft.com/office/powerpoint/2010/main" val="2893619652"/>
              </p:ext>
            </p:extLst>
          </p:nvPr>
        </p:nvGraphicFramePr>
        <p:xfrm>
          <a:off x="1019175" y="895350"/>
          <a:ext cx="10067925" cy="4463157"/>
        </p:xfrm>
        <a:graphic>
          <a:graphicData uri="http://schemas.openxmlformats.org/drawingml/2006/table">
            <a:tbl>
              <a:tblPr firstRow="1" firstCol="1" bandRow="1">
                <a:tableStyleId>{21E4AEA4-8DFA-4A89-87EB-49C32662AFE0}</a:tableStyleId>
              </a:tblPr>
              <a:tblGrid>
                <a:gridCol w="1356173">
                  <a:extLst>
                    <a:ext uri="{9D8B030D-6E8A-4147-A177-3AD203B41FA5}">
                      <a16:colId xmlns:a16="http://schemas.microsoft.com/office/drawing/2014/main" val="2296282943"/>
                    </a:ext>
                  </a:extLst>
                </a:gridCol>
                <a:gridCol w="3414142">
                  <a:extLst>
                    <a:ext uri="{9D8B030D-6E8A-4147-A177-3AD203B41FA5}">
                      <a16:colId xmlns:a16="http://schemas.microsoft.com/office/drawing/2014/main" val="2209345668"/>
                    </a:ext>
                  </a:extLst>
                </a:gridCol>
                <a:gridCol w="5297610">
                  <a:extLst>
                    <a:ext uri="{9D8B030D-6E8A-4147-A177-3AD203B41FA5}">
                      <a16:colId xmlns:a16="http://schemas.microsoft.com/office/drawing/2014/main" val="1839938384"/>
                    </a:ext>
                  </a:extLst>
                </a:gridCol>
              </a:tblGrid>
              <a:tr h="508894">
                <a:tc>
                  <a:txBody>
                    <a:bodyPr/>
                    <a:lstStyle/>
                    <a:p>
                      <a:pPr marL="0" marR="0" algn="ctr">
                        <a:spcBef>
                          <a:spcPts val="0"/>
                        </a:spcBef>
                        <a:spcAft>
                          <a:spcPts val="0"/>
                        </a:spcAft>
                      </a:pPr>
                      <a:r>
                        <a:rPr lang="en-US" sz="2800">
                          <a:effectLst/>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dirty="0" err="1">
                          <a:effectLst/>
                        </a:rPr>
                        <a:t>Nghề</a:t>
                      </a:r>
                      <a:r>
                        <a:rPr lang="en-US" sz="2800" dirty="0">
                          <a:effectLst/>
                        </a:rPr>
                        <a:t> </a:t>
                      </a:r>
                      <a:r>
                        <a:rPr lang="en-US" sz="2800" dirty="0" err="1">
                          <a:effectLst/>
                        </a:rPr>
                        <a:t>nghiệp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effectLst/>
                        </a:rPr>
                        <a:t>Đóng góp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355727"/>
                  </a:ext>
                </a:extLst>
              </a:tr>
              <a:tr h="508894">
                <a:tc>
                  <a:txBody>
                    <a:bodyPr/>
                    <a:lstStyle/>
                    <a:p>
                      <a:pPr marL="0" marR="0" algn="just">
                        <a:spcBef>
                          <a:spcPts val="0"/>
                        </a:spcBef>
                        <a:spcAft>
                          <a:spcPts val="0"/>
                        </a:spcAft>
                      </a:pPr>
                      <a:r>
                        <a:rPr lang="en-US" sz="2800">
                          <a:effectLst/>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a:effectLst/>
                        </a:rPr>
                        <a:t>Lao </a:t>
                      </a:r>
                      <a:r>
                        <a:rPr lang="en-US" sz="2800" dirty="0" err="1">
                          <a:effectLst/>
                        </a:rPr>
                        <a:t>công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Giúp</a:t>
                      </a:r>
                      <a:r>
                        <a:rPr lang="en-US" sz="2800" dirty="0">
                          <a:effectLst/>
                        </a:rPr>
                        <a:t> </a:t>
                      </a:r>
                      <a:r>
                        <a:rPr lang="en-US" sz="2800" dirty="0" err="1">
                          <a:effectLst/>
                        </a:rPr>
                        <a:t>đường</a:t>
                      </a:r>
                      <a:r>
                        <a:rPr lang="en-US" sz="2800" dirty="0">
                          <a:effectLst/>
                        </a:rPr>
                        <a:t> </a:t>
                      </a:r>
                      <a:r>
                        <a:rPr lang="en-US" sz="2800" dirty="0" err="1">
                          <a:effectLst/>
                        </a:rPr>
                        <a:t>phố</a:t>
                      </a:r>
                      <a:r>
                        <a:rPr lang="en-US" sz="2800" dirty="0">
                          <a:effectLst/>
                        </a:rPr>
                        <a:t> </a:t>
                      </a:r>
                      <a:r>
                        <a:rPr lang="en-US" sz="2800" dirty="0" err="1">
                          <a:effectLst/>
                        </a:rPr>
                        <a:t>luôn</a:t>
                      </a:r>
                      <a:r>
                        <a:rPr lang="en-US" sz="2800" dirty="0">
                          <a:effectLst/>
                        </a:rPr>
                        <a:t> </a:t>
                      </a:r>
                      <a:r>
                        <a:rPr lang="en-US" sz="2800" dirty="0" err="1">
                          <a:effectLst/>
                        </a:rPr>
                        <a:t>sạch</a:t>
                      </a:r>
                      <a:r>
                        <a:rPr lang="en-US" sz="2800" dirty="0">
                          <a:effectLst/>
                        </a:rPr>
                        <a:t> </a:t>
                      </a:r>
                      <a:r>
                        <a:rPr lang="en-US" sz="2800" dirty="0" err="1">
                          <a:effectLst/>
                        </a:rPr>
                        <a:t>đẹp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6376432"/>
                  </a:ext>
                </a:extLst>
              </a:tr>
              <a:tr h="508894">
                <a:tc>
                  <a:txBody>
                    <a:bodyPr/>
                    <a:lstStyle/>
                    <a:p>
                      <a:pPr marL="0" marR="0" algn="just">
                        <a:spcBef>
                          <a:spcPts val="0"/>
                        </a:spcBef>
                        <a:spcAft>
                          <a:spcPts val="0"/>
                        </a:spcAft>
                      </a:pPr>
                      <a:r>
                        <a:rPr lang="en-US" sz="2800">
                          <a:effectLst/>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a:effectLst/>
                        </a:rPr>
                        <a:t>Phi </a:t>
                      </a:r>
                      <a:r>
                        <a:rPr lang="en-US" sz="2800" dirty="0" err="1">
                          <a:effectLst/>
                        </a:rPr>
                        <a:t>công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Đưa</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 </a:t>
                      </a:r>
                      <a:r>
                        <a:rPr lang="en-US" sz="2800" dirty="0" err="1">
                          <a:effectLst/>
                        </a:rPr>
                        <a:t>đi</a:t>
                      </a:r>
                      <a:r>
                        <a:rPr lang="en-US" sz="2800" dirty="0">
                          <a:effectLst/>
                        </a:rPr>
                        <a:t> </a:t>
                      </a:r>
                      <a:r>
                        <a:rPr lang="en-US" sz="2800" dirty="0" err="1">
                          <a:effectLst/>
                        </a:rPr>
                        <a:t>khắp</a:t>
                      </a:r>
                      <a:r>
                        <a:rPr lang="en-US" sz="2800" dirty="0">
                          <a:effectLst/>
                        </a:rPr>
                        <a:t> </a:t>
                      </a:r>
                      <a:r>
                        <a:rPr lang="en-US" sz="2800" dirty="0" err="1">
                          <a:effectLst/>
                        </a:rPr>
                        <a:t>mọi</a:t>
                      </a:r>
                      <a:r>
                        <a:rPr lang="en-US" sz="2800" dirty="0">
                          <a:effectLst/>
                        </a:rPr>
                        <a:t> </a:t>
                      </a:r>
                      <a:r>
                        <a:rPr lang="en-US" sz="2800" dirty="0" err="1">
                          <a:effectLst/>
                        </a:rPr>
                        <a:t>nơi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6928259"/>
                  </a:ext>
                </a:extLst>
              </a:tr>
              <a:tr h="978825">
                <a:tc>
                  <a:txBody>
                    <a:bodyPr/>
                    <a:lstStyle/>
                    <a:p>
                      <a:pPr marL="0" marR="0" algn="just">
                        <a:spcBef>
                          <a:spcPts val="0"/>
                        </a:spcBef>
                        <a:spcAft>
                          <a:spcPts val="0"/>
                        </a:spcAft>
                      </a:pPr>
                      <a:r>
                        <a:rPr lang="en-US" sz="2800">
                          <a:effectLst/>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Giáo</a:t>
                      </a:r>
                      <a:r>
                        <a:rPr lang="en-US" sz="2800" dirty="0">
                          <a:effectLst/>
                        </a:rPr>
                        <a:t> </a:t>
                      </a:r>
                      <a:r>
                        <a:rPr lang="en-US" sz="2800" dirty="0" err="1">
                          <a:effectLst/>
                        </a:rPr>
                        <a:t>viên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Dạy</a:t>
                      </a:r>
                      <a:r>
                        <a:rPr lang="en-US" sz="2800" dirty="0">
                          <a:effectLst/>
                        </a:rPr>
                        <a:t> </a:t>
                      </a:r>
                      <a:r>
                        <a:rPr lang="en-US" sz="2800" dirty="0" err="1">
                          <a:effectLst/>
                        </a:rPr>
                        <a:t>kiến</a:t>
                      </a:r>
                      <a:r>
                        <a:rPr lang="en-US" sz="2800" dirty="0">
                          <a:effectLst/>
                        </a:rPr>
                        <a:t> </a:t>
                      </a:r>
                      <a:r>
                        <a:rPr lang="en-US" sz="2800" dirty="0" err="1">
                          <a:effectLst/>
                        </a:rPr>
                        <a:t>thức</a:t>
                      </a:r>
                      <a:r>
                        <a:rPr lang="en-US" sz="2800" dirty="0">
                          <a:effectLst/>
                        </a:rPr>
                        <a:t>, </a:t>
                      </a:r>
                      <a:r>
                        <a:rPr lang="en-US" sz="2800" dirty="0" err="1">
                          <a:effectLst/>
                        </a:rPr>
                        <a:t>đạo</a:t>
                      </a:r>
                      <a:r>
                        <a:rPr lang="en-US" sz="2800" dirty="0">
                          <a:effectLst/>
                        </a:rPr>
                        <a:t> </a:t>
                      </a:r>
                      <a:r>
                        <a:rPr lang="en-US" sz="2800" dirty="0" err="1">
                          <a:effectLst/>
                        </a:rPr>
                        <a:t>đức</a:t>
                      </a:r>
                      <a:r>
                        <a:rPr lang="en-US" sz="2800" dirty="0">
                          <a:effectLst/>
                        </a:rPr>
                        <a:t>, </a:t>
                      </a:r>
                      <a:r>
                        <a:rPr lang="en-US" sz="2800" dirty="0" err="1">
                          <a:effectLst/>
                        </a:rPr>
                        <a:t>kĩ</a:t>
                      </a:r>
                      <a:r>
                        <a:rPr lang="en-US" sz="2800" dirty="0">
                          <a:effectLst/>
                        </a:rPr>
                        <a:t> </a:t>
                      </a:r>
                      <a:r>
                        <a:rPr lang="en-US" sz="2800" dirty="0" err="1">
                          <a:effectLst/>
                        </a:rPr>
                        <a:t>năng</a:t>
                      </a:r>
                      <a:r>
                        <a:rPr lang="en-US" sz="2800" dirty="0">
                          <a:effectLst/>
                        </a:rPr>
                        <a:t>,...</a:t>
                      </a:r>
                      <a:r>
                        <a:rPr lang="en-US" sz="2800" dirty="0" err="1">
                          <a:effectLst/>
                        </a:rPr>
                        <a:t>cho</a:t>
                      </a:r>
                      <a:r>
                        <a:rPr lang="en-US" sz="2800" dirty="0">
                          <a:effectLst/>
                        </a:rPr>
                        <a:t> HS.</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627431"/>
                  </a:ext>
                </a:extLst>
              </a:tr>
              <a:tr h="978825">
                <a:tc>
                  <a:txBody>
                    <a:bodyPr/>
                    <a:lstStyle/>
                    <a:p>
                      <a:pPr marL="0" marR="0" algn="just">
                        <a:spcBef>
                          <a:spcPts val="0"/>
                        </a:spcBef>
                        <a:spcAft>
                          <a:spcPts val="0"/>
                        </a:spcAft>
                      </a:pPr>
                      <a:r>
                        <a:rPr lang="en-US" sz="2800">
                          <a:effectLst/>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Nhân viên bán hàng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Giúp</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 </a:t>
                      </a:r>
                      <a:r>
                        <a:rPr lang="en-US" sz="2800" dirty="0" err="1">
                          <a:effectLst/>
                        </a:rPr>
                        <a:t>mua</a:t>
                      </a:r>
                      <a:r>
                        <a:rPr lang="en-US" sz="2800" dirty="0">
                          <a:effectLst/>
                        </a:rPr>
                        <a:t> </a:t>
                      </a:r>
                      <a:r>
                        <a:rPr lang="en-US" sz="2800" dirty="0" err="1">
                          <a:effectLst/>
                        </a:rPr>
                        <a:t>bán</a:t>
                      </a:r>
                      <a:r>
                        <a:rPr lang="en-US" sz="2800" dirty="0">
                          <a:effectLst/>
                        </a:rPr>
                        <a:t>, </a:t>
                      </a:r>
                      <a:r>
                        <a:rPr lang="en-US" sz="2800" dirty="0" err="1">
                          <a:effectLst/>
                        </a:rPr>
                        <a:t>trao</a:t>
                      </a:r>
                      <a:r>
                        <a:rPr lang="en-US" sz="2800" dirty="0">
                          <a:effectLst/>
                        </a:rPr>
                        <a:t> </a:t>
                      </a:r>
                      <a:r>
                        <a:rPr lang="en-US" sz="2800" dirty="0" err="1">
                          <a:effectLst/>
                        </a:rPr>
                        <a:t>đổi</a:t>
                      </a:r>
                      <a:r>
                        <a:rPr lang="en-US" sz="2800" dirty="0">
                          <a:effectLst/>
                        </a:rPr>
                        <a:t> </a:t>
                      </a:r>
                      <a:r>
                        <a:rPr lang="en-US" sz="2800" dirty="0" err="1">
                          <a:effectLst/>
                        </a:rPr>
                        <a:t>hàng</a:t>
                      </a:r>
                      <a:r>
                        <a:rPr lang="en-US" sz="2800" dirty="0">
                          <a:effectLst/>
                        </a:rPr>
                        <a:t> </a:t>
                      </a:r>
                      <a:r>
                        <a:rPr lang="en-US" sz="2800" dirty="0" err="1">
                          <a:effectLst/>
                        </a:rPr>
                        <a:t>hoá</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7498615"/>
                  </a:ext>
                </a:extLst>
              </a:tr>
              <a:tr h="978825">
                <a:tc>
                  <a:txBody>
                    <a:bodyPr/>
                    <a:lstStyle/>
                    <a:p>
                      <a:pPr marL="0" marR="0" algn="just">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Nhà khoa học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Nghiên</a:t>
                      </a:r>
                      <a:r>
                        <a:rPr lang="en-US" sz="2800" dirty="0">
                          <a:effectLst/>
                        </a:rPr>
                        <a:t> </a:t>
                      </a:r>
                      <a:r>
                        <a:rPr lang="en-US" sz="2800" dirty="0" err="1">
                          <a:effectLst/>
                        </a:rPr>
                        <a:t>cứu</a:t>
                      </a:r>
                      <a:r>
                        <a:rPr lang="en-US" sz="2800" dirty="0">
                          <a:effectLst/>
                        </a:rPr>
                        <a:t> khoa </a:t>
                      </a:r>
                      <a:r>
                        <a:rPr lang="en-US" sz="2800" dirty="0" err="1">
                          <a:effectLst/>
                        </a:rPr>
                        <a:t>học</a:t>
                      </a:r>
                      <a:r>
                        <a:rPr lang="en-US" sz="2800" dirty="0">
                          <a:effectLst/>
                        </a:rPr>
                        <a:t> </a:t>
                      </a:r>
                      <a:r>
                        <a:rPr lang="en-US" sz="2800" dirty="0" err="1">
                          <a:effectLst/>
                        </a:rPr>
                        <a:t>để</a:t>
                      </a:r>
                      <a:r>
                        <a:rPr lang="en-US" sz="2800" dirty="0">
                          <a:effectLst/>
                        </a:rPr>
                        <a:t> </a:t>
                      </a:r>
                      <a:r>
                        <a:rPr lang="en-US" sz="2800" dirty="0" err="1">
                          <a:effectLst/>
                        </a:rPr>
                        <a:t>ứng</a:t>
                      </a:r>
                      <a:r>
                        <a:rPr lang="en-US" sz="2800" dirty="0">
                          <a:effectLst/>
                        </a:rPr>
                        <a:t> </a:t>
                      </a:r>
                      <a:r>
                        <a:rPr lang="en-US" sz="2800" dirty="0" err="1">
                          <a:effectLst/>
                        </a:rPr>
                        <a:t>dụng</a:t>
                      </a:r>
                      <a:r>
                        <a:rPr lang="en-US" sz="2800" dirty="0">
                          <a:effectLst/>
                        </a:rPr>
                        <a:t> </a:t>
                      </a:r>
                      <a:r>
                        <a:rPr lang="en-US" sz="2800" dirty="0" err="1">
                          <a:effectLst/>
                        </a:rPr>
                        <a:t>vào</a:t>
                      </a:r>
                      <a:r>
                        <a:rPr lang="en-US" sz="2800" dirty="0">
                          <a:effectLst/>
                        </a:rPr>
                        <a:t> </a:t>
                      </a:r>
                      <a:r>
                        <a:rPr lang="en-US" sz="2800" dirty="0" err="1">
                          <a:effectLst/>
                        </a:rPr>
                        <a:t>cuộc</a:t>
                      </a:r>
                      <a:r>
                        <a:rPr lang="en-US" sz="2800" dirty="0">
                          <a:effectLst/>
                        </a:rPr>
                        <a:t> </a:t>
                      </a:r>
                      <a:r>
                        <a:rPr lang="en-US" sz="2800" dirty="0" err="1">
                          <a:effectLst/>
                        </a:rPr>
                        <a:t>sống</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0197699"/>
                  </a:ext>
                </a:extLst>
              </a:tr>
            </a:tbl>
          </a:graphicData>
        </a:graphic>
      </p:graphicFrame>
    </p:spTree>
    <p:extLst>
      <p:ext uri="{BB962C8B-B14F-4D97-AF65-F5344CB8AC3E}">
        <p14:creationId xmlns:p14="http://schemas.microsoft.com/office/powerpoint/2010/main" val="390104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496050"/>
          </a:xfrm>
          <a:custGeom>
            <a:avLst/>
            <a:gdLst>
              <a:gd name="connsiteX0" fmla="*/ 0 w 11191874"/>
              <a:gd name="connsiteY0" fmla="*/ 650253 h 6496050"/>
              <a:gd name="connsiteX1" fmla="*/ 479563 w 11191874"/>
              <a:gd name="connsiteY1" fmla="*/ 0 h 6496050"/>
              <a:gd name="connsiteX2" fmla="*/ 10712309 w 11191874"/>
              <a:gd name="connsiteY2" fmla="*/ 0 h 6496050"/>
              <a:gd name="connsiteX3" fmla="*/ 11191874 w 11191874"/>
              <a:gd name="connsiteY3" fmla="*/ 650253 h 6496050"/>
              <a:gd name="connsiteX4" fmla="*/ 11191874 w 11191874"/>
              <a:gd name="connsiteY4" fmla="*/ 5845795 h 6496050"/>
              <a:gd name="connsiteX5" fmla="*/ 10712309 w 11191874"/>
              <a:gd name="connsiteY5" fmla="*/ 6496050 h 6496050"/>
              <a:gd name="connsiteX6" fmla="*/ 479563 w 11191874"/>
              <a:gd name="connsiteY6" fmla="*/ 6496050 h 6496050"/>
              <a:gd name="connsiteX7" fmla="*/ 0 w 11191874"/>
              <a:gd name="connsiteY7" fmla="*/ 5845795 h 6496050"/>
              <a:gd name="connsiteX8" fmla="*/ 0 w 11191874"/>
              <a:gd name="connsiteY8" fmla="*/ 650253 h 6496050"/>
              <a:gd name="connsiteX0" fmla="*/ 0 w 11191874"/>
              <a:gd name="connsiteY0" fmla="*/ 650253 h 6496050"/>
              <a:gd name="connsiteX1" fmla="*/ 479563 w 11191874"/>
              <a:gd name="connsiteY1" fmla="*/ 0 h 6496050"/>
              <a:gd name="connsiteX2" fmla="*/ 10712309 w 11191874"/>
              <a:gd name="connsiteY2" fmla="*/ 0 h 6496050"/>
              <a:gd name="connsiteX3" fmla="*/ 11191874 w 11191874"/>
              <a:gd name="connsiteY3" fmla="*/ 650253 h 6496050"/>
              <a:gd name="connsiteX4" fmla="*/ 11191874 w 11191874"/>
              <a:gd name="connsiteY4" fmla="*/ 5845795 h 6496050"/>
              <a:gd name="connsiteX5" fmla="*/ 10712309 w 11191874"/>
              <a:gd name="connsiteY5" fmla="*/ 6496050 h 6496050"/>
              <a:gd name="connsiteX6" fmla="*/ 479563 w 11191874"/>
              <a:gd name="connsiteY6" fmla="*/ 6496050 h 6496050"/>
              <a:gd name="connsiteX7" fmla="*/ 0 w 11191874"/>
              <a:gd name="connsiteY7" fmla="*/ 5845795 h 6496050"/>
              <a:gd name="connsiteX8" fmla="*/ 0 w 11191874"/>
              <a:gd name="connsiteY8" fmla="*/ 650253 h 6496050"/>
              <a:gd name="connsiteX0" fmla="*/ 0 w 11191874"/>
              <a:gd name="connsiteY0" fmla="*/ 650253 h 6496050"/>
              <a:gd name="connsiteX1" fmla="*/ 479563 w 11191874"/>
              <a:gd name="connsiteY1" fmla="*/ 0 h 6496050"/>
              <a:gd name="connsiteX2" fmla="*/ 10712309 w 11191874"/>
              <a:gd name="connsiteY2" fmla="*/ 0 h 6496050"/>
              <a:gd name="connsiteX3" fmla="*/ 11191874 w 11191874"/>
              <a:gd name="connsiteY3" fmla="*/ 650253 h 6496050"/>
              <a:gd name="connsiteX4" fmla="*/ 11191874 w 11191874"/>
              <a:gd name="connsiteY4" fmla="*/ 5845795 h 6496050"/>
              <a:gd name="connsiteX5" fmla="*/ 10712309 w 11191874"/>
              <a:gd name="connsiteY5" fmla="*/ 6496050 h 6496050"/>
              <a:gd name="connsiteX6" fmla="*/ 479563 w 11191874"/>
              <a:gd name="connsiteY6" fmla="*/ 6496050 h 6496050"/>
              <a:gd name="connsiteX7" fmla="*/ 0 w 11191874"/>
              <a:gd name="connsiteY7" fmla="*/ 5845795 h 6496050"/>
              <a:gd name="connsiteX8" fmla="*/ 0 w 11191874"/>
              <a:gd name="connsiteY8" fmla="*/ 650253 h 649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496050" fill="none" extrusionOk="0">
                <a:moveTo>
                  <a:pt x="0" y="650253"/>
                </a:moveTo>
                <a:cubicBezTo>
                  <a:pt x="5103" y="350063"/>
                  <a:pt x="273100" y="-54943"/>
                  <a:pt x="479563" y="0"/>
                </a:cubicBezTo>
                <a:cubicBezTo>
                  <a:pt x="3947564" y="272924"/>
                  <a:pt x="8441663" y="-536036"/>
                  <a:pt x="10712309" y="0"/>
                </a:cubicBezTo>
                <a:cubicBezTo>
                  <a:pt x="10873418" y="-19065"/>
                  <a:pt x="11262519" y="224500"/>
                  <a:pt x="11191874" y="650253"/>
                </a:cubicBezTo>
                <a:cubicBezTo>
                  <a:pt x="11278534" y="2830442"/>
                  <a:pt x="11378232" y="3696027"/>
                  <a:pt x="11191874" y="5845795"/>
                </a:cubicBezTo>
                <a:cubicBezTo>
                  <a:pt x="11147962" y="6261485"/>
                  <a:pt x="11077374" y="6492070"/>
                  <a:pt x="10712309" y="6496050"/>
                </a:cubicBezTo>
                <a:cubicBezTo>
                  <a:pt x="8122458" y="6299246"/>
                  <a:pt x="5262843" y="6413344"/>
                  <a:pt x="479563" y="6496050"/>
                </a:cubicBezTo>
                <a:cubicBezTo>
                  <a:pt x="204338" y="6412424"/>
                  <a:pt x="1734" y="6296675"/>
                  <a:pt x="0" y="5845795"/>
                </a:cubicBezTo>
                <a:cubicBezTo>
                  <a:pt x="-309416" y="3655480"/>
                  <a:pt x="330071" y="2235988"/>
                  <a:pt x="0" y="650253"/>
                </a:cubicBezTo>
                <a:close/>
              </a:path>
              <a:path w="11191874" h="6496050" stroke="0" extrusionOk="0">
                <a:moveTo>
                  <a:pt x="0" y="650253"/>
                </a:moveTo>
                <a:cubicBezTo>
                  <a:pt x="-40548" y="277559"/>
                  <a:pt x="259126" y="-33273"/>
                  <a:pt x="479563" y="0"/>
                </a:cubicBezTo>
                <a:cubicBezTo>
                  <a:pt x="3812749" y="-998542"/>
                  <a:pt x="5641238" y="399966"/>
                  <a:pt x="10712309" y="0"/>
                </a:cubicBezTo>
                <a:cubicBezTo>
                  <a:pt x="10902157" y="-6172"/>
                  <a:pt x="11198090" y="378077"/>
                  <a:pt x="11191874" y="650253"/>
                </a:cubicBezTo>
                <a:cubicBezTo>
                  <a:pt x="11581565" y="2185839"/>
                  <a:pt x="11607665" y="4097998"/>
                  <a:pt x="11191874" y="5845795"/>
                </a:cubicBezTo>
                <a:cubicBezTo>
                  <a:pt x="11215761" y="6260419"/>
                  <a:pt x="10919142" y="6480398"/>
                  <a:pt x="10712309" y="6496050"/>
                </a:cubicBezTo>
                <a:cubicBezTo>
                  <a:pt x="6711929" y="6386406"/>
                  <a:pt x="1600191" y="6466192"/>
                  <a:pt x="479563" y="6496050"/>
                </a:cubicBezTo>
                <a:cubicBezTo>
                  <a:pt x="247445" y="6346956"/>
                  <a:pt x="-19072" y="6136244"/>
                  <a:pt x="0" y="5845795"/>
                </a:cubicBezTo>
                <a:cubicBezTo>
                  <a:pt x="-316245" y="3980514"/>
                  <a:pt x="-285436" y="2746369"/>
                  <a:pt x="0" y="650253"/>
                </a:cubicBezTo>
                <a:close/>
              </a:path>
              <a:path w="11191874" h="6496050" fill="none" stroke="0" extrusionOk="0">
                <a:moveTo>
                  <a:pt x="0" y="650253"/>
                </a:moveTo>
                <a:cubicBezTo>
                  <a:pt x="-3721" y="274923"/>
                  <a:pt x="247688" y="-15310"/>
                  <a:pt x="479563" y="0"/>
                </a:cubicBezTo>
                <a:cubicBezTo>
                  <a:pt x="3735952" y="533517"/>
                  <a:pt x="8369578" y="-32198"/>
                  <a:pt x="10712309" y="0"/>
                </a:cubicBezTo>
                <a:cubicBezTo>
                  <a:pt x="10948710" y="9106"/>
                  <a:pt x="11285984" y="281003"/>
                  <a:pt x="11191874" y="650253"/>
                </a:cubicBezTo>
                <a:cubicBezTo>
                  <a:pt x="11128595" y="3068541"/>
                  <a:pt x="11383674" y="3678065"/>
                  <a:pt x="11191874" y="5845795"/>
                </a:cubicBezTo>
                <a:cubicBezTo>
                  <a:pt x="11176352" y="6296248"/>
                  <a:pt x="10984804" y="6462770"/>
                  <a:pt x="10712309" y="6496050"/>
                </a:cubicBezTo>
                <a:cubicBezTo>
                  <a:pt x="7635744" y="6022956"/>
                  <a:pt x="5569601" y="6417151"/>
                  <a:pt x="479563" y="6496050"/>
                </a:cubicBezTo>
                <a:cubicBezTo>
                  <a:pt x="197729" y="6410112"/>
                  <a:pt x="54211" y="6240663"/>
                  <a:pt x="0" y="5845795"/>
                </a:cubicBezTo>
                <a:cubicBezTo>
                  <a:pt x="-22377" y="4020839"/>
                  <a:pt x="-120613" y="2496064"/>
                  <a:pt x="0" y="650253"/>
                </a:cubicBezTo>
                <a:close/>
              </a:path>
              <a:path w="11191874" h="6496050" fill="none" stroke="0" extrusionOk="0">
                <a:moveTo>
                  <a:pt x="0" y="650253"/>
                </a:moveTo>
                <a:cubicBezTo>
                  <a:pt x="1379" y="311240"/>
                  <a:pt x="303226" y="-25891"/>
                  <a:pt x="479563" y="0"/>
                </a:cubicBezTo>
                <a:cubicBezTo>
                  <a:pt x="3856159" y="390191"/>
                  <a:pt x="8326558" y="-334480"/>
                  <a:pt x="10712309" y="0"/>
                </a:cubicBezTo>
                <a:cubicBezTo>
                  <a:pt x="10893527" y="-5990"/>
                  <a:pt x="11267494" y="280540"/>
                  <a:pt x="11191874" y="650253"/>
                </a:cubicBezTo>
                <a:cubicBezTo>
                  <a:pt x="11200108" y="2951425"/>
                  <a:pt x="11453455" y="3730693"/>
                  <a:pt x="11191874" y="5845795"/>
                </a:cubicBezTo>
                <a:cubicBezTo>
                  <a:pt x="11138975" y="6283914"/>
                  <a:pt x="10990763" y="6457131"/>
                  <a:pt x="10712309" y="6496050"/>
                </a:cubicBezTo>
                <a:cubicBezTo>
                  <a:pt x="8054154" y="6011360"/>
                  <a:pt x="5452387" y="6035408"/>
                  <a:pt x="479563" y="6496050"/>
                </a:cubicBezTo>
                <a:cubicBezTo>
                  <a:pt x="199527" y="6409967"/>
                  <a:pt x="53522" y="6258229"/>
                  <a:pt x="0" y="5845795"/>
                </a:cubicBezTo>
                <a:cubicBezTo>
                  <a:pt x="-391604" y="3909979"/>
                  <a:pt x="252618" y="2356808"/>
                  <a:pt x="0" y="650253"/>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1504950" y="0"/>
            <a:ext cx="8915400" cy="1228725"/>
            <a:chOff x="2948811" y="163197"/>
            <a:chExt cx="6768594" cy="1456053"/>
          </a:xfrm>
        </p:grpSpPr>
        <p:sp>
          <p:nvSpPr>
            <p:cNvPr id="5" name="Cuộn: Ngang 18">
              <a:extLst>
                <a:ext uri="{FF2B5EF4-FFF2-40B4-BE49-F238E27FC236}">
                  <a16:creationId xmlns:a16="http://schemas.microsoft.com/office/drawing/2014/main" id="{ED34A5DE-AD25-534F-A730-E649FD0866FD}"/>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119045" y="498319"/>
              <a:ext cx="6493146" cy="8388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chuyện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6D047139-B16C-ACFB-AD9B-D646641BA06D}"/>
              </a:ext>
            </a:extLst>
          </p:cNvPr>
          <p:cNvPicPr>
            <a:picLocks noChangeAspect="1"/>
          </p:cNvPicPr>
          <p:nvPr/>
        </p:nvPicPr>
        <p:blipFill>
          <a:blip r:embed="rId3"/>
          <a:stretch>
            <a:fillRect/>
          </a:stretch>
        </p:blipFill>
        <p:spPr>
          <a:xfrm>
            <a:off x="2733675" y="1233487"/>
            <a:ext cx="6515100" cy="5248275"/>
          </a:xfrm>
          <a:prstGeom prst="rect">
            <a:avLst/>
          </a:prstGeom>
        </p:spPr>
      </p:pic>
    </p:spTree>
    <p:extLst>
      <p:ext uri="{BB962C8B-B14F-4D97-AF65-F5344CB8AC3E}">
        <p14:creationId xmlns:p14="http://schemas.microsoft.com/office/powerpoint/2010/main" val="1206346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6197600" y="25924"/>
            <a:ext cx="6043692" cy="6746825"/>
          </a:xfrm>
          <a:prstGeom prst="rect">
            <a:avLst/>
          </a:prstGeom>
        </p:spPr>
      </p:pic>
      <p:sp>
        <p:nvSpPr>
          <p:cNvPr id="19" name="Hình chữ nhật 18">
            <a:extLst>
              <a:ext uri="{FF2B5EF4-FFF2-40B4-BE49-F238E27FC236}">
                <a16:creationId xmlns:a16="http://schemas.microsoft.com/office/drawing/2014/main" id="{35E03C34-A4F7-486F-BD98-7A0E401BB8A5}"/>
              </a:ext>
            </a:extLst>
          </p:cNvPr>
          <p:cNvSpPr>
            <a:spLocks noChangeAspect="1"/>
          </p:cNvSpPr>
          <p:nvPr/>
        </p:nvSpPr>
        <p:spPr>
          <a:xfrm>
            <a:off x="7221952" y="-619564"/>
            <a:ext cx="3906199"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srgbClr val="C00000"/>
                </a:solidFill>
                <a:effectLst>
                  <a:outerShdw blurRad="38100" dist="19050" dir="2700000" algn="tl" rotWithShape="0">
                    <a:prstClr val="black">
                      <a:alpha val="40000"/>
                    </a:prstClr>
                  </a:outerShdw>
                </a:effectLst>
                <a:uLnTx/>
                <a:uFillTx/>
                <a:latin typeface="#9Slide03 AllRoundGothic" panose="020B0703020202020104" pitchFamily="34" charset="-93"/>
                <a:ea typeface="+mn-ea"/>
                <a:cs typeface="+mn-cs"/>
              </a:rPr>
              <a:t>RÈN ĐỌC TỪ KHÓ</a:t>
            </a:r>
          </a:p>
        </p:txBody>
      </p:sp>
      <p:sp>
        <p:nvSpPr>
          <p:cNvPr id="29" name="Hình chữ nhật 28">
            <a:extLst>
              <a:ext uri="{FF2B5EF4-FFF2-40B4-BE49-F238E27FC236}">
                <a16:creationId xmlns:a16="http://schemas.microsoft.com/office/drawing/2014/main" id="{15E637A1-BBD0-19F6-89E4-EDC0EED39353}"/>
              </a:ext>
            </a:extLst>
          </p:cNvPr>
          <p:cNvSpPr/>
          <p:nvPr/>
        </p:nvSpPr>
        <p:spPr>
          <a:xfrm>
            <a:off x="6765758" y="544300"/>
            <a:ext cx="4414039" cy="1538883"/>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Bài học quý mà Hùng, Quý và Nam nhận được là gì?</a:t>
            </a:r>
            <a:endPar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2662DBC6-892E-D9D9-6782-674476F8DE29}"/>
              </a:ext>
            </a:extLst>
          </p:cNvPr>
          <p:cNvPicPr>
            <a:picLocks noChangeAspect="1"/>
          </p:cNvPicPr>
          <p:nvPr/>
        </p:nvPicPr>
        <p:blipFill>
          <a:blip r:embed="rId5"/>
          <a:stretch>
            <a:fillRect/>
          </a:stretch>
        </p:blipFill>
        <p:spPr>
          <a:xfrm>
            <a:off x="209550" y="609600"/>
            <a:ext cx="5848350" cy="5900737"/>
          </a:xfrm>
          <a:prstGeom prst="rect">
            <a:avLst/>
          </a:prstGeom>
        </p:spPr>
      </p:pic>
      <p:sp>
        <p:nvSpPr>
          <p:cNvPr id="7" name="Rectangle 6">
            <a:extLst>
              <a:ext uri="{FF2B5EF4-FFF2-40B4-BE49-F238E27FC236}">
                <a16:creationId xmlns:a16="http://schemas.microsoft.com/office/drawing/2014/main" id="{3451082F-F904-70EF-C9DF-A7229D01BA38}"/>
              </a:ext>
            </a:extLst>
          </p:cNvPr>
          <p:cNvSpPr/>
          <p:nvPr/>
        </p:nvSpPr>
        <p:spPr>
          <a:xfrm>
            <a:off x="276226" y="4648200"/>
            <a:ext cx="5715000" cy="15335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597480E-A9F3-AC1B-6E12-A9C5EDDAB2AE}"/>
              </a:ext>
            </a:extLst>
          </p:cNvPr>
          <p:cNvSpPr txBox="1"/>
          <p:nvPr/>
        </p:nvSpPr>
        <p:spPr>
          <a:xfrm>
            <a:off x="6872434" y="2270092"/>
            <a:ext cx="4590853" cy="3785652"/>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Bài học quý mà Hùng, Quý và Nam nhận được: “Lúa gạo, vàng bạc, thời gian vẫn chưa phải là quý nhất. Ai làm ra lúa gao, vàng bạc, ai biết dùng thời gian? Đó chính là người lao động. Không có người lao động thì không có lúa gạo, không có vàng bạc, nghĩa là tất cả mọi thứ</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0427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5" name="Picture 14" descr="A picture containing text, toy, doll&#10;&#10;Description automatically generated">
            <a:extLst>
              <a:ext uri="{FF2B5EF4-FFF2-40B4-BE49-F238E27FC236}">
                <a16:creationId xmlns:a16="http://schemas.microsoft.com/office/drawing/2014/main" id="{0571F035-E826-388B-7286-76A3A8D4D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068"/>
            <a:ext cx="12192000" cy="6505864"/>
          </a:xfrm>
          <a:prstGeom prst="rect">
            <a:avLst/>
          </a:prstGeom>
        </p:spPr>
      </p:pic>
      <p:sp>
        <p:nvSpPr>
          <p:cNvPr id="16" name="Rectangle: Rounded Corners 15">
            <a:extLst>
              <a:ext uri="{FF2B5EF4-FFF2-40B4-BE49-F238E27FC236}">
                <a16:creationId xmlns:a16="http://schemas.microsoft.com/office/drawing/2014/main" id="{1863DEE0-34EC-B003-0786-BEC81E603A55}"/>
              </a:ext>
            </a:extLst>
          </p:cNvPr>
          <p:cNvSpPr/>
          <p:nvPr/>
        </p:nvSpPr>
        <p:spPr>
          <a:xfrm>
            <a:off x="2205719" y="398543"/>
            <a:ext cx="7528831" cy="1220707"/>
          </a:xfrm>
          <a:custGeom>
            <a:avLst/>
            <a:gdLst>
              <a:gd name="connsiteX0" fmla="*/ 0 w 7528831"/>
              <a:gd name="connsiteY0" fmla="*/ 203455 h 1220707"/>
              <a:gd name="connsiteX1" fmla="*/ 203455 w 7528831"/>
              <a:gd name="connsiteY1" fmla="*/ 0 h 1220707"/>
              <a:gd name="connsiteX2" fmla="*/ 654510 w 7528831"/>
              <a:gd name="connsiteY2" fmla="*/ 0 h 1220707"/>
              <a:gd name="connsiteX3" fmla="*/ 1176784 w 7528831"/>
              <a:gd name="connsiteY3" fmla="*/ 0 h 1220707"/>
              <a:gd name="connsiteX4" fmla="*/ 1912716 w 7528831"/>
              <a:gd name="connsiteY4" fmla="*/ 0 h 1220707"/>
              <a:gd name="connsiteX5" fmla="*/ 2577429 w 7528831"/>
              <a:gd name="connsiteY5" fmla="*/ 0 h 1220707"/>
              <a:gd name="connsiteX6" fmla="*/ 3313361 w 7528831"/>
              <a:gd name="connsiteY6" fmla="*/ 0 h 1220707"/>
              <a:gd name="connsiteX7" fmla="*/ 3835635 w 7528831"/>
              <a:gd name="connsiteY7" fmla="*/ 0 h 1220707"/>
              <a:gd name="connsiteX8" fmla="*/ 4215470 w 7528831"/>
              <a:gd name="connsiteY8" fmla="*/ 0 h 1220707"/>
              <a:gd name="connsiteX9" fmla="*/ 4808964 w 7528831"/>
              <a:gd name="connsiteY9" fmla="*/ 0 h 1220707"/>
              <a:gd name="connsiteX10" fmla="*/ 5544896 w 7528831"/>
              <a:gd name="connsiteY10" fmla="*/ 0 h 1220707"/>
              <a:gd name="connsiteX11" fmla="*/ 6209608 w 7528831"/>
              <a:gd name="connsiteY11" fmla="*/ 0 h 1220707"/>
              <a:gd name="connsiteX12" fmla="*/ 7325376 w 7528831"/>
              <a:gd name="connsiteY12" fmla="*/ 0 h 1220707"/>
              <a:gd name="connsiteX13" fmla="*/ 7528831 w 7528831"/>
              <a:gd name="connsiteY13" fmla="*/ 203455 h 1220707"/>
              <a:gd name="connsiteX14" fmla="*/ 7528831 w 7528831"/>
              <a:gd name="connsiteY14" fmla="*/ 626629 h 1220707"/>
              <a:gd name="connsiteX15" fmla="*/ 7528831 w 7528831"/>
              <a:gd name="connsiteY15" fmla="*/ 1017252 h 1220707"/>
              <a:gd name="connsiteX16" fmla="*/ 7325376 w 7528831"/>
              <a:gd name="connsiteY16" fmla="*/ 1220707 h 1220707"/>
              <a:gd name="connsiteX17" fmla="*/ 6945540 w 7528831"/>
              <a:gd name="connsiteY17" fmla="*/ 1220707 h 1220707"/>
              <a:gd name="connsiteX18" fmla="*/ 6423266 w 7528831"/>
              <a:gd name="connsiteY18" fmla="*/ 1220707 h 1220707"/>
              <a:gd name="connsiteX19" fmla="*/ 5687334 w 7528831"/>
              <a:gd name="connsiteY19" fmla="*/ 1220707 h 1220707"/>
              <a:gd name="connsiteX20" fmla="*/ 5307498 w 7528831"/>
              <a:gd name="connsiteY20" fmla="*/ 1220707 h 1220707"/>
              <a:gd name="connsiteX21" fmla="*/ 4642786 w 7528831"/>
              <a:gd name="connsiteY21" fmla="*/ 1220707 h 1220707"/>
              <a:gd name="connsiteX22" fmla="*/ 4120512 w 7528831"/>
              <a:gd name="connsiteY22" fmla="*/ 1220707 h 1220707"/>
              <a:gd name="connsiteX23" fmla="*/ 3384580 w 7528831"/>
              <a:gd name="connsiteY23" fmla="*/ 1220707 h 1220707"/>
              <a:gd name="connsiteX24" fmla="*/ 2933525 w 7528831"/>
              <a:gd name="connsiteY24" fmla="*/ 1220707 h 1220707"/>
              <a:gd name="connsiteX25" fmla="*/ 2197593 w 7528831"/>
              <a:gd name="connsiteY25" fmla="*/ 1220707 h 1220707"/>
              <a:gd name="connsiteX26" fmla="*/ 1604099 w 7528831"/>
              <a:gd name="connsiteY26" fmla="*/ 1220707 h 1220707"/>
              <a:gd name="connsiteX27" fmla="*/ 1010606 w 7528831"/>
              <a:gd name="connsiteY27" fmla="*/ 1220707 h 1220707"/>
              <a:gd name="connsiteX28" fmla="*/ 203455 w 7528831"/>
              <a:gd name="connsiteY28" fmla="*/ 1220707 h 1220707"/>
              <a:gd name="connsiteX29" fmla="*/ 0 w 7528831"/>
              <a:gd name="connsiteY29" fmla="*/ 1017252 h 1220707"/>
              <a:gd name="connsiteX30" fmla="*/ 0 w 7528831"/>
              <a:gd name="connsiteY30" fmla="*/ 610354 h 1220707"/>
              <a:gd name="connsiteX31" fmla="*/ 0 w 7528831"/>
              <a:gd name="connsiteY31" fmla="*/ 203455 h 122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8831" h="1220707" fill="none" extrusionOk="0">
                <a:moveTo>
                  <a:pt x="0" y="203455"/>
                </a:moveTo>
                <a:cubicBezTo>
                  <a:pt x="-11954" y="88693"/>
                  <a:pt x="97043" y="-32817"/>
                  <a:pt x="203455" y="0"/>
                </a:cubicBezTo>
                <a:cubicBezTo>
                  <a:pt x="312758" y="-8045"/>
                  <a:pt x="440813" y="49649"/>
                  <a:pt x="654510" y="0"/>
                </a:cubicBezTo>
                <a:cubicBezTo>
                  <a:pt x="868208" y="-49649"/>
                  <a:pt x="1044746" y="21699"/>
                  <a:pt x="1176784" y="0"/>
                </a:cubicBezTo>
                <a:cubicBezTo>
                  <a:pt x="1308822" y="-21699"/>
                  <a:pt x="1586873" y="61871"/>
                  <a:pt x="1912716" y="0"/>
                </a:cubicBezTo>
                <a:cubicBezTo>
                  <a:pt x="2238559" y="-61871"/>
                  <a:pt x="2364829" y="77682"/>
                  <a:pt x="2577429" y="0"/>
                </a:cubicBezTo>
                <a:cubicBezTo>
                  <a:pt x="2790029" y="-77682"/>
                  <a:pt x="2998151" y="69236"/>
                  <a:pt x="3313361" y="0"/>
                </a:cubicBezTo>
                <a:cubicBezTo>
                  <a:pt x="3628571" y="-69236"/>
                  <a:pt x="3581741" y="53429"/>
                  <a:pt x="3835635" y="0"/>
                </a:cubicBezTo>
                <a:cubicBezTo>
                  <a:pt x="4089529" y="-53429"/>
                  <a:pt x="4138457" y="5914"/>
                  <a:pt x="4215470" y="0"/>
                </a:cubicBezTo>
                <a:cubicBezTo>
                  <a:pt x="4292484" y="-5914"/>
                  <a:pt x="4632946" y="24174"/>
                  <a:pt x="4808964" y="0"/>
                </a:cubicBezTo>
                <a:cubicBezTo>
                  <a:pt x="4984982" y="-24174"/>
                  <a:pt x="5397268" y="26427"/>
                  <a:pt x="5544896" y="0"/>
                </a:cubicBezTo>
                <a:cubicBezTo>
                  <a:pt x="5692524" y="-26427"/>
                  <a:pt x="5977062" y="36414"/>
                  <a:pt x="6209608" y="0"/>
                </a:cubicBezTo>
                <a:cubicBezTo>
                  <a:pt x="6442154" y="-36414"/>
                  <a:pt x="7070376" y="97759"/>
                  <a:pt x="7325376" y="0"/>
                </a:cubicBezTo>
                <a:cubicBezTo>
                  <a:pt x="7437472" y="2437"/>
                  <a:pt x="7529216" y="110218"/>
                  <a:pt x="7528831" y="203455"/>
                </a:cubicBezTo>
                <a:cubicBezTo>
                  <a:pt x="7561162" y="296528"/>
                  <a:pt x="7522803" y="480615"/>
                  <a:pt x="7528831" y="626629"/>
                </a:cubicBezTo>
                <a:cubicBezTo>
                  <a:pt x="7534859" y="772643"/>
                  <a:pt x="7487301" y="870911"/>
                  <a:pt x="7528831" y="1017252"/>
                </a:cubicBezTo>
                <a:cubicBezTo>
                  <a:pt x="7514267" y="1132524"/>
                  <a:pt x="7424850" y="1190392"/>
                  <a:pt x="7325376" y="1220707"/>
                </a:cubicBezTo>
                <a:cubicBezTo>
                  <a:pt x="7232752" y="1242749"/>
                  <a:pt x="7081722" y="1215249"/>
                  <a:pt x="6945540" y="1220707"/>
                </a:cubicBezTo>
                <a:cubicBezTo>
                  <a:pt x="6809358" y="1226165"/>
                  <a:pt x="6654138" y="1175769"/>
                  <a:pt x="6423266" y="1220707"/>
                </a:cubicBezTo>
                <a:cubicBezTo>
                  <a:pt x="6192394" y="1265645"/>
                  <a:pt x="5921304" y="1217899"/>
                  <a:pt x="5687334" y="1220707"/>
                </a:cubicBezTo>
                <a:cubicBezTo>
                  <a:pt x="5453364" y="1223515"/>
                  <a:pt x="5422682" y="1184750"/>
                  <a:pt x="5307498" y="1220707"/>
                </a:cubicBezTo>
                <a:cubicBezTo>
                  <a:pt x="5192314" y="1256664"/>
                  <a:pt x="4804442" y="1204879"/>
                  <a:pt x="4642786" y="1220707"/>
                </a:cubicBezTo>
                <a:cubicBezTo>
                  <a:pt x="4481130" y="1236535"/>
                  <a:pt x="4279407" y="1203178"/>
                  <a:pt x="4120512" y="1220707"/>
                </a:cubicBezTo>
                <a:cubicBezTo>
                  <a:pt x="3961617" y="1238236"/>
                  <a:pt x="3705572" y="1206828"/>
                  <a:pt x="3384580" y="1220707"/>
                </a:cubicBezTo>
                <a:cubicBezTo>
                  <a:pt x="3063588" y="1234586"/>
                  <a:pt x="3101022" y="1205858"/>
                  <a:pt x="2933525" y="1220707"/>
                </a:cubicBezTo>
                <a:cubicBezTo>
                  <a:pt x="2766028" y="1235556"/>
                  <a:pt x="2403126" y="1193019"/>
                  <a:pt x="2197593" y="1220707"/>
                </a:cubicBezTo>
                <a:cubicBezTo>
                  <a:pt x="1992060" y="1248395"/>
                  <a:pt x="1764883" y="1201368"/>
                  <a:pt x="1604099" y="1220707"/>
                </a:cubicBezTo>
                <a:cubicBezTo>
                  <a:pt x="1443315" y="1240046"/>
                  <a:pt x="1280777" y="1211263"/>
                  <a:pt x="1010606" y="1220707"/>
                </a:cubicBezTo>
                <a:cubicBezTo>
                  <a:pt x="740435" y="1230151"/>
                  <a:pt x="384846" y="1177176"/>
                  <a:pt x="203455" y="1220707"/>
                </a:cubicBezTo>
                <a:cubicBezTo>
                  <a:pt x="63833" y="1214933"/>
                  <a:pt x="-12160" y="1125137"/>
                  <a:pt x="0" y="1017252"/>
                </a:cubicBezTo>
                <a:cubicBezTo>
                  <a:pt x="-5841" y="927727"/>
                  <a:pt x="37773" y="741876"/>
                  <a:pt x="0" y="610354"/>
                </a:cubicBezTo>
                <a:cubicBezTo>
                  <a:pt x="-37773" y="478832"/>
                  <a:pt x="19464" y="404924"/>
                  <a:pt x="0" y="203455"/>
                </a:cubicBezTo>
                <a:close/>
              </a:path>
              <a:path w="7528831" h="1220707" stroke="0" extrusionOk="0">
                <a:moveTo>
                  <a:pt x="0" y="203455"/>
                </a:moveTo>
                <a:cubicBezTo>
                  <a:pt x="-9496" y="120402"/>
                  <a:pt x="82441" y="10710"/>
                  <a:pt x="203455" y="0"/>
                </a:cubicBezTo>
                <a:cubicBezTo>
                  <a:pt x="402272" y="-34331"/>
                  <a:pt x="677590" y="34302"/>
                  <a:pt x="796948" y="0"/>
                </a:cubicBezTo>
                <a:cubicBezTo>
                  <a:pt x="916306" y="-34302"/>
                  <a:pt x="1143898" y="14552"/>
                  <a:pt x="1319223" y="0"/>
                </a:cubicBezTo>
                <a:cubicBezTo>
                  <a:pt x="1494549" y="-14552"/>
                  <a:pt x="1577745" y="20639"/>
                  <a:pt x="1699058" y="0"/>
                </a:cubicBezTo>
                <a:cubicBezTo>
                  <a:pt x="1820372" y="-20639"/>
                  <a:pt x="1951120" y="11100"/>
                  <a:pt x="2150113" y="0"/>
                </a:cubicBezTo>
                <a:cubicBezTo>
                  <a:pt x="2349107" y="-11100"/>
                  <a:pt x="2644554" y="12077"/>
                  <a:pt x="2886045" y="0"/>
                </a:cubicBezTo>
                <a:cubicBezTo>
                  <a:pt x="3127536" y="-12077"/>
                  <a:pt x="3254077" y="46071"/>
                  <a:pt x="3621977" y="0"/>
                </a:cubicBezTo>
                <a:cubicBezTo>
                  <a:pt x="3989877" y="-46071"/>
                  <a:pt x="3940162" y="29437"/>
                  <a:pt x="4144251" y="0"/>
                </a:cubicBezTo>
                <a:cubicBezTo>
                  <a:pt x="4348340" y="-29437"/>
                  <a:pt x="4566550" y="17740"/>
                  <a:pt x="4737745" y="0"/>
                </a:cubicBezTo>
                <a:cubicBezTo>
                  <a:pt x="4908940" y="-17740"/>
                  <a:pt x="5165034" y="79457"/>
                  <a:pt x="5402457" y="0"/>
                </a:cubicBezTo>
                <a:cubicBezTo>
                  <a:pt x="5639880" y="-79457"/>
                  <a:pt x="5676792" y="11346"/>
                  <a:pt x="5924732" y="0"/>
                </a:cubicBezTo>
                <a:cubicBezTo>
                  <a:pt x="6172672" y="-11346"/>
                  <a:pt x="6222835" y="41207"/>
                  <a:pt x="6447006" y="0"/>
                </a:cubicBezTo>
                <a:cubicBezTo>
                  <a:pt x="6671177" y="-41207"/>
                  <a:pt x="6987859" y="83032"/>
                  <a:pt x="7325376" y="0"/>
                </a:cubicBezTo>
                <a:cubicBezTo>
                  <a:pt x="7440189" y="1136"/>
                  <a:pt x="7526102" y="91772"/>
                  <a:pt x="7528831" y="203455"/>
                </a:cubicBezTo>
                <a:cubicBezTo>
                  <a:pt x="7547221" y="402296"/>
                  <a:pt x="7489724" y="460113"/>
                  <a:pt x="7528831" y="626629"/>
                </a:cubicBezTo>
                <a:cubicBezTo>
                  <a:pt x="7567938" y="793145"/>
                  <a:pt x="7482511" y="895703"/>
                  <a:pt x="7528831" y="1017252"/>
                </a:cubicBezTo>
                <a:cubicBezTo>
                  <a:pt x="7539538" y="1127527"/>
                  <a:pt x="7430936" y="1204669"/>
                  <a:pt x="7325376" y="1220707"/>
                </a:cubicBezTo>
                <a:cubicBezTo>
                  <a:pt x="7159782" y="1230530"/>
                  <a:pt x="7076229" y="1220045"/>
                  <a:pt x="6945540" y="1220707"/>
                </a:cubicBezTo>
                <a:cubicBezTo>
                  <a:pt x="6814851" y="1221369"/>
                  <a:pt x="6591740" y="1204842"/>
                  <a:pt x="6280828" y="1220707"/>
                </a:cubicBezTo>
                <a:cubicBezTo>
                  <a:pt x="5969916" y="1236572"/>
                  <a:pt x="5866803" y="1140186"/>
                  <a:pt x="5544896" y="1220707"/>
                </a:cubicBezTo>
                <a:cubicBezTo>
                  <a:pt x="5222989" y="1301228"/>
                  <a:pt x="5229881" y="1171712"/>
                  <a:pt x="5093841" y="1220707"/>
                </a:cubicBezTo>
                <a:cubicBezTo>
                  <a:pt x="4957802" y="1269702"/>
                  <a:pt x="4852994" y="1218616"/>
                  <a:pt x="4714005" y="1220707"/>
                </a:cubicBezTo>
                <a:cubicBezTo>
                  <a:pt x="4575016" y="1222798"/>
                  <a:pt x="4291576" y="1197204"/>
                  <a:pt x="4120512" y="1220707"/>
                </a:cubicBezTo>
                <a:cubicBezTo>
                  <a:pt x="3949448" y="1244210"/>
                  <a:pt x="3759237" y="1184814"/>
                  <a:pt x="3598237" y="1220707"/>
                </a:cubicBezTo>
                <a:cubicBezTo>
                  <a:pt x="3437238" y="1256600"/>
                  <a:pt x="3317086" y="1216098"/>
                  <a:pt x="3147182" y="1220707"/>
                </a:cubicBezTo>
                <a:cubicBezTo>
                  <a:pt x="2977279" y="1225316"/>
                  <a:pt x="2565382" y="1185884"/>
                  <a:pt x="2411251" y="1220707"/>
                </a:cubicBezTo>
                <a:cubicBezTo>
                  <a:pt x="2257120" y="1255530"/>
                  <a:pt x="1962551" y="1178239"/>
                  <a:pt x="1817757" y="1220707"/>
                </a:cubicBezTo>
                <a:cubicBezTo>
                  <a:pt x="1672963" y="1263175"/>
                  <a:pt x="1429800" y="1199997"/>
                  <a:pt x="1295483" y="1220707"/>
                </a:cubicBezTo>
                <a:cubicBezTo>
                  <a:pt x="1161166" y="1241417"/>
                  <a:pt x="1022093" y="1211877"/>
                  <a:pt x="915647" y="1220707"/>
                </a:cubicBezTo>
                <a:cubicBezTo>
                  <a:pt x="809201" y="1229537"/>
                  <a:pt x="401823" y="1153751"/>
                  <a:pt x="203455" y="1220707"/>
                </a:cubicBezTo>
                <a:cubicBezTo>
                  <a:pt x="75686" y="1219448"/>
                  <a:pt x="696" y="1133574"/>
                  <a:pt x="0" y="1017252"/>
                </a:cubicBezTo>
                <a:cubicBezTo>
                  <a:pt x="-28867" y="885906"/>
                  <a:pt x="6156" y="704423"/>
                  <a:pt x="0" y="610354"/>
                </a:cubicBezTo>
                <a:cubicBezTo>
                  <a:pt x="-6156" y="516285"/>
                  <a:pt x="14887" y="372971"/>
                  <a:pt x="0" y="203455"/>
                </a:cubicBezTo>
                <a:close/>
              </a:path>
            </a:pathLst>
          </a:custGeom>
          <a:ln w="38100">
            <a:solidFill>
              <a:srgbClr val="FFCCCC"/>
            </a:solidFill>
            <a:extLst>
              <a:ext uri="{C807C97D-BFC1-408E-A445-0C87EB9F89A2}">
                <ask:lineSketchStyleProps xmlns:ask="http://schemas.microsoft.com/office/drawing/2018/sketchyshape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prstClr val="black"/>
                </a:solidFill>
                <a:latin typeface="Calibri" panose="020F0502020204030204"/>
              </a:rPr>
              <a:t>b. Theo em, vì sao phải biết ơn những người lao động?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39AC25A-CB2E-11FF-40CA-EC738433B988}"/>
              </a:ext>
            </a:extLst>
          </p:cNvPr>
          <p:cNvSpPr txBox="1"/>
          <p:nvPr/>
        </p:nvSpPr>
        <p:spPr>
          <a:xfrm>
            <a:off x="3000375" y="2286000"/>
            <a:ext cx="5810250" cy="2862322"/>
          </a:xfrm>
          <a:prstGeom prst="rect">
            <a:avLst/>
          </a:prstGeom>
          <a:noFill/>
        </p:spPr>
        <p:txBody>
          <a:bodyPr wrap="square" rtlCol="0">
            <a:spAutoFit/>
          </a:bodyPr>
          <a:lstStyle/>
          <a:p>
            <a:pPr algn="just"/>
            <a:r>
              <a:rPr lang="vi-VN" sz="3600" b="1" i="1" dirty="0">
                <a:solidFill>
                  <a:srgbClr val="FFFF00"/>
                </a:solidFill>
                <a:latin typeface="Calibri" panose="020F0502020204030204" pitchFamily="34" charset="0"/>
                <a:cs typeface="Calibri" panose="020F0502020204030204" pitchFamily="34" charset="0"/>
              </a:rPr>
              <a:t>Cần phải biết ơn người lao động vì người lao động làm ra của cải, mọi vật dụng trong xã hội phục vụ nhu cầu cuộc sống của chúng ta.</a:t>
            </a:r>
            <a:endParaRPr lang="en-US" sz="3600" b="1" i="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7741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Lớn lên em muốn làm gì_v720P">
            <a:hlinkClick r:id="" action="ppaction://media"/>
            <a:extLst>
              <a:ext uri="{FF2B5EF4-FFF2-40B4-BE49-F238E27FC236}">
                <a16:creationId xmlns:a16="http://schemas.microsoft.com/office/drawing/2014/main" id="{6055B285-7962-30CD-D41A-B2A2C22BA0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079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550A8-C685-0A25-CF31-52ED26374209}"/>
              </a:ext>
            </a:extLst>
          </p:cNvPr>
          <p:cNvPicPr>
            <a:picLocks noChangeAspect="1"/>
          </p:cNvPicPr>
          <p:nvPr/>
        </p:nvPicPr>
        <p:blipFill>
          <a:blip r:embed="rId3"/>
          <a:stretch>
            <a:fillRect/>
          </a:stretch>
        </p:blipFill>
        <p:spPr>
          <a:xfrm>
            <a:off x="1551405" y="1790240"/>
            <a:ext cx="9413040" cy="1810669"/>
          </a:xfrm>
          <a:prstGeom prst="rect">
            <a:avLst/>
          </a:prstGeom>
        </p:spPr>
      </p:pic>
    </p:spTree>
    <p:extLst>
      <p:ext uri="{BB962C8B-B14F-4D97-AF65-F5344CB8AC3E}">
        <p14:creationId xmlns:p14="http://schemas.microsoft.com/office/powerpoint/2010/main" val="32939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48D885F-9CDE-48E8-9EAB-FB433DA2BA85}"/>
              </a:ext>
            </a:extLst>
          </p:cNvPr>
          <p:cNvSpPr/>
          <p:nvPr/>
        </p:nvSpPr>
        <p:spPr>
          <a:xfrm>
            <a:off x="4671806" y="1828801"/>
            <a:ext cx="7205869" cy="3525077"/>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văn bản&#10;&#10;Mô tả được tạo tự động">
            <a:extLst>
              <a:ext uri="{FF2B5EF4-FFF2-40B4-BE49-F238E27FC236}">
                <a16:creationId xmlns:a16="http://schemas.microsoft.com/office/drawing/2014/main" id="{B9F2B62E-5CD5-D463-9C94-296002FEC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19" b="93919" l="5667" r="92222">
                        <a14:foregroundMark x1="52000" y1="34730" x2="52778" y2="44054"/>
                        <a14:foregroundMark x1="40111" y1="5946" x2="40111" y2="5946"/>
                        <a14:foregroundMark x1="39667" y1="4054" x2="39111" y2="20676"/>
                        <a14:foregroundMark x1="39333" y1="20541" x2="35444" y2="50270"/>
                        <a14:foregroundMark x1="37778" y1="27838" x2="30111" y2="30270"/>
                        <a14:foregroundMark x1="30111" y1="30270" x2="22000" y2="43919"/>
                        <a14:foregroundMark x1="22000" y1="43919" x2="13444" y2="45676"/>
                        <a14:foregroundMark x1="13444" y1="45676" x2="12667" y2="52703"/>
                        <a14:foregroundMark x1="12667" y1="52703" x2="21222" y2="56351"/>
                        <a14:foregroundMark x1="21222" y1="56351" x2="23778" y2="56622"/>
                        <a14:foregroundMark x1="23000" y1="44730" x2="18111" y2="40811"/>
                        <a14:foregroundMark x1="18111" y1="40811" x2="9556" y2="52162"/>
                        <a14:foregroundMark x1="9556" y1="52162" x2="8000" y2="62973"/>
                        <a14:foregroundMark x1="55333" y1="76351" x2="50778" y2="81892"/>
                        <a14:foregroundMark x1="50778" y1="81892" x2="41778" y2="87162"/>
                        <a14:foregroundMark x1="41778" y1="87162" x2="35111" y2="85541"/>
                        <a14:foregroundMark x1="35111" y1="85541" x2="45444" y2="87568"/>
                        <a14:foregroundMark x1="59889" y1="76486" x2="56556" y2="74865"/>
                        <a14:foregroundMark x1="76889" y1="82297" x2="80667" y2="91216"/>
                        <a14:foregroundMark x1="80667" y1="91216" x2="87778" y2="90405"/>
                        <a14:foregroundMark x1="52333" y1="89459" x2="55667" y2="94324"/>
                        <a14:foregroundMark x1="45000" y1="89595" x2="44889" y2="89595"/>
                        <a14:foregroundMark x1="35444" y1="88649" x2="33556" y2="92162"/>
                        <a14:foregroundMark x1="8000" y1="84459" x2="6556" y2="84459"/>
                        <a14:foregroundMark x1="12000" y1="75135" x2="5667" y2="82568"/>
                        <a14:foregroundMark x1="5667" y1="82568" x2="14889" y2="82432"/>
                        <a14:foregroundMark x1="70222" y1="33649" x2="70333" y2="47838"/>
                        <a14:foregroundMark x1="87778" y1="83514" x2="87778" y2="85135"/>
                        <a14:foregroundMark x1="90556" y1="90000" x2="90556" y2="90000"/>
                        <a14:foregroundMark x1="88444" y1="91757" x2="92222" y2="90676"/>
                      </a14:backgroundRemoval>
                    </a14:imgEffect>
                  </a14:imgLayer>
                </a14:imgProps>
              </a:ext>
              <a:ext uri="{28A0092B-C50C-407E-A947-70E740481C1C}">
                <a14:useLocalDpi xmlns:a14="http://schemas.microsoft.com/office/drawing/2010/main" val="0"/>
              </a:ext>
            </a:extLst>
          </a:blip>
          <a:stretch>
            <a:fillRect/>
          </a:stretch>
        </p:blipFill>
        <p:spPr>
          <a:xfrm>
            <a:off x="-6211" y="2358552"/>
            <a:ext cx="5718470" cy="4701853"/>
          </a:xfrm>
          <a:prstGeom prst="rect">
            <a:avLst/>
          </a:prstGeom>
        </p:spPr>
      </p:pic>
      <p:pic>
        <p:nvPicPr>
          <p:cNvPr id="20" name="Hình ảnh 19" descr="Ảnh có chứa dây xích, sản phẩm kim loại, phụ kiện&#10;&#10;Mô tả được tạo tự động">
            <a:extLst>
              <a:ext uri="{FF2B5EF4-FFF2-40B4-BE49-F238E27FC236}">
                <a16:creationId xmlns:a16="http://schemas.microsoft.com/office/drawing/2014/main" id="{5DBEB47E-C469-3F0F-4313-77D17220A19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201498" y="-319169"/>
            <a:ext cx="3662414" cy="4295939"/>
          </a:xfrm>
          <a:prstGeom prst="rect">
            <a:avLst/>
          </a:prstGeom>
        </p:spPr>
      </p:pic>
      <p:pic>
        <p:nvPicPr>
          <p:cNvPr id="3" name="Picture 2">
            <a:extLst>
              <a:ext uri="{FF2B5EF4-FFF2-40B4-BE49-F238E27FC236}">
                <a16:creationId xmlns:a16="http://schemas.microsoft.com/office/drawing/2014/main" id="{DB757747-F9EB-590A-9909-625D36EAD4E2}"/>
              </a:ext>
            </a:extLst>
          </p:cNvPr>
          <p:cNvPicPr>
            <a:picLocks noChangeAspect="1"/>
          </p:cNvPicPr>
          <p:nvPr/>
        </p:nvPicPr>
        <p:blipFill>
          <a:blip r:embed="rId7"/>
          <a:stretch>
            <a:fillRect/>
          </a:stretch>
        </p:blipFill>
        <p:spPr>
          <a:xfrm>
            <a:off x="4573590" y="2678727"/>
            <a:ext cx="7254869" cy="1938696"/>
          </a:xfrm>
          <a:prstGeom prst="rect">
            <a:avLst/>
          </a:prstGeom>
        </p:spPr>
      </p:pic>
    </p:spTree>
    <p:extLst>
      <p:ext uri="{BB962C8B-B14F-4D97-AF65-F5344CB8AC3E}">
        <p14:creationId xmlns:p14="http://schemas.microsoft.com/office/powerpoint/2010/main" val="416071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đến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đục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cưa</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ra</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giường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tủ</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sớm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trưa</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ta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mộc</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8" name="Picture 7" descr="A picture containing cartoon, clothing, LEGO&#10;&#10;Description automatically generated">
            <a:extLst>
              <a:ext uri="{FF2B5EF4-FFF2-40B4-BE49-F238E27FC236}">
                <a16:creationId xmlns:a16="http://schemas.microsoft.com/office/drawing/2014/main" id="{0A8BFA4C-CD60-57AB-9F9F-2C14626A89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350" y="3829050"/>
            <a:ext cx="3352800" cy="3352800"/>
          </a:xfrm>
          <a:prstGeom prst="rect">
            <a:avLst/>
          </a:prstGeom>
        </p:spPr>
      </p:pic>
    </p:spTree>
    <p:extLst>
      <p:ext uri="{BB962C8B-B14F-4D97-AF65-F5344CB8AC3E}">
        <p14:creationId xmlns:p14="http://schemas.microsoft.com/office/powerpoint/2010/main" val="602491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chân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lấm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tay</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bùn</a:t>
              </a:r>
              <a:b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Cho ta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hạt</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gạo</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ấm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no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mỗi</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ngày</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nông</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0E0914E-0121-3342-B55D-494C718AF050}"/>
              </a:ext>
            </a:extLst>
          </p:cNvPr>
          <p:cNvGrpSpPr/>
          <p:nvPr/>
        </p:nvGrpSpPr>
        <p:grpSpPr>
          <a:xfrm>
            <a:off x="5776734" y="3731024"/>
            <a:ext cx="3519665" cy="3126976"/>
            <a:chOff x="1901195" y="2605309"/>
            <a:chExt cx="2055644" cy="2321742"/>
          </a:xfrm>
        </p:grpSpPr>
        <p:pic>
          <p:nvPicPr>
            <p:cNvPr id="15" name="Picture 14" descr="A picture containing toy, doll&#10;&#10;Description automatically generated">
              <a:extLst>
                <a:ext uri="{FF2B5EF4-FFF2-40B4-BE49-F238E27FC236}">
                  <a16:creationId xmlns:a16="http://schemas.microsoft.com/office/drawing/2014/main" id="{85881D8D-4FF6-45EB-1BC8-8C681F955D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6" name="Picture 15" descr="A picture containing chart&#10;&#10;Description automatically generated">
              <a:extLst>
                <a:ext uri="{FF2B5EF4-FFF2-40B4-BE49-F238E27FC236}">
                  <a16:creationId xmlns:a16="http://schemas.microsoft.com/office/drawing/2014/main" id="{A0CB15AD-18E2-2B82-3F44-F93AC18F24C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spTree>
    <p:extLst>
      <p:ext uri="{BB962C8B-B14F-4D97-AF65-F5344CB8AC3E}">
        <p14:creationId xmlns:p14="http://schemas.microsoft.com/office/powerpoint/2010/main" val="2552228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với</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vữa</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vôi</a:t>
              </a:r>
              <a:b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Xây</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nhà</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cao</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đẹp</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tôi</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đều</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xây</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5" name="Picture 4" descr="A cartoon of a child building a wall&#10;&#10;Description automatically generated with low confidence">
            <a:extLst>
              <a:ext uri="{FF2B5EF4-FFF2-40B4-BE49-F238E27FC236}">
                <a16:creationId xmlns:a16="http://schemas.microsoft.com/office/drawing/2014/main" id="{0F4E880A-C866-8470-8287-6F5CFDA3CA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525" y="4290727"/>
            <a:ext cx="3093100" cy="2567273"/>
          </a:xfrm>
          <a:prstGeom prst="rect">
            <a:avLst/>
          </a:prstGeom>
        </p:spPr>
      </p:pic>
    </p:spTree>
    <p:extLst>
      <p:ext uri="{BB962C8B-B14F-4D97-AF65-F5344CB8AC3E}">
        <p14:creationId xmlns:p14="http://schemas.microsoft.com/office/powerpoint/2010/main" val="177454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8010138" cy="1930048"/>
            <a:chOff x="4442924" y="2338591"/>
            <a:chExt cx="6419462" cy="2319860"/>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2108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Áo</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quần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mũ</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mão</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đen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thui</a:t>
              </a:r>
              <a:b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Hầm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sâu</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lò</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rộng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dạn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dày</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tháng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năm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mỏ</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id="{5945E33E-8E85-3C4B-FCC1-6838C9C0F1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0884" y="3543299"/>
            <a:ext cx="4137916" cy="4137916"/>
          </a:xfrm>
          <a:prstGeom prst="rect">
            <a:avLst/>
          </a:prstGeom>
        </p:spPr>
      </p:pic>
    </p:spTree>
    <p:extLst>
      <p:ext uri="{BB962C8B-B14F-4D97-AF65-F5344CB8AC3E}">
        <p14:creationId xmlns:p14="http://schemas.microsoft.com/office/powerpoint/2010/main" val="1376623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8585"/>
                    </a14:imgEffect>
                    <a14:imgEffect>
                      <a14:saturation sat="279000"/>
                    </a14:imgEffect>
                  </a14:imgLayer>
                </a14:imgProps>
              </a:ext>
            </a:extLst>
          </a:blip>
          <a:srcRect/>
          <a:stretch>
            <a:fillRect l="-14000" r="-14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262914-493D-AFA9-0910-C9DC64A980BB}"/>
              </a:ext>
            </a:extLst>
          </p:cNvPr>
          <p:cNvPicPr>
            <a:picLocks noChangeAspect="1"/>
          </p:cNvPicPr>
          <p:nvPr/>
        </p:nvPicPr>
        <p:blipFill>
          <a:blip r:embed="rId4"/>
          <a:stretch>
            <a:fillRect/>
          </a:stretch>
        </p:blipFill>
        <p:spPr>
          <a:xfrm>
            <a:off x="920021" y="666317"/>
            <a:ext cx="10961558" cy="1201016"/>
          </a:xfrm>
          <a:prstGeom prst="rect">
            <a:avLst/>
          </a:prstGeom>
        </p:spPr>
      </p:pic>
    </p:spTree>
    <p:extLst>
      <p:ext uri="{BB962C8B-B14F-4D97-AF65-F5344CB8AC3E}">
        <p14:creationId xmlns:p14="http://schemas.microsoft.com/office/powerpoint/2010/main" val="666182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152525" y="504825"/>
            <a:ext cx="10048875" cy="5857875"/>
          </a:xfrm>
          <a:custGeom>
            <a:avLst/>
            <a:gdLst>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48875" h="5857875" fill="none" extrusionOk="0">
                <a:moveTo>
                  <a:pt x="0" y="586371"/>
                </a:moveTo>
                <a:cubicBezTo>
                  <a:pt x="5552" y="325321"/>
                  <a:pt x="271588" y="-68956"/>
                  <a:pt x="430586" y="0"/>
                </a:cubicBezTo>
                <a:cubicBezTo>
                  <a:pt x="3727388" y="248969"/>
                  <a:pt x="7515223" y="-385798"/>
                  <a:pt x="9618287" y="0"/>
                </a:cubicBezTo>
                <a:cubicBezTo>
                  <a:pt x="9785047" y="-13463"/>
                  <a:pt x="10127027" y="190528"/>
                  <a:pt x="10048875" y="586371"/>
                </a:cubicBezTo>
                <a:cubicBezTo>
                  <a:pt x="10196125" y="2519323"/>
                  <a:pt x="10290311" y="3418346"/>
                  <a:pt x="10048875" y="5271502"/>
                </a:cubicBezTo>
                <a:cubicBezTo>
                  <a:pt x="10003439" y="5652686"/>
                  <a:pt x="9911474" y="5855537"/>
                  <a:pt x="9618287" y="5857874"/>
                </a:cubicBezTo>
                <a:cubicBezTo>
                  <a:pt x="7443461" y="5691963"/>
                  <a:pt x="4598939" y="5770649"/>
                  <a:pt x="430586" y="5857874"/>
                </a:cubicBezTo>
                <a:cubicBezTo>
                  <a:pt x="180661" y="5764567"/>
                  <a:pt x="1181" y="5660034"/>
                  <a:pt x="0" y="5271502"/>
                </a:cubicBezTo>
                <a:cubicBezTo>
                  <a:pt x="-321415" y="3203825"/>
                  <a:pt x="300409" y="2014950"/>
                  <a:pt x="0" y="586371"/>
                </a:cubicBezTo>
                <a:close/>
              </a:path>
              <a:path w="10048875" h="5857875" stroke="0" extrusionOk="0">
                <a:moveTo>
                  <a:pt x="0" y="586371"/>
                </a:moveTo>
                <a:cubicBezTo>
                  <a:pt x="-51267" y="262436"/>
                  <a:pt x="238883" y="-44772"/>
                  <a:pt x="430586" y="0"/>
                </a:cubicBezTo>
                <a:cubicBezTo>
                  <a:pt x="3384943" y="-597258"/>
                  <a:pt x="5023144" y="420890"/>
                  <a:pt x="9618287" y="0"/>
                </a:cubicBezTo>
                <a:cubicBezTo>
                  <a:pt x="9772056" y="-8850"/>
                  <a:pt x="10049171" y="366590"/>
                  <a:pt x="10048875" y="586371"/>
                </a:cubicBezTo>
                <a:cubicBezTo>
                  <a:pt x="10280128" y="1935639"/>
                  <a:pt x="10393867" y="3644242"/>
                  <a:pt x="10048875" y="5271502"/>
                </a:cubicBezTo>
                <a:cubicBezTo>
                  <a:pt x="10064603" y="5643551"/>
                  <a:pt x="9818469" y="5846732"/>
                  <a:pt x="9618287" y="5857874"/>
                </a:cubicBezTo>
                <a:cubicBezTo>
                  <a:pt x="6050773" y="5756670"/>
                  <a:pt x="1438849" y="5883004"/>
                  <a:pt x="430586" y="5857874"/>
                </a:cubicBezTo>
                <a:cubicBezTo>
                  <a:pt x="199480" y="5758998"/>
                  <a:pt x="-21099" y="5524656"/>
                  <a:pt x="0" y="5271502"/>
                </a:cubicBezTo>
                <a:cubicBezTo>
                  <a:pt x="-325866" y="3643925"/>
                  <a:pt x="-367277" y="2456251"/>
                  <a:pt x="0" y="586371"/>
                </a:cubicBezTo>
                <a:close/>
              </a:path>
              <a:path w="10048875" h="5857875" fill="none" stroke="0" extrusionOk="0">
                <a:moveTo>
                  <a:pt x="0" y="586371"/>
                </a:moveTo>
                <a:cubicBezTo>
                  <a:pt x="-23300" y="226830"/>
                  <a:pt x="213360" y="-13979"/>
                  <a:pt x="430586" y="0"/>
                </a:cubicBezTo>
                <a:cubicBezTo>
                  <a:pt x="3229416" y="535633"/>
                  <a:pt x="7609370" y="-197386"/>
                  <a:pt x="9618287" y="0"/>
                </a:cubicBezTo>
                <a:cubicBezTo>
                  <a:pt x="9850883" y="18810"/>
                  <a:pt x="10123540" y="256732"/>
                  <a:pt x="10048875" y="586371"/>
                </a:cubicBezTo>
                <a:cubicBezTo>
                  <a:pt x="10045971" y="2815567"/>
                  <a:pt x="10283076" y="3355824"/>
                  <a:pt x="10048875" y="5271502"/>
                </a:cubicBezTo>
                <a:cubicBezTo>
                  <a:pt x="10019120" y="5653970"/>
                  <a:pt x="9880099" y="5804687"/>
                  <a:pt x="9618287" y="5857874"/>
                </a:cubicBezTo>
                <a:cubicBezTo>
                  <a:pt x="6810301" y="5463004"/>
                  <a:pt x="5004720" y="5764591"/>
                  <a:pt x="430586" y="5857874"/>
                </a:cubicBezTo>
                <a:cubicBezTo>
                  <a:pt x="192796" y="5811542"/>
                  <a:pt x="58608" y="5632363"/>
                  <a:pt x="0" y="5271502"/>
                </a:cubicBezTo>
                <a:cubicBezTo>
                  <a:pt x="-208025" y="3509056"/>
                  <a:pt x="-197789" y="2326991"/>
                  <a:pt x="0" y="586371"/>
                </a:cubicBezTo>
                <a:close/>
              </a:path>
              <a:path w="10048875" h="5857875" fill="none" stroke="0" extrusionOk="0">
                <a:moveTo>
                  <a:pt x="0" y="586371"/>
                </a:moveTo>
                <a:cubicBezTo>
                  <a:pt x="1736" y="286033"/>
                  <a:pt x="264707" y="-29723"/>
                  <a:pt x="430586" y="0"/>
                </a:cubicBezTo>
                <a:cubicBezTo>
                  <a:pt x="3473676" y="325673"/>
                  <a:pt x="7670379" y="-419883"/>
                  <a:pt x="9618287" y="0"/>
                </a:cubicBezTo>
                <a:cubicBezTo>
                  <a:pt x="9799499" y="-6475"/>
                  <a:pt x="10098872" y="228293"/>
                  <a:pt x="10048875" y="586371"/>
                </a:cubicBezTo>
                <a:cubicBezTo>
                  <a:pt x="10062391" y="2616156"/>
                  <a:pt x="10331703" y="3391773"/>
                  <a:pt x="10048875" y="5271502"/>
                </a:cubicBezTo>
                <a:cubicBezTo>
                  <a:pt x="10009086" y="5653500"/>
                  <a:pt x="9872522" y="5827433"/>
                  <a:pt x="9618287" y="5857874"/>
                </a:cubicBezTo>
                <a:cubicBezTo>
                  <a:pt x="7220482" y="5205594"/>
                  <a:pt x="4878420" y="5516922"/>
                  <a:pt x="430586" y="5857874"/>
                </a:cubicBezTo>
                <a:cubicBezTo>
                  <a:pt x="175265" y="5771928"/>
                  <a:pt x="24452" y="5641447"/>
                  <a:pt x="0" y="5271502"/>
                </a:cubicBezTo>
                <a:cubicBezTo>
                  <a:pt x="-302969" y="3494266"/>
                  <a:pt x="240470" y="2125655"/>
                  <a:pt x="0" y="58637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 name="Rectangle: Rounded Corners 8">
            <a:extLst>
              <a:ext uri="{FF2B5EF4-FFF2-40B4-BE49-F238E27FC236}">
                <a16:creationId xmlns:a16="http://schemas.microsoft.com/office/drawing/2014/main" id="{300E61FC-1C38-4F58-1170-3F8A1E8239DF}"/>
              </a:ext>
            </a:extLst>
          </p:cNvPr>
          <p:cNvSpPr/>
          <p:nvPr/>
        </p:nvSpPr>
        <p:spPr>
          <a:xfrm>
            <a:off x="2728971" y="856283"/>
            <a:ext cx="6893612" cy="1322618"/>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Hộp Văn bản 13">
            <a:extLst>
              <a:ext uri="{FF2B5EF4-FFF2-40B4-BE49-F238E27FC236}">
                <a16:creationId xmlns:a16="http://schemas.microsoft.com/office/drawing/2014/main" id="{17C39FD5-2F90-CB96-023D-BB4C05B9BA1C}"/>
              </a:ext>
            </a:extLst>
          </p:cNvPr>
          <p:cNvSpPr txBox="1"/>
          <p:nvPr/>
        </p:nvSpPr>
        <p:spPr>
          <a:xfrm>
            <a:off x="3190876" y="866761"/>
            <a:ext cx="643170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kể</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tên</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nghề</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nghiệp</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được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hát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5" descr="Icon&#10;&#10;Description automatically generated">
            <a:extLst>
              <a:ext uri="{FF2B5EF4-FFF2-40B4-BE49-F238E27FC236}">
                <a16:creationId xmlns:a16="http://schemas.microsoft.com/office/drawing/2014/main" id="{D18F99F3-2F03-2495-48EE-ACFB7F28A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329" y="531634"/>
            <a:ext cx="1879806" cy="1688119"/>
          </a:xfrm>
          <a:prstGeom prst="rect">
            <a:avLst/>
          </a:prstGeom>
        </p:spPr>
      </p:pic>
      <p:pic>
        <p:nvPicPr>
          <p:cNvPr id="11" name="Picture 7">
            <a:extLst>
              <a:ext uri="{FF2B5EF4-FFF2-40B4-BE49-F238E27FC236}">
                <a16:creationId xmlns:a16="http://schemas.microsoft.com/office/drawing/2014/main" id="{65CDB9CF-C389-6742-DF10-56EAA8DDC916}"/>
              </a:ext>
            </a:extLst>
          </p:cNvPr>
          <p:cNvPicPr>
            <a:picLocks noChangeAspect="1"/>
          </p:cNvPicPr>
          <p:nvPr/>
        </p:nvPicPr>
        <p:blipFill>
          <a:blip r:embed="rId4"/>
          <a:stretch>
            <a:fillRect/>
          </a:stretch>
        </p:blipFill>
        <p:spPr>
          <a:xfrm>
            <a:off x="8242941" y="995576"/>
            <a:ext cx="4585252" cy="5862424"/>
          </a:xfrm>
          <a:prstGeom prst="rect">
            <a:avLst/>
          </a:prstGeom>
        </p:spPr>
      </p:pic>
      <p:sp>
        <p:nvSpPr>
          <p:cNvPr id="20" name="Rectangle: Rounded Corners 19">
            <a:extLst>
              <a:ext uri="{FF2B5EF4-FFF2-40B4-BE49-F238E27FC236}">
                <a16:creationId xmlns:a16="http://schemas.microsoft.com/office/drawing/2014/main" id="{39936D3F-2800-FB99-397A-7C82F8976952}"/>
              </a:ext>
            </a:extLst>
          </p:cNvPr>
          <p:cNvSpPr/>
          <p:nvPr/>
        </p:nvSpPr>
        <p:spPr>
          <a:xfrm>
            <a:off x="1571626" y="3097788"/>
            <a:ext cx="6619874" cy="2217162"/>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an,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bác</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sĩ</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họa</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sĩ</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nông</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đầu</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bếp</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phi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26074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600201" y="313159"/>
            <a:ext cx="8444132" cy="4441721"/>
          </a:xfrm>
          <a:custGeom>
            <a:avLst/>
            <a:gdLst>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4132" h="4441721" fill="none" extrusionOk="0">
                <a:moveTo>
                  <a:pt x="0" y="444615"/>
                </a:moveTo>
                <a:cubicBezTo>
                  <a:pt x="5423" y="255710"/>
                  <a:pt x="220081" y="-48030"/>
                  <a:pt x="361824" y="0"/>
                </a:cubicBezTo>
                <a:cubicBezTo>
                  <a:pt x="2983377" y="186736"/>
                  <a:pt x="6433639" y="-479155"/>
                  <a:pt x="8082306" y="0"/>
                </a:cubicBezTo>
                <a:cubicBezTo>
                  <a:pt x="8200994" y="-14262"/>
                  <a:pt x="8489326" y="158808"/>
                  <a:pt x="8444132" y="444615"/>
                </a:cubicBezTo>
                <a:cubicBezTo>
                  <a:pt x="8493157" y="1940911"/>
                  <a:pt x="8632689" y="2583766"/>
                  <a:pt x="8444132" y="3997104"/>
                </a:cubicBezTo>
                <a:cubicBezTo>
                  <a:pt x="8410028" y="4283263"/>
                  <a:pt x="8323789" y="4440087"/>
                  <a:pt x="8082306" y="4441721"/>
                </a:cubicBezTo>
                <a:cubicBezTo>
                  <a:pt x="6287857" y="4319715"/>
                  <a:pt x="3919361" y="4379315"/>
                  <a:pt x="361824" y="4441721"/>
                </a:cubicBezTo>
                <a:cubicBezTo>
                  <a:pt x="152428" y="4372564"/>
                  <a:pt x="1326" y="4309263"/>
                  <a:pt x="0" y="3997104"/>
                </a:cubicBezTo>
                <a:cubicBezTo>
                  <a:pt x="-198607" y="2562924"/>
                  <a:pt x="127296" y="1575530"/>
                  <a:pt x="0" y="444615"/>
                </a:cubicBezTo>
                <a:close/>
              </a:path>
              <a:path w="8444132" h="4441721" stroke="0" extrusionOk="0">
                <a:moveTo>
                  <a:pt x="0" y="444615"/>
                </a:moveTo>
                <a:cubicBezTo>
                  <a:pt x="-28373" y="188863"/>
                  <a:pt x="200884" y="-36241"/>
                  <a:pt x="361824" y="0"/>
                </a:cubicBezTo>
                <a:cubicBezTo>
                  <a:pt x="2853078" y="-524467"/>
                  <a:pt x="4160725" y="418973"/>
                  <a:pt x="8082306" y="0"/>
                </a:cubicBezTo>
                <a:cubicBezTo>
                  <a:pt x="8230377" y="-3697"/>
                  <a:pt x="8445771" y="274325"/>
                  <a:pt x="8444132" y="444615"/>
                </a:cubicBezTo>
                <a:cubicBezTo>
                  <a:pt x="8605420" y="1460641"/>
                  <a:pt x="8773887" y="2845602"/>
                  <a:pt x="8444132" y="3997104"/>
                </a:cubicBezTo>
                <a:cubicBezTo>
                  <a:pt x="8442551" y="4275084"/>
                  <a:pt x="8233426" y="4429496"/>
                  <a:pt x="8082306" y="4441721"/>
                </a:cubicBezTo>
                <a:cubicBezTo>
                  <a:pt x="4944075" y="4378468"/>
                  <a:pt x="1210087" y="4495626"/>
                  <a:pt x="361824" y="4441721"/>
                </a:cubicBezTo>
                <a:cubicBezTo>
                  <a:pt x="172459" y="4358378"/>
                  <a:pt x="-14320" y="4194640"/>
                  <a:pt x="0" y="3997104"/>
                </a:cubicBezTo>
                <a:cubicBezTo>
                  <a:pt x="-263964" y="2756917"/>
                  <a:pt x="-301948" y="1861473"/>
                  <a:pt x="0" y="444615"/>
                </a:cubicBezTo>
                <a:close/>
              </a:path>
              <a:path w="8444132" h="4441721" fill="none" stroke="0" extrusionOk="0">
                <a:moveTo>
                  <a:pt x="0" y="444615"/>
                </a:moveTo>
                <a:cubicBezTo>
                  <a:pt x="-18530" y="171174"/>
                  <a:pt x="185992" y="-10525"/>
                  <a:pt x="361824" y="0"/>
                </a:cubicBezTo>
                <a:cubicBezTo>
                  <a:pt x="2845988" y="343212"/>
                  <a:pt x="6329453" y="-32589"/>
                  <a:pt x="8082306" y="0"/>
                </a:cubicBezTo>
                <a:cubicBezTo>
                  <a:pt x="8252702" y="2901"/>
                  <a:pt x="8480439" y="202309"/>
                  <a:pt x="8444132" y="444615"/>
                </a:cubicBezTo>
                <a:cubicBezTo>
                  <a:pt x="8437137" y="2135552"/>
                  <a:pt x="8585890" y="2513675"/>
                  <a:pt x="8444132" y="3997104"/>
                </a:cubicBezTo>
                <a:cubicBezTo>
                  <a:pt x="8430030" y="4303755"/>
                  <a:pt x="8297805" y="4404682"/>
                  <a:pt x="8082306" y="4441721"/>
                </a:cubicBezTo>
                <a:cubicBezTo>
                  <a:pt x="5915211" y="4022240"/>
                  <a:pt x="4236963" y="4233726"/>
                  <a:pt x="361824" y="4441721"/>
                </a:cubicBezTo>
                <a:cubicBezTo>
                  <a:pt x="156024" y="4397147"/>
                  <a:pt x="45473" y="4270105"/>
                  <a:pt x="0" y="3997104"/>
                </a:cubicBezTo>
                <a:cubicBezTo>
                  <a:pt x="-78634" y="2721125"/>
                  <a:pt x="-109484" y="1727850"/>
                  <a:pt x="0" y="444615"/>
                </a:cubicBezTo>
                <a:close/>
              </a:path>
              <a:path w="8444132" h="4441721" fill="none" stroke="0" extrusionOk="0">
                <a:moveTo>
                  <a:pt x="0" y="444615"/>
                </a:moveTo>
                <a:cubicBezTo>
                  <a:pt x="718" y="207293"/>
                  <a:pt x="217119" y="-25463"/>
                  <a:pt x="361824" y="0"/>
                </a:cubicBezTo>
                <a:cubicBezTo>
                  <a:pt x="2855715" y="397016"/>
                  <a:pt x="6509640" y="-368621"/>
                  <a:pt x="8082306" y="0"/>
                </a:cubicBezTo>
                <a:cubicBezTo>
                  <a:pt x="8235760" y="-4881"/>
                  <a:pt x="8484225" y="171233"/>
                  <a:pt x="8444132" y="444615"/>
                </a:cubicBezTo>
                <a:cubicBezTo>
                  <a:pt x="8448792" y="2035771"/>
                  <a:pt x="8607091" y="2534675"/>
                  <a:pt x="8444132" y="3997104"/>
                </a:cubicBezTo>
                <a:cubicBezTo>
                  <a:pt x="8415938" y="4279475"/>
                  <a:pt x="8302143" y="4422926"/>
                  <a:pt x="8082306" y="4441721"/>
                </a:cubicBezTo>
                <a:cubicBezTo>
                  <a:pt x="6076698" y="4089037"/>
                  <a:pt x="4094997" y="4179209"/>
                  <a:pt x="361824" y="4441721"/>
                </a:cubicBezTo>
                <a:cubicBezTo>
                  <a:pt x="147722" y="4375764"/>
                  <a:pt x="11668" y="4277041"/>
                  <a:pt x="0" y="3997104"/>
                </a:cubicBezTo>
                <a:cubicBezTo>
                  <a:pt x="-245618" y="2648522"/>
                  <a:pt x="102395" y="160926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7" name="Hình ảnh 16" descr="Ảnh có chứa vải&#10;&#10;Mô tả được tạo tự động">
            <a:extLst>
              <a:ext uri="{FF2B5EF4-FFF2-40B4-BE49-F238E27FC236}">
                <a16:creationId xmlns:a16="http://schemas.microsoft.com/office/drawing/2014/main" id="{25BB38AD-7C76-4DA1-83A4-F40E5E96482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9270901" y="-611773"/>
            <a:ext cx="1767827" cy="1876894"/>
          </a:xfrm>
          <a:prstGeom prst="rect">
            <a:avLst/>
          </a:prstGeom>
        </p:spPr>
      </p:pic>
      <p:pic>
        <p:nvPicPr>
          <p:cNvPr id="3" name="Picture 2">
            <a:extLst>
              <a:ext uri="{FF2B5EF4-FFF2-40B4-BE49-F238E27FC236}">
                <a16:creationId xmlns:a16="http://schemas.microsoft.com/office/drawing/2014/main" id="{F5D63D11-7D37-86D4-3A97-504712906B1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877300" y="3301520"/>
            <a:ext cx="3470755" cy="3470755"/>
          </a:xfrm>
          <a:prstGeom prst="rect">
            <a:avLst/>
          </a:prstGeom>
        </p:spPr>
      </p:pic>
      <p:pic>
        <p:nvPicPr>
          <p:cNvPr id="5" name="Picture 4" descr="A picture containing text, furniture&#10;&#10;Description automatically generated">
            <a:extLst>
              <a:ext uri="{FF2B5EF4-FFF2-40B4-BE49-F238E27FC236}">
                <a16:creationId xmlns:a16="http://schemas.microsoft.com/office/drawing/2014/main" id="{E7EB9484-14B9-378C-3698-C9A827DC6DD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0026" y="4317921"/>
            <a:ext cx="2952750" cy="2635329"/>
          </a:xfrm>
          <a:prstGeom prst="rect">
            <a:avLst/>
          </a:prstGeom>
        </p:spPr>
      </p:pic>
      <p:grpSp>
        <p:nvGrpSpPr>
          <p:cNvPr id="8" name="Group 7">
            <a:extLst>
              <a:ext uri="{FF2B5EF4-FFF2-40B4-BE49-F238E27FC236}">
                <a16:creationId xmlns:a16="http://schemas.microsoft.com/office/drawing/2014/main" id="{54F0695B-555E-F29C-11E6-549B4DE3ED8E}"/>
              </a:ext>
            </a:extLst>
          </p:cNvPr>
          <p:cNvGrpSpPr/>
          <p:nvPr/>
        </p:nvGrpSpPr>
        <p:grpSpPr>
          <a:xfrm>
            <a:off x="6100584" y="3807224"/>
            <a:ext cx="3519665" cy="3126976"/>
            <a:chOff x="1901195" y="2605309"/>
            <a:chExt cx="2055644" cy="2321742"/>
          </a:xfrm>
        </p:grpSpPr>
        <p:pic>
          <p:nvPicPr>
            <p:cNvPr id="9" name="Picture 8" descr="A picture containing toy, doll&#10;&#10;Description automatically generated">
              <a:extLst>
                <a:ext uri="{FF2B5EF4-FFF2-40B4-BE49-F238E27FC236}">
                  <a16:creationId xmlns:a16="http://schemas.microsoft.com/office/drawing/2014/main" id="{42E66C63-D0DE-F47D-3F13-B031FAE367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id="{3F6BF562-8BE8-7F69-EF4D-34956F6754AF}"/>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12" name="Picture 11" descr="Icon&#10;&#10;Description automatically generated">
            <a:extLst>
              <a:ext uri="{FF2B5EF4-FFF2-40B4-BE49-F238E27FC236}">
                <a16:creationId xmlns:a16="http://schemas.microsoft.com/office/drawing/2014/main" id="{8D15BA8A-4E08-E8BA-9616-69E27E2CC30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8746" y="3567219"/>
            <a:ext cx="4437846" cy="4437846"/>
          </a:xfrm>
          <a:prstGeom prst="rect">
            <a:avLst/>
          </a:prstGeom>
        </p:spPr>
      </p:pic>
      <p:pic>
        <p:nvPicPr>
          <p:cNvPr id="15" name="Picture 14">
            <a:extLst>
              <a:ext uri="{FF2B5EF4-FFF2-40B4-BE49-F238E27FC236}">
                <a16:creationId xmlns:a16="http://schemas.microsoft.com/office/drawing/2014/main" id="{EFD89501-229A-0AD6-DFFD-D0764CE940C7}"/>
              </a:ext>
            </a:extLst>
          </p:cNvPr>
          <p:cNvPicPr>
            <a:picLocks noChangeAspect="1"/>
          </p:cNvPicPr>
          <p:nvPr/>
        </p:nvPicPr>
        <p:blipFill>
          <a:blip r:embed="rId12"/>
          <a:stretch>
            <a:fillRect/>
          </a:stretch>
        </p:blipFill>
        <p:spPr>
          <a:xfrm>
            <a:off x="4206863" y="593892"/>
            <a:ext cx="3206774" cy="1993565"/>
          </a:xfrm>
          <a:prstGeom prst="rect">
            <a:avLst/>
          </a:prstGeom>
        </p:spPr>
      </p:pic>
      <p:sp>
        <p:nvSpPr>
          <p:cNvPr id="19" name="TextBox 18">
            <a:extLst>
              <a:ext uri="{FF2B5EF4-FFF2-40B4-BE49-F238E27FC236}">
                <a16:creationId xmlns:a16="http://schemas.microsoft.com/office/drawing/2014/main" id="{EBAFA9F6-41A7-8FCA-0008-FB1DC8C17807}"/>
              </a:ext>
            </a:extLst>
          </p:cNvPr>
          <p:cNvSpPr txBox="1"/>
          <p:nvPr/>
        </p:nvSpPr>
        <p:spPr>
          <a:xfrm>
            <a:off x="2534345" y="265489"/>
            <a:ext cx="69137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Thứ</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ngày</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tháng</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năm</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pic>
        <p:nvPicPr>
          <p:cNvPr id="21" name="Picture 20">
            <a:extLst>
              <a:ext uri="{FF2B5EF4-FFF2-40B4-BE49-F238E27FC236}">
                <a16:creationId xmlns:a16="http://schemas.microsoft.com/office/drawing/2014/main" id="{9B4D44D9-6F7E-6F19-C906-19903E1F712A}"/>
              </a:ext>
            </a:extLst>
          </p:cNvPr>
          <p:cNvPicPr>
            <a:picLocks noChangeAspect="1"/>
          </p:cNvPicPr>
          <p:nvPr/>
        </p:nvPicPr>
        <p:blipFill>
          <a:blip r:embed="rId13"/>
          <a:stretch>
            <a:fillRect/>
          </a:stretch>
        </p:blipFill>
        <p:spPr>
          <a:xfrm>
            <a:off x="1645471" y="1011118"/>
            <a:ext cx="1566808" cy="1292464"/>
          </a:xfrm>
          <a:prstGeom prst="rect">
            <a:avLst/>
          </a:prstGeom>
        </p:spPr>
      </p:pic>
      <p:pic>
        <p:nvPicPr>
          <p:cNvPr id="22" name="Picture 21">
            <a:extLst>
              <a:ext uri="{FF2B5EF4-FFF2-40B4-BE49-F238E27FC236}">
                <a16:creationId xmlns:a16="http://schemas.microsoft.com/office/drawing/2014/main" id="{5C738015-AD3B-0EF7-3E83-BA2623D09BAE}"/>
              </a:ext>
            </a:extLst>
          </p:cNvPr>
          <p:cNvPicPr>
            <a:picLocks noChangeAspect="1"/>
          </p:cNvPicPr>
          <p:nvPr/>
        </p:nvPicPr>
        <p:blipFill>
          <a:blip r:embed="rId14"/>
          <a:stretch>
            <a:fillRect/>
          </a:stretch>
        </p:blipFill>
        <p:spPr>
          <a:xfrm>
            <a:off x="2353112" y="1693817"/>
            <a:ext cx="7504826" cy="2517866"/>
          </a:xfrm>
          <a:prstGeom prst="rect">
            <a:avLst/>
          </a:prstGeom>
        </p:spPr>
      </p:pic>
    </p:spTree>
    <p:extLst>
      <p:ext uri="{BB962C8B-B14F-4D97-AF65-F5344CB8AC3E}">
        <p14:creationId xmlns:p14="http://schemas.microsoft.com/office/powerpoint/2010/main" val="418442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75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F0812D05-79C0-BE6F-54FE-57E9BDBDD4DD}"/>
              </a:ext>
            </a:extLst>
          </p:cNvPr>
          <p:cNvSpPr/>
          <p:nvPr/>
        </p:nvSpPr>
        <p:spPr>
          <a:xfrm>
            <a:off x="1025976" y="1194884"/>
            <a:ext cx="8056372" cy="1078376"/>
          </a:xfrm>
          <a:custGeom>
            <a:avLst/>
            <a:gdLst>
              <a:gd name="connsiteX0" fmla="*/ 0 w 8056372"/>
              <a:gd name="connsiteY0" fmla="*/ 179733 h 1078376"/>
              <a:gd name="connsiteX1" fmla="*/ 179733 w 8056372"/>
              <a:gd name="connsiteY1" fmla="*/ 0 h 1078376"/>
              <a:gd name="connsiteX2" fmla="*/ 7876639 w 8056372"/>
              <a:gd name="connsiteY2" fmla="*/ 0 h 1078376"/>
              <a:gd name="connsiteX3" fmla="*/ 8056372 w 8056372"/>
              <a:gd name="connsiteY3" fmla="*/ 179733 h 1078376"/>
              <a:gd name="connsiteX4" fmla="*/ 8056372 w 8056372"/>
              <a:gd name="connsiteY4" fmla="*/ 898643 h 1078376"/>
              <a:gd name="connsiteX5" fmla="*/ 7876639 w 8056372"/>
              <a:gd name="connsiteY5" fmla="*/ 1078376 h 1078376"/>
              <a:gd name="connsiteX6" fmla="*/ 179733 w 8056372"/>
              <a:gd name="connsiteY6" fmla="*/ 1078376 h 1078376"/>
              <a:gd name="connsiteX7" fmla="*/ 0 w 8056372"/>
              <a:gd name="connsiteY7" fmla="*/ 898643 h 1078376"/>
              <a:gd name="connsiteX8" fmla="*/ 0 w 8056372"/>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6372" h="1078376" fill="none" extrusionOk="0">
                <a:moveTo>
                  <a:pt x="0" y="179733"/>
                </a:moveTo>
                <a:cubicBezTo>
                  <a:pt x="9591" y="70133"/>
                  <a:pt x="75327" y="4966"/>
                  <a:pt x="179733" y="0"/>
                </a:cubicBezTo>
                <a:cubicBezTo>
                  <a:pt x="2976499" y="22936"/>
                  <a:pt x="5989038" y="-134525"/>
                  <a:pt x="7876639" y="0"/>
                </a:cubicBezTo>
                <a:cubicBezTo>
                  <a:pt x="7978953" y="-13653"/>
                  <a:pt x="8047247" y="79336"/>
                  <a:pt x="8056372" y="179733"/>
                </a:cubicBezTo>
                <a:cubicBezTo>
                  <a:pt x="8050366" y="400904"/>
                  <a:pt x="8028225" y="610712"/>
                  <a:pt x="8056372" y="898643"/>
                </a:cubicBezTo>
                <a:cubicBezTo>
                  <a:pt x="8051220" y="996678"/>
                  <a:pt x="7983983" y="1074724"/>
                  <a:pt x="7876639" y="1078376"/>
                </a:cubicBezTo>
                <a:cubicBezTo>
                  <a:pt x="5571423" y="989804"/>
                  <a:pt x="1389439" y="1059187"/>
                  <a:pt x="179733" y="1078376"/>
                </a:cubicBezTo>
                <a:cubicBezTo>
                  <a:pt x="66871" y="1092529"/>
                  <a:pt x="-10227" y="981807"/>
                  <a:pt x="0" y="898643"/>
                </a:cubicBezTo>
                <a:cubicBezTo>
                  <a:pt x="-21052" y="548349"/>
                  <a:pt x="57023" y="388564"/>
                  <a:pt x="0" y="179733"/>
                </a:cubicBezTo>
                <a:close/>
              </a:path>
              <a:path w="8056372" h="1078376" stroke="0" extrusionOk="0">
                <a:moveTo>
                  <a:pt x="0" y="179733"/>
                </a:moveTo>
                <a:cubicBezTo>
                  <a:pt x="14743" y="88979"/>
                  <a:pt x="77778" y="8290"/>
                  <a:pt x="179733" y="0"/>
                </a:cubicBezTo>
                <a:cubicBezTo>
                  <a:pt x="3479543" y="-9402"/>
                  <a:pt x="4864508" y="-138905"/>
                  <a:pt x="7876639" y="0"/>
                </a:cubicBezTo>
                <a:cubicBezTo>
                  <a:pt x="7978451" y="-893"/>
                  <a:pt x="8057654" y="84693"/>
                  <a:pt x="8056372" y="179733"/>
                </a:cubicBezTo>
                <a:cubicBezTo>
                  <a:pt x="8038534" y="301853"/>
                  <a:pt x="8120150" y="717805"/>
                  <a:pt x="8056372" y="898643"/>
                </a:cubicBezTo>
                <a:cubicBezTo>
                  <a:pt x="8067672" y="1004517"/>
                  <a:pt x="7975723" y="1081895"/>
                  <a:pt x="7876639" y="1078376"/>
                </a:cubicBezTo>
                <a:cubicBezTo>
                  <a:pt x="4117697" y="1056043"/>
                  <a:pt x="1772464"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6">
            <a:extLst>
              <a:ext uri="{FF2B5EF4-FFF2-40B4-BE49-F238E27FC236}">
                <a16:creationId xmlns:a16="http://schemas.microsoft.com/office/drawing/2014/main" id="{D4015792-E608-8EBF-BA4B-3AED8E7A3D0F}"/>
              </a:ext>
            </a:extLst>
          </p:cNvPr>
          <p:cNvSpPr txBox="1"/>
          <p:nvPr/>
        </p:nvSpPr>
        <p:spPr>
          <a:xfrm>
            <a:off x="1811647" y="1249243"/>
            <a:ext cx="7101889"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Nêu được đóng góp của một số người lao động ở xung quanh.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Hình chữ nhật: Góc Tròn 11">
            <a:extLst>
              <a:ext uri="{FF2B5EF4-FFF2-40B4-BE49-F238E27FC236}">
                <a16:creationId xmlns:a16="http://schemas.microsoft.com/office/drawing/2014/main" id="{18EF146E-3737-A1CB-41F9-4CF3EFF3F5E2}"/>
              </a:ext>
            </a:extLst>
          </p:cNvPr>
          <p:cNvSpPr/>
          <p:nvPr/>
        </p:nvSpPr>
        <p:spPr>
          <a:xfrm>
            <a:off x="2988846" y="2501702"/>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12">
            <a:extLst>
              <a:ext uri="{FF2B5EF4-FFF2-40B4-BE49-F238E27FC236}">
                <a16:creationId xmlns:a16="http://schemas.microsoft.com/office/drawing/2014/main" id="{F11CF5AE-9296-9BFC-EBDD-F7AECD80182A}"/>
              </a:ext>
            </a:extLst>
          </p:cNvPr>
          <p:cNvSpPr txBox="1"/>
          <p:nvPr/>
        </p:nvSpPr>
        <p:spPr>
          <a:xfrm>
            <a:off x="3437107" y="2689412"/>
            <a:ext cx="763007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Biết vì sao phải biết ơn người lao động.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Hình ảnh 17" descr="Ảnh có chứa mẫu họa&#10;&#10;Mô tả được tạo tự động">
            <a:extLst>
              <a:ext uri="{FF2B5EF4-FFF2-40B4-BE49-F238E27FC236}">
                <a16:creationId xmlns:a16="http://schemas.microsoft.com/office/drawing/2014/main" id="{DAA51BC6-CEC4-324A-574C-702155340D5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pic>
        <p:nvPicPr>
          <p:cNvPr id="13" name="Hình ảnh 22" descr="Ảnh có chứa mẫu họa&#10;&#10;Mô tả được tạo tự động">
            <a:extLst>
              <a:ext uri="{FF2B5EF4-FFF2-40B4-BE49-F238E27FC236}">
                <a16:creationId xmlns:a16="http://schemas.microsoft.com/office/drawing/2014/main" id="{F163EC87-8ECC-AD52-6CCF-A715DEFA6D3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2373492"/>
            <a:ext cx="1743292" cy="1283063"/>
          </a:xfrm>
          <a:prstGeom prst="rect">
            <a:avLst/>
          </a:prstGeom>
        </p:spPr>
      </p:pic>
      <p:pic>
        <p:nvPicPr>
          <p:cNvPr id="21" name="Picture 20">
            <a:extLst>
              <a:ext uri="{FF2B5EF4-FFF2-40B4-BE49-F238E27FC236}">
                <a16:creationId xmlns:a16="http://schemas.microsoft.com/office/drawing/2014/main" id="{99602FFF-0E5B-B824-BB5E-9A21192CDE65}"/>
              </a:ext>
            </a:extLst>
          </p:cNvPr>
          <p:cNvPicPr>
            <a:picLocks noChangeAspect="1"/>
          </p:cNvPicPr>
          <p:nvPr/>
        </p:nvPicPr>
        <p:blipFill>
          <a:blip r:embed="rId5"/>
          <a:stretch>
            <a:fillRect/>
          </a:stretch>
        </p:blipFill>
        <p:spPr>
          <a:xfrm>
            <a:off x="2635479" y="-139526"/>
            <a:ext cx="6425741" cy="1841152"/>
          </a:xfrm>
          <a:prstGeom prst="rect">
            <a:avLst/>
          </a:prstGeom>
        </p:spPr>
      </p:pic>
    </p:spTree>
    <p:extLst>
      <p:ext uri="{BB962C8B-B14F-4D97-AF65-F5344CB8AC3E}">
        <p14:creationId xmlns:p14="http://schemas.microsoft.com/office/powerpoint/2010/main" val="1093187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7E4FC-C971-184A-B6B3-4E144017B8E7}"/>
              </a:ext>
            </a:extLst>
          </p:cNvPr>
          <p:cNvPicPr>
            <a:picLocks noChangeAspect="1"/>
          </p:cNvPicPr>
          <p:nvPr/>
        </p:nvPicPr>
        <p:blipFill>
          <a:blip r:embed="rId3"/>
          <a:stretch>
            <a:fillRect/>
          </a:stretch>
        </p:blipFill>
        <p:spPr>
          <a:xfrm>
            <a:off x="1427580" y="1964739"/>
            <a:ext cx="9413040" cy="1804572"/>
          </a:xfrm>
          <a:prstGeom prst="rect">
            <a:avLst/>
          </a:prstGeom>
        </p:spPr>
      </p:pic>
    </p:spTree>
    <p:extLst>
      <p:ext uri="{BB962C8B-B14F-4D97-AF65-F5344CB8AC3E}">
        <p14:creationId xmlns:p14="http://schemas.microsoft.com/office/powerpoint/2010/main" val="112626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1504950" y="0"/>
            <a:ext cx="8915400" cy="1606240"/>
            <a:chOff x="2948811" y="163197"/>
            <a:chExt cx="6768594" cy="1903412"/>
          </a:xfrm>
        </p:grpSpPr>
        <p:sp>
          <p:nvSpPr>
            <p:cNvPr id="5" name="Cuộn: Ngang 18">
              <a:extLst>
                <a:ext uri="{FF2B5EF4-FFF2-40B4-BE49-F238E27FC236}">
                  <a16:creationId xmlns:a16="http://schemas.microsoft.com/office/drawing/2014/main" id="{ED34A5DE-AD25-534F-A730-E649FD0866FD}"/>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119045" y="498319"/>
              <a:ext cx="6493146" cy="15682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1. Quan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sát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500BF255-7362-E282-47D0-81A7223F824C}"/>
              </a:ext>
            </a:extLst>
          </p:cNvPr>
          <p:cNvPicPr>
            <a:picLocks noChangeAspect="1"/>
          </p:cNvPicPr>
          <p:nvPr/>
        </p:nvPicPr>
        <p:blipFill>
          <a:blip r:embed="rId3"/>
          <a:stretch>
            <a:fillRect/>
          </a:stretch>
        </p:blipFill>
        <p:spPr>
          <a:xfrm>
            <a:off x="752475" y="1395412"/>
            <a:ext cx="3619500" cy="2238375"/>
          </a:xfrm>
          <a:prstGeom prst="rect">
            <a:avLst/>
          </a:prstGeom>
        </p:spPr>
      </p:pic>
      <p:pic>
        <p:nvPicPr>
          <p:cNvPr id="7" name="Picture 6">
            <a:extLst>
              <a:ext uri="{FF2B5EF4-FFF2-40B4-BE49-F238E27FC236}">
                <a16:creationId xmlns:a16="http://schemas.microsoft.com/office/drawing/2014/main" id="{1DC13A9D-5E58-D45A-AF2D-43DFC83B0D81}"/>
              </a:ext>
            </a:extLst>
          </p:cNvPr>
          <p:cNvPicPr>
            <a:picLocks noChangeAspect="1"/>
          </p:cNvPicPr>
          <p:nvPr/>
        </p:nvPicPr>
        <p:blipFill>
          <a:blip r:embed="rId4"/>
          <a:stretch>
            <a:fillRect/>
          </a:stretch>
        </p:blipFill>
        <p:spPr>
          <a:xfrm>
            <a:off x="4381500" y="1485900"/>
            <a:ext cx="3524250" cy="2114550"/>
          </a:xfrm>
          <a:prstGeom prst="rect">
            <a:avLst/>
          </a:prstGeom>
        </p:spPr>
      </p:pic>
      <p:pic>
        <p:nvPicPr>
          <p:cNvPr id="11" name="Picture 10">
            <a:extLst>
              <a:ext uri="{FF2B5EF4-FFF2-40B4-BE49-F238E27FC236}">
                <a16:creationId xmlns:a16="http://schemas.microsoft.com/office/drawing/2014/main" id="{8A5E329F-7CDC-FB40-68AF-EE07875566CB}"/>
              </a:ext>
            </a:extLst>
          </p:cNvPr>
          <p:cNvPicPr>
            <a:picLocks noChangeAspect="1"/>
          </p:cNvPicPr>
          <p:nvPr/>
        </p:nvPicPr>
        <p:blipFill>
          <a:blip r:embed="rId5"/>
          <a:stretch>
            <a:fillRect/>
          </a:stretch>
        </p:blipFill>
        <p:spPr>
          <a:xfrm>
            <a:off x="8124825" y="1476375"/>
            <a:ext cx="3277667" cy="2124075"/>
          </a:xfrm>
          <a:prstGeom prst="rect">
            <a:avLst/>
          </a:prstGeom>
        </p:spPr>
      </p:pic>
      <p:pic>
        <p:nvPicPr>
          <p:cNvPr id="14" name="Picture 13">
            <a:extLst>
              <a:ext uri="{FF2B5EF4-FFF2-40B4-BE49-F238E27FC236}">
                <a16:creationId xmlns:a16="http://schemas.microsoft.com/office/drawing/2014/main" id="{0E22F40D-676E-A38A-E50A-23E9D48FD85C}"/>
              </a:ext>
            </a:extLst>
          </p:cNvPr>
          <p:cNvPicPr>
            <a:picLocks noChangeAspect="1"/>
          </p:cNvPicPr>
          <p:nvPr/>
        </p:nvPicPr>
        <p:blipFill>
          <a:blip r:embed="rId6"/>
          <a:stretch>
            <a:fillRect/>
          </a:stretch>
        </p:blipFill>
        <p:spPr>
          <a:xfrm>
            <a:off x="957262" y="3781425"/>
            <a:ext cx="3305175" cy="2095500"/>
          </a:xfrm>
          <a:prstGeom prst="rect">
            <a:avLst/>
          </a:prstGeom>
        </p:spPr>
      </p:pic>
      <p:pic>
        <p:nvPicPr>
          <p:cNvPr id="16" name="Picture 15">
            <a:extLst>
              <a:ext uri="{FF2B5EF4-FFF2-40B4-BE49-F238E27FC236}">
                <a16:creationId xmlns:a16="http://schemas.microsoft.com/office/drawing/2014/main" id="{1172A2C9-5DE3-DCA4-7482-53F4EAE99901}"/>
              </a:ext>
            </a:extLst>
          </p:cNvPr>
          <p:cNvPicPr>
            <a:picLocks noChangeAspect="1"/>
          </p:cNvPicPr>
          <p:nvPr/>
        </p:nvPicPr>
        <p:blipFill>
          <a:blip r:embed="rId7"/>
          <a:stretch>
            <a:fillRect/>
          </a:stretch>
        </p:blipFill>
        <p:spPr>
          <a:xfrm>
            <a:off x="4462462" y="3752850"/>
            <a:ext cx="3324225" cy="2152650"/>
          </a:xfrm>
          <a:prstGeom prst="rect">
            <a:avLst/>
          </a:prstGeom>
        </p:spPr>
      </p:pic>
      <p:pic>
        <p:nvPicPr>
          <p:cNvPr id="18" name="Picture 17">
            <a:extLst>
              <a:ext uri="{FF2B5EF4-FFF2-40B4-BE49-F238E27FC236}">
                <a16:creationId xmlns:a16="http://schemas.microsoft.com/office/drawing/2014/main" id="{75C6D649-3BB7-D4B0-EA5E-FC36AC4849C5}"/>
              </a:ext>
            </a:extLst>
          </p:cNvPr>
          <p:cNvPicPr>
            <a:picLocks noChangeAspect="1"/>
          </p:cNvPicPr>
          <p:nvPr/>
        </p:nvPicPr>
        <p:blipFill>
          <a:blip r:embed="rId8"/>
          <a:stretch>
            <a:fillRect/>
          </a:stretch>
        </p:blipFill>
        <p:spPr>
          <a:xfrm>
            <a:off x="7948612" y="3738562"/>
            <a:ext cx="3438525" cy="2066925"/>
          </a:xfrm>
          <a:prstGeom prst="rect">
            <a:avLst/>
          </a:prstGeom>
        </p:spPr>
      </p:pic>
    </p:spTree>
    <p:extLst>
      <p:ext uri="{BB962C8B-B14F-4D97-AF65-F5344CB8AC3E}">
        <p14:creationId xmlns:p14="http://schemas.microsoft.com/office/powerpoint/2010/main" val="287800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C17F589-44ED-C5E8-2582-DB2B303BD58D}"/>
              </a:ext>
            </a:extLst>
          </p:cNvPr>
          <p:cNvPicPr>
            <a:picLocks noChangeAspect="1"/>
          </p:cNvPicPr>
          <p:nvPr/>
        </p:nvPicPr>
        <p:blipFill>
          <a:blip r:embed="rId3"/>
          <a:stretch>
            <a:fillRect/>
          </a:stretch>
        </p:blipFill>
        <p:spPr>
          <a:xfrm>
            <a:off x="962025" y="1149653"/>
            <a:ext cx="4762500" cy="4427234"/>
          </a:xfrm>
          <a:prstGeom prst="rect">
            <a:avLst/>
          </a:prstGeom>
        </p:spPr>
      </p:pic>
      <p:grpSp>
        <p:nvGrpSpPr>
          <p:cNvPr id="6" name="Group 5">
            <a:extLst>
              <a:ext uri="{FF2B5EF4-FFF2-40B4-BE49-F238E27FC236}">
                <a16:creationId xmlns:a16="http://schemas.microsoft.com/office/drawing/2014/main" id="{B2CCF889-07BE-9818-42B7-29E35FAE9FEE}"/>
              </a:ext>
            </a:extLst>
          </p:cNvPr>
          <p:cNvGrpSpPr/>
          <p:nvPr/>
        </p:nvGrpSpPr>
        <p:grpSpPr>
          <a:xfrm>
            <a:off x="6058287" y="1885951"/>
            <a:ext cx="5305038" cy="1659657"/>
            <a:chOff x="4442924" y="2338591"/>
            <a:chExt cx="6419462" cy="1994858"/>
          </a:xfrm>
        </p:grpSpPr>
        <p:sp>
          <p:nvSpPr>
            <p:cNvPr id="7" name="Speech Bubble: Rectangle with Corners Rounded 6">
              <a:extLst>
                <a:ext uri="{FF2B5EF4-FFF2-40B4-BE49-F238E27FC236}">
                  <a16:creationId xmlns:a16="http://schemas.microsoft.com/office/drawing/2014/main" id="{2F02198E-3CED-6D8F-6777-996655866220}"/>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F7A8B59-6F03-BD2F-3CA3-8906DEE0E338}"/>
                </a:ext>
              </a:extLst>
            </p:cNvPr>
            <p:cNvSpPr txBox="1"/>
            <p:nvPr/>
          </p:nvSpPr>
          <p:spPr>
            <a:xfrm>
              <a:off x="4578219" y="2446765"/>
              <a:ext cx="6148872" cy="1886684"/>
            </a:xfrm>
            <a:prstGeom prst="rect">
              <a:avLst/>
            </a:prstGeom>
            <a:noFill/>
          </p:spPr>
          <p:txBody>
            <a:bodyPr wrap="square" rtlCol="0">
              <a:spAutoFit/>
            </a:bodyPr>
            <a:lstStyle/>
            <a:p>
              <a:pPr marL="0" marR="0" algn="just">
                <a:spcBef>
                  <a:spcPts val="100"/>
                </a:spcBef>
                <a:spcAft>
                  <a:spcPts val="100"/>
                </a:spcAft>
              </a:pPr>
              <a:r>
                <a:rPr lang="nl-NL"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 hãy nêu những đóng góp của người lao động trong bức tranh trên?</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55827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pic>
        <p:nvPicPr>
          <p:cNvPr id="5" name="Picture 4">
            <a:extLst>
              <a:ext uri="{FF2B5EF4-FFF2-40B4-BE49-F238E27FC236}">
                <a16:creationId xmlns:a16="http://schemas.microsoft.com/office/drawing/2014/main" id="{365DBD0C-9C70-605F-CCCE-D7B742084D70}"/>
              </a:ext>
            </a:extLst>
          </p:cNvPr>
          <p:cNvPicPr>
            <a:picLocks noChangeAspect="1"/>
          </p:cNvPicPr>
          <p:nvPr/>
        </p:nvPicPr>
        <p:blipFill>
          <a:blip r:embed="rId4"/>
          <a:stretch>
            <a:fillRect/>
          </a:stretch>
        </p:blipFill>
        <p:spPr>
          <a:xfrm>
            <a:off x="666750" y="2409825"/>
            <a:ext cx="5321434" cy="3290887"/>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117584" y="1743075"/>
            <a:ext cx="5423989" cy="31908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FF0000"/>
                </a:solidFill>
                <a:latin typeface="Calibri" panose="020F0502020204030204" pitchFamily="34" charset="0"/>
                <a:cs typeface="Calibri" panose="020F0502020204030204" pitchFamily="34" charset="0"/>
              </a:rPr>
              <a:t>Nghệ sĩ đờn ca tài tử Nam Bộ là những người góp phần bảo tồn di sản văn hóa phi vật thể quý giá của cộng đồng, mang lại những phút giây giải trí cho người nghe, góp phần phục vụ du lịch bền vững ở địa phương, duy trì sự đa dạng văn hóa của quốc gia và quốc tế,...</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79014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611</Words>
  <Application>Microsoft Office PowerPoint</Application>
  <PresentationFormat>Widescreen</PresentationFormat>
  <Paragraphs>47</Paragraphs>
  <Slides>26</Slides>
  <Notes>0</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26</vt:i4>
      </vt:variant>
    </vt:vector>
  </HeadingPairs>
  <TitlesOfParts>
    <vt:vector size="41" baseType="lpstr">
      <vt:lpstr>Coming Soon</vt:lpstr>
      <vt:lpstr>Itim</vt:lpstr>
      <vt:lpstr>#9Slide03 AllRoundGothic</vt:lpstr>
      <vt:lpstr>Arial</vt:lpstr>
      <vt:lpstr>Calibri</vt:lpstr>
      <vt:lpstr>Calibri Light</vt:lpstr>
      <vt:lpstr>Cambria</vt:lpstr>
      <vt:lpstr>Livvic</vt:lpstr>
      <vt:lpstr>Roboto Condensed Light</vt:lpstr>
      <vt:lpstr>Times New Roman</vt:lpstr>
      <vt:lpstr>Wingdings</vt:lpstr>
      <vt:lpstr>Office Theme</vt:lpstr>
      <vt:lpstr>Chủ đề Office</vt:lpstr>
      <vt:lpstr>Custom Design</vt:lpstr>
      <vt:lpstr>Cute Greeting Cards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19</cp:revision>
  <dcterms:created xsi:type="dcterms:W3CDTF">2023-08-14T09:40:06Z</dcterms:created>
  <dcterms:modified xsi:type="dcterms:W3CDTF">2023-08-14T10:34:55Z</dcterms:modified>
</cp:coreProperties>
</file>