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27" r:id="rId2"/>
    <p:sldId id="430" r:id="rId3"/>
    <p:sldId id="432" r:id="rId4"/>
    <p:sldId id="433" r:id="rId5"/>
    <p:sldId id="437" r:id="rId6"/>
    <p:sldId id="434" r:id="rId7"/>
    <p:sldId id="436" r:id="rId8"/>
    <p:sldId id="439"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DEDD8"/>
    <a:srgbClr val="FFFAB2"/>
    <a:srgbClr val="FEEBBD"/>
    <a:srgbClr val="E97017"/>
    <a:srgbClr val="F1A56E"/>
    <a:srgbClr val="FF0066"/>
    <a:srgbClr val="FF7C80"/>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F150B-DB1D-49D6-BAB4-831F39B4A188}" v="13" dt="2022-08-27T22:31:31.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4" d="100"/>
          <a:sy n="54" d="100"/>
        </p:scale>
        <p:origin x="618"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3" Type="http://schemas.openxmlformats.org/officeDocument/2006/relationships/image" Target="../media/image6.jpg"/><Relationship Id="rId7" Type="http://schemas.openxmlformats.org/officeDocument/2006/relationships/hyperlink" Target="Khoi%20dong/Cau%202.pptx"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Khoi%20dong/Cau%203.pptx" TargetMode="External"/><Relationship Id="rId5" Type="http://schemas.openxmlformats.org/officeDocument/2006/relationships/image" Target="../media/image8.tiff"/><Relationship Id="rId4" Type="http://schemas.openxmlformats.org/officeDocument/2006/relationships/image" Target="../media/image7.tiff"/><Relationship Id="rId9"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8" name="Text Box 14"/>
          <p:cNvSpPr txBox="1">
            <a:spLocks noChangeArrowheads="1"/>
          </p:cNvSpPr>
          <p:nvPr/>
        </p:nvSpPr>
        <p:spPr bwMode="auto">
          <a:xfrm>
            <a:off x="746919" y="2057400"/>
            <a:ext cx="138684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17: CƠ QUAN </a:t>
            </a: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THẦN KINH </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2"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41BFA32-9992-4F4B-A6AA-F90447B24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 y="0"/>
            <a:ext cx="16276638" cy="9144000"/>
          </a:xfrm>
          <a:prstGeom prst="rect">
            <a:avLst/>
          </a:prstGeom>
        </p:spPr>
      </p:pic>
      <p:pic>
        <p:nvPicPr>
          <p:cNvPr id="22" name="Picture 21">
            <a:extLst>
              <a:ext uri="{FF2B5EF4-FFF2-40B4-BE49-F238E27FC236}">
                <a16:creationId xmlns:a16="http://schemas.microsoft.com/office/drawing/2014/main" id="{57E119E7-3740-4F4B-94FC-F4E46AA98BC5}"/>
              </a:ext>
            </a:extLst>
          </p:cNvPr>
          <p:cNvPicPr>
            <a:picLocks noChangeAspect="1"/>
          </p:cNvPicPr>
          <p:nvPr/>
        </p:nvPicPr>
        <p:blipFill>
          <a:blip r:embed="rId4"/>
          <a:srcRect l="4021" t="2522" r="4267" b="4368"/>
          <a:stretch>
            <a:fillRect/>
          </a:stretch>
        </p:blipFill>
        <p:spPr>
          <a:xfrm>
            <a:off x="5122247" y="1434940"/>
            <a:ext cx="5940810" cy="5933277"/>
          </a:xfrm>
          <a:custGeom>
            <a:avLst/>
            <a:gdLst>
              <a:gd name="connsiteX0" fmla="*/ 2736000 w 5472000"/>
              <a:gd name="connsiteY0" fmla="*/ 0 h 5472000"/>
              <a:gd name="connsiteX1" fmla="*/ 5472000 w 5472000"/>
              <a:gd name="connsiteY1" fmla="*/ 2736000 h 5472000"/>
              <a:gd name="connsiteX2" fmla="*/ 2736000 w 5472000"/>
              <a:gd name="connsiteY2" fmla="*/ 5472000 h 5472000"/>
              <a:gd name="connsiteX3" fmla="*/ 0 w 5472000"/>
              <a:gd name="connsiteY3" fmla="*/ 2736000 h 5472000"/>
              <a:gd name="connsiteX4" fmla="*/ 2736000 w 5472000"/>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2000" h="5472000">
                <a:moveTo>
                  <a:pt x="2736000" y="0"/>
                </a:moveTo>
                <a:cubicBezTo>
                  <a:pt x="4247051" y="0"/>
                  <a:pt x="5472000" y="1224949"/>
                  <a:pt x="5472000" y="2736000"/>
                </a:cubicBezTo>
                <a:cubicBezTo>
                  <a:pt x="5472000" y="4247051"/>
                  <a:pt x="4247051" y="5472000"/>
                  <a:pt x="2736000" y="5472000"/>
                </a:cubicBezTo>
                <a:cubicBezTo>
                  <a:pt x="1224949" y="5472000"/>
                  <a:pt x="0" y="4247051"/>
                  <a:pt x="0" y="2736000"/>
                </a:cubicBezTo>
                <a:cubicBezTo>
                  <a:pt x="0" y="1224949"/>
                  <a:pt x="1224949" y="0"/>
                  <a:pt x="2736000" y="0"/>
                </a:cubicBezTo>
                <a:close/>
              </a:path>
            </a:pathLst>
          </a:custGeom>
          <a:ln w="47625">
            <a:solidFill>
              <a:srgbClr val="66C4E8"/>
            </a:solidFill>
          </a:ln>
        </p:spPr>
      </p:pic>
      <p:sp>
        <p:nvSpPr>
          <p:cNvPr id="23" name="Star: 32 Points 3">
            <a:extLst>
              <a:ext uri="{FF2B5EF4-FFF2-40B4-BE49-F238E27FC236}">
                <a16:creationId xmlns:a16="http://schemas.microsoft.com/office/drawing/2014/main" id="{6CDA40C8-F676-4BD6-B35D-92037163B130}"/>
              </a:ext>
            </a:extLst>
          </p:cNvPr>
          <p:cNvSpPr>
            <a:spLocks noChangeAspect="1"/>
          </p:cNvSpPr>
          <p:nvPr/>
        </p:nvSpPr>
        <p:spPr>
          <a:xfrm>
            <a:off x="5935105" y="2192618"/>
            <a:ext cx="4432873" cy="4427252"/>
          </a:xfrm>
          <a:prstGeom prst="star32">
            <a:avLst>
              <a:gd name="adj" fmla="val 11198"/>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sp>
        <p:nvSpPr>
          <p:cNvPr id="24" name="Star: 32 Points 42">
            <a:extLst>
              <a:ext uri="{FF2B5EF4-FFF2-40B4-BE49-F238E27FC236}">
                <a16:creationId xmlns:a16="http://schemas.microsoft.com/office/drawing/2014/main" id="{71E0B8DA-8869-4F7A-A553-35EB2AF3448F}"/>
              </a:ext>
            </a:extLst>
          </p:cNvPr>
          <p:cNvSpPr>
            <a:spLocks noChangeAspect="1"/>
          </p:cNvSpPr>
          <p:nvPr/>
        </p:nvSpPr>
        <p:spPr>
          <a:xfrm>
            <a:off x="6003202" y="2192618"/>
            <a:ext cx="4157027" cy="4151756"/>
          </a:xfrm>
          <a:prstGeom prst="star32">
            <a:avLst>
              <a:gd name="adj" fmla="val 11198"/>
            </a:avLst>
          </a:prstGeom>
          <a:noFill/>
          <a:ln>
            <a:solidFill>
              <a:srgbClr val="51C7EC"/>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5" name="Picture 24">
            <a:extLst>
              <a:ext uri="{FF2B5EF4-FFF2-40B4-BE49-F238E27FC236}">
                <a16:creationId xmlns:a16="http://schemas.microsoft.com/office/drawing/2014/main" id="{0DE0DC2E-1378-9E4A-95DA-214D973183CE}"/>
              </a:ext>
            </a:extLst>
          </p:cNvPr>
          <p:cNvPicPr>
            <a:picLocks noChangeAspect="1"/>
          </p:cNvPicPr>
          <p:nvPr/>
        </p:nvPicPr>
        <p:blipFill>
          <a:blip r:embed="rId5"/>
          <a:stretch>
            <a:fillRect/>
          </a:stretch>
        </p:blipFill>
        <p:spPr>
          <a:xfrm>
            <a:off x="728558" y="264189"/>
            <a:ext cx="1578734" cy="1038700"/>
          </a:xfrm>
          <a:prstGeom prst="rect">
            <a:avLst/>
          </a:prstGeom>
        </p:spPr>
      </p:pic>
      <p:sp>
        <p:nvSpPr>
          <p:cNvPr id="26" name="Plaque 25">
            <a:hlinkClick r:id="rId6" action="ppaction://hlinkpres?slideindex=1&amp;slidetitle="/>
          </p:cNvPr>
          <p:cNvSpPr/>
          <p:nvPr/>
        </p:nvSpPr>
        <p:spPr>
          <a:xfrm>
            <a:off x="12253119" y="3505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3</a:t>
            </a:r>
          </a:p>
        </p:txBody>
      </p:sp>
      <p:sp>
        <p:nvSpPr>
          <p:cNvPr id="27" name="Plaque 26">
            <a:hlinkClick r:id="rId7" action="ppaction://hlinkpres?slideindex=1&amp;slidetitle="/>
          </p:cNvPr>
          <p:cNvSpPr/>
          <p:nvPr/>
        </p:nvSpPr>
        <p:spPr>
          <a:xfrm>
            <a:off x="12253119" y="4724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2</a:t>
            </a:r>
          </a:p>
        </p:txBody>
      </p:sp>
      <p:sp>
        <p:nvSpPr>
          <p:cNvPr id="28" name="Plaque 27">
            <a:hlinkClick r:id="rId8" action="ppaction://hlinkpres?slideindex=1&amp;slidetitle="/>
          </p:cNvPr>
          <p:cNvSpPr/>
          <p:nvPr/>
        </p:nvSpPr>
        <p:spPr>
          <a:xfrm>
            <a:off x="12253119" y="5867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1</a:t>
            </a:r>
          </a:p>
        </p:txBody>
      </p:sp>
      <p:sp>
        <p:nvSpPr>
          <p:cNvPr id="29" name="Plaque 28">
            <a:hlinkClick r:id="rId9" action="ppaction://hlinkpres?slideindex=1&amp;slidetitle="/>
          </p:cNvPr>
          <p:cNvSpPr/>
          <p:nvPr/>
        </p:nvSpPr>
        <p:spPr>
          <a:xfrm>
            <a:off x="12253119" y="2362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4</a:t>
            </a:r>
          </a:p>
        </p:txBody>
      </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3000" fill="hold" grpId="0" nodeType="withEffect">
                                  <p:stCondLst>
                                    <p:cond delay="500"/>
                                  </p:stCondLst>
                                  <p:childTnLst>
                                    <p:animRot by="21600000">
                                      <p:cBhvr>
                                        <p:cTn id="6" dur="7867" fill="hold"/>
                                        <p:tgtEl>
                                          <p:spTgt spid="23"/>
                                        </p:tgtEl>
                                        <p:attrNameLst>
                                          <p:attrName>r</p:attrName>
                                        </p:attrNameLst>
                                      </p:cBhvr>
                                    </p:animRot>
                                  </p:childTnLst>
                                </p:cTn>
                              </p:par>
                              <p:par>
                                <p:cTn id="7" presetID="8" presetClass="emph" presetSubtype="0" fill="hold" grpId="0" nodeType="withEffect">
                                  <p:stCondLst>
                                    <p:cond delay="500"/>
                                  </p:stCondLst>
                                  <p:childTnLst>
                                    <p:animRot by="-21600000">
                                      <p:cBhvr>
                                        <p:cTn id="8" dur="24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553475" y="1782783"/>
            <a:ext cx="131945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nl-NL" sz="3600" b="1" u="sng">
                <a:solidFill>
                  <a:srgbClr val="FF0000"/>
                </a:solidFill>
                <a:latin typeface="Times New Roman" pitchFamily="18" charset="0"/>
                <a:cs typeface="Times New Roman" pitchFamily="18" charset="0"/>
              </a:rPr>
              <a:t>Các bộ phận chính của cơ quan thần kinh. </a:t>
            </a:r>
            <a:endParaRPr lang="en-US" sz="3600" b="1" u="sng">
              <a:solidFill>
                <a:srgbClr val="FF0000"/>
              </a:solidFill>
              <a:latin typeface="Times New Roman" pitchFamily="18" charset="0"/>
              <a:cs typeface="Times New Roman" pitchFamily="18" charset="0"/>
            </a:endParaRPr>
          </a:p>
        </p:txBody>
      </p:sp>
      <p:grpSp>
        <p:nvGrpSpPr>
          <p:cNvPr id="13" name="Group 12">
            <a:extLst>
              <a:ext uri="{FF2B5EF4-FFF2-40B4-BE49-F238E27FC236}">
                <a16:creationId xmlns:a16="http://schemas.microsoft.com/office/drawing/2014/main" id="{672B9CD6-E5E7-FF44-367C-B73013189328}"/>
              </a:ext>
            </a:extLst>
          </p:cNvPr>
          <p:cNvGrpSpPr/>
          <p:nvPr/>
        </p:nvGrpSpPr>
        <p:grpSpPr>
          <a:xfrm>
            <a:off x="8747919" y="2429114"/>
            <a:ext cx="6718395" cy="6420417"/>
            <a:chOff x="8955484" y="2448164"/>
            <a:chExt cx="5125493" cy="6420417"/>
          </a:xfrm>
        </p:grpSpPr>
        <p:sp>
          <p:nvSpPr>
            <p:cNvPr id="18" name="Rectangle 17"/>
            <p:cNvSpPr/>
            <p:nvPr/>
          </p:nvSpPr>
          <p:spPr>
            <a:xfrm>
              <a:off x="8955484" y="8283806"/>
              <a:ext cx="5125493" cy="584775"/>
            </a:xfrm>
            <a:prstGeom prst="rect">
              <a:avLst/>
            </a:prstGeom>
            <a:solidFill>
              <a:schemeClr val="bg1"/>
            </a:solidFill>
          </p:spPr>
          <p:txBody>
            <a:bodyPr wrap="square">
              <a:spAutoFit/>
            </a:bodyPr>
            <a:lstStyle/>
            <a:p>
              <a:pPr algn="ctr"/>
              <a:r>
                <a:rPr lang="en-US" sz="3200" b="1" i="1">
                  <a:solidFill>
                    <a:srgbClr val="FF0066"/>
                  </a:solidFill>
                  <a:latin typeface="Times New Roman" pitchFamily="18" charset="0"/>
                  <a:cs typeface="Times New Roman" pitchFamily="18" charset="0"/>
                </a:rPr>
                <a:t>Cơ quan thần kinh</a:t>
              </a:r>
            </a:p>
          </p:txBody>
        </p:sp>
        <p:pic>
          <p:nvPicPr>
            <p:cNvPr id="4" name="Picture 3">
              <a:extLst>
                <a:ext uri="{FF2B5EF4-FFF2-40B4-BE49-F238E27FC236}">
                  <a16:creationId xmlns:a16="http://schemas.microsoft.com/office/drawing/2014/main" id="{A8B51A23-BC55-DB39-6475-4EAF50879B8F}"/>
                </a:ext>
              </a:extLst>
            </p:cNvPr>
            <p:cNvPicPr>
              <a:picLocks noChangeAspect="1"/>
            </p:cNvPicPr>
            <p:nvPr/>
          </p:nvPicPr>
          <p:blipFill rotWithShape="1">
            <a:blip r:embed="rId3"/>
            <a:srcRect l="38157" t="8792" r="9277" b="5943"/>
            <a:stretch/>
          </p:blipFill>
          <p:spPr>
            <a:xfrm>
              <a:off x="9058795" y="2448164"/>
              <a:ext cx="4918869" cy="5854692"/>
            </a:xfrm>
            <a:prstGeom prst="rect">
              <a:avLst/>
            </a:prstGeom>
          </p:spPr>
        </p:pic>
      </p:grpSp>
      <p:grpSp>
        <p:nvGrpSpPr>
          <p:cNvPr id="7" name="Group 6">
            <a:extLst>
              <a:ext uri="{FF2B5EF4-FFF2-40B4-BE49-F238E27FC236}">
                <a16:creationId xmlns:a16="http://schemas.microsoft.com/office/drawing/2014/main" id="{10F9D0B4-51A6-9AB3-1D6D-02184DD7923B}"/>
              </a:ext>
            </a:extLst>
          </p:cNvPr>
          <p:cNvGrpSpPr/>
          <p:nvPr/>
        </p:nvGrpSpPr>
        <p:grpSpPr>
          <a:xfrm>
            <a:off x="1348196" y="2743200"/>
            <a:ext cx="6844202" cy="2881372"/>
            <a:chOff x="1294117" y="2740789"/>
            <a:chExt cx="6844202" cy="2881372"/>
          </a:xfrm>
        </p:grpSpPr>
        <p:sp>
          <p:nvSpPr>
            <p:cNvPr id="3" name="Rectangle 2"/>
            <p:cNvSpPr/>
            <p:nvPr/>
          </p:nvSpPr>
          <p:spPr>
            <a:xfrm>
              <a:off x="2402285" y="2759839"/>
              <a:ext cx="5736034" cy="2862322"/>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Chỉ</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bộ</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thần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kinh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đồ</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bên</a:t>
              </a:r>
              <a:r>
                <a:rPr lang="en-US" sz="3600" b="1" dirty="0">
                  <a:solidFill>
                    <a:srgbClr val="FF0000"/>
                  </a:solidFill>
                  <a:latin typeface="Times New Roman" pitchFamily="18" charset="0"/>
                  <a:cs typeface="Times New Roman" pitchFamily="18" charset="0"/>
                </a:rPr>
                <a:t>.</a:t>
              </a:r>
            </a:p>
            <a:p>
              <a:pPr algn="just"/>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Nhận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xét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vị</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não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tủy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sống</a:t>
              </a:r>
              <a:endParaRPr lang="en-US" sz="3600" b="1" dirty="0">
                <a:solidFill>
                  <a:srgbClr val="FF0000"/>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651B9016-6448-F962-0318-DCA15672A42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019" b="27175" l="2312" r="20805">
                          <a14:foregroundMark x1="9871" y1="9783" x2="5579" y2="21739"/>
                          <a14:foregroundMark x1="16309" y1="5435" x2="18026" y2="7065"/>
                          <a14:foregroundMark x1="17167" y1="7065" x2="15880" y2="7065"/>
                          <a14:foregroundMark x1="19742" y1="5978" x2="19742" y2="5978"/>
                          <a14:foregroundMark x1="16738" y1="3804" x2="16738" y2="3804"/>
                          <a14:foregroundMark x1="6867" y1="25543" x2="6867" y2="25543"/>
                        </a14:backgroundRemoval>
                      </a14:imgEffect>
                    </a14:imgLayer>
                  </a14:imgProps>
                </a:ext>
              </a:extLst>
            </a:blip>
            <a:srcRect r="76883" b="69806"/>
            <a:stretch/>
          </p:blipFill>
          <p:spPr>
            <a:xfrm>
              <a:off x="1294117" y="2740789"/>
              <a:ext cx="1108168" cy="1143000"/>
            </a:xfrm>
            <a:prstGeom prst="rect">
              <a:avLst/>
            </a:prstGeom>
          </p:spPr>
        </p:pic>
      </p:gr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37D7A1-8187-7011-D44A-A9C2763C2656}"/>
              </a:ext>
            </a:extLst>
          </p:cNvPr>
          <p:cNvSpPr/>
          <p:nvPr/>
        </p:nvSpPr>
        <p:spPr>
          <a:xfrm>
            <a:off x="1573149" y="1782783"/>
            <a:ext cx="131945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nl-NL" sz="3600" b="1" u="sng">
                <a:solidFill>
                  <a:srgbClr val="FF0000"/>
                </a:solidFill>
                <a:latin typeface="Times New Roman" pitchFamily="18" charset="0"/>
                <a:cs typeface="Times New Roman" pitchFamily="18" charset="0"/>
              </a:rPr>
              <a:t>Các bộ phận chính của cơ quan thần kinh. </a:t>
            </a:r>
            <a:endParaRPr lang="en-US" sz="3600" b="1" u="sng">
              <a:solidFill>
                <a:srgbClr val="FF0000"/>
              </a:solidFill>
              <a:latin typeface="Times New Roman" pitchFamily="18" charset="0"/>
              <a:cs typeface="Times New Roman" pitchFamily="18" charset="0"/>
            </a:endParaRPr>
          </a:p>
        </p:txBody>
      </p:sp>
      <p:grpSp>
        <p:nvGrpSpPr>
          <p:cNvPr id="4" name="Group 3">
            <a:extLst>
              <a:ext uri="{FF2B5EF4-FFF2-40B4-BE49-F238E27FC236}">
                <a16:creationId xmlns:a16="http://schemas.microsoft.com/office/drawing/2014/main" id="{E04F994A-FFA9-E356-8732-E243D7C3711D}"/>
              </a:ext>
            </a:extLst>
          </p:cNvPr>
          <p:cNvGrpSpPr/>
          <p:nvPr/>
        </p:nvGrpSpPr>
        <p:grpSpPr>
          <a:xfrm>
            <a:off x="1356519" y="2743197"/>
            <a:ext cx="14403378" cy="1727603"/>
            <a:chOff x="1356519" y="2743197"/>
            <a:chExt cx="14403378" cy="1727603"/>
          </a:xfrm>
        </p:grpSpPr>
        <p:pic>
          <p:nvPicPr>
            <p:cNvPr id="5" name="Picture 4">
              <a:extLst>
                <a:ext uri="{FF2B5EF4-FFF2-40B4-BE49-F238E27FC236}">
                  <a16:creationId xmlns:a16="http://schemas.microsoft.com/office/drawing/2014/main" id="{50B16E5D-3748-706E-1022-E1C14850B3D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356519" y="2743197"/>
              <a:ext cx="14403378" cy="1727603"/>
            </a:xfrm>
            <a:prstGeom prst="rect">
              <a:avLst/>
            </a:prstGeom>
          </p:spPr>
        </p:pic>
        <p:sp>
          <p:nvSpPr>
            <p:cNvPr id="2" name="Rectangle 1">
              <a:extLst>
                <a:ext uri="{FF2B5EF4-FFF2-40B4-BE49-F238E27FC236}">
                  <a16:creationId xmlns:a16="http://schemas.microsoft.com/office/drawing/2014/main" id="{676F3A1C-B90E-D7ED-D57C-7436F1C8842B}"/>
                </a:ext>
              </a:extLst>
            </p:cNvPr>
            <p:cNvSpPr/>
            <p:nvPr/>
          </p:nvSpPr>
          <p:spPr>
            <a:xfrm>
              <a:off x="2575719" y="3283834"/>
              <a:ext cx="12786886" cy="646331"/>
            </a:xfrm>
            <a:prstGeom prst="rect">
              <a:avLst/>
            </a:prstGeom>
            <a:solidFill>
              <a:srgbClr val="FEEBBD"/>
            </a:solidFill>
          </p:spPr>
          <p:txBody>
            <a:bodyPr wrap="square">
              <a:spAutoFit/>
            </a:bodyPr>
            <a:lstStyle/>
            <a:p>
              <a:pPr algn="just"/>
              <a:r>
                <a:rPr lang="nl-NL" sz="3600" b="1">
                  <a:solidFill>
                    <a:srgbClr val="0000CC"/>
                  </a:solidFill>
                  <a:latin typeface="Times New Roman" pitchFamily="18" charset="0"/>
                  <a:cs typeface="Times New Roman" pitchFamily="18" charset="0"/>
                </a:rPr>
                <a:t>Cơ quan thần kinh bao gồm: não, tủy sống và các dây thần kinh.</a:t>
              </a:r>
              <a:endParaRPr lang="en-US" sz="3600" b="1">
                <a:solidFill>
                  <a:srgbClr val="0000CC"/>
                </a:solidFill>
                <a:latin typeface="Times New Roman" pitchFamily="18" charset="0"/>
                <a:cs typeface="Times New Roman" pitchFamily="18" charset="0"/>
              </a:endParaRPr>
            </a:p>
          </p:txBody>
        </p:sp>
      </p:grpSp>
      <p:pic>
        <p:nvPicPr>
          <p:cNvPr id="8" name="Picture 7" descr="A picture containing plant&#10;&#10;Description automatically generated">
            <a:extLst>
              <a:ext uri="{FF2B5EF4-FFF2-40B4-BE49-F238E27FC236}">
                <a16:creationId xmlns:a16="http://schemas.microsoft.com/office/drawing/2014/main" id="{03C069A9-8D69-E930-4323-42CCDE94CD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3601" y="5792528"/>
            <a:ext cx="2590476" cy="3247619"/>
          </a:xfrm>
          <a:prstGeom prst="rect">
            <a:avLst/>
          </a:prstGeom>
        </p:spPr>
      </p:pic>
      <p:pic>
        <p:nvPicPr>
          <p:cNvPr id="10" name="Picture 9" descr="A mannequin wearing a dress&#10;&#10;Description automatically generated with medium confidence">
            <a:extLst>
              <a:ext uri="{FF2B5EF4-FFF2-40B4-BE49-F238E27FC236}">
                <a16:creationId xmlns:a16="http://schemas.microsoft.com/office/drawing/2014/main" id="{2481EC8F-3343-9705-B2CD-BAEB4C6072E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37" b="98514" l="3182" r="92273">
                        <a14:foregroundMark x1="53636" y1="3185" x2="53636" y2="10616"/>
                        <a14:foregroundMark x1="53636" y1="2760" x2="53636" y2="2760"/>
                        <a14:foregroundMark x1="53636" y1="849" x2="53636" y2="849"/>
                        <a14:foregroundMark x1="11818" y1="49257" x2="3636" y2="58599"/>
                        <a14:foregroundMark x1="88182" y1="46497" x2="92273" y2="57749"/>
                        <a14:foregroundMark x1="79545" y1="26539" x2="82273" y2="33121"/>
                        <a14:foregroundMark x1="71364" y1="92569" x2="69545" y2="98514"/>
                      </a14:backgroundRemoval>
                    </a14:imgEffect>
                  </a14:imgLayer>
                </a14:imgProps>
              </a:ext>
              <a:ext uri="{28A0092B-C50C-407E-A947-70E740481C1C}">
                <a14:useLocalDpi xmlns:a14="http://schemas.microsoft.com/office/drawing/2010/main" val="0"/>
              </a:ext>
            </a:extLst>
          </a:blip>
          <a:stretch>
            <a:fillRect/>
          </a:stretch>
        </p:blipFill>
        <p:spPr>
          <a:xfrm>
            <a:off x="10545877" y="5564779"/>
            <a:ext cx="1599876" cy="3425189"/>
          </a:xfrm>
          <a:prstGeom prst="rect">
            <a:avLst/>
          </a:prstGeom>
        </p:spPr>
      </p:pic>
      <p:pic>
        <p:nvPicPr>
          <p:cNvPr id="1026" name="Picture 2" descr="Các bộ phận của não người - Cảnh 3D - Giáo dục và học tập kỹ thuật số Mozaik">
            <a:extLst>
              <a:ext uri="{FF2B5EF4-FFF2-40B4-BE49-F238E27FC236}">
                <a16:creationId xmlns:a16="http://schemas.microsoft.com/office/drawing/2014/main" id="{8C7961FA-6670-2AB8-E6F6-161D275F2DB1}"/>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659" b="98485" l="9959" r="89938">
                        <a14:foregroundMark x1="41079" y1="11932" x2="49793" y2="11932"/>
                        <a14:foregroundMark x1="53942" y1="75568" x2="54564" y2="86553"/>
                        <a14:foregroundMark x1="54564" y1="86553" x2="54564" y2="86553"/>
                        <a14:foregroundMark x1="39834" y1="77083" x2="44606" y2="93750"/>
                        <a14:foregroundMark x1="45851" y1="99053" x2="64315" y2="98485"/>
                        <a14:foregroundMark x1="64315" y1="98485" x2="64523" y2="97538"/>
                        <a14:foregroundMark x1="65768" y1="93371" x2="67220" y2="97917"/>
                      </a14:backgroundRemoval>
                    </a14:imgEffect>
                  </a14:imgLayer>
                </a14:imgProps>
              </a:ext>
              <a:ext uri="{28A0092B-C50C-407E-A947-70E740481C1C}">
                <a14:useLocalDpi xmlns:a14="http://schemas.microsoft.com/office/drawing/2010/main" val="0"/>
              </a:ext>
            </a:extLst>
          </a:blip>
          <a:srcRect l="23072" r="28796"/>
          <a:stretch/>
        </p:blipFill>
        <p:spPr bwMode="auto">
          <a:xfrm>
            <a:off x="1384307" y="5687037"/>
            <a:ext cx="2382824" cy="271148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Oval 10">
            <a:extLst>
              <a:ext uri="{FF2B5EF4-FFF2-40B4-BE49-F238E27FC236}">
                <a16:creationId xmlns:a16="http://schemas.microsoft.com/office/drawing/2014/main" id="{0AA4A576-271B-E82B-68D6-55898DDF5CF2}"/>
              </a:ext>
            </a:extLst>
          </p:cNvPr>
          <p:cNvSpPr/>
          <p:nvPr/>
        </p:nvSpPr>
        <p:spPr>
          <a:xfrm>
            <a:off x="3032243" y="5168822"/>
            <a:ext cx="1828800" cy="685800"/>
          </a:xfrm>
          <a:prstGeom prst="wedgeEllipseCallout">
            <a:avLst>
              <a:gd name="adj1" fmla="val -61458"/>
              <a:gd name="adj2" fmla="val 12638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NÃO</a:t>
            </a:r>
          </a:p>
        </p:txBody>
      </p:sp>
      <p:sp>
        <p:nvSpPr>
          <p:cNvPr id="12" name="Speech Bubble: Oval 11">
            <a:extLst>
              <a:ext uri="{FF2B5EF4-FFF2-40B4-BE49-F238E27FC236}">
                <a16:creationId xmlns:a16="http://schemas.microsoft.com/office/drawing/2014/main" id="{C0CB064B-3D52-FD86-666D-F001BE7D9077}"/>
              </a:ext>
            </a:extLst>
          </p:cNvPr>
          <p:cNvSpPr/>
          <p:nvPr/>
        </p:nvSpPr>
        <p:spPr>
          <a:xfrm>
            <a:off x="7528719" y="5001237"/>
            <a:ext cx="3239831" cy="685800"/>
          </a:xfrm>
          <a:prstGeom prst="wedgeEllipseCallout">
            <a:avLst>
              <a:gd name="adj1" fmla="val -55578"/>
              <a:gd name="adj2" fmla="val 1541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TỦY SỐNG</a:t>
            </a:r>
          </a:p>
        </p:txBody>
      </p:sp>
      <p:sp>
        <p:nvSpPr>
          <p:cNvPr id="13" name="Speech Bubble: Oval 12">
            <a:extLst>
              <a:ext uri="{FF2B5EF4-FFF2-40B4-BE49-F238E27FC236}">
                <a16:creationId xmlns:a16="http://schemas.microsoft.com/office/drawing/2014/main" id="{C1C9B14F-63C4-5A1F-5D73-00296E9DC149}"/>
              </a:ext>
            </a:extLst>
          </p:cNvPr>
          <p:cNvSpPr/>
          <p:nvPr/>
        </p:nvSpPr>
        <p:spPr>
          <a:xfrm>
            <a:off x="11719719" y="4315804"/>
            <a:ext cx="3920195" cy="1104488"/>
          </a:xfrm>
          <a:prstGeom prst="wedgeEllipseCallout">
            <a:avLst>
              <a:gd name="adj1" fmla="val -55578"/>
              <a:gd name="adj2" fmla="val 1541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DÂY THẦN KINH</a:t>
            </a:r>
          </a:p>
        </p:txBody>
      </p:sp>
    </p:spTree>
    <p:extLst>
      <p:ext uri="{BB962C8B-B14F-4D97-AF65-F5344CB8AC3E}">
        <p14:creationId xmlns:p14="http://schemas.microsoft.com/office/powerpoint/2010/main" val="33489582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99294" y="1570293"/>
            <a:ext cx="14878051" cy="646331"/>
          </a:xfrm>
          <a:prstGeom prst="rect">
            <a:avLst/>
          </a:prstGeom>
        </p:spPr>
        <p:txBody>
          <a:bodyPr wrap="square">
            <a:spAutoFit/>
          </a:bodyPr>
          <a:lstStyle/>
          <a:p>
            <a:r>
              <a:rPr lang="en-US" sz="3600" b="1" u="sng" dirty="0">
                <a:solidFill>
                  <a:srgbClr val="FF0000"/>
                </a:solidFill>
                <a:latin typeface="Times New Roman" pitchFamily="18" charset="0"/>
                <a:cs typeface="Times New Roman" pitchFamily="18" charset="0"/>
              </a:rPr>
              <a:t>2. </a:t>
            </a:r>
            <a:r>
              <a:rPr lang="nl-NL" sz="3600" b="1" u="sng" dirty="0">
                <a:solidFill>
                  <a:srgbClr val="FF0000"/>
                </a:solidFill>
                <a:latin typeface="Times New Roman" pitchFamily="18" charset="0"/>
                <a:cs typeface="Times New Roman" pitchFamily="18" charset="0"/>
              </a:rPr>
              <a:t>Thực hành nêu các bộ phận của cơ quan thần kinh và vai trò của chúng</a:t>
            </a:r>
            <a:endParaRPr lang="en-US" sz="3600" b="1" u="sng" dirty="0">
              <a:solidFill>
                <a:srgbClr val="FF0000"/>
              </a:solidFill>
              <a:latin typeface="Times New Roman" pitchFamily="18" charset="0"/>
              <a:cs typeface="Times New Roman" pitchFamily="18" charset="0"/>
            </a:endParaRPr>
          </a:p>
        </p:txBody>
      </p:sp>
      <p:grpSp>
        <p:nvGrpSpPr>
          <p:cNvPr id="2" name="Group 1">
            <a:extLst>
              <a:ext uri="{FF2B5EF4-FFF2-40B4-BE49-F238E27FC236}">
                <a16:creationId xmlns:a16="http://schemas.microsoft.com/office/drawing/2014/main" id="{955DB1A2-5DA8-CD15-129D-3B3E45812F3A}"/>
              </a:ext>
            </a:extLst>
          </p:cNvPr>
          <p:cNvGrpSpPr/>
          <p:nvPr/>
        </p:nvGrpSpPr>
        <p:grpSpPr>
          <a:xfrm>
            <a:off x="743216" y="2355430"/>
            <a:ext cx="8084606" cy="1248536"/>
            <a:chOff x="2402285" y="8297155"/>
            <a:chExt cx="8084606" cy="1248536"/>
          </a:xfrm>
        </p:grpSpPr>
        <p:pic>
          <p:nvPicPr>
            <p:cNvPr id="5" name="Picture 4">
              <a:extLst>
                <a:ext uri="{FF2B5EF4-FFF2-40B4-BE49-F238E27FC236}">
                  <a16:creationId xmlns:a16="http://schemas.microsoft.com/office/drawing/2014/main" id="{1F08C71C-E34B-C1BB-B6DD-4833ADE389D7}"/>
                </a:ext>
              </a:extLst>
            </p:cNvPr>
            <p:cNvPicPr>
              <a:picLocks noChangeAspect="1"/>
            </p:cNvPicPr>
            <p:nvPr/>
          </p:nvPicPr>
          <p:blipFill rotWithShape="1">
            <a:blip r:embed="rId3"/>
            <a:srcRect r="84709" b="3226"/>
            <a:stretch/>
          </p:blipFill>
          <p:spPr>
            <a:xfrm>
              <a:off x="2402285" y="8297155"/>
              <a:ext cx="859234" cy="571426"/>
            </a:xfrm>
            <a:prstGeom prst="rect">
              <a:avLst/>
            </a:prstGeom>
          </p:spPr>
        </p:pic>
        <p:sp>
          <p:nvSpPr>
            <p:cNvPr id="6" name="Rectangle 5">
              <a:extLst>
                <a:ext uri="{FF2B5EF4-FFF2-40B4-BE49-F238E27FC236}">
                  <a16:creationId xmlns:a16="http://schemas.microsoft.com/office/drawing/2014/main" id="{4D158B4D-08F3-3200-48C7-9752B46F0BF0}"/>
                </a:ext>
              </a:extLst>
            </p:cNvPr>
            <p:cNvSpPr/>
            <p:nvPr/>
          </p:nvSpPr>
          <p:spPr>
            <a:xfrm>
              <a:off x="2866891" y="8345362"/>
              <a:ext cx="7620000" cy="1200329"/>
            </a:xfrm>
            <a:prstGeom prst="rect">
              <a:avLst/>
            </a:prstGeom>
            <a:noFill/>
          </p:spPr>
          <p:txBody>
            <a:bodyPr wrap="square">
              <a:spAutoFit/>
            </a:bodyPr>
            <a:lstStyle/>
            <a:p>
              <a:pPr algn="ctr"/>
              <a:r>
                <a:rPr lang="en-US" sz="3600" b="1">
                  <a:solidFill>
                    <a:srgbClr val="FF0000"/>
                  </a:solidFill>
                  <a:latin typeface="Times New Roman" pitchFamily="18" charset="0"/>
                  <a:cs typeface="Times New Roman" pitchFamily="18" charset="0"/>
                </a:rPr>
                <a:t> Xác định não và tủy sống trên cơ thể em.</a:t>
              </a:r>
            </a:p>
          </p:txBody>
        </p:sp>
      </p:grpSp>
      <p:grpSp>
        <p:nvGrpSpPr>
          <p:cNvPr id="7" name="Group 6">
            <a:extLst>
              <a:ext uri="{FF2B5EF4-FFF2-40B4-BE49-F238E27FC236}">
                <a16:creationId xmlns:a16="http://schemas.microsoft.com/office/drawing/2014/main" id="{B86E6FFC-D43B-236B-6258-B11E6B338C18}"/>
              </a:ext>
            </a:extLst>
          </p:cNvPr>
          <p:cNvGrpSpPr/>
          <p:nvPr/>
        </p:nvGrpSpPr>
        <p:grpSpPr>
          <a:xfrm>
            <a:off x="2796692" y="3078570"/>
            <a:ext cx="4829603" cy="5586549"/>
            <a:chOff x="8955484" y="2448164"/>
            <a:chExt cx="5125493" cy="6420417"/>
          </a:xfrm>
        </p:grpSpPr>
        <p:sp>
          <p:nvSpPr>
            <p:cNvPr id="8" name="Rectangle 7">
              <a:extLst>
                <a:ext uri="{FF2B5EF4-FFF2-40B4-BE49-F238E27FC236}">
                  <a16:creationId xmlns:a16="http://schemas.microsoft.com/office/drawing/2014/main" id="{68D21573-06A3-621C-A205-FB3047C81C87}"/>
                </a:ext>
              </a:extLst>
            </p:cNvPr>
            <p:cNvSpPr/>
            <p:nvPr/>
          </p:nvSpPr>
          <p:spPr>
            <a:xfrm>
              <a:off x="8955484" y="8283806"/>
              <a:ext cx="5125493" cy="584775"/>
            </a:xfrm>
            <a:prstGeom prst="rect">
              <a:avLst/>
            </a:prstGeom>
            <a:solidFill>
              <a:schemeClr val="bg1"/>
            </a:solidFill>
          </p:spPr>
          <p:txBody>
            <a:bodyPr wrap="square">
              <a:spAutoFit/>
            </a:bodyPr>
            <a:lstStyle/>
            <a:p>
              <a:pPr algn="ctr"/>
              <a:r>
                <a:rPr lang="en-US" sz="3200" b="1" i="1">
                  <a:solidFill>
                    <a:srgbClr val="FF0066"/>
                  </a:solidFill>
                  <a:latin typeface="Times New Roman" pitchFamily="18" charset="0"/>
                  <a:cs typeface="Times New Roman" pitchFamily="18" charset="0"/>
                </a:rPr>
                <a:t>Cơ quan thần kinh</a:t>
              </a:r>
            </a:p>
          </p:txBody>
        </p:sp>
        <p:pic>
          <p:nvPicPr>
            <p:cNvPr id="9" name="Picture 8">
              <a:extLst>
                <a:ext uri="{FF2B5EF4-FFF2-40B4-BE49-F238E27FC236}">
                  <a16:creationId xmlns:a16="http://schemas.microsoft.com/office/drawing/2014/main" id="{758F15DE-4FCB-B8B5-1B2D-6BBE84E4EE20}"/>
                </a:ext>
              </a:extLst>
            </p:cNvPr>
            <p:cNvPicPr>
              <a:picLocks noChangeAspect="1"/>
            </p:cNvPicPr>
            <p:nvPr/>
          </p:nvPicPr>
          <p:blipFill rotWithShape="1">
            <a:blip r:embed="rId4"/>
            <a:srcRect l="38157" t="8792" r="9277" b="5943"/>
            <a:stretch/>
          </p:blipFill>
          <p:spPr>
            <a:xfrm>
              <a:off x="9058795" y="2448164"/>
              <a:ext cx="4918869" cy="5854692"/>
            </a:xfrm>
            <a:prstGeom prst="rect">
              <a:avLst/>
            </a:prstGeom>
          </p:spPr>
        </p:pic>
      </p:grpSp>
      <p:pic>
        <p:nvPicPr>
          <p:cNvPr id="1026" name="Picture 2" descr="Hình ảnh Học Sinh Hoạt Hình PNG, Vector, PSD, và biểu tượng để tải về miễn  phí | pngtree">
            <a:extLst>
              <a:ext uri="{FF2B5EF4-FFF2-40B4-BE49-F238E27FC236}">
                <a16:creationId xmlns:a16="http://schemas.microsoft.com/office/drawing/2014/main" id="{8819ADDD-3CF1-EE3B-92F6-50A494FE6C9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944" b="95278" l="10000" r="90000">
                        <a14:foregroundMark x1="41944" y1="7500" x2="54722" y2="14167"/>
                        <a14:foregroundMark x1="56944" y1="24722" x2="56944" y2="24722"/>
                        <a14:foregroundMark x1="44167" y1="25278" x2="44167" y2="25278"/>
                        <a14:foregroundMark x1="43056" y1="25278" x2="40278" y2="33056"/>
                        <a14:foregroundMark x1="56944" y1="23056" x2="54722" y2="28611"/>
                        <a14:foregroundMark x1="41389" y1="23611" x2="40833" y2="30278"/>
                        <a14:foregroundMark x1="27500" y1="33611" x2="27500" y2="33611"/>
                        <a14:foregroundMark x1="44167" y1="45833" x2="44167" y2="45833"/>
                        <a14:foregroundMark x1="46389" y1="55833" x2="46389" y2="55833"/>
                        <a14:foregroundMark x1="45278" y1="48611" x2="46944" y2="59722"/>
                        <a14:foregroundMark x1="53611" y1="48611" x2="54167" y2="61389"/>
                        <a14:foregroundMark x1="58056" y1="45278" x2="58611" y2="49167"/>
                        <a14:foregroundMark x1="52500" y1="49722" x2="51389" y2="68056"/>
                        <a14:foregroundMark x1="39167" y1="45833" x2="41389" y2="48611"/>
                        <a14:foregroundMark x1="40278" y1="95278" x2="46389" y2="92500"/>
                        <a14:foregroundMark x1="68056" y1="86389" x2="64722" y2="94167"/>
                        <a14:foregroundMark x1="65833" y1="83611" x2="65833" y2="83611"/>
                        <a14:foregroundMark x1="49722" y1="89167" x2="49722" y2="89167"/>
                        <a14:foregroundMark x1="50278" y1="37500" x2="50278" y2="37500"/>
                        <a14:foregroundMark x1="41944" y1="61944" x2="41944" y2="61944"/>
                        <a14:foregroundMark x1="41389" y1="1944" x2="52500" y2="3611"/>
                        <a14:foregroundMark x1="40833" y1="43611" x2="44722" y2="65833"/>
                        <a14:foregroundMark x1="67500" y1="84722" x2="67500" y2="84722"/>
                      </a14:backgroundRemoval>
                    </a14:imgEffect>
                  </a14:imgLayer>
                </a14:imgProps>
              </a:ext>
              <a:ext uri="{28A0092B-C50C-407E-A947-70E740481C1C}">
                <a14:useLocalDpi xmlns:a14="http://schemas.microsoft.com/office/drawing/2010/main" val="0"/>
              </a:ext>
            </a:extLst>
          </a:blip>
          <a:srcRect/>
          <a:stretch>
            <a:fillRect/>
          </a:stretch>
        </p:blipFill>
        <p:spPr bwMode="auto">
          <a:xfrm>
            <a:off x="13243719" y="7032561"/>
            <a:ext cx="2111439" cy="21114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Cậu Bé Suy Nghĩ Về Vấn đề Hình Vẽ Bằng Tay Hoạt Hình PNG , Phim  Hoạt Hình Vector, Cậu Bé Vector, Mẫu Vector PNG và Vector với nền trong">
            <a:extLst>
              <a:ext uri="{FF2B5EF4-FFF2-40B4-BE49-F238E27FC236}">
                <a16:creationId xmlns:a16="http://schemas.microsoft.com/office/drawing/2014/main" id="{881A4700-7C63-FF36-6329-B6606B715900}"/>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66094" y1="14375" x2="67031" y2="14375"/>
                        <a14:foregroundMark x1="63281" y1="24375" x2="63281" y2="24375"/>
                        <a14:foregroundMark x1="71094" y1="38125" x2="71094" y2="38125"/>
                        <a14:foregroundMark x1="72031" y1="35938" x2="72031" y2="35938"/>
                        <a14:foregroundMark x1="70469" y1="34063" x2="70469" y2="34063"/>
                        <a14:foregroundMark x1="67656" y1="40000" x2="67656" y2="40000"/>
                        <a14:foregroundMark x1="34531" y1="18125" x2="34531" y2="18125"/>
                        <a14:foregroundMark x1="33906" y1="16875" x2="33906" y2="16875"/>
                        <a14:foregroundMark x1="35469" y1="23750" x2="35469" y2="23750"/>
                        <a14:foregroundMark x1="35781" y1="22500" x2="35781" y2="22500"/>
                        <a14:foregroundMark x1="29219" y1="26875" x2="29219" y2="26875"/>
                        <a14:foregroundMark x1="35156" y1="29375" x2="35156" y2="29375"/>
                        <a14:foregroundMark x1="44219" y1="36250" x2="44219" y2="36250"/>
                        <a14:foregroundMark x1="56406" y1="39375" x2="56406" y2="39375"/>
                      </a14:backgroundRemoval>
                    </a14:imgEffect>
                  </a14:imgLayer>
                </a14:imgProps>
              </a:ext>
              <a:ext uri="{28A0092B-C50C-407E-A947-70E740481C1C}">
                <a14:useLocalDpi xmlns:a14="http://schemas.microsoft.com/office/drawing/2010/main" val="0"/>
              </a:ext>
            </a:extLst>
          </a:blip>
          <a:srcRect/>
          <a:stretch>
            <a:fillRect/>
          </a:stretch>
        </p:blipFill>
        <p:spPr bwMode="auto">
          <a:xfrm>
            <a:off x="-91281" y="5735382"/>
            <a:ext cx="3676650" cy="36766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02473AD-8F66-1303-A6EE-0570ED91F548}"/>
              </a:ext>
            </a:extLst>
          </p:cNvPr>
          <p:cNvSpPr txBox="1"/>
          <p:nvPr/>
        </p:nvSpPr>
        <p:spPr>
          <a:xfrm>
            <a:off x="8150196" y="3190814"/>
            <a:ext cx="7079620" cy="1200329"/>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Times New Roman" panose="02020603050405020304" pitchFamily="18" charset="0"/>
              </a:rPr>
              <a:t>Nhóm 1: Não và tủy sống có vai trò gì?</a:t>
            </a:r>
            <a:endParaRPr lang="en-US" sz="3600" b="1">
              <a:solidFill>
                <a:srgbClr val="0000CC"/>
              </a:solidFill>
            </a:endParaRPr>
          </a:p>
        </p:txBody>
      </p:sp>
      <p:sp>
        <p:nvSpPr>
          <p:cNvPr id="13" name="TextBox 12">
            <a:extLst>
              <a:ext uri="{FF2B5EF4-FFF2-40B4-BE49-F238E27FC236}">
                <a16:creationId xmlns:a16="http://schemas.microsoft.com/office/drawing/2014/main" id="{21A29450-99B7-7C07-A0DA-7DE9BFB91D91}"/>
              </a:ext>
            </a:extLst>
          </p:cNvPr>
          <p:cNvSpPr txBox="1"/>
          <p:nvPr/>
        </p:nvSpPr>
        <p:spPr>
          <a:xfrm>
            <a:off x="8100219" y="4475238"/>
            <a:ext cx="8534173" cy="1200329"/>
          </a:xfrm>
          <a:prstGeom prst="rect">
            <a:avLst/>
          </a:prstGeom>
          <a:noFill/>
        </p:spPr>
        <p:txBody>
          <a:bodyPr wrap="square">
            <a:spAutoFit/>
          </a:bodyPr>
          <a:lstStyle/>
          <a:p>
            <a:r>
              <a:rPr lang="en-US" sz="3600" b="1">
                <a:solidFill>
                  <a:srgbClr val="0000CC"/>
                </a:solidFill>
                <a:latin typeface="Times New Roman" panose="02020603050405020304" pitchFamily="18" charset="0"/>
                <a:ea typeface="Times New Roman" panose="02020603050405020304" pitchFamily="18" charset="0"/>
              </a:rPr>
              <a:t>Nhóm 2: </a:t>
            </a:r>
            <a:r>
              <a:rPr lang="en-US" sz="3600" b="1">
                <a:solidFill>
                  <a:srgbClr val="0000CC"/>
                </a:solidFill>
                <a:latin typeface="Times New Roman" panose="02020603050405020304" pitchFamily="18" charset="0"/>
              </a:rPr>
              <a:t>Nêu vai trò của các dây thần kinh và các giác quan?</a:t>
            </a:r>
          </a:p>
        </p:txBody>
      </p:sp>
      <p:sp>
        <p:nvSpPr>
          <p:cNvPr id="14" name="TextBox 13">
            <a:extLst>
              <a:ext uri="{FF2B5EF4-FFF2-40B4-BE49-F238E27FC236}">
                <a16:creationId xmlns:a16="http://schemas.microsoft.com/office/drawing/2014/main" id="{64EDA719-73F9-42BF-F166-4B4853D1BEA6}"/>
              </a:ext>
            </a:extLst>
          </p:cNvPr>
          <p:cNvSpPr txBox="1"/>
          <p:nvPr/>
        </p:nvSpPr>
        <p:spPr>
          <a:xfrm>
            <a:off x="8100219" y="5735382"/>
            <a:ext cx="8246634" cy="1754326"/>
          </a:xfrm>
          <a:prstGeom prst="rect">
            <a:avLst/>
          </a:prstGeom>
          <a:noFill/>
        </p:spPr>
        <p:txBody>
          <a:bodyPr wrap="square">
            <a:spAutoFit/>
          </a:bodyPr>
          <a:lstStyle/>
          <a:p>
            <a:pPr algn="just"/>
            <a:r>
              <a:rPr lang="en-US" sz="3600" b="1">
                <a:solidFill>
                  <a:srgbClr val="0000CC"/>
                </a:solidFill>
                <a:latin typeface="Times New Roman" panose="02020603050405020304" pitchFamily="18" charset="0"/>
                <a:ea typeface="Times New Roman" panose="02020603050405020304" pitchFamily="18" charset="0"/>
              </a:rPr>
              <a:t>Nhóm 3: </a:t>
            </a:r>
            <a:r>
              <a:rPr lang="en-US" sz="3600" b="1">
                <a:solidFill>
                  <a:srgbClr val="0000CC"/>
                </a:solidFill>
                <a:latin typeface="Times New Roman" panose="02020603050405020304" pitchFamily="18" charset="0"/>
              </a:rPr>
              <a:t>Điều gì sẽ xảy ra nếu não hoặc tủy sống, các dây thần kinh hay một trong các giác quan bị hỏng?</a:t>
            </a:r>
          </a:p>
        </p:txBody>
      </p:sp>
    </p:spTree>
    <p:extLst>
      <p:ext uri="{BB962C8B-B14F-4D97-AF65-F5344CB8AC3E}">
        <p14:creationId xmlns:p14="http://schemas.microsoft.com/office/powerpoint/2010/main" val="529254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432719" y="1563469"/>
            <a:ext cx="131945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a:t>
            </a:r>
            <a:r>
              <a:rPr lang="nl-NL" sz="3600" b="1" u="sng">
                <a:solidFill>
                  <a:srgbClr val="FF0000"/>
                </a:solidFill>
                <a:latin typeface="Times New Roman" pitchFamily="18" charset="0"/>
                <a:cs typeface="Times New Roman" pitchFamily="18" charset="0"/>
              </a:rPr>
              <a:t>Chức năng của cơ quan thần kinh</a:t>
            </a:r>
            <a:endParaRPr lang="en-US" sz="3600" b="1" u="sng">
              <a:solidFill>
                <a:srgbClr val="FF0000"/>
              </a:solidFill>
              <a:latin typeface="Times New Roman" pitchFamily="18" charset="0"/>
              <a:cs typeface="Times New Roman" pitchFamily="18" charset="0"/>
            </a:endParaRPr>
          </a:p>
        </p:txBody>
      </p:sp>
      <p:sp>
        <p:nvSpPr>
          <p:cNvPr id="11" name="Rectangle 10"/>
          <p:cNvSpPr/>
          <p:nvPr/>
        </p:nvSpPr>
        <p:spPr>
          <a:xfrm>
            <a:off x="1550988" y="2054873"/>
            <a:ext cx="44958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Chức năng của não.</a:t>
            </a:r>
          </a:p>
        </p:txBody>
      </p:sp>
      <p:pic>
        <p:nvPicPr>
          <p:cNvPr id="5" name="Picture 4">
            <a:extLst>
              <a:ext uri="{FF2B5EF4-FFF2-40B4-BE49-F238E27FC236}">
                <a16:creationId xmlns:a16="http://schemas.microsoft.com/office/drawing/2014/main" id="{36E92C97-D12F-85B0-DE2D-B34422016847}"/>
              </a:ext>
            </a:extLst>
          </p:cNvPr>
          <p:cNvPicPr>
            <a:picLocks noChangeAspect="1"/>
          </p:cNvPicPr>
          <p:nvPr/>
        </p:nvPicPr>
        <p:blipFill rotWithShape="1">
          <a:blip r:embed="rId3"/>
          <a:srcRect t="11528"/>
          <a:stretch/>
        </p:blipFill>
        <p:spPr>
          <a:xfrm>
            <a:off x="4404954" y="3265584"/>
            <a:ext cx="7466731" cy="5783166"/>
          </a:xfrm>
          <a:prstGeom prst="rect">
            <a:avLst/>
          </a:prstGeom>
        </p:spPr>
      </p:pic>
      <p:sp>
        <p:nvSpPr>
          <p:cNvPr id="3" name="Rectangle 2">
            <a:extLst>
              <a:ext uri="{FF2B5EF4-FFF2-40B4-BE49-F238E27FC236}">
                <a16:creationId xmlns:a16="http://schemas.microsoft.com/office/drawing/2014/main" id="{DE508114-E242-B487-A20C-981E16ACBCA2}"/>
              </a:ext>
            </a:extLst>
          </p:cNvPr>
          <p:cNvSpPr/>
          <p:nvPr/>
        </p:nvSpPr>
        <p:spPr>
          <a:xfrm>
            <a:off x="1436688" y="2562288"/>
            <a:ext cx="143256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Dựa vào sơ đồ dưới đây, hãy nói về chức năng của não.</a:t>
            </a:r>
          </a:p>
        </p:txBody>
      </p:sp>
    </p:spTree>
    <p:extLst>
      <p:ext uri="{BB962C8B-B14F-4D97-AF65-F5344CB8AC3E}">
        <p14:creationId xmlns:p14="http://schemas.microsoft.com/office/powerpoint/2010/main" val="18180895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D816C0-E01D-F3AF-5C85-645A71781648}"/>
              </a:ext>
            </a:extLst>
          </p:cNvPr>
          <p:cNvSpPr txBox="1"/>
          <p:nvPr/>
        </p:nvSpPr>
        <p:spPr>
          <a:xfrm>
            <a:off x="1556544" y="3749153"/>
            <a:ext cx="8134350" cy="631711"/>
          </a:xfrm>
          <a:prstGeom prst="rect">
            <a:avLst/>
          </a:prstGeom>
          <a:noFill/>
        </p:spPr>
        <p:txBody>
          <a:bodyPr wrap="square">
            <a:spAutoFit/>
          </a:bodyPr>
          <a:lstStyle/>
          <a:p>
            <a:pPr algn="just">
              <a:lnSpc>
                <a:spcPct val="120000"/>
              </a:lnSpc>
            </a:pPr>
            <a:r>
              <a:rPr lang="en-US" sz="3200" b="1">
                <a:solidFill>
                  <a:srgbClr val="0000CC"/>
                </a:solidFill>
                <a:latin typeface="Times New Roman" panose="02020603050405020304" pitchFamily="18" charset="0"/>
                <a:cs typeface="Times New Roman" panose="02020603050405020304" pitchFamily="18" charset="0"/>
              </a:rPr>
              <a:t>+ Nêu ví dụ tác động đến trạng thái cảm xúc.</a:t>
            </a:r>
          </a:p>
        </p:txBody>
      </p:sp>
      <p:sp>
        <p:nvSpPr>
          <p:cNvPr id="8" name="TextBox 7">
            <a:extLst>
              <a:ext uri="{FF2B5EF4-FFF2-40B4-BE49-F238E27FC236}">
                <a16:creationId xmlns:a16="http://schemas.microsoft.com/office/drawing/2014/main" id="{B069247E-DF62-4B1F-D5BA-A60532E41AB8}"/>
              </a:ext>
            </a:extLst>
          </p:cNvPr>
          <p:cNvSpPr txBox="1"/>
          <p:nvPr/>
        </p:nvSpPr>
        <p:spPr>
          <a:xfrm>
            <a:off x="1661319" y="3191750"/>
            <a:ext cx="9252744" cy="631711"/>
          </a:xfrm>
          <a:prstGeom prst="rect">
            <a:avLst/>
          </a:prstGeom>
          <a:noFill/>
        </p:spPr>
        <p:txBody>
          <a:bodyPr wrap="square">
            <a:spAutoFit/>
          </a:bodyPr>
          <a:lstStyle/>
          <a:p>
            <a:pPr algn="just">
              <a:lnSpc>
                <a:spcPct val="120000"/>
              </a:lnSpc>
            </a:pPr>
            <a:r>
              <a:rPr lang="nl-NL" sz="3200" b="1">
                <a:solidFill>
                  <a:srgbClr val="FF0000"/>
                </a:solidFill>
                <a:latin typeface="Times New Roman" panose="02020603050405020304" pitchFamily="18" charset="0"/>
                <a:cs typeface="Times New Roman" panose="02020603050405020304" pitchFamily="18" charset="0"/>
              </a:rPr>
              <a:t>Do bộ phận của cơ quan thần kinh, cụ thể là não.</a:t>
            </a:r>
            <a:endParaRPr lang="en-US" sz="3200" b="1">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6B8F0CFB-C049-1E77-BF92-38776D23AB6E}"/>
              </a:ext>
            </a:extLst>
          </p:cNvPr>
          <p:cNvGrpSpPr/>
          <p:nvPr/>
        </p:nvGrpSpPr>
        <p:grpSpPr>
          <a:xfrm>
            <a:off x="442119" y="2176234"/>
            <a:ext cx="14413771" cy="1206256"/>
            <a:chOff x="1204119" y="2488588"/>
            <a:chExt cx="14413771" cy="1206256"/>
          </a:xfrm>
        </p:grpSpPr>
        <p:pic>
          <p:nvPicPr>
            <p:cNvPr id="3" name="Picture 2">
              <a:extLst>
                <a:ext uri="{FF2B5EF4-FFF2-40B4-BE49-F238E27FC236}">
                  <a16:creationId xmlns:a16="http://schemas.microsoft.com/office/drawing/2014/main" id="{A571E2E3-551C-C8AE-95F4-D94D888DC81C}"/>
                </a:ext>
              </a:extLst>
            </p:cNvPr>
            <p:cNvPicPr>
              <a:picLocks noChangeAspect="1"/>
            </p:cNvPicPr>
            <p:nvPr/>
          </p:nvPicPr>
          <p:blipFill>
            <a:blip r:embed="rId3"/>
            <a:stretch>
              <a:fillRect/>
            </a:stretch>
          </p:blipFill>
          <p:spPr>
            <a:xfrm>
              <a:off x="1204119" y="2488588"/>
              <a:ext cx="13194571" cy="1206256"/>
            </a:xfrm>
            <a:prstGeom prst="rect">
              <a:avLst/>
            </a:prstGeom>
          </p:spPr>
        </p:pic>
        <p:sp>
          <p:nvSpPr>
            <p:cNvPr id="9" name="TextBox 8">
              <a:extLst>
                <a:ext uri="{FF2B5EF4-FFF2-40B4-BE49-F238E27FC236}">
                  <a16:creationId xmlns:a16="http://schemas.microsoft.com/office/drawing/2014/main" id="{53F4CFA6-A0CD-40EA-D40D-E22205A5CBDF}"/>
                </a:ext>
              </a:extLst>
            </p:cNvPr>
            <p:cNvSpPr txBox="1"/>
            <p:nvPr/>
          </p:nvSpPr>
          <p:spPr>
            <a:xfrm>
              <a:off x="2423319" y="2571483"/>
              <a:ext cx="13194571" cy="1077218"/>
            </a:xfrm>
            <a:prstGeom prst="rect">
              <a:avLst/>
            </a:prstGeom>
            <a:solidFill>
              <a:schemeClr val="bg1"/>
            </a:solidFill>
          </p:spPr>
          <p:txBody>
            <a:bodyPr wrap="square" rtlCol="0">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Theo em, sự thay đổi cảm xúc vui, buồn là do bộ phận nào của cơ quan thần kinh điều khiển?</a:t>
              </a:r>
            </a:p>
          </p:txBody>
        </p:sp>
      </p:grpSp>
      <p:sp>
        <p:nvSpPr>
          <p:cNvPr id="14" name="TextBox 13">
            <a:extLst>
              <a:ext uri="{FF2B5EF4-FFF2-40B4-BE49-F238E27FC236}">
                <a16:creationId xmlns:a16="http://schemas.microsoft.com/office/drawing/2014/main" id="{B1C32164-ACBD-72CC-369A-A31E8ECE7D00}"/>
              </a:ext>
            </a:extLst>
          </p:cNvPr>
          <p:cNvSpPr txBox="1"/>
          <p:nvPr/>
        </p:nvSpPr>
        <p:spPr>
          <a:xfrm>
            <a:off x="1615678" y="4268968"/>
            <a:ext cx="13380641" cy="1222642"/>
          </a:xfrm>
          <a:prstGeom prst="rect">
            <a:avLst/>
          </a:prstGeom>
          <a:noFill/>
        </p:spPr>
        <p:txBody>
          <a:bodyPr wrap="square">
            <a:spAutoFit/>
          </a:bodyPr>
          <a:lstStyle/>
          <a:p>
            <a:pPr algn="just">
              <a:lnSpc>
                <a:spcPct val="120000"/>
              </a:lnSpc>
            </a:pPr>
            <a:r>
              <a:rPr lang="nl-NL" sz="3200" b="1">
                <a:solidFill>
                  <a:srgbClr val="FF0000"/>
                </a:solidFill>
                <a:latin typeface="Times New Roman" panose="02020603050405020304" pitchFamily="18" charset="0"/>
                <a:cs typeface="Times New Roman" panose="02020603050405020304" pitchFamily="18" charset="0"/>
              </a:rPr>
              <a:t>Coi phim có nội dung buồn, bị bố mẹ la mắng, được chúc mừng sinh nhật, bị điểm kém,...</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0E4E1D7-893C-DA01-AC3A-41A9C0E14AD6}"/>
              </a:ext>
            </a:extLst>
          </p:cNvPr>
          <p:cNvSpPr/>
          <p:nvPr/>
        </p:nvSpPr>
        <p:spPr>
          <a:xfrm>
            <a:off x="1579563" y="1605651"/>
            <a:ext cx="3248025" cy="646331"/>
          </a:xfrm>
          <a:prstGeom prst="rect">
            <a:avLst/>
          </a:prstGeom>
        </p:spPr>
        <p:txBody>
          <a:bodyPr wrap="square">
            <a:spAutoFit/>
          </a:bodyPr>
          <a:lstStyle/>
          <a:p>
            <a:r>
              <a:rPr lang="en-US" sz="3600" b="1" u="sng">
                <a:solidFill>
                  <a:srgbClr val="E97017"/>
                </a:solidFill>
                <a:latin typeface="Times New Roman" pitchFamily="18" charset="0"/>
                <a:cs typeface="Times New Roman" pitchFamily="18" charset="0"/>
              </a:rPr>
              <a:t>4. </a:t>
            </a:r>
            <a:r>
              <a:rPr lang="nl-NL" sz="3600" b="1" u="sng">
                <a:solidFill>
                  <a:srgbClr val="E97017"/>
                </a:solidFill>
                <a:latin typeface="Times New Roman" pitchFamily="18" charset="0"/>
                <a:cs typeface="Times New Roman" pitchFamily="18" charset="0"/>
              </a:rPr>
              <a:t>Vận dụng</a:t>
            </a:r>
            <a:endParaRPr lang="en-US" sz="3600" b="1" u="sng">
              <a:solidFill>
                <a:srgbClr val="E97017"/>
              </a:solidFill>
              <a:latin typeface="Times New Roman" pitchFamily="18" charset="0"/>
              <a:cs typeface="Times New Roman" pitchFamily="18" charset="0"/>
            </a:endParaRPr>
          </a:p>
        </p:txBody>
      </p:sp>
      <p:grpSp>
        <p:nvGrpSpPr>
          <p:cNvPr id="7" name="Group 6">
            <a:extLst>
              <a:ext uri="{FF2B5EF4-FFF2-40B4-BE49-F238E27FC236}">
                <a16:creationId xmlns:a16="http://schemas.microsoft.com/office/drawing/2014/main" id="{C379449D-C1F6-7BA5-BF06-36D03C346042}"/>
              </a:ext>
            </a:extLst>
          </p:cNvPr>
          <p:cNvGrpSpPr/>
          <p:nvPr/>
        </p:nvGrpSpPr>
        <p:grpSpPr>
          <a:xfrm>
            <a:off x="1356518" y="5638800"/>
            <a:ext cx="13499371" cy="3645553"/>
            <a:chOff x="1356518" y="5638800"/>
            <a:chExt cx="13499371" cy="3645553"/>
          </a:xfrm>
        </p:grpSpPr>
        <p:pic>
          <p:nvPicPr>
            <p:cNvPr id="4" name="Picture 3">
              <a:extLst>
                <a:ext uri="{FF2B5EF4-FFF2-40B4-BE49-F238E27FC236}">
                  <a16:creationId xmlns:a16="http://schemas.microsoft.com/office/drawing/2014/main" id="{057C490E-AE22-AAD6-5063-701A1F334FB4}"/>
                </a:ext>
              </a:extLst>
            </p:cNvPr>
            <p:cNvPicPr>
              <a:picLocks noChangeAspect="1"/>
            </p:cNvPicPr>
            <p:nvPr/>
          </p:nvPicPr>
          <p:blipFill>
            <a:blip r:embed="rId4"/>
            <a:stretch>
              <a:fillRect/>
            </a:stretch>
          </p:blipFill>
          <p:spPr>
            <a:xfrm>
              <a:off x="1356518" y="5638800"/>
              <a:ext cx="13499371" cy="3645553"/>
            </a:xfrm>
            <a:prstGeom prst="rect">
              <a:avLst/>
            </a:prstGeom>
          </p:spPr>
        </p:pic>
        <p:sp>
          <p:nvSpPr>
            <p:cNvPr id="5" name="TextBox 4">
              <a:extLst>
                <a:ext uri="{FF2B5EF4-FFF2-40B4-BE49-F238E27FC236}">
                  <a16:creationId xmlns:a16="http://schemas.microsoft.com/office/drawing/2014/main" id="{EF5C4560-BF98-3042-E411-DB196666A89D}"/>
                </a:ext>
              </a:extLst>
            </p:cNvPr>
            <p:cNvSpPr txBox="1"/>
            <p:nvPr/>
          </p:nvSpPr>
          <p:spPr>
            <a:xfrm>
              <a:off x="2651919" y="6259324"/>
              <a:ext cx="11658600" cy="2404504"/>
            </a:xfrm>
            <a:prstGeom prst="rect">
              <a:avLst/>
            </a:prstGeom>
            <a:solidFill>
              <a:srgbClr val="FFFAB2"/>
            </a:solidFill>
          </p:spPr>
          <p:txBody>
            <a:bodyPr wrap="square">
              <a:spAutoFit/>
            </a:bodyPr>
            <a:lstStyle/>
            <a:p>
              <a:pPr algn="just">
                <a:lnSpc>
                  <a:spcPct val="120000"/>
                </a:lnSpc>
              </a:pPr>
              <a:r>
                <a:rPr lang="en-US" sz="3200" b="1">
                  <a:solidFill>
                    <a:srgbClr val="0000CC"/>
                  </a:solidFill>
                  <a:latin typeface="Times New Roman" panose="02020603050405020304" pitchFamily="18" charset="0"/>
                  <a:cs typeface="Times New Roman" panose="02020603050405020304" pitchFamily="18" charset="0"/>
                </a:rPr>
                <a:t>Não điều khiển suy nghĩ, hoạt động vận động và chức năng nhiều cơ quan của cơ thể bằng cách nhận thông tin từ các giác quan truyền qua dây thần kinh, xử lí các thông tin đó và đưa ra quyết định, “ra lệnh” cho cơ thể phải làm gì.</a:t>
              </a:r>
            </a:p>
          </p:txBody>
        </p:sp>
      </p:grpSp>
    </p:spTree>
    <p:extLst>
      <p:ext uri="{BB962C8B-B14F-4D97-AF65-F5344CB8AC3E}">
        <p14:creationId xmlns:p14="http://schemas.microsoft.com/office/powerpoint/2010/main" val="26150045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04311B7-AA67-60E1-CE4F-497DA2EE2C82}"/>
              </a:ext>
            </a:extLst>
          </p:cNvPr>
          <p:cNvSpPr txBox="1"/>
          <p:nvPr/>
        </p:nvSpPr>
        <p:spPr>
          <a:xfrm>
            <a:off x="1573339" y="2313528"/>
            <a:ext cx="13240213" cy="1222642"/>
          </a:xfrm>
          <a:prstGeom prst="rect">
            <a:avLst/>
          </a:prstGeom>
          <a:noFill/>
        </p:spPr>
        <p:txBody>
          <a:bodyPr wrap="square">
            <a:spAutoFit/>
          </a:bodyPr>
          <a:lstStyle/>
          <a:p>
            <a:pPr algn="just">
              <a:lnSpc>
                <a:spcPct val="120000"/>
              </a:lnSpc>
            </a:pPr>
            <a:r>
              <a:rPr lang="en-US" sz="3200" b="1">
                <a:solidFill>
                  <a:srgbClr val="0000CC"/>
                </a:solidFill>
                <a:latin typeface="Times New Roman" panose="02020603050405020304" pitchFamily="18" charset="0"/>
                <a:cs typeface="Times New Roman" panose="02020603050405020304" pitchFamily="18" charset="0"/>
              </a:rPr>
              <a:t>+ Não điều khiển những bộ phận nào của cơ thể để phối hợp hoạt động khi em: nghe, viết chính tả? chạy? </a:t>
            </a:r>
          </a:p>
        </p:txBody>
      </p:sp>
      <p:sp>
        <p:nvSpPr>
          <p:cNvPr id="18" name="TextBox 17">
            <a:extLst>
              <a:ext uri="{FF2B5EF4-FFF2-40B4-BE49-F238E27FC236}">
                <a16:creationId xmlns:a16="http://schemas.microsoft.com/office/drawing/2014/main" id="{5B89E7CF-C03F-73EA-B1D0-7110599BCF0C}"/>
              </a:ext>
            </a:extLst>
          </p:cNvPr>
          <p:cNvSpPr txBox="1"/>
          <p:nvPr/>
        </p:nvSpPr>
        <p:spPr>
          <a:xfrm>
            <a:off x="1573339" y="3536170"/>
            <a:ext cx="13357623" cy="1222642"/>
          </a:xfrm>
          <a:prstGeom prst="rect">
            <a:avLst/>
          </a:prstGeom>
          <a:noFill/>
        </p:spPr>
        <p:txBody>
          <a:bodyPr wrap="square">
            <a:spAutoFit/>
          </a:bodyPr>
          <a:lstStyle/>
          <a:p>
            <a:pPr marL="457200" indent="-457200" algn="just">
              <a:lnSpc>
                <a:spcPct val="120000"/>
              </a:lnSpc>
              <a:buFont typeface="Arial" panose="020B0604020202020204" pitchFamily="34" charset="0"/>
              <a:buChar char="•"/>
            </a:pPr>
            <a:r>
              <a:rPr lang="nl-NL" sz="3200" b="1">
                <a:solidFill>
                  <a:srgbClr val="FF0000"/>
                </a:solidFill>
                <a:latin typeface="Times New Roman" panose="02020603050405020304" pitchFamily="18" charset="0"/>
                <a:cs typeface="Times New Roman" panose="02020603050405020304" pitchFamily="18" charset="0"/>
              </a:rPr>
              <a:t>Khi nghe, viết chính tả thì tai nghe, mắt nhìn, tay viết.</a:t>
            </a:r>
            <a:endParaRPr lang="en-US" sz="3200" b="1">
              <a:solidFill>
                <a:srgbClr val="FF0000"/>
              </a:solidFill>
              <a:latin typeface="Times New Roman" panose="02020603050405020304" pitchFamily="18" charset="0"/>
              <a:cs typeface="Times New Roman" panose="02020603050405020304" pitchFamily="18" charset="0"/>
            </a:endParaRPr>
          </a:p>
          <a:p>
            <a:pPr marL="457200" indent="-457200" algn="just">
              <a:lnSpc>
                <a:spcPct val="120000"/>
              </a:lnSpc>
              <a:buFont typeface="Arial" panose="020B0604020202020204" pitchFamily="34" charset="0"/>
              <a:buChar char="•"/>
            </a:pPr>
            <a:r>
              <a:rPr lang="nl-NL" sz="3200" b="1">
                <a:solidFill>
                  <a:srgbClr val="FF0000"/>
                </a:solidFill>
                <a:latin typeface="Times New Roman" panose="02020603050405020304" pitchFamily="18" charset="0"/>
                <a:cs typeface="Times New Roman" panose="02020603050405020304" pitchFamily="18" charset="0"/>
              </a:rPr>
              <a:t>Khi chạy: các cơ bắp, xương và các bộ phận mắt, mũi,... đều hoạt động.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0E4E1D7-893C-DA01-AC3A-41A9C0E14AD6}"/>
              </a:ext>
            </a:extLst>
          </p:cNvPr>
          <p:cNvSpPr/>
          <p:nvPr/>
        </p:nvSpPr>
        <p:spPr>
          <a:xfrm>
            <a:off x="1579563" y="1605651"/>
            <a:ext cx="3248025" cy="646331"/>
          </a:xfrm>
          <a:prstGeom prst="rect">
            <a:avLst/>
          </a:prstGeom>
        </p:spPr>
        <p:txBody>
          <a:bodyPr wrap="square">
            <a:spAutoFit/>
          </a:bodyPr>
          <a:lstStyle/>
          <a:p>
            <a:r>
              <a:rPr lang="nl-NL" sz="3600" b="1" u="sng">
                <a:solidFill>
                  <a:srgbClr val="FF0000"/>
                </a:solidFill>
                <a:latin typeface="Times New Roman" pitchFamily="18" charset="0"/>
                <a:cs typeface="Times New Roman" pitchFamily="18" charset="0"/>
              </a:rPr>
              <a:t>Vận dụng</a:t>
            </a:r>
            <a:endParaRPr lang="en-US" sz="3600" b="1" u="sng">
              <a:solidFill>
                <a:srgbClr val="FF0000"/>
              </a:solidFill>
              <a:latin typeface="Times New Roman" pitchFamily="18" charset="0"/>
              <a:cs typeface="Times New Roman" pitchFamily="18" charset="0"/>
            </a:endParaRPr>
          </a:p>
        </p:txBody>
      </p:sp>
      <p:grpSp>
        <p:nvGrpSpPr>
          <p:cNvPr id="7" name="Group 6">
            <a:extLst>
              <a:ext uri="{FF2B5EF4-FFF2-40B4-BE49-F238E27FC236}">
                <a16:creationId xmlns:a16="http://schemas.microsoft.com/office/drawing/2014/main" id="{5F79DABB-8438-150D-B086-B076E0190A24}"/>
              </a:ext>
            </a:extLst>
          </p:cNvPr>
          <p:cNvGrpSpPr/>
          <p:nvPr/>
        </p:nvGrpSpPr>
        <p:grpSpPr>
          <a:xfrm>
            <a:off x="1748503" y="5201076"/>
            <a:ext cx="13357623" cy="3154122"/>
            <a:chOff x="1748503" y="5201076"/>
            <a:chExt cx="13357623" cy="3154122"/>
          </a:xfrm>
        </p:grpSpPr>
        <p:pic>
          <p:nvPicPr>
            <p:cNvPr id="4" name="Picture 3">
              <a:extLst>
                <a:ext uri="{FF2B5EF4-FFF2-40B4-BE49-F238E27FC236}">
                  <a16:creationId xmlns:a16="http://schemas.microsoft.com/office/drawing/2014/main" id="{D85CF7B6-6290-57ED-6041-A4A3D0AB5062}"/>
                </a:ext>
              </a:extLst>
            </p:cNvPr>
            <p:cNvPicPr>
              <a:picLocks noGrp="1" noRot="1" noChangeAspect="1" noMove="1" noResize="1" noEditPoints="1" noAdjustHandles="1" noChangeArrowheads="1" noChangeShapeType="1" noCrop="1"/>
            </p:cNvPicPr>
            <p:nvPr/>
          </p:nvPicPr>
          <p:blipFill>
            <a:blip r:embed="rId3"/>
            <a:stretch>
              <a:fillRect/>
            </a:stretch>
          </p:blipFill>
          <p:spPr>
            <a:xfrm>
              <a:off x="1748503" y="5201076"/>
              <a:ext cx="13357623" cy="3154122"/>
            </a:xfrm>
            <a:prstGeom prst="rect">
              <a:avLst/>
            </a:prstGeom>
          </p:spPr>
        </p:pic>
        <p:sp>
          <p:nvSpPr>
            <p:cNvPr id="5" name="TextBox 4">
              <a:extLst>
                <a:ext uri="{FF2B5EF4-FFF2-40B4-BE49-F238E27FC236}">
                  <a16:creationId xmlns:a16="http://schemas.microsoft.com/office/drawing/2014/main" id="{7C0D3930-7A1D-B788-D952-8E686856EB7A}"/>
                </a:ext>
              </a:extLst>
            </p:cNvPr>
            <p:cNvSpPr txBox="1">
              <a:spLocks noGrp="1" noRot="1" noMove="1" noResize="1" noEditPoints="1" noAdjustHandles="1" noChangeArrowheads="1" noChangeShapeType="1"/>
            </p:cNvSpPr>
            <p:nvPr/>
          </p:nvSpPr>
          <p:spPr>
            <a:xfrm>
              <a:off x="2644904" y="6186985"/>
              <a:ext cx="11887200" cy="1813573"/>
            </a:xfrm>
            <a:prstGeom prst="rect">
              <a:avLst/>
            </a:prstGeom>
            <a:solidFill>
              <a:srgbClr val="DDEDD8"/>
            </a:solidFill>
          </p:spPr>
          <p:txBody>
            <a:bodyPr wrap="square">
              <a:spAutoFit/>
            </a:bodyPr>
            <a:lstStyle/>
            <a:p>
              <a:pPr algn="just">
                <a:lnSpc>
                  <a:spcPct val="120000"/>
                </a:lnSpc>
              </a:pPr>
              <a:r>
                <a:rPr lang="en-US" sz="3200" b="1">
                  <a:solidFill>
                    <a:srgbClr val="0000CC"/>
                  </a:solidFill>
                  <a:latin typeface="Times New Roman" panose="02020603050405020304" pitchFamily="18" charset="0"/>
                  <a:cs typeface="Times New Roman" panose="02020603050405020304" pitchFamily="18" charset="0"/>
                </a:rPr>
                <a:t>Khi ngủ, não và các cơ quan khác chỉ hoạt động chậm lại chứ không ngừng làm việc. Trong lúc ngủ, não tiếp tục sắp xếp lại các thông tin thu nhận được trong ngày.</a:t>
              </a:r>
            </a:p>
          </p:txBody>
        </p:sp>
      </p:grpSp>
    </p:spTree>
    <p:extLst>
      <p:ext uri="{BB962C8B-B14F-4D97-AF65-F5344CB8AC3E}">
        <p14:creationId xmlns:p14="http://schemas.microsoft.com/office/powerpoint/2010/main" val="29961762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arn(inVertic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barn(inVertic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10130</TotalTime>
  <Words>472</Words>
  <Application>Microsoft Office PowerPoint</Application>
  <PresentationFormat>Custom</PresentationFormat>
  <Paragraphs>35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1182</cp:revision>
  <dcterms:created xsi:type="dcterms:W3CDTF">2008-09-09T22:52:10Z</dcterms:created>
  <dcterms:modified xsi:type="dcterms:W3CDTF">2025-03-26T06:03:21Z</dcterms:modified>
</cp:coreProperties>
</file>