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6"/>
  </p:notesMasterIdLst>
  <p:sldIdLst>
    <p:sldId id="257" r:id="rId3"/>
    <p:sldId id="270" r:id="rId4"/>
    <p:sldId id="271" r:id="rId5"/>
    <p:sldId id="259" r:id="rId6"/>
    <p:sldId id="288" r:id="rId7"/>
    <p:sldId id="273" r:id="rId8"/>
    <p:sldId id="274" r:id="rId9"/>
    <p:sldId id="261" r:id="rId10"/>
    <p:sldId id="275" r:id="rId11"/>
    <p:sldId id="276" r:id="rId12"/>
    <p:sldId id="265" r:id="rId13"/>
    <p:sldId id="277" r:id="rId14"/>
    <p:sldId id="258" r:id="rId15"/>
    <p:sldId id="278" r:id="rId16"/>
    <p:sldId id="279" r:id="rId17"/>
    <p:sldId id="282" r:id="rId18"/>
    <p:sldId id="283" r:id="rId19"/>
    <p:sldId id="284" r:id="rId20"/>
    <p:sldId id="263" r:id="rId21"/>
    <p:sldId id="262" r:id="rId22"/>
    <p:sldId id="287" r:id="rId23"/>
    <p:sldId id="285" r:id="rId24"/>
    <p:sldId id="267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069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Hướng dẫn: GV click vào Du thuyền để di chuyển đến </a:t>
            </a:r>
            <a:r>
              <a:rPr lang="en-US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tinh</a:t>
            </a:r>
            <a:r>
              <a:rPr lang="vi-VN" dirty="0"/>
              <a:t>&gt;&gt;&gt; chọn vào </a:t>
            </a:r>
            <a:r>
              <a:rPr lang="en-US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tinh</a:t>
            </a:r>
            <a:r>
              <a:rPr lang="en-US" baseline="0" dirty="0"/>
              <a:t> </a:t>
            </a:r>
            <a:r>
              <a:rPr lang="vi-VN" dirty="0"/>
              <a:t>để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vi-VN" dirty="0"/>
              <a:t>hiện câu hỏi</a:t>
            </a:r>
            <a:r>
              <a:rPr lang="en-US" dirty="0"/>
              <a:t>.</a:t>
            </a:r>
            <a:endParaRPr lang="vi-VN" dirty="0"/>
          </a:p>
          <a:p>
            <a:r>
              <a:rPr lang="vi-VN" dirty="0"/>
              <a:t>Lặp lại các bước trên để đến câu hỏi tiếp 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33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480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443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30-10-2024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19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30-10-2024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4901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30-10-2024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0603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30-10-2024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0453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30-10-2024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7009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30-10-2024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752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30-10-2024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935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30-10-2024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841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30-10-2024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636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30-10-2024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757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30-10-2024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636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/>
              <a:t>30-10-2024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hoc10.vn/doc-sach/toan-3-tap-1/1/132/56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1/1/132/5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1/1/132/56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4.jpg"/><Relationship Id="rId7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image" Target="../media/image16.jpg"/><Relationship Id="rId4" Type="http://schemas.openxmlformats.org/officeDocument/2006/relationships/image" Target="../media/image18.png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4.jpg"/><Relationship Id="rId10" Type="http://schemas.openxmlformats.org/officeDocument/2006/relationships/image" Target="../media/image16.jpg"/><Relationship Id="rId4" Type="http://schemas.openxmlformats.org/officeDocument/2006/relationships/audio" Target="../media/audio2.wav"/><Relationship Id="rId9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hoc10.vn/doc-sach/toan-3-tap-1/1/132/58/" TargetMode="Externa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hoc10.vn/doc-sach/toan-3-tap-1/1/132/58/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hoc10.vn/doc-sach/toan-3-tap-1/1/132/5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c10.vn/doc-sach/toan-3-tap-1/1/132/58/" TargetMode="External"/><Relationship Id="rId5" Type="http://schemas.openxmlformats.org/officeDocument/2006/relationships/hyperlink" Target="https://hoc10.vn/doc-sach/toan-3-tap-1/1/132/58/" TargetMode="Externa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hoc10.vn/doc-sach/toan-3-tap-1/1/132/56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hoc10.vn/doc-sach/toan-3-tap-1/1/132/56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hoc10.vn/doc-sach/toan-3-tap-1/1/132/5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AE5C88-D215-76E3-1C0B-D3488A56FA12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62D75450-1E57-104B-C6AC-C45D3000D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68460-A8EB-7F6D-9486-6C8B9C6074E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6CC11F39-9AF9-0CAC-F9FF-D897CBF1EFC4}"/>
              </a:ext>
            </a:extLst>
          </p:cNvPr>
          <p:cNvSpPr txBox="1"/>
          <p:nvPr/>
        </p:nvSpPr>
        <p:spPr>
          <a:xfrm>
            <a:off x="1821267" y="4522552"/>
            <a:ext cx="2555063" cy="1675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tô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màu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vào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phần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hai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hình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tròn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808130F1-343C-F066-5B73-964141D4A6ED}"/>
              </a:ext>
            </a:extLst>
          </p:cNvPr>
          <p:cNvSpPr txBox="1"/>
          <p:nvPr/>
        </p:nvSpPr>
        <p:spPr>
          <a:xfrm>
            <a:off x="4625428" y="4522552"/>
            <a:ext cx="2555063" cy="1675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tô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màu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vào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phần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hai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hình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nhật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896069C0-6978-243B-80A2-EE801F2B5E52}"/>
              </a:ext>
            </a:extLst>
          </p:cNvPr>
          <p:cNvSpPr txBox="1"/>
          <p:nvPr/>
        </p:nvSpPr>
        <p:spPr>
          <a:xfrm>
            <a:off x="7523722" y="4533098"/>
            <a:ext cx="2555063" cy="1675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tô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màu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vào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phần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hai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hình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vuông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439BF-16D3-329A-A33A-9BF4167C58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63"/>
          <a:stretch/>
        </p:blipFill>
        <p:spPr>
          <a:xfrm>
            <a:off x="1629767" y="1310225"/>
            <a:ext cx="8906142" cy="4617996"/>
          </a:xfrm>
          <a:prstGeom prst="rect">
            <a:avLst/>
          </a:prstGeom>
        </p:spPr>
      </p:pic>
      <p:sp>
        <p:nvSpPr>
          <p:cNvPr id="4" name="Hộp Văn bản 22">
            <a:hlinkClick r:id="rId4"/>
            <a:extLst>
              <a:ext uri="{FF2B5EF4-FFF2-40B4-BE49-F238E27FC236}">
                <a16:creationId xmlns:a16="http://schemas.microsoft.com/office/drawing/2014/main" id="{F6A77F1B-BA0E-D4A2-004C-A2A2AF0358E3}"/>
              </a:ext>
            </a:extLst>
          </p:cNvPr>
          <p:cNvSpPr txBox="1"/>
          <p:nvPr/>
        </p:nvSpPr>
        <p:spPr>
          <a:xfrm>
            <a:off x="811517" y="1000056"/>
            <a:ext cx="398627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 err="1">
                <a:solidFill>
                  <a:schemeClr val="tx1"/>
                </a:solidFill>
                <a:latin typeface="+mn-lt"/>
              </a:rPr>
              <a:t>Bài</a:t>
            </a:r>
            <a:r>
              <a:rPr lang="en-US" sz="2933" b="1" dirty="0">
                <a:solidFill>
                  <a:schemeClr val="tx1"/>
                </a:solidFill>
                <a:latin typeface="+mn-lt"/>
              </a:rPr>
              <a:t> 1: 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FD3EAC3D-E634-632B-519A-69FBCA9C188A}"/>
              </a:ext>
            </a:extLst>
          </p:cNvPr>
          <p:cNvSpPr txBox="1"/>
          <p:nvPr/>
        </p:nvSpPr>
        <p:spPr>
          <a:xfrm>
            <a:off x="254782" y="4292967"/>
            <a:ext cx="4040794" cy="12600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Đã tô màu vào một phần tư 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H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ình 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B</a:t>
            </a:r>
            <a:endParaRPr lang="en-US" sz="2667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8194C77E-44FE-EE0F-1177-E5E3FE96EE51}"/>
              </a:ext>
            </a:extLst>
          </p:cNvPr>
          <p:cNvSpPr txBox="1"/>
          <p:nvPr/>
        </p:nvSpPr>
        <p:spPr>
          <a:xfrm>
            <a:off x="4276005" y="4292967"/>
            <a:ext cx="3500487" cy="12600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Đã tô màu vào một phần tư </a:t>
            </a:r>
            <a:r>
              <a:rPr lang="en-US" sz="2667" dirty="0">
                <a:solidFill>
                  <a:schemeClr val="tx1"/>
                </a:solidFill>
                <a:ea typeface="Times New Roman" panose="02020603050405020304" pitchFamily="18" charset="0"/>
              </a:rPr>
              <a:t>H</a:t>
            </a:r>
            <a:r>
              <a:rPr lang="vi-VN" sz="2667" dirty="0">
                <a:solidFill>
                  <a:schemeClr val="tx1"/>
                </a:solidFill>
                <a:ea typeface="Times New Roman" panose="02020603050405020304" pitchFamily="18" charset="0"/>
              </a:rPr>
              <a:t>ình </a:t>
            </a:r>
            <a:r>
              <a:rPr lang="en-US" sz="2667" dirty="0">
                <a:solidFill>
                  <a:schemeClr val="tx1"/>
                </a:solidFill>
                <a:ea typeface="Times New Roman" panose="02020603050405020304" pitchFamily="18" charset="0"/>
              </a:rPr>
              <a:t>C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en-US" sz="2667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8606B73-0B87-0780-9563-0336C15205C9}"/>
              </a:ext>
            </a:extLst>
          </p:cNvPr>
          <p:cNvSpPr txBox="1"/>
          <p:nvPr/>
        </p:nvSpPr>
        <p:spPr>
          <a:xfrm>
            <a:off x="7776492" y="4292966"/>
            <a:ext cx="3915642" cy="12600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Đã tô màu vào một phần tư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667" dirty="0">
                <a:solidFill>
                  <a:schemeClr val="tx1"/>
                </a:solidFill>
                <a:ea typeface="Times New Roman" panose="02020603050405020304" pitchFamily="18" charset="0"/>
              </a:rPr>
              <a:t>H</a:t>
            </a:r>
            <a:r>
              <a:rPr lang="vi-VN" sz="2667" dirty="0">
                <a:solidFill>
                  <a:schemeClr val="tx1"/>
                </a:solidFill>
                <a:ea typeface="Times New Roman" panose="02020603050405020304" pitchFamily="18" charset="0"/>
              </a:rPr>
              <a:t>ình </a:t>
            </a:r>
            <a:r>
              <a:rPr lang="en-US" sz="2667" dirty="0">
                <a:solidFill>
                  <a:schemeClr val="tx1"/>
                </a:solidFill>
                <a:ea typeface="Times New Roman" panose="02020603050405020304" pitchFamily="18" charset="0"/>
              </a:rPr>
              <a:t>D</a:t>
            </a:r>
            <a:r>
              <a:rPr lang="vi-VN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en-US" sz="2667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42F2B2-76F9-B4DC-59DE-C3A865699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97" r="38876"/>
          <a:stretch/>
        </p:blipFill>
        <p:spPr>
          <a:xfrm>
            <a:off x="1003242" y="1671935"/>
            <a:ext cx="2681556" cy="3483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8A41C3-04AA-933E-694A-3E81977C8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683" r="19158"/>
          <a:stretch/>
        </p:blipFill>
        <p:spPr>
          <a:xfrm>
            <a:off x="4886783" y="1583718"/>
            <a:ext cx="2233779" cy="3659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781324-DB02-9BAD-0BB5-ECBA7BC745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82"/>
          <a:stretch/>
        </p:blipFill>
        <p:spPr>
          <a:xfrm>
            <a:off x="8650361" y="1488151"/>
            <a:ext cx="2233779" cy="3704095"/>
          </a:xfrm>
          <a:prstGeom prst="rect">
            <a:avLst/>
          </a:prstGeom>
        </p:spPr>
      </p:pic>
      <p:sp>
        <p:nvSpPr>
          <p:cNvPr id="5" name="Hộp Văn bản 22">
            <a:hlinkClick r:id="rId4"/>
            <a:extLst>
              <a:ext uri="{FF2B5EF4-FFF2-40B4-BE49-F238E27FC236}">
                <a16:creationId xmlns:a16="http://schemas.microsoft.com/office/drawing/2014/main" id="{19ED7E06-31BB-596F-B4DD-8DE82C051AAF}"/>
              </a:ext>
            </a:extLst>
          </p:cNvPr>
          <p:cNvSpPr txBox="1"/>
          <p:nvPr/>
        </p:nvSpPr>
        <p:spPr>
          <a:xfrm>
            <a:off x="811517" y="1000056"/>
            <a:ext cx="398627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 err="1">
                <a:solidFill>
                  <a:schemeClr val="tx1"/>
                </a:solidFill>
                <a:latin typeface="+mn-lt"/>
              </a:rPr>
              <a:t>Bài</a:t>
            </a:r>
            <a:r>
              <a:rPr lang="en-US" sz="2933" b="1" dirty="0">
                <a:solidFill>
                  <a:schemeClr val="tx1"/>
                </a:solidFill>
                <a:latin typeface="+mn-lt"/>
              </a:rPr>
              <a:t> 1: b)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8171635" y="4179381"/>
            <a:ext cx="2410640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BẮT ĐẦU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DU HÀNH VŨ TRỤ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8D1CCF-6864-E532-99D5-BDB88FA21A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896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07270" y="2871478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7" y="665682"/>
            <a:ext cx="2072692" cy="15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e 12">
            <a:hlinkClick r:id="rId7" action="ppaction://hlinksldjump"/>
          </p:cNvPr>
          <p:cNvSpPr/>
          <p:nvPr/>
        </p:nvSpPr>
        <p:spPr>
          <a:xfrm>
            <a:off x="5375850" y="984460"/>
            <a:ext cx="967800" cy="958639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Mộc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Elipse 10">
            <a:hlinkClick r:id="rId8" action="ppaction://hlinksldjump"/>
          </p:cNvPr>
          <p:cNvSpPr/>
          <p:nvPr/>
        </p:nvSpPr>
        <p:spPr>
          <a:xfrm>
            <a:off x="7264817" y="4702078"/>
            <a:ext cx="1012408" cy="955771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Thủy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hlinkClick r:id="rId9" action="ppaction://hlinksldjump"/>
            <a:extLst>
              <a:ext uri="{FF2B5EF4-FFF2-40B4-BE49-F238E27FC236}">
                <a16:creationId xmlns:a16="http://schemas.microsoft.com/office/drawing/2014/main" id="{9B3BAE4E-E923-21DA-FB48-3C9E181D2F2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37" y="3334489"/>
            <a:ext cx="4367579" cy="4039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43D91D-F86B-5130-412C-B14AC5838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959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22824 L 0.25508 -0.3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3" y="-6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66 -0.29236 L 0.32566 -0.29213 C 0.32865 -0.28426 0.33204 -0.27569 0.33542 -0.26736 C 0.33685 -0.26389 0.33907 -0.26134 0.3405 -0.25764 C 0.3418 -0.25486 0.3418 -0.25115 0.34297 -0.24791 C 0.34597 -0.24143 0.34974 -0.23495 0.35313 -0.22916 L 0.35795 -0.21944 C 0.36433 -0.19537 0.35586 -0.22523 0.36563 -0.20069 C 0.3668 -0.19722 0.3668 -0.19398 0.3681 -0.19074 C 0.3711 -0.18426 0.37487 -0.17777 0.37826 -0.17199 L 0.38308 -0.16227 L 0.38829 -0.15231 C 0.39415 -0.13055 0.38646 -0.1581 0.39597 -0.13055 C 0.39688 -0.12708 0.39714 -0.12384 0.39831 -0.1206 C 0.40482 -0.10162 0.40118 -0.11458 0.40847 -0.09884 C 0.41029 -0.09444 0.41159 -0.08981 0.41342 -0.08588 C 0.41342 -0.08564 0.42592 -0.06203 0.42839 -0.0574 L 0.4336 -0.04768 C 0.43451 -0.04467 0.43477 -0.0412 0.43607 -0.03796 C 0.43907 -0.03148 0.4461 -0.01898 0.4461 -0.01875 C 0.45053 -0.00208 0.44701 -0.01227 0.45873 0.00949 L 0.46368 0.01922 L 0.46888 0.02894 C 0.47461 0.05139 0.46641 0.02385 0.47891 0.04792 C 0.4862 0.06181 0.47305 0.06111 0.49141 0.07639 L 0.49922 0.08334 " pathEditMode="relative" rAng="0" ptsTypes="AAAAAAAAAAAAAAAAA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77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330500-8548-3705-D42F-0AECBE2578BC}"/>
              </a:ext>
            </a:extLst>
          </p:cNvPr>
          <p:cNvSpPr/>
          <p:nvPr/>
        </p:nvSpPr>
        <p:spPr>
          <a:xfrm>
            <a:off x="1931542" y="396104"/>
            <a:ext cx="6653430" cy="2415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/>
          <p:cNvSpPr/>
          <p:nvPr/>
        </p:nvSpPr>
        <p:spPr>
          <a:xfrm>
            <a:off x="3503488" y="3119870"/>
            <a:ext cx="2773566" cy="5287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A.Hình</a:t>
            </a:r>
            <a:r>
              <a:rPr kumimoji="0" lang="es-MX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1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503488" y="4144728"/>
            <a:ext cx="2773566" cy="5287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lang="es-MX" sz="3200" b="1" kern="1200" noProof="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s-MX" sz="3200" b="1" kern="1200" noProof="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2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456816" y="5247452"/>
            <a:ext cx="2773567" cy="5287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lang="es-MX" sz="3200" b="1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3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57" y="3215132"/>
            <a:ext cx="794836" cy="14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32" y="4301376"/>
            <a:ext cx="916697" cy="16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972" y="2412335"/>
            <a:ext cx="4367579" cy="4039634"/>
          </a:xfrm>
          <a:prstGeom prst="rect">
            <a:avLst/>
          </a:prstGeom>
        </p:spPr>
      </p:pic>
      <p:sp>
        <p:nvSpPr>
          <p:cNvPr id="4" name="MALO2">
            <a:extLst>
              <a:ext uri="{FF2B5EF4-FFF2-40B4-BE49-F238E27FC236}">
                <a16:creationId xmlns:a16="http://schemas.microsoft.com/office/drawing/2014/main" id="{1EE550D1-1FE7-AB86-CA25-B76C838ADD87}"/>
              </a:ext>
            </a:extLst>
          </p:cNvPr>
          <p:cNvSpPr/>
          <p:nvPr/>
        </p:nvSpPr>
        <p:spPr>
          <a:xfrm>
            <a:off x="3454814" y="6272310"/>
            <a:ext cx="2773567" cy="5287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D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s-MX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s-MX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4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MARCIANO1" descr="Resultado de imagen para marciano png">
            <a:extLst>
              <a:ext uri="{FF2B5EF4-FFF2-40B4-BE49-F238E27FC236}">
                <a16:creationId xmlns:a16="http://schemas.microsoft.com/office/drawing/2014/main" id="{E4180C25-C204-C814-86EF-3A11661B5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03" y="5416120"/>
            <a:ext cx="794836" cy="14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A52F15-F520-6C51-39E7-73018F457D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3339" y="706180"/>
            <a:ext cx="5449835" cy="19507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32544F-0A2A-08F6-D218-DA09E3AE1C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915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712204-21C3-CD8B-95D8-CBD429076674}"/>
              </a:ext>
            </a:extLst>
          </p:cNvPr>
          <p:cNvSpPr/>
          <p:nvPr/>
        </p:nvSpPr>
        <p:spPr>
          <a:xfrm>
            <a:off x="2126751" y="201754"/>
            <a:ext cx="6308332" cy="1842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3429000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/>
          <p:cNvSpPr/>
          <p:nvPr/>
        </p:nvSpPr>
        <p:spPr>
          <a:xfrm>
            <a:off x="3072110" y="2286000"/>
            <a:ext cx="3889718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A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lang="es-MX" sz="3200" b="1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Hình</a:t>
            </a: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 1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MALO1"/>
          <p:cNvSpPr/>
          <p:nvPr/>
        </p:nvSpPr>
        <p:spPr>
          <a:xfrm>
            <a:off x="3129902" y="3892061"/>
            <a:ext cx="3868775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B. </a:t>
            </a:r>
            <a:r>
              <a:rPr lang="es-MX" sz="3200" b="1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Hình</a:t>
            </a: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 2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29902" y="5513246"/>
            <a:ext cx="3889717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C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lang="es-MX" sz="3200" b="1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Hình</a:t>
            </a:r>
            <a:r>
              <a:rPr lang="es-MX" sz="32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 3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87" y="3835217"/>
            <a:ext cx="661414" cy="119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37" y="5399529"/>
            <a:ext cx="692765" cy="125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47" y="2172283"/>
            <a:ext cx="4367579" cy="4039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D1A760-4F2E-4ECE-D12C-47752E589A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6751" y="243004"/>
            <a:ext cx="6026448" cy="16785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A3A6F0-8F17-829D-CFA4-97A5BC5F5A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450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192238" y="791859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9" y="467325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145962" y="0"/>
            <a:ext cx="7313294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Chào mừng bạn đã đến với hành tinh của chúng mình.</a:t>
            </a:r>
            <a:endParaRPr kumimoji="0" lang="es-CL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8EC93-24BF-3E26-1F79-2774B0B86E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6087" cy="720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6861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7253269" y="5809885"/>
            <a:ext cx="339691" cy="319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9E8DCAC6-EB77-0229-5617-5FE771D286A0}"/>
                  </a:ext>
                </a:extLst>
              </p:cNvPr>
              <p:cNvSpPr txBox="1"/>
              <p:nvPr/>
            </p:nvSpPr>
            <p:spPr>
              <a:xfrm>
                <a:off x="4283886" y="527527"/>
                <a:ext cx="6347654" cy="2380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vi-VN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à</a:t>
                </a:r>
                <a:r>
                  <a:rPr lang="vi-VN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15" indent="-304815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§"/>
                </a:pP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 đôi </a:t>
                </a:r>
                <a:r>
                  <a:rPr lang="vi-VN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trải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ra.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04815" indent="-304815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§"/>
                </a:pP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 </a:t>
                </a:r>
                <a:r>
                  <a:rPr lang="vi-VN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9E8DCAC6-EB77-0229-5617-5FE771D28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886" y="527527"/>
                <a:ext cx="6347654" cy="2380395"/>
              </a:xfrm>
              <a:prstGeom prst="rect">
                <a:avLst/>
              </a:prstGeom>
              <a:blipFill>
                <a:blip r:embed="rId4"/>
                <a:stretch>
                  <a:fillRect l="-1537" b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hlinkClick r:id="rId5"/>
            <a:extLst>
              <a:ext uri="{FF2B5EF4-FFF2-40B4-BE49-F238E27FC236}">
                <a16:creationId xmlns:a16="http://schemas.microsoft.com/office/drawing/2014/main" id="{A85AEC53-0313-9DDD-B407-16C9997D91CB}"/>
              </a:ext>
            </a:extLst>
          </p:cNvPr>
          <p:cNvSpPr txBox="1"/>
          <p:nvPr/>
        </p:nvSpPr>
        <p:spPr>
          <a:xfrm>
            <a:off x="2507597" y="1346612"/>
            <a:ext cx="123182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Tx/>
              <a:defRPr/>
            </a:pPr>
            <a:r>
              <a:rPr lang="vi-VN" sz="2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07CF89-9D53-14FC-7463-940F09F5F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129" y="2839621"/>
            <a:ext cx="7564837" cy="32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414582" y="1080452"/>
            <a:ext cx="208887" cy="1741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2779651" y="6414167"/>
            <a:ext cx="328984" cy="2743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2565361" y="6628146"/>
            <a:ext cx="172066" cy="1434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0425829" y="2287161"/>
            <a:ext cx="180963" cy="1508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-68666" y="1505535"/>
            <a:ext cx="535059" cy="44614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0036524" y="1263045"/>
            <a:ext cx="434801" cy="3625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844775">
            <a:off x="4932654" y="636611"/>
            <a:ext cx="830651" cy="64967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700000">
            <a:off x="-172140" y="6337286"/>
            <a:ext cx="736035" cy="649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E71F9AF0-910F-FD69-0CA1-CE542854295B}"/>
                  </a:ext>
                </a:extLst>
              </p:cNvPr>
              <p:cNvSpPr txBox="1"/>
              <p:nvPr/>
            </p:nvSpPr>
            <p:spPr>
              <a:xfrm>
                <a:off x="392190" y="2080236"/>
                <a:ext cx="6138731" cy="3791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Thực hành: Gấp hình để </a:t>
                </a:r>
                <a:r>
                  <a:rPr lang="en-US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67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b="1" dirty="0">
                  <a:solidFill>
                    <a:schemeClr val="tx1"/>
                  </a:solidFill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04815" indent="-304815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vi-VN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đôi </a:t>
                </a:r>
                <a:r>
                  <a:rPr lang="vi-VN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đôi </a:t>
                </a:r>
                <a:r>
                  <a:rPr lang="vi-VN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b="1" dirty="0">
                  <a:solidFill>
                    <a:schemeClr val="tx1"/>
                  </a:solidFill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04815" indent="-304815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vi-VN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Vuốt</a:t>
                </a: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trải</a:t>
                </a: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ra.</a:t>
                </a:r>
                <a:endParaRPr lang="en-US" sz="2667" b="1" dirty="0">
                  <a:solidFill>
                    <a:schemeClr val="tx1"/>
                  </a:solidFill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04815" indent="-304815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§"/>
                </a:pP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 </a:t>
                </a:r>
                <a:r>
                  <a:rPr lang="vi-VN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67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2667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b="1" dirty="0">
                  <a:solidFill>
                    <a:schemeClr val="tx1"/>
                  </a:solidFill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E71F9AF0-910F-FD69-0CA1-CE5428542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90" y="2080236"/>
                <a:ext cx="6138731" cy="3791359"/>
              </a:xfrm>
              <a:prstGeom prst="rect">
                <a:avLst/>
              </a:prstGeom>
              <a:blipFill>
                <a:blip r:embed="rId6"/>
                <a:stretch>
                  <a:fillRect l="-1887" r="-3178" b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8E42CC9-D879-C800-20B4-0E3636961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0921" y="1681219"/>
            <a:ext cx="5123275" cy="3346579"/>
          </a:xfrm>
          <a:prstGeom prst="rect">
            <a:avLst/>
          </a:prstGeom>
        </p:spPr>
      </p:pic>
      <p:sp>
        <p:nvSpPr>
          <p:cNvPr id="3" name="Hộp Văn bản 23">
            <a:hlinkClick r:id="rId8"/>
            <a:extLst>
              <a:ext uri="{FF2B5EF4-FFF2-40B4-BE49-F238E27FC236}">
                <a16:creationId xmlns:a16="http://schemas.microsoft.com/office/drawing/2014/main" id="{2203A318-0482-E7F6-4AAA-94DE35DE2F00}"/>
              </a:ext>
            </a:extLst>
          </p:cNvPr>
          <p:cNvSpPr txBox="1"/>
          <p:nvPr/>
        </p:nvSpPr>
        <p:spPr>
          <a:xfrm>
            <a:off x="418650" y="1614657"/>
            <a:ext cx="1231828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Tx/>
              <a:defRPr/>
            </a:pPr>
            <a:r>
              <a:rPr lang="vi-VN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E063CD-C12D-4AF8-F35B-BD86A792CE51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6FC0AEC4-6494-BFC4-5DA5-559F5130F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6553D1-7E3D-898A-E374-55391AD4842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6">
            <a:extLst>
              <a:ext uri="{FF2B5EF4-FFF2-40B4-BE49-F238E27FC236}">
                <a16:creationId xmlns:a16="http://schemas.microsoft.com/office/drawing/2014/main" id="{EB5CC289-F6DD-A970-55ED-8C6456E2B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62" y="1505250"/>
            <a:ext cx="8792181" cy="4032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ABC49-D3AD-961F-878E-08B7718FF3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949" t="-476" r="-5991" b="476"/>
          <a:stretch/>
        </p:blipFill>
        <p:spPr>
          <a:xfrm>
            <a:off x="8436079" y="1100942"/>
            <a:ext cx="4021394" cy="2328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23">
                <a:hlinkClick r:id="rId5"/>
                <a:extLst>
                  <a:ext uri="{FF2B5EF4-FFF2-40B4-BE49-F238E27FC236}">
                    <a16:creationId xmlns:a16="http://schemas.microsoft.com/office/drawing/2014/main" id="{D7E094C6-C9F8-1159-9C18-B5CED7483F66}"/>
                  </a:ext>
                </a:extLst>
              </p:cNvPr>
              <p:cNvSpPr txBox="1"/>
              <p:nvPr/>
            </p:nvSpPr>
            <p:spPr>
              <a:xfrm>
                <a:off x="403903" y="862489"/>
                <a:ext cx="8032176" cy="901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defRPr/>
                </a:pPr>
                <a:r>
                  <a:rPr lang="vi-VN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Trang </a:t>
                </a:r>
                <a:r>
                  <a:rPr lang="en-US" sz="24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kern="120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kern="120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chiếc</a:t>
                </a:r>
                <a:r>
                  <a:rPr lang="en-US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bánh, </a:t>
                </a:r>
                <a:r>
                  <a:rPr lang="en-US" sz="24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Nguyên</a:t>
                </a:r>
                <a:r>
                  <a:rPr lang="en-US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muốn</a:t>
                </a:r>
                <a:endParaRPr lang="en-US" sz="2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23">
                <a:hlinkClick r:id="rId6"/>
                <a:extLst>
                  <a:ext uri="{FF2B5EF4-FFF2-40B4-BE49-F238E27FC236}">
                    <a16:creationId xmlns:a16="http://schemas.microsoft.com/office/drawing/2014/main" id="{D7E094C6-C9F8-1159-9C18-B5CED7483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03" y="862489"/>
                <a:ext cx="8032176" cy="901209"/>
              </a:xfrm>
              <a:prstGeom prst="rect">
                <a:avLst/>
              </a:prstGeom>
              <a:blipFill>
                <a:blip r:embed="rId7"/>
                <a:stretch>
                  <a:fillRect l="-1138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940B52-4101-32E6-5021-CD89F2CA6B11}"/>
                  </a:ext>
                </a:extLst>
              </p:cNvPr>
              <p:cNvSpPr txBox="1"/>
              <p:nvPr/>
            </p:nvSpPr>
            <p:spPr>
              <a:xfrm>
                <a:off x="403903" y="1510373"/>
                <a:ext cx="7722458" cy="1509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defRPr sz="2400" b="1" kern="120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>
                    <a:latin typeface="Times New Roman" panose="02020603050405020304" pitchFamily="18" charset="0"/>
                  </a:rPr>
                  <a:t>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</a:rPr>
                  <a:t>chiếc</a:t>
                </a:r>
                <a:r>
                  <a:rPr lang="en-US" dirty="0">
                    <a:latin typeface="Times New Roman" panose="02020603050405020304" pitchFamily="18" charset="0"/>
                  </a:rPr>
                  <a:t> bánh. Em </a:t>
                </a:r>
                <a:r>
                  <a:rPr lang="en-US" dirty="0" err="1">
                    <a:latin typeface="Times New Roman" panose="02020603050405020304" pitchFamily="18" charset="0"/>
                  </a:rPr>
                  <a:t>hãy</a:t>
                </a:r>
                <a:r>
                  <a:rPr lang="en-US" dirty="0">
                    <a:latin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</a:rPr>
                  <a:t>chỉ</a:t>
                </a:r>
                <a:r>
                  <a:rPr lang="en-US" dirty="0">
                    <a:latin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</a:rPr>
                  <a:t>giúp</a:t>
                </a:r>
                <a:r>
                  <a:rPr lang="en-US" dirty="0">
                    <a:latin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</a:rPr>
                  <a:t>hai</a:t>
                </a:r>
                <a:r>
                  <a:rPr lang="en-US" dirty="0">
                    <a:latin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</a:rPr>
                  <a:t>bạn</a:t>
                </a:r>
                <a:r>
                  <a:rPr lang="en-US" dirty="0">
                    <a:latin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dirty="0">
                    <a:latin typeface="Times New Roman" panose="02020603050405020304" pitchFamily="18" charset="0"/>
                  </a:rPr>
                  <a:t> bánh </a:t>
                </a:r>
                <a:r>
                  <a:rPr lang="en-US" dirty="0" err="1">
                    <a:latin typeface="Times New Roman" panose="02020603050405020304" pitchFamily="18" charset="0"/>
                  </a:rPr>
                  <a:t>thích</a:t>
                </a:r>
                <a:r>
                  <a:rPr lang="en-US" dirty="0">
                    <a:latin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dirty="0">
                    <a:latin typeface="Times New Roman" panose="02020603050405020304" pitchFamily="18" charset="0"/>
                  </a:rPr>
                  <a:t> ở </a:t>
                </a:r>
                <a:r>
                  <a:rPr lang="en-US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</a:rPr>
                  <a:t>bên</a:t>
                </a:r>
                <a:r>
                  <a:rPr lang="en-US" dirty="0">
                    <a:latin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940B52-4101-32E6-5021-CD89F2CA6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03" y="1510373"/>
                <a:ext cx="7722458" cy="1509196"/>
              </a:xfrm>
              <a:prstGeom prst="rect">
                <a:avLst/>
              </a:prstGeom>
              <a:blipFill>
                <a:blip r:embed="rId8"/>
                <a:stretch>
                  <a:fillRect l="-1184" r="-1263" b="-5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235B5C-80B2-4301-BFE9-184AA897F77E}"/>
              </a:ext>
            </a:extLst>
          </p:cNvPr>
          <p:cNvSpPr txBox="1"/>
          <p:nvPr/>
        </p:nvSpPr>
        <p:spPr>
          <a:xfrm>
            <a:off x="1842868" y="2278967"/>
            <a:ext cx="87923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ảnh và đồ vật trực quan biểu thị “một phần hai”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“một phần tư”.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35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C49493F-1DF8-0684-ADCF-12514417296D}"/>
              </a:ext>
            </a:extLst>
          </p:cNvPr>
          <p:cNvSpPr/>
          <p:nvPr/>
        </p:nvSpPr>
        <p:spPr>
          <a:xfrm>
            <a:off x="3188413" y="667820"/>
            <a:ext cx="5815173" cy="42740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34AE3-D142-F19A-6E05-27D9189FB68A}"/>
              </a:ext>
            </a:extLst>
          </p:cNvPr>
          <p:cNvSpPr txBox="1"/>
          <p:nvPr/>
        </p:nvSpPr>
        <p:spPr>
          <a:xfrm>
            <a:off x="4261208" y="1711043"/>
            <a:ext cx="44410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Qua bài học này, các em biết thêm được điều gì?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3DE8F45A-CCD5-AB9E-2966-D2EB46B5A5F0}"/>
              </a:ext>
            </a:extLst>
          </p:cNvPr>
          <p:cNvGrpSpPr/>
          <p:nvPr/>
        </p:nvGrpSpPr>
        <p:grpSpPr>
          <a:xfrm>
            <a:off x="-209324" y="5711460"/>
            <a:ext cx="12610648" cy="677579"/>
            <a:chOff x="0" y="0"/>
            <a:chExt cx="4981984" cy="267686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4D633E46-DEFA-3F19-D88D-372C7292F6EA}"/>
                </a:ext>
              </a:extLst>
            </p:cNvPr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347338A0-5FD3-FD25-99C6-44B45B38F60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1017A711-AD21-E123-BE6B-A858D16ADC21}"/>
              </a:ext>
            </a:extLst>
          </p:cNvPr>
          <p:cNvGrpSpPr/>
          <p:nvPr/>
        </p:nvGrpSpPr>
        <p:grpSpPr>
          <a:xfrm>
            <a:off x="-209324" y="6389039"/>
            <a:ext cx="12610648" cy="779399"/>
            <a:chOff x="0" y="0"/>
            <a:chExt cx="4981984" cy="30791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AF0E144-F58B-1516-7533-252A3F53E3C3}"/>
                </a:ext>
              </a:extLst>
            </p:cNvPr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AC2495B8-2DDD-4663-C15A-A0D6579648C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C92C828-5DA0-AC1A-F6BF-490E322285DA}"/>
              </a:ext>
            </a:extLst>
          </p:cNvPr>
          <p:cNvGrpSpPr/>
          <p:nvPr/>
        </p:nvGrpSpPr>
        <p:grpSpPr>
          <a:xfrm>
            <a:off x="867676" y="6050250"/>
            <a:ext cx="1495373" cy="1241153"/>
            <a:chOff x="0" y="0"/>
            <a:chExt cx="818274" cy="679164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7594520-56DC-B096-93B9-84CF8E674A84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8A9D2E94-FA89-8EE5-8D98-F2ACACED43B8}"/>
              </a:ext>
            </a:extLst>
          </p:cNvPr>
          <p:cNvGrpSpPr/>
          <p:nvPr/>
        </p:nvGrpSpPr>
        <p:grpSpPr>
          <a:xfrm>
            <a:off x="2646434" y="6050250"/>
            <a:ext cx="1495373" cy="1241153"/>
            <a:chOff x="0" y="0"/>
            <a:chExt cx="818274" cy="679164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DD68836-710D-C53A-D8F0-AD0E3DC501D9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1CF75EC6-77F3-9C26-61B2-1D22BF9F179E}"/>
              </a:ext>
            </a:extLst>
          </p:cNvPr>
          <p:cNvGrpSpPr/>
          <p:nvPr/>
        </p:nvGrpSpPr>
        <p:grpSpPr>
          <a:xfrm>
            <a:off x="4425192" y="6050250"/>
            <a:ext cx="1495373" cy="1241153"/>
            <a:chOff x="0" y="0"/>
            <a:chExt cx="818274" cy="679164"/>
          </a:xfrm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3C825E6-40FA-7ACF-B79D-5F784FE94C46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225444E4-508C-1955-0282-BFFA185DECB5}"/>
              </a:ext>
            </a:extLst>
          </p:cNvPr>
          <p:cNvGrpSpPr/>
          <p:nvPr/>
        </p:nvGrpSpPr>
        <p:grpSpPr>
          <a:xfrm>
            <a:off x="6203950" y="6050250"/>
            <a:ext cx="1495373" cy="1241153"/>
            <a:chOff x="0" y="0"/>
            <a:chExt cx="818274" cy="679164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7035C940-8CEF-F0CA-D4C6-ED8099E069E9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BBBD45BF-2982-07E3-A9C0-7C711E8B87C9}"/>
              </a:ext>
            </a:extLst>
          </p:cNvPr>
          <p:cNvGrpSpPr/>
          <p:nvPr/>
        </p:nvGrpSpPr>
        <p:grpSpPr>
          <a:xfrm>
            <a:off x="7982708" y="6050250"/>
            <a:ext cx="1495373" cy="1241153"/>
            <a:chOff x="0" y="0"/>
            <a:chExt cx="818274" cy="679164"/>
          </a:xfrm>
        </p:grpSpPr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DFE091E5-CC83-AF66-1E04-1B1AED6DAA47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8">
            <a:extLst>
              <a:ext uri="{FF2B5EF4-FFF2-40B4-BE49-F238E27FC236}">
                <a16:creationId xmlns:a16="http://schemas.microsoft.com/office/drawing/2014/main" id="{4E6C4D54-CC91-0A3D-BCE7-9F0B4E78B763}"/>
              </a:ext>
            </a:extLst>
          </p:cNvPr>
          <p:cNvGrpSpPr/>
          <p:nvPr/>
        </p:nvGrpSpPr>
        <p:grpSpPr>
          <a:xfrm>
            <a:off x="9761465" y="6050250"/>
            <a:ext cx="1495373" cy="1241153"/>
            <a:chOff x="0" y="0"/>
            <a:chExt cx="818274" cy="679164"/>
          </a:xfrm>
        </p:grpSpPr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57AEDE2-CC80-EEDD-D2A4-CB652C632BB1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249920A-7FC2-6DEA-EA2C-B7020E944E78}"/>
              </a:ext>
            </a:extLst>
          </p:cNvPr>
          <p:cNvSpPr txBox="1"/>
          <p:nvPr/>
        </p:nvSpPr>
        <p:spPr>
          <a:xfrm>
            <a:off x="4261208" y="1803375"/>
            <a:ext cx="39606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Để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thể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làm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tốt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các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bài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tập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trên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em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nhắn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bạn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điều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gì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?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459445">
            <a:off x="4715649" y="1888711"/>
            <a:ext cx="453419" cy="4194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459445">
            <a:off x="4738212" y="4602505"/>
            <a:ext cx="453419" cy="419412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13BE253-5B56-A5A2-A048-D00CCCA090C1}"/>
              </a:ext>
            </a:extLst>
          </p:cNvPr>
          <p:cNvSpPr txBox="1"/>
          <p:nvPr/>
        </p:nvSpPr>
        <p:spPr>
          <a:xfrm>
            <a:off x="5827983" y="1020653"/>
            <a:ext cx="4051946" cy="20398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Cánh diều của bạn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được chia thành hai phần bằng nhau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9E5F6921-9A0C-6E91-FABF-000ECA9F2786}"/>
              </a:ext>
            </a:extLst>
          </p:cNvPr>
          <p:cNvSpPr txBox="1"/>
          <p:nvPr/>
        </p:nvSpPr>
        <p:spPr>
          <a:xfrm>
            <a:off x="5827983" y="3728861"/>
            <a:ext cx="4216332" cy="20398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33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933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ánh diều của bạn </a:t>
            </a:r>
            <a:r>
              <a:rPr lang="en-US" sz="2933" kern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vi-VN" sz="2933" kern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được chia thành bốn phần bằng nhau.</a:t>
            </a:r>
            <a:endParaRPr lang="en-US" sz="1600" dirty="0">
              <a:latin typeface="+mn-lt"/>
            </a:endParaRPr>
          </a:p>
        </p:txBody>
      </p:sp>
      <p:pic>
        <p:nvPicPr>
          <p:cNvPr id="29" name="Picture 26">
            <a:extLst>
              <a:ext uri="{FF2B5EF4-FFF2-40B4-BE49-F238E27FC236}">
                <a16:creationId xmlns:a16="http://schemas.microsoft.com/office/drawing/2014/main" id="{B3BA1981-8695-11FD-58AC-81DA9A0F9C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9" t="3439" r="46040" b="56081"/>
          <a:stretch/>
        </p:blipFill>
        <p:spPr>
          <a:xfrm>
            <a:off x="1041047" y="3642842"/>
            <a:ext cx="2704008" cy="2251604"/>
          </a:xfrm>
          <a:prstGeom prst="rect">
            <a:avLst/>
          </a:prstGeom>
        </p:spPr>
      </p:pic>
      <p:pic>
        <p:nvPicPr>
          <p:cNvPr id="30" name="Picture 26">
            <a:extLst>
              <a:ext uri="{FF2B5EF4-FFF2-40B4-BE49-F238E27FC236}">
                <a16:creationId xmlns:a16="http://schemas.microsoft.com/office/drawing/2014/main" id="{93C3781D-0795-DB26-AD9D-13D1FDFFB2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5" r="2622" b="53402"/>
          <a:stretch/>
        </p:blipFill>
        <p:spPr>
          <a:xfrm>
            <a:off x="1041047" y="1058753"/>
            <a:ext cx="2704009" cy="2079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CE9F45-0509-94A5-836D-2648D974EAAF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7F9957E2-978B-EB60-AB25-FCC6D61E4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B22334-AC2F-A40F-5AC6-669A96A8BA8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815926" y="1070946"/>
            <a:ext cx="10142806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sz="5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26: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1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9101194" y="5929095"/>
            <a:ext cx="227926" cy="2144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0370614" y="4762051"/>
            <a:ext cx="227926" cy="21447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0388775" y="4242631"/>
            <a:ext cx="113963" cy="1072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C838A1-A693-1555-A47B-05C64B7182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229"/>
          <a:stretch/>
        </p:blipFill>
        <p:spPr>
          <a:xfrm>
            <a:off x="1067135" y="2002525"/>
            <a:ext cx="2783953" cy="2936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DCF62419-45B6-4B39-9BCD-613661B94F53}"/>
                  </a:ext>
                </a:extLst>
              </p:cNvPr>
              <p:cNvSpPr/>
              <p:nvPr/>
            </p:nvSpPr>
            <p:spPr>
              <a:xfrm>
                <a:off x="4433444" y="2328547"/>
                <a:ext cx="5359790" cy="2400785"/>
              </a:xfrm>
              <a:custGeom>
                <a:avLst/>
                <a:gdLst/>
                <a:ahLst/>
                <a:cxnLst/>
                <a:rect l="l" t="t" r="r" b="b"/>
                <a:pathLst>
                  <a:path w="2672223" h="995443">
                    <a:moveTo>
                      <a:pt x="38152" y="0"/>
                    </a:moveTo>
                    <a:lnTo>
                      <a:pt x="2634071" y="0"/>
                    </a:lnTo>
                    <a:cubicBezTo>
                      <a:pt x="2644189" y="0"/>
                      <a:pt x="2653893" y="4020"/>
                      <a:pt x="2661048" y="11175"/>
                    </a:cubicBezTo>
                    <a:cubicBezTo>
                      <a:pt x="2668203" y="18329"/>
                      <a:pt x="2672223" y="28034"/>
                      <a:pt x="2672223" y="38152"/>
                    </a:cubicBezTo>
                    <a:lnTo>
                      <a:pt x="2672223" y="957291"/>
                    </a:lnTo>
                    <a:cubicBezTo>
                      <a:pt x="2672223" y="967409"/>
                      <a:pt x="2668203" y="977114"/>
                      <a:pt x="2661048" y="984268"/>
                    </a:cubicBezTo>
                    <a:cubicBezTo>
                      <a:pt x="2653893" y="991423"/>
                      <a:pt x="2644189" y="995443"/>
                      <a:pt x="2634071" y="995443"/>
                    </a:cubicBezTo>
                    <a:lnTo>
                      <a:pt x="38152" y="995443"/>
                    </a:lnTo>
                    <a:cubicBezTo>
                      <a:pt x="28034" y="995443"/>
                      <a:pt x="18329" y="991423"/>
                      <a:pt x="11175" y="984268"/>
                    </a:cubicBezTo>
                    <a:cubicBezTo>
                      <a:pt x="4020" y="977114"/>
                      <a:pt x="0" y="967409"/>
                      <a:pt x="0" y="957291"/>
                    </a:cubicBezTo>
                    <a:lnTo>
                      <a:pt x="0" y="38152"/>
                    </a:lnTo>
                    <a:cubicBezTo>
                      <a:pt x="0" y="28034"/>
                      <a:pt x="4020" y="18329"/>
                      <a:pt x="11175" y="11175"/>
                    </a:cubicBezTo>
                    <a:cubicBezTo>
                      <a:pt x="18329" y="4020"/>
                      <a:pt x="28034" y="0"/>
                      <a:pt x="38152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vuông được chia làm 2 phần bằng nhau</a:t>
                </a:r>
                <a:endPara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Lấy một phần, ta được một phần hai hình vuông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nl-NL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hai viết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hai còn được gọi là </a:t>
                </a:r>
                <a:r>
                  <a:rPr lang="nl-NL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 nửa</a:t>
                </a:r>
                <a:r>
                  <a:rPr lang="nl-NL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nl-NL" sz="20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DCF62419-45B6-4B39-9BCD-613661B94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44" y="2328547"/>
                <a:ext cx="5359790" cy="2400785"/>
              </a:xfrm>
              <a:custGeom>
                <a:avLst/>
                <a:gdLst/>
                <a:ahLst/>
                <a:cxnLst/>
                <a:rect l="l" t="t" r="r" b="b"/>
                <a:pathLst>
                  <a:path w="2672223" h="995443">
                    <a:moveTo>
                      <a:pt x="38152" y="0"/>
                    </a:moveTo>
                    <a:lnTo>
                      <a:pt x="2634071" y="0"/>
                    </a:lnTo>
                    <a:cubicBezTo>
                      <a:pt x="2644189" y="0"/>
                      <a:pt x="2653893" y="4020"/>
                      <a:pt x="2661048" y="11175"/>
                    </a:cubicBezTo>
                    <a:cubicBezTo>
                      <a:pt x="2668203" y="18329"/>
                      <a:pt x="2672223" y="28034"/>
                      <a:pt x="2672223" y="38152"/>
                    </a:cubicBezTo>
                    <a:lnTo>
                      <a:pt x="2672223" y="957291"/>
                    </a:lnTo>
                    <a:cubicBezTo>
                      <a:pt x="2672223" y="967409"/>
                      <a:pt x="2668203" y="977114"/>
                      <a:pt x="2661048" y="984268"/>
                    </a:cubicBezTo>
                    <a:cubicBezTo>
                      <a:pt x="2653893" y="991423"/>
                      <a:pt x="2644189" y="995443"/>
                      <a:pt x="2634071" y="995443"/>
                    </a:cubicBezTo>
                    <a:lnTo>
                      <a:pt x="38152" y="995443"/>
                    </a:lnTo>
                    <a:cubicBezTo>
                      <a:pt x="28034" y="995443"/>
                      <a:pt x="18329" y="991423"/>
                      <a:pt x="11175" y="984268"/>
                    </a:cubicBezTo>
                    <a:cubicBezTo>
                      <a:pt x="4020" y="977114"/>
                      <a:pt x="0" y="967409"/>
                      <a:pt x="0" y="957291"/>
                    </a:cubicBezTo>
                    <a:lnTo>
                      <a:pt x="0" y="38152"/>
                    </a:lnTo>
                    <a:cubicBezTo>
                      <a:pt x="0" y="28034"/>
                      <a:pt x="4020" y="18329"/>
                      <a:pt x="11175" y="11175"/>
                    </a:cubicBezTo>
                    <a:cubicBezTo>
                      <a:pt x="18329" y="4020"/>
                      <a:pt x="28034" y="0"/>
                      <a:pt x="38152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136" t="-254" r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8198701" y="5819353"/>
            <a:ext cx="225098" cy="211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7A5EF-53A8-9A96-297D-DA59DA7CAE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378"/>
          <a:stretch/>
        </p:blipFill>
        <p:spPr>
          <a:xfrm>
            <a:off x="1725949" y="2027643"/>
            <a:ext cx="2687989" cy="2942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3D37938C-905D-4D3B-BE6F-510939E210CF}"/>
                  </a:ext>
                </a:extLst>
              </p:cNvPr>
              <p:cNvSpPr/>
              <p:nvPr/>
            </p:nvSpPr>
            <p:spPr>
              <a:xfrm>
                <a:off x="5106261" y="2328724"/>
                <a:ext cx="5359790" cy="2400785"/>
              </a:xfrm>
              <a:custGeom>
                <a:avLst/>
                <a:gdLst/>
                <a:ahLst/>
                <a:cxnLst/>
                <a:rect l="l" t="t" r="r" b="b"/>
                <a:pathLst>
                  <a:path w="2672223" h="995443">
                    <a:moveTo>
                      <a:pt x="38152" y="0"/>
                    </a:moveTo>
                    <a:lnTo>
                      <a:pt x="2634071" y="0"/>
                    </a:lnTo>
                    <a:cubicBezTo>
                      <a:pt x="2644189" y="0"/>
                      <a:pt x="2653893" y="4020"/>
                      <a:pt x="2661048" y="11175"/>
                    </a:cubicBezTo>
                    <a:cubicBezTo>
                      <a:pt x="2668203" y="18329"/>
                      <a:pt x="2672223" y="28034"/>
                      <a:pt x="2672223" y="38152"/>
                    </a:cubicBezTo>
                    <a:lnTo>
                      <a:pt x="2672223" y="957291"/>
                    </a:lnTo>
                    <a:cubicBezTo>
                      <a:pt x="2672223" y="967409"/>
                      <a:pt x="2668203" y="977114"/>
                      <a:pt x="2661048" y="984268"/>
                    </a:cubicBezTo>
                    <a:cubicBezTo>
                      <a:pt x="2653893" y="991423"/>
                      <a:pt x="2644189" y="995443"/>
                      <a:pt x="2634071" y="995443"/>
                    </a:cubicBezTo>
                    <a:lnTo>
                      <a:pt x="38152" y="995443"/>
                    </a:lnTo>
                    <a:cubicBezTo>
                      <a:pt x="28034" y="995443"/>
                      <a:pt x="18329" y="991423"/>
                      <a:pt x="11175" y="984268"/>
                    </a:cubicBezTo>
                    <a:cubicBezTo>
                      <a:pt x="4020" y="977114"/>
                      <a:pt x="0" y="967409"/>
                      <a:pt x="0" y="957291"/>
                    </a:cubicBezTo>
                    <a:lnTo>
                      <a:pt x="0" y="38152"/>
                    </a:lnTo>
                    <a:cubicBezTo>
                      <a:pt x="0" y="28034"/>
                      <a:pt x="4020" y="18329"/>
                      <a:pt x="11175" y="11175"/>
                    </a:cubicBezTo>
                    <a:cubicBezTo>
                      <a:pt x="18329" y="4020"/>
                      <a:pt x="28034" y="0"/>
                      <a:pt x="38152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vuông chia làm 4 phần bằng nhau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nl-NL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Lấy một phần, ta được một phần tư hình vuông 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nl-NL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tư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nl-NL" sz="20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3D37938C-905D-4D3B-BE6F-510939E21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261" y="2328724"/>
                <a:ext cx="5359790" cy="2400785"/>
              </a:xfrm>
              <a:custGeom>
                <a:avLst/>
                <a:gdLst/>
                <a:ahLst/>
                <a:cxnLst/>
                <a:rect l="l" t="t" r="r" b="b"/>
                <a:pathLst>
                  <a:path w="2672223" h="995443">
                    <a:moveTo>
                      <a:pt x="38152" y="0"/>
                    </a:moveTo>
                    <a:lnTo>
                      <a:pt x="2634071" y="0"/>
                    </a:lnTo>
                    <a:cubicBezTo>
                      <a:pt x="2644189" y="0"/>
                      <a:pt x="2653893" y="4020"/>
                      <a:pt x="2661048" y="11175"/>
                    </a:cubicBezTo>
                    <a:cubicBezTo>
                      <a:pt x="2668203" y="18329"/>
                      <a:pt x="2672223" y="28034"/>
                      <a:pt x="2672223" y="38152"/>
                    </a:cubicBezTo>
                    <a:lnTo>
                      <a:pt x="2672223" y="957291"/>
                    </a:lnTo>
                    <a:cubicBezTo>
                      <a:pt x="2672223" y="967409"/>
                      <a:pt x="2668203" y="977114"/>
                      <a:pt x="2661048" y="984268"/>
                    </a:cubicBezTo>
                    <a:cubicBezTo>
                      <a:pt x="2653893" y="991423"/>
                      <a:pt x="2644189" y="995443"/>
                      <a:pt x="2634071" y="995443"/>
                    </a:cubicBezTo>
                    <a:lnTo>
                      <a:pt x="38152" y="995443"/>
                    </a:lnTo>
                    <a:cubicBezTo>
                      <a:pt x="28034" y="995443"/>
                      <a:pt x="18329" y="991423"/>
                      <a:pt x="11175" y="984268"/>
                    </a:cubicBezTo>
                    <a:cubicBezTo>
                      <a:pt x="4020" y="977114"/>
                      <a:pt x="0" y="967409"/>
                      <a:pt x="0" y="957291"/>
                    </a:cubicBezTo>
                    <a:lnTo>
                      <a:pt x="0" y="38152"/>
                    </a:lnTo>
                    <a:cubicBezTo>
                      <a:pt x="0" y="28034"/>
                      <a:pt x="4020" y="18329"/>
                      <a:pt x="11175" y="11175"/>
                    </a:cubicBezTo>
                    <a:cubicBezTo>
                      <a:pt x="18329" y="4020"/>
                      <a:pt x="28034" y="0"/>
                      <a:pt x="38152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251" r="-2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BAFF20-AAD3-B8B5-AF38-3D36AEF1B227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D8D9DDA4-5A67-E1F2-384A-4552B030A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78683EC-3143-B047-DF72-C2ABF9BC50B3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0238781" y="5886834"/>
            <a:ext cx="171596" cy="161473"/>
          </a:xfrm>
          <a:prstGeom prst="rect">
            <a:avLst/>
          </a:prstGeom>
        </p:spPr>
      </p:pic>
      <p:sp>
        <p:nvSpPr>
          <p:cNvPr id="23" name="Hộp Văn bản 22">
            <a:hlinkClick r:id="rId4"/>
            <a:extLst>
              <a:ext uri="{FF2B5EF4-FFF2-40B4-BE49-F238E27FC236}">
                <a16:creationId xmlns:a16="http://schemas.microsoft.com/office/drawing/2014/main" id="{CA33612C-D494-54C4-C552-F1592C48185A}"/>
              </a:ext>
            </a:extLst>
          </p:cNvPr>
          <p:cNvSpPr txBox="1"/>
          <p:nvPr/>
        </p:nvSpPr>
        <p:spPr>
          <a:xfrm>
            <a:off x="2109728" y="1055933"/>
            <a:ext cx="398627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9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9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933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799DF-7604-1C63-5359-8F8B9EB4CD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16" r="62454"/>
          <a:stretch/>
        </p:blipFill>
        <p:spPr>
          <a:xfrm>
            <a:off x="1896148" y="1838468"/>
            <a:ext cx="3336159" cy="2711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D13ACC-3571-1B2B-A821-DD95E4815A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4110"/>
          <a:stretch/>
        </p:blipFill>
        <p:spPr>
          <a:xfrm>
            <a:off x="5416768" y="1796269"/>
            <a:ext cx="3085853" cy="2839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481</Words>
  <Application>Microsoft Office PowerPoint</Application>
  <PresentationFormat>Widescreen</PresentationFormat>
  <Paragraphs>57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UTM Avo</vt:lpstr>
      <vt:lpstr>Wingdings</vt:lpstr>
      <vt:lpstr>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28</cp:revision>
  <dcterms:modified xsi:type="dcterms:W3CDTF">2024-10-30T04:53:35Z</dcterms:modified>
</cp:coreProperties>
</file>