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57" r:id="rId3"/>
    <p:sldId id="284" r:id="rId4"/>
    <p:sldId id="259" r:id="rId5"/>
    <p:sldId id="273" r:id="rId6"/>
    <p:sldId id="275" r:id="rId7"/>
    <p:sldId id="747" r:id="rId8"/>
    <p:sldId id="266" r:id="rId9"/>
    <p:sldId id="748" r:id="rId10"/>
    <p:sldId id="258" r:id="rId11"/>
    <p:sldId id="749" r:id="rId12"/>
    <p:sldId id="763" r:id="rId13"/>
    <p:sldId id="751" r:id="rId14"/>
    <p:sldId id="752" r:id="rId15"/>
    <p:sldId id="753" r:id="rId16"/>
    <p:sldId id="757" r:id="rId17"/>
    <p:sldId id="758" r:id="rId18"/>
    <p:sldId id="764" r:id="rId19"/>
    <p:sldId id="761" r:id="rId20"/>
    <p:sldId id="7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9FD29E-D766-4A1C-B7C4-F411365C53F5}" type="datetimeFigureOut">
              <a:rPr lang="en-US" smtClean="0"/>
              <a:t>11/11/2023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DC4B5-7474-4E14-8E02-C72436C930D7}" type="slidenum">
              <a:rPr lang="en-US" smtClean="0"/>
              <a:t>‹#›</a:t>
            </a:fld>
            <a:endParaRPr lang="en-US"/>
          </a:p>
        </p:txBody>
      </p:sp>
    </p:spTree>
    <p:extLst>
      <p:ext uri="{BB962C8B-B14F-4D97-AF65-F5344CB8AC3E}">
        <p14:creationId xmlns:p14="http://schemas.microsoft.com/office/powerpoint/2010/main" val="650313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3090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6197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7303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4261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1879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54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1731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4441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699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0949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9974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4551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5769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0934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0934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0611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858B75-3BD4-4B3C-BA29-0BDEAA2007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9FAB128-E9E5-41A9-8898-CB4C459051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19F35F3-43FC-4991-975C-EB048204C03E}"/>
              </a:ext>
            </a:extLst>
          </p:cNvPr>
          <p:cNvSpPr>
            <a:spLocks noGrp="1"/>
          </p:cNvSpPr>
          <p:nvPr>
            <p:ph type="dt" sz="half" idx="10"/>
          </p:nvPr>
        </p:nvSpPr>
        <p:spPr/>
        <p:txBody>
          <a:bodyPr/>
          <a:lstStyle/>
          <a:p>
            <a:fld id="{5122A606-299B-4FA2-9CC1-335684DA98DE}"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ED1C5A19-8F51-45C0-9ACE-15EC94115B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2DC170-FC97-41DD-B2AD-3346E4F7EA18}"/>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3700695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515C43-729D-4DCE-8E9A-2AAC1FEA8A8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694C7BC-5DDE-4E14-BB2A-AB57D5D1960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CA0C56A-46DA-42B0-A622-863DFFC115E6}"/>
              </a:ext>
            </a:extLst>
          </p:cNvPr>
          <p:cNvSpPr>
            <a:spLocks noGrp="1"/>
          </p:cNvSpPr>
          <p:nvPr>
            <p:ph type="dt" sz="half" idx="10"/>
          </p:nvPr>
        </p:nvSpPr>
        <p:spPr/>
        <p:txBody>
          <a:bodyPr/>
          <a:lstStyle/>
          <a:p>
            <a:fld id="{5122A606-299B-4FA2-9CC1-335684DA98DE}"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EF0AAFC4-F4B3-459B-B446-2D128ABC13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571BAD-DEB1-44C9-A172-30B33D6DCE82}"/>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3916169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5EBAFA9-A9B1-477B-B522-6458C003536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51AB1C2-D66D-46AB-8332-EC3CA09614F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2ABF28-C699-4190-BD63-B3F2D019D748}"/>
              </a:ext>
            </a:extLst>
          </p:cNvPr>
          <p:cNvSpPr>
            <a:spLocks noGrp="1"/>
          </p:cNvSpPr>
          <p:nvPr>
            <p:ph type="dt" sz="half" idx="10"/>
          </p:nvPr>
        </p:nvSpPr>
        <p:spPr/>
        <p:txBody>
          <a:bodyPr/>
          <a:lstStyle/>
          <a:p>
            <a:fld id="{5122A606-299B-4FA2-9CC1-335684DA98DE}"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140A1229-6643-4ABB-9A47-108E9CAB2D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787B30-B87C-4D1B-8D25-B6B76184EAA6}"/>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2634241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11/11/2023</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5515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11/11/2023</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100517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11/11/2023</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091778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11/11/2023</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2438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11/11/2023</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090742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11/11/2023</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890816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11/11/2023</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70359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11/11/2023</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5535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EFF2DA-2E4B-49E1-BFEF-610443CF9F1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B334C90-7B5D-4ACD-8A91-7FC6BE27CC1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6B6A7A-CE0C-427B-BDD1-E80FFBBA4CE7}"/>
              </a:ext>
            </a:extLst>
          </p:cNvPr>
          <p:cNvSpPr>
            <a:spLocks noGrp="1"/>
          </p:cNvSpPr>
          <p:nvPr>
            <p:ph type="dt" sz="half" idx="10"/>
          </p:nvPr>
        </p:nvSpPr>
        <p:spPr/>
        <p:txBody>
          <a:bodyPr/>
          <a:lstStyle/>
          <a:p>
            <a:fld id="{5122A606-299B-4FA2-9CC1-335684DA98DE}"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2F00FD16-15A0-4BDA-AE18-83E0C11746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1967D5-C0F9-4387-844A-3DC4403F47DA}"/>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948112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11/11/2023</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35461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11/11/2023</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878617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11/11/2023</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66992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AE37CB-1845-4DD1-9FA7-EA1C076AC29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6D9BF7E-94BE-4F96-B70A-B3116C3EAB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5787B9C-9D0E-41D8-87D0-0B985BCD2F72}"/>
              </a:ext>
            </a:extLst>
          </p:cNvPr>
          <p:cNvSpPr>
            <a:spLocks noGrp="1"/>
          </p:cNvSpPr>
          <p:nvPr>
            <p:ph type="dt" sz="half" idx="10"/>
          </p:nvPr>
        </p:nvSpPr>
        <p:spPr/>
        <p:txBody>
          <a:bodyPr/>
          <a:lstStyle/>
          <a:p>
            <a:fld id="{5122A606-299B-4FA2-9CC1-335684DA98DE}"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C2FCD438-F064-4AF4-BFEE-D2AF60667DB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8D64A9-4669-4798-AD3E-41C80D85E2B5}"/>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1535706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60CC4-320E-4A0B-819E-1613D1172FC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070E51-FBFD-412F-AD84-8B6AF42A541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61C6403-1778-43BC-9FDE-7D478F32D65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30666C6-DDFF-4336-A43F-953C8C7884F2}"/>
              </a:ext>
            </a:extLst>
          </p:cNvPr>
          <p:cNvSpPr>
            <a:spLocks noGrp="1"/>
          </p:cNvSpPr>
          <p:nvPr>
            <p:ph type="dt" sz="half" idx="10"/>
          </p:nvPr>
        </p:nvSpPr>
        <p:spPr/>
        <p:txBody>
          <a:bodyPr/>
          <a:lstStyle/>
          <a:p>
            <a:fld id="{5122A606-299B-4FA2-9CC1-335684DA98DE}" type="datetimeFigureOut">
              <a:rPr lang="zh-CN" altLang="en-US" smtClean="0"/>
              <a:t>2023/11/11</a:t>
            </a:fld>
            <a:endParaRPr lang="zh-CN" altLang="en-US"/>
          </a:p>
        </p:txBody>
      </p:sp>
      <p:sp>
        <p:nvSpPr>
          <p:cNvPr id="6" name="页脚占位符 5">
            <a:extLst>
              <a:ext uri="{FF2B5EF4-FFF2-40B4-BE49-F238E27FC236}">
                <a16:creationId xmlns:a16="http://schemas.microsoft.com/office/drawing/2014/main" id="{90119CB6-528F-4BDE-9896-564B2EF63F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DFC0F2-5AC0-43AB-9248-9DF20DDEFF77}"/>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2717052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8006F5-0E96-45DB-96F2-99E5213548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D3BBD35-97F1-40B6-9644-30FEFEC8D7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F13348F-A946-4EE8-A5F6-984924990CD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865F77-65C6-471A-B731-9217F819E5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D459892-4595-4F4F-944D-22B6E6A24CA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D65C9C3-BCE3-49AF-9D2E-AA5888169DEF}"/>
              </a:ext>
            </a:extLst>
          </p:cNvPr>
          <p:cNvSpPr>
            <a:spLocks noGrp="1"/>
          </p:cNvSpPr>
          <p:nvPr>
            <p:ph type="dt" sz="half" idx="10"/>
          </p:nvPr>
        </p:nvSpPr>
        <p:spPr/>
        <p:txBody>
          <a:bodyPr/>
          <a:lstStyle/>
          <a:p>
            <a:fld id="{5122A606-299B-4FA2-9CC1-335684DA98DE}" type="datetimeFigureOut">
              <a:rPr lang="zh-CN" altLang="en-US" smtClean="0"/>
              <a:t>2023/11/11</a:t>
            </a:fld>
            <a:endParaRPr lang="zh-CN" altLang="en-US"/>
          </a:p>
        </p:txBody>
      </p:sp>
      <p:sp>
        <p:nvSpPr>
          <p:cNvPr id="8" name="页脚占位符 7">
            <a:extLst>
              <a:ext uri="{FF2B5EF4-FFF2-40B4-BE49-F238E27FC236}">
                <a16:creationId xmlns:a16="http://schemas.microsoft.com/office/drawing/2014/main" id="{619256A2-46EB-46B2-A433-0C5B010C06F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A552E5F-ED72-43EF-987F-624BB60D9058}"/>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2464444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9112BB-070A-497E-BC41-6896A5AE970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1A1A00-5EB7-4086-8EE3-F1F41336985E}"/>
              </a:ext>
            </a:extLst>
          </p:cNvPr>
          <p:cNvSpPr>
            <a:spLocks noGrp="1"/>
          </p:cNvSpPr>
          <p:nvPr>
            <p:ph type="dt" sz="half" idx="10"/>
          </p:nvPr>
        </p:nvSpPr>
        <p:spPr/>
        <p:txBody>
          <a:bodyPr/>
          <a:lstStyle/>
          <a:p>
            <a:fld id="{5122A606-299B-4FA2-9CC1-335684DA98DE}" type="datetimeFigureOut">
              <a:rPr lang="zh-CN" altLang="en-US" smtClean="0"/>
              <a:t>2023/11/11</a:t>
            </a:fld>
            <a:endParaRPr lang="zh-CN" altLang="en-US"/>
          </a:p>
        </p:txBody>
      </p:sp>
      <p:sp>
        <p:nvSpPr>
          <p:cNvPr id="4" name="页脚占位符 3">
            <a:extLst>
              <a:ext uri="{FF2B5EF4-FFF2-40B4-BE49-F238E27FC236}">
                <a16:creationId xmlns:a16="http://schemas.microsoft.com/office/drawing/2014/main" id="{83F338DB-77ED-41E8-92F9-D1EE8EABBE5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A16EC0-03AB-41E1-B48C-B58F15CDBD2A}"/>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3859315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86D26BA-2BA5-4950-87C2-EB20D579D860}"/>
              </a:ext>
            </a:extLst>
          </p:cNvPr>
          <p:cNvSpPr>
            <a:spLocks noGrp="1"/>
          </p:cNvSpPr>
          <p:nvPr>
            <p:ph type="dt" sz="half" idx="10"/>
          </p:nvPr>
        </p:nvSpPr>
        <p:spPr/>
        <p:txBody>
          <a:bodyPr/>
          <a:lstStyle/>
          <a:p>
            <a:fld id="{5122A606-299B-4FA2-9CC1-335684DA98DE}" type="datetimeFigureOut">
              <a:rPr lang="zh-CN" altLang="en-US" smtClean="0"/>
              <a:t>2023/11/11</a:t>
            </a:fld>
            <a:endParaRPr lang="zh-CN" altLang="en-US"/>
          </a:p>
        </p:txBody>
      </p:sp>
      <p:sp>
        <p:nvSpPr>
          <p:cNvPr id="3" name="页脚占位符 2">
            <a:extLst>
              <a:ext uri="{FF2B5EF4-FFF2-40B4-BE49-F238E27FC236}">
                <a16:creationId xmlns:a16="http://schemas.microsoft.com/office/drawing/2014/main" id="{A059799A-DC38-4DC7-A2B0-5A28C45EF54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2B858A1-0EED-4F3A-816E-3D0D40423610}"/>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2169262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2F652F-01EA-4ED0-AE31-A8A238FF0BA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503AE9E-374C-4DC2-9123-9C777A942D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64D2864-88BD-46F5-9B6D-98C18E150D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FF66A32-A2D9-4933-8D47-9CE9D8F77BA3}"/>
              </a:ext>
            </a:extLst>
          </p:cNvPr>
          <p:cNvSpPr>
            <a:spLocks noGrp="1"/>
          </p:cNvSpPr>
          <p:nvPr>
            <p:ph type="dt" sz="half" idx="10"/>
          </p:nvPr>
        </p:nvSpPr>
        <p:spPr/>
        <p:txBody>
          <a:bodyPr/>
          <a:lstStyle/>
          <a:p>
            <a:fld id="{5122A606-299B-4FA2-9CC1-335684DA98DE}" type="datetimeFigureOut">
              <a:rPr lang="zh-CN" altLang="en-US" smtClean="0"/>
              <a:t>2023/11/11</a:t>
            </a:fld>
            <a:endParaRPr lang="zh-CN" altLang="en-US"/>
          </a:p>
        </p:txBody>
      </p:sp>
      <p:sp>
        <p:nvSpPr>
          <p:cNvPr id="6" name="页脚占位符 5">
            <a:extLst>
              <a:ext uri="{FF2B5EF4-FFF2-40B4-BE49-F238E27FC236}">
                <a16:creationId xmlns:a16="http://schemas.microsoft.com/office/drawing/2014/main" id="{FE0BBC53-5A7D-4390-84C2-2367D27389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45116E9-951A-49C4-A99B-ACECBD7E0FA9}"/>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35985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508F00-C91B-40F7-BBCC-CD1B8FA3037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C8C6994-F4F1-4BA4-BC5D-CC56304F29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4F9B1C7-6974-4D74-8C60-4C16325A01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D1AB6-70CB-4A59-8804-6840D8BE4A5D}"/>
              </a:ext>
            </a:extLst>
          </p:cNvPr>
          <p:cNvSpPr>
            <a:spLocks noGrp="1"/>
          </p:cNvSpPr>
          <p:nvPr>
            <p:ph type="dt" sz="half" idx="10"/>
          </p:nvPr>
        </p:nvSpPr>
        <p:spPr/>
        <p:txBody>
          <a:bodyPr/>
          <a:lstStyle/>
          <a:p>
            <a:fld id="{5122A606-299B-4FA2-9CC1-335684DA98DE}" type="datetimeFigureOut">
              <a:rPr lang="zh-CN" altLang="en-US" smtClean="0"/>
              <a:t>2023/11/11</a:t>
            </a:fld>
            <a:endParaRPr lang="zh-CN" altLang="en-US"/>
          </a:p>
        </p:txBody>
      </p:sp>
      <p:sp>
        <p:nvSpPr>
          <p:cNvPr id="6" name="页脚占位符 5">
            <a:extLst>
              <a:ext uri="{FF2B5EF4-FFF2-40B4-BE49-F238E27FC236}">
                <a16:creationId xmlns:a16="http://schemas.microsoft.com/office/drawing/2014/main" id="{997128B1-3E1B-4AF8-9CD3-FFDC86E41F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E2D01D-4E16-4C67-BC5E-AB44C3C967B6}"/>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94952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2AAE58-ACAF-4953-A1A3-424F20C081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AB9B70F-3BBD-4E50-BB44-95F098A33A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76A02CE-D51B-406E-8C1D-7553F60C71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2A606-299B-4FA2-9CC1-335684DA98DE}"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75B958B8-EAE2-4749-9ABF-38F28A26F7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80D3D88-C246-4C82-A688-69B5107C1C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4B93D4-CC64-4237-B8F8-6F9FB6179840}"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883886DA-221B-5497-19BC-057D5E6718B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63450" y="209551"/>
            <a:ext cx="1266824" cy="1266824"/>
          </a:xfrm>
          <a:prstGeom prst="rect">
            <a:avLst/>
          </a:prstGeom>
        </p:spPr>
      </p:pic>
    </p:spTree>
    <p:extLst>
      <p:ext uri="{BB962C8B-B14F-4D97-AF65-F5344CB8AC3E}">
        <p14:creationId xmlns:p14="http://schemas.microsoft.com/office/powerpoint/2010/main" val="1816277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28019209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8.xml"/><Relationship Id="rId6" Type="http://schemas.openxmlformats.org/officeDocument/2006/relationships/slide" Target="slide5.xml"/><Relationship Id="rId11" Type="http://schemas.openxmlformats.org/officeDocument/2006/relationships/image" Target="../media/image18.gif"/><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slide" Target="slide6.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1.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slide" Target="slide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7">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3" name="Picture 2">
            <a:extLst>
              <a:ext uri="{FF2B5EF4-FFF2-40B4-BE49-F238E27FC236}">
                <a16:creationId xmlns:a16="http://schemas.microsoft.com/office/drawing/2014/main" id="{0B5EC5CA-0E26-EBDB-920E-52B7E1CB53DD}"/>
              </a:ext>
            </a:extLst>
          </p:cNvPr>
          <p:cNvPicPr>
            <a:picLocks noChangeAspect="1"/>
          </p:cNvPicPr>
          <p:nvPr/>
        </p:nvPicPr>
        <p:blipFill>
          <a:blip r:embed="rId8"/>
          <a:stretch>
            <a:fillRect/>
          </a:stretch>
        </p:blipFill>
        <p:spPr>
          <a:xfrm>
            <a:off x="2771775" y="673911"/>
            <a:ext cx="6841168" cy="1679983"/>
          </a:xfrm>
          <a:prstGeom prst="rect">
            <a:avLst/>
          </a:prstGeom>
        </p:spPr>
      </p:pic>
      <p:sp>
        <p:nvSpPr>
          <p:cNvPr id="4" name="TextBox 3">
            <a:extLst>
              <a:ext uri="{FF2B5EF4-FFF2-40B4-BE49-F238E27FC236}">
                <a16:creationId xmlns:a16="http://schemas.microsoft.com/office/drawing/2014/main" id="{75A254DD-5DA9-13DF-DB99-FA73C67C3221}"/>
              </a:ext>
            </a:extLst>
          </p:cNvPr>
          <p:cNvSpPr txBox="1"/>
          <p:nvPr/>
        </p:nvSpPr>
        <p:spPr>
          <a:xfrm>
            <a:off x="3429000" y="152400"/>
            <a:ext cx="64960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Thứ</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14" name="Picture 13">
            <a:extLst>
              <a:ext uri="{FF2B5EF4-FFF2-40B4-BE49-F238E27FC236}">
                <a16:creationId xmlns:a16="http://schemas.microsoft.com/office/drawing/2014/main" id="{9F96519A-03EE-4D5A-5F20-AF211F604062}"/>
              </a:ext>
            </a:extLst>
          </p:cNvPr>
          <p:cNvPicPr>
            <a:picLocks noChangeAspect="1"/>
          </p:cNvPicPr>
          <p:nvPr/>
        </p:nvPicPr>
        <p:blipFill>
          <a:blip r:embed="rId9"/>
          <a:stretch>
            <a:fillRect/>
          </a:stretch>
        </p:blipFill>
        <p:spPr>
          <a:xfrm>
            <a:off x="1331936" y="1951778"/>
            <a:ext cx="9699577" cy="1944793"/>
          </a:xfrm>
          <a:prstGeom prst="rect">
            <a:avLst/>
          </a:prstGeom>
        </p:spPr>
      </p:pic>
      <p:sp>
        <p:nvSpPr>
          <p:cNvPr id="16" name="TextBox 15">
            <a:extLst>
              <a:ext uri="{FF2B5EF4-FFF2-40B4-BE49-F238E27FC236}">
                <a16:creationId xmlns:a16="http://schemas.microsoft.com/office/drawing/2014/main" id="{980635D3-02C6-CB70-62BD-931111F73C3F}"/>
              </a:ext>
            </a:extLst>
          </p:cNvPr>
          <p:cNvSpPr txBox="1"/>
          <p:nvPr/>
        </p:nvSpPr>
        <p:spPr>
          <a:xfrm>
            <a:off x="5143500" y="3848100"/>
            <a:ext cx="23812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Tiết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a:t>
            </a:r>
          </a:p>
        </p:txBody>
      </p:sp>
    </p:spTree>
    <p:extLst>
      <p:ext uri="{BB962C8B-B14F-4D97-AF65-F5344CB8AC3E}">
        <p14:creationId xmlns:p14="http://schemas.microsoft.com/office/powerpoint/2010/main" val="1238070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1+#ppt_w/2"/>
                                          </p:val>
                                        </p:tav>
                                        <p:tav tm="100000">
                                          <p:val>
                                            <p:strVal val="#ppt_x"/>
                                          </p:val>
                                        </p:tav>
                                      </p:tavLst>
                                    </p:anim>
                                    <p:anim calcmode="lin" valueType="num">
                                      <p:cBhvr additive="base">
                                        <p:cTn id="17" dur="1000" fill="hold"/>
                                        <p:tgtEl>
                                          <p:spTgt spid="15"/>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par>
                                <p:cTn id="21" presetID="10" presetClass="entr" presetSubtype="0" fill="hold" nodeType="withEffect">
                                  <p:stCondLst>
                                    <p:cond delay="2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 calcmode="lin" valueType="num">
                                      <p:cBhvr>
                                        <p:cTn id="39"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85751"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801D2203-FFCA-3571-C7E5-6E2FE10AB705}"/>
              </a:ext>
            </a:extLst>
          </p:cNvPr>
          <p:cNvSpPr/>
          <p:nvPr/>
        </p:nvSpPr>
        <p:spPr>
          <a:xfrm>
            <a:off x="2771775" y="657225"/>
            <a:ext cx="7381875" cy="9906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Giá</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trị</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sông</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Hồng</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19" name="Straight Arrow Connector 18">
            <a:extLst>
              <a:ext uri="{FF2B5EF4-FFF2-40B4-BE49-F238E27FC236}">
                <a16:creationId xmlns:a16="http://schemas.microsoft.com/office/drawing/2014/main" id="{04E8F3D6-907C-E339-617B-695E473C3D48}"/>
              </a:ext>
            </a:extLst>
          </p:cNvPr>
          <p:cNvCxnSpPr>
            <a:cxnSpLocks/>
            <a:stCxn id="4" idx="2"/>
            <a:endCxn id="20" idx="0"/>
          </p:cNvCxnSpPr>
          <p:nvPr/>
        </p:nvCxnSpPr>
        <p:spPr>
          <a:xfrm flipH="1">
            <a:off x="2714625" y="1647825"/>
            <a:ext cx="3748088" cy="781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D70EB554-07FC-9E45-8B34-2A13F7819105}"/>
              </a:ext>
            </a:extLst>
          </p:cNvPr>
          <p:cNvSpPr/>
          <p:nvPr/>
        </p:nvSpPr>
        <p:spPr>
          <a:xfrm>
            <a:off x="1228725" y="2428875"/>
            <a:ext cx="2971800"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C</a:t>
            </a:r>
            <a:r>
              <a:rPr lang="vi-VN" sz="32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ung cấp nước cho sinh hoạt, sản xuất, giao thông đường thủy</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25" name="Straight Arrow Connector 24">
            <a:extLst>
              <a:ext uri="{FF2B5EF4-FFF2-40B4-BE49-F238E27FC236}">
                <a16:creationId xmlns:a16="http://schemas.microsoft.com/office/drawing/2014/main" id="{BDE3246F-D74E-4DCB-1655-E6B512692A95}"/>
              </a:ext>
            </a:extLst>
          </p:cNvPr>
          <p:cNvCxnSpPr>
            <a:cxnSpLocks/>
            <a:stCxn id="4" idx="2"/>
          </p:cNvCxnSpPr>
          <p:nvPr/>
        </p:nvCxnSpPr>
        <p:spPr>
          <a:xfrm>
            <a:off x="6462713" y="1647825"/>
            <a:ext cx="0" cy="6572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0B88A8BD-FB03-BACA-3F73-DD7356E699C6}"/>
              </a:ext>
            </a:extLst>
          </p:cNvPr>
          <p:cNvSpPr/>
          <p:nvPr/>
        </p:nvSpPr>
        <p:spPr>
          <a:xfrm>
            <a:off x="5543551" y="2305050"/>
            <a:ext cx="1876424"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N</a:t>
            </a:r>
            <a:r>
              <a:rPr lang="vi-VN" sz="32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uôi trồng và khai thác thủy sản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36" name="Straight Arrow Connector 35">
            <a:extLst>
              <a:ext uri="{FF2B5EF4-FFF2-40B4-BE49-F238E27FC236}">
                <a16:creationId xmlns:a16="http://schemas.microsoft.com/office/drawing/2014/main" id="{FA657F0D-A686-B1D3-A50D-7500504323E2}"/>
              </a:ext>
            </a:extLst>
          </p:cNvPr>
          <p:cNvCxnSpPr>
            <a:cxnSpLocks/>
            <a:stCxn id="4" idx="2"/>
            <a:endCxn id="37" idx="0"/>
          </p:cNvCxnSpPr>
          <p:nvPr/>
        </p:nvCxnSpPr>
        <p:spPr>
          <a:xfrm>
            <a:off x="6462713" y="1647825"/>
            <a:ext cx="3476625" cy="7143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343F4CC6-646B-B560-F452-6E0F57FC49C0}"/>
              </a:ext>
            </a:extLst>
          </p:cNvPr>
          <p:cNvSpPr/>
          <p:nvPr/>
        </p:nvSpPr>
        <p:spPr>
          <a:xfrm>
            <a:off x="9001126" y="2362200"/>
            <a:ext cx="1876424"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Phát</a:t>
            </a:r>
            <a:r>
              <a:rPr lang="en-US" sz="36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triển</a:t>
            </a:r>
            <a:r>
              <a:rPr lang="en-US" sz="36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du </a:t>
            </a:r>
            <a:r>
              <a:rPr lang="en-US" sz="36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lịch</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635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down)">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85751"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801D2203-FFCA-3571-C7E5-6E2FE10AB705}"/>
              </a:ext>
            </a:extLst>
          </p:cNvPr>
          <p:cNvSpPr/>
          <p:nvPr/>
        </p:nvSpPr>
        <p:spPr>
          <a:xfrm>
            <a:off x="2771775" y="657225"/>
            <a:ext cx="7381875" cy="9906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alibri" panose="020F0502020204030204" pitchFamily="34" charset="0"/>
                <a:cs typeface="Calibri" panose="020F0502020204030204" pitchFamily="34" charset="0"/>
              </a:rPr>
              <a:t>B</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iện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pháp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giữ</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gìn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phát</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huy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giá</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trị</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sông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Hồng</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19" name="Straight Arrow Connector 18">
            <a:extLst>
              <a:ext uri="{FF2B5EF4-FFF2-40B4-BE49-F238E27FC236}">
                <a16:creationId xmlns:a16="http://schemas.microsoft.com/office/drawing/2014/main" id="{04E8F3D6-907C-E339-617B-695E473C3D48}"/>
              </a:ext>
            </a:extLst>
          </p:cNvPr>
          <p:cNvCxnSpPr>
            <a:cxnSpLocks/>
            <a:stCxn id="4" idx="2"/>
          </p:cNvCxnSpPr>
          <p:nvPr/>
        </p:nvCxnSpPr>
        <p:spPr>
          <a:xfrm flipH="1">
            <a:off x="1123950" y="1647825"/>
            <a:ext cx="5338763" cy="685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D70EB554-07FC-9E45-8B34-2A13F7819105}"/>
              </a:ext>
            </a:extLst>
          </p:cNvPr>
          <p:cNvSpPr/>
          <p:nvPr/>
        </p:nvSpPr>
        <p:spPr>
          <a:xfrm>
            <a:off x="428625" y="2381250"/>
            <a:ext cx="2095500"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T</a:t>
            </a:r>
            <a:r>
              <a:rPr lang="vi-VN"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uyên truyền cho người dân không xả rác xuống sông</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22" name="Straight Arrow Connector 21">
            <a:extLst>
              <a:ext uri="{FF2B5EF4-FFF2-40B4-BE49-F238E27FC236}">
                <a16:creationId xmlns:a16="http://schemas.microsoft.com/office/drawing/2014/main" id="{598A1A64-08A3-5E65-179B-9DB643D37E7D}"/>
              </a:ext>
            </a:extLst>
          </p:cNvPr>
          <p:cNvCxnSpPr>
            <a:cxnSpLocks/>
            <a:stCxn id="4" idx="2"/>
          </p:cNvCxnSpPr>
          <p:nvPr/>
        </p:nvCxnSpPr>
        <p:spPr>
          <a:xfrm flipH="1">
            <a:off x="3838575" y="1647825"/>
            <a:ext cx="2624138" cy="8191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E25BDCB-483B-95EF-FF76-D3F8FEE31835}"/>
              </a:ext>
            </a:extLst>
          </p:cNvPr>
          <p:cNvSpPr/>
          <p:nvPr/>
        </p:nvSpPr>
        <p:spPr>
          <a:xfrm>
            <a:off x="2857500" y="2466975"/>
            <a:ext cx="2257426"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Xử</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lí</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nghiêm</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hoạt</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động</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khai</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thác</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cát</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sỏi</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trái</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phép</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25" name="Straight Arrow Connector 24">
            <a:extLst>
              <a:ext uri="{FF2B5EF4-FFF2-40B4-BE49-F238E27FC236}">
                <a16:creationId xmlns:a16="http://schemas.microsoft.com/office/drawing/2014/main" id="{BDE3246F-D74E-4DCB-1655-E6B512692A95}"/>
              </a:ext>
            </a:extLst>
          </p:cNvPr>
          <p:cNvCxnSpPr>
            <a:cxnSpLocks/>
            <a:stCxn id="4" idx="2"/>
            <a:endCxn id="26" idx="0"/>
          </p:cNvCxnSpPr>
          <p:nvPr/>
        </p:nvCxnSpPr>
        <p:spPr>
          <a:xfrm>
            <a:off x="6462713" y="1647825"/>
            <a:ext cx="242887" cy="7334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0B88A8BD-FB03-BACA-3F73-DD7356E699C6}"/>
              </a:ext>
            </a:extLst>
          </p:cNvPr>
          <p:cNvSpPr/>
          <p:nvPr/>
        </p:nvSpPr>
        <p:spPr>
          <a:xfrm>
            <a:off x="5534025" y="2381250"/>
            <a:ext cx="2343150"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Q</a:t>
            </a:r>
            <a:r>
              <a:rPr lang="vi-VN"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uy hoạch không gian cảnh quan hai bên bờ s</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ô</a:t>
            </a:r>
            <a:r>
              <a:rPr lang="vi-VN"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ng</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29" name="Straight Arrow Connector 28">
            <a:extLst>
              <a:ext uri="{FF2B5EF4-FFF2-40B4-BE49-F238E27FC236}">
                <a16:creationId xmlns:a16="http://schemas.microsoft.com/office/drawing/2014/main" id="{6DF39160-39EF-EFAA-8815-79D990A9CA16}"/>
              </a:ext>
            </a:extLst>
          </p:cNvPr>
          <p:cNvCxnSpPr>
            <a:cxnSpLocks/>
          </p:cNvCxnSpPr>
          <p:nvPr/>
        </p:nvCxnSpPr>
        <p:spPr>
          <a:xfrm>
            <a:off x="6453188" y="1638300"/>
            <a:ext cx="3676650" cy="6286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629F3C93-DA42-F91F-845B-378995AF022D}"/>
              </a:ext>
            </a:extLst>
          </p:cNvPr>
          <p:cNvSpPr/>
          <p:nvPr/>
        </p:nvSpPr>
        <p:spPr>
          <a:xfrm>
            <a:off x="8677276" y="2276475"/>
            <a:ext cx="2924174" cy="30861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Tổ</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chức</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các</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tuyến</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du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lịch</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trên</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sông</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để</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du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khách</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biết</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và</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trân</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trọng</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vẻ</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đẹp</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và</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giá</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trị</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của</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sông</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Hồng</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03052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6"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2566884" y="1924552"/>
            <a:ext cx="7057534" cy="232472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C16BE6F0-7828-4FF0-FA3F-08F937C05090}"/>
              </a:ext>
            </a:extLst>
          </p:cNvPr>
          <p:cNvPicPr>
            <a:picLocks noChangeAspect="1"/>
          </p:cNvPicPr>
          <p:nvPr/>
        </p:nvPicPr>
        <p:blipFill>
          <a:blip r:embed="rId8"/>
          <a:stretch>
            <a:fillRect/>
          </a:stretch>
        </p:blipFill>
        <p:spPr>
          <a:xfrm>
            <a:off x="2622499" y="2033295"/>
            <a:ext cx="7023201" cy="2353260"/>
          </a:xfrm>
          <a:prstGeom prst="rect">
            <a:avLst/>
          </a:prstGeom>
        </p:spPr>
      </p:pic>
    </p:spTree>
    <p:extLst>
      <p:ext uri="{BB962C8B-B14F-4D97-AF65-F5344CB8AC3E}">
        <p14:creationId xmlns:p14="http://schemas.microsoft.com/office/powerpoint/2010/main" val="2093899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676275" y="514350"/>
            <a:ext cx="10887075" cy="1077218"/>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cs typeface="Calibri" panose="020F0502020204030204" pitchFamily="34" charset="0"/>
              </a:rPr>
              <a:t>Liệt kê những thành tựu tiêu biểu, đời sống vật chất, tinh thần của cư dân Văn Lang-  Âu Lạc theo bảng sau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4" name="Table 4">
            <a:extLst>
              <a:ext uri="{FF2B5EF4-FFF2-40B4-BE49-F238E27FC236}">
                <a16:creationId xmlns:a16="http://schemas.microsoft.com/office/drawing/2014/main" id="{3B7B40D2-0DED-F339-E7FE-D79B1515D7F1}"/>
              </a:ext>
            </a:extLst>
          </p:cNvPr>
          <p:cNvGraphicFramePr>
            <a:graphicFrameLocks noGrp="1"/>
          </p:cNvGraphicFramePr>
          <p:nvPr>
            <p:extLst>
              <p:ext uri="{D42A27DB-BD31-4B8C-83A1-F6EECF244321}">
                <p14:modId xmlns:p14="http://schemas.microsoft.com/office/powerpoint/2010/main" val="2175519030"/>
              </p:ext>
            </p:extLst>
          </p:nvPr>
        </p:nvGraphicFramePr>
        <p:xfrm>
          <a:off x="476250" y="2053166"/>
          <a:ext cx="11277600" cy="2194984"/>
        </p:xfrm>
        <a:graphic>
          <a:graphicData uri="http://schemas.openxmlformats.org/drawingml/2006/table">
            <a:tbl>
              <a:tblPr firstRow="1" bandRow="1">
                <a:tableStyleId>{93296810-A885-4BE3-A3E7-6D5BEEA58F35}</a:tableStyleId>
              </a:tblPr>
              <a:tblGrid>
                <a:gridCol w="3759200">
                  <a:extLst>
                    <a:ext uri="{9D8B030D-6E8A-4147-A177-3AD203B41FA5}">
                      <a16:colId xmlns:a16="http://schemas.microsoft.com/office/drawing/2014/main" val="2696420206"/>
                    </a:ext>
                  </a:extLst>
                </a:gridCol>
                <a:gridCol w="3759200">
                  <a:extLst>
                    <a:ext uri="{9D8B030D-6E8A-4147-A177-3AD203B41FA5}">
                      <a16:colId xmlns:a16="http://schemas.microsoft.com/office/drawing/2014/main" val="4078024989"/>
                    </a:ext>
                  </a:extLst>
                </a:gridCol>
                <a:gridCol w="3759200">
                  <a:extLst>
                    <a:ext uri="{9D8B030D-6E8A-4147-A177-3AD203B41FA5}">
                      <a16:colId xmlns:a16="http://schemas.microsoft.com/office/drawing/2014/main" val="2837318334"/>
                    </a:ext>
                  </a:extLst>
                </a:gridCol>
              </a:tblGrid>
              <a:tr h="1097492">
                <a:tc>
                  <a:txBody>
                    <a:bodyPr/>
                    <a:lstStyle/>
                    <a:p>
                      <a:pPr algn="ctr"/>
                      <a:r>
                        <a:rPr lang="en-US" sz="3200" dirty="0">
                          <a:latin typeface="Calibri" panose="020F0502020204030204" pitchFamily="34" charset="0"/>
                          <a:cs typeface="Calibri" panose="020F0502020204030204" pitchFamily="34" charset="0"/>
                        </a:rPr>
                        <a:t>Thành </a:t>
                      </a:r>
                      <a:r>
                        <a:rPr lang="en-US" sz="3200" dirty="0" err="1">
                          <a:latin typeface="Calibri" panose="020F0502020204030204" pitchFamily="34" charset="0"/>
                          <a:cs typeface="Calibri" panose="020F0502020204030204" pitchFamily="34" charset="0"/>
                        </a:rPr>
                        <a:t>tựu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biểu</a:t>
                      </a:r>
                      <a:endParaRPr lang="en-US" sz="3200" dirty="0">
                        <a:latin typeface="Calibri" panose="020F0502020204030204" pitchFamily="34" charset="0"/>
                        <a:cs typeface="Calibri" panose="020F0502020204030204" pitchFamily="34" charset="0"/>
                      </a:endParaRPr>
                    </a:p>
                  </a:txBody>
                  <a:tcPr/>
                </a:tc>
                <a:tc>
                  <a:txBody>
                    <a:bodyPr/>
                    <a:lstStyle/>
                    <a:p>
                      <a:pPr algn="ctr"/>
                      <a:r>
                        <a:rPr lang="en-US" sz="3200" dirty="0" err="1">
                          <a:latin typeface="Calibri" panose="020F0502020204030204" pitchFamily="34" charset="0"/>
                          <a:cs typeface="Calibri" panose="020F0502020204030204" pitchFamily="34" charset="0"/>
                        </a:rPr>
                        <a:t>Đời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sống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vật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chất</a:t>
                      </a:r>
                      <a:endParaRPr lang="en-US" sz="3200" dirty="0">
                        <a:latin typeface="Calibri" panose="020F0502020204030204" pitchFamily="34" charset="0"/>
                        <a:cs typeface="Calibri" panose="020F0502020204030204" pitchFamily="34" charset="0"/>
                      </a:endParaRPr>
                    </a:p>
                  </a:txBody>
                  <a:tcPr/>
                </a:tc>
                <a:tc>
                  <a:txBody>
                    <a:bodyPr/>
                    <a:lstStyle/>
                    <a:p>
                      <a:pPr algn="ctr"/>
                      <a:r>
                        <a:rPr lang="en-US" sz="3200" dirty="0" err="1">
                          <a:latin typeface="Calibri" panose="020F0502020204030204" pitchFamily="34" charset="0"/>
                          <a:cs typeface="Calibri" panose="020F0502020204030204" pitchFamily="34" charset="0"/>
                        </a:rPr>
                        <a:t>Đời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sống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thần</a:t>
                      </a:r>
                      <a:endParaRPr lang="en-US" sz="3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97059498"/>
                  </a:ext>
                </a:extLst>
              </a:tr>
              <a:tr h="1097492">
                <a:tc>
                  <a:txBody>
                    <a:bodyPr/>
                    <a:lstStyle/>
                    <a:p>
                      <a:pPr algn="ctr"/>
                      <a:r>
                        <a:rPr lang="en-US" sz="3600" dirty="0">
                          <a:latin typeface="Calibri" panose="020F0502020204030204" pitchFamily="34" charset="0"/>
                          <a:cs typeface="Calibri" panose="020F0502020204030204" pitchFamily="34" charset="0"/>
                        </a:rPr>
                        <a:t>?</a:t>
                      </a:r>
                    </a:p>
                  </a:txBody>
                  <a:tcPr/>
                </a:tc>
                <a:tc>
                  <a:txBody>
                    <a:bodyPr/>
                    <a:lstStyle/>
                    <a:p>
                      <a:pPr algn="ctr"/>
                      <a:r>
                        <a:rPr lang="en-US" sz="3600" dirty="0">
                          <a:latin typeface="Calibri" panose="020F0502020204030204" pitchFamily="34" charset="0"/>
                          <a:cs typeface="Calibri" panose="020F0502020204030204" pitchFamily="34" charset="0"/>
                        </a:rPr>
                        <a:t>?</a:t>
                      </a:r>
                    </a:p>
                  </a:txBody>
                  <a:tcPr/>
                </a:tc>
                <a:tc>
                  <a:txBody>
                    <a:bodyPr/>
                    <a:lstStyle/>
                    <a:p>
                      <a:pPr algn="ctr"/>
                      <a:r>
                        <a:rPr lang="en-US" sz="3600" dirty="0">
                          <a:latin typeface="Calibri" panose="020F0502020204030204" pitchFamily="34" charset="0"/>
                          <a:cs typeface="Calibri" panose="020F0502020204030204" pitchFamily="34" charset="0"/>
                        </a:rPr>
                        <a:t>?</a:t>
                      </a:r>
                    </a:p>
                  </a:txBody>
                  <a:tcPr/>
                </a:tc>
                <a:extLst>
                  <a:ext uri="{0D108BD9-81ED-4DB2-BD59-A6C34878D82A}">
                    <a16:rowId xmlns:a16="http://schemas.microsoft.com/office/drawing/2014/main" val="276998892"/>
                  </a:ext>
                </a:extLst>
              </a:tr>
            </a:tbl>
          </a:graphicData>
        </a:graphic>
      </p:graphicFrame>
    </p:spTree>
    <p:extLst>
      <p:ext uri="{BB962C8B-B14F-4D97-AF65-F5344CB8AC3E}">
        <p14:creationId xmlns:p14="http://schemas.microsoft.com/office/powerpoint/2010/main" val="2463484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3" name="Table 4">
            <a:extLst>
              <a:ext uri="{FF2B5EF4-FFF2-40B4-BE49-F238E27FC236}">
                <a16:creationId xmlns:a16="http://schemas.microsoft.com/office/drawing/2014/main" id="{1D6A8D80-2511-49DF-F8B4-A05692517EB0}"/>
              </a:ext>
            </a:extLst>
          </p:cNvPr>
          <p:cNvGraphicFramePr>
            <a:graphicFrameLocks noGrp="1"/>
          </p:cNvGraphicFramePr>
          <p:nvPr>
            <p:extLst>
              <p:ext uri="{D42A27DB-BD31-4B8C-83A1-F6EECF244321}">
                <p14:modId xmlns:p14="http://schemas.microsoft.com/office/powerpoint/2010/main" val="3482500496"/>
              </p:ext>
            </p:extLst>
          </p:nvPr>
        </p:nvGraphicFramePr>
        <p:xfrm>
          <a:off x="438150" y="729191"/>
          <a:ext cx="11277600" cy="4692651"/>
        </p:xfrm>
        <a:graphic>
          <a:graphicData uri="http://schemas.openxmlformats.org/drawingml/2006/table">
            <a:tbl>
              <a:tblPr firstRow="1" bandRow="1">
                <a:tableStyleId>{93296810-A885-4BE3-A3E7-6D5BEEA58F35}</a:tableStyleId>
              </a:tblPr>
              <a:tblGrid>
                <a:gridCol w="3759200">
                  <a:extLst>
                    <a:ext uri="{9D8B030D-6E8A-4147-A177-3AD203B41FA5}">
                      <a16:colId xmlns:a16="http://schemas.microsoft.com/office/drawing/2014/main" val="2696420206"/>
                    </a:ext>
                  </a:extLst>
                </a:gridCol>
                <a:gridCol w="3759200">
                  <a:extLst>
                    <a:ext uri="{9D8B030D-6E8A-4147-A177-3AD203B41FA5}">
                      <a16:colId xmlns:a16="http://schemas.microsoft.com/office/drawing/2014/main" val="4078024989"/>
                    </a:ext>
                  </a:extLst>
                </a:gridCol>
                <a:gridCol w="3759200">
                  <a:extLst>
                    <a:ext uri="{9D8B030D-6E8A-4147-A177-3AD203B41FA5}">
                      <a16:colId xmlns:a16="http://schemas.microsoft.com/office/drawing/2014/main" val="2837318334"/>
                    </a:ext>
                  </a:extLst>
                </a:gridCol>
              </a:tblGrid>
              <a:tr h="785284">
                <a:tc>
                  <a:txBody>
                    <a:bodyPr/>
                    <a:lstStyle/>
                    <a:p>
                      <a:pPr algn="ctr"/>
                      <a:r>
                        <a:rPr lang="en-US" sz="3200" dirty="0">
                          <a:latin typeface="Calibri" panose="020F0502020204030204" pitchFamily="34" charset="0"/>
                          <a:cs typeface="Calibri" panose="020F0502020204030204" pitchFamily="34" charset="0"/>
                        </a:rPr>
                        <a:t>Thành </a:t>
                      </a:r>
                      <a:r>
                        <a:rPr lang="en-US" sz="3200" dirty="0" err="1">
                          <a:latin typeface="Calibri" panose="020F0502020204030204" pitchFamily="34" charset="0"/>
                          <a:cs typeface="Calibri" panose="020F0502020204030204" pitchFamily="34" charset="0"/>
                        </a:rPr>
                        <a:t>tựu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biểu</a:t>
                      </a:r>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libri" panose="020F0502020204030204" pitchFamily="34" charset="0"/>
                          <a:cs typeface="Calibri" panose="020F0502020204030204" pitchFamily="34" charset="0"/>
                        </a:rPr>
                        <a:t>Đời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sống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vật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chất</a:t>
                      </a:r>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libri" panose="020F0502020204030204" pitchFamily="34" charset="0"/>
                          <a:cs typeface="Calibri" panose="020F0502020204030204" pitchFamily="34" charset="0"/>
                        </a:rPr>
                        <a:t>Đời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sống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thần</a:t>
                      </a:r>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059498"/>
                  </a:ext>
                </a:extLst>
              </a:tr>
              <a:tr h="3907367">
                <a:tc>
                  <a:txBody>
                    <a:bodyPr/>
                    <a:lstStyle/>
                    <a:p>
                      <a:pPr algn="ctr"/>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998892"/>
                  </a:ext>
                </a:extLst>
              </a:tr>
            </a:tbl>
          </a:graphicData>
        </a:graphic>
      </p:graphicFrame>
      <p:sp>
        <p:nvSpPr>
          <p:cNvPr id="18" name="TextBox 17">
            <a:extLst>
              <a:ext uri="{FF2B5EF4-FFF2-40B4-BE49-F238E27FC236}">
                <a16:creationId xmlns:a16="http://schemas.microsoft.com/office/drawing/2014/main" id="{2BED8F5D-A964-CD1E-B474-D0DD4C02D993}"/>
              </a:ext>
            </a:extLst>
          </p:cNvPr>
          <p:cNvSpPr txBox="1"/>
          <p:nvPr/>
        </p:nvSpPr>
        <p:spPr>
          <a:xfrm>
            <a:off x="590551" y="1743075"/>
            <a:ext cx="3429000" cy="3539430"/>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Ra </a:t>
            </a:r>
            <a:r>
              <a:rPr lang="en-US" sz="2800" dirty="0" err="1">
                <a:latin typeface="Calibri" panose="020F0502020204030204" pitchFamily="34" charset="0"/>
                <a:cs typeface="Calibri" panose="020F0502020204030204" pitchFamily="34" charset="0"/>
              </a:rPr>
              <a:t>đời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nước</a:t>
            </a:r>
            <a:r>
              <a:rPr lang="en-US" sz="2800" dirty="0">
                <a:latin typeface="Calibri" panose="020F0502020204030204" pitchFamily="34" charset="0"/>
                <a:cs typeface="Calibri" panose="020F0502020204030204" pitchFamily="34" charset="0"/>
              </a:rPr>
              <a:t> Văn Lang, </a:t>
            </a:r>
            <a:r>
              <a:rPr lang="en-US" sz="2800" dirty="0" err="1">
                <a:latin typeface="Calibri" panose="020F0502020204030204" pitchFamily="34" charset="0"/>
                <a:cs typeface="Calibri" panose="020F0502020204030204" pitchFamily="34" charset="0"/>
              </a:rPr>
              <a:t>Âu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xây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dựng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Cổ</a:t>
            </a:r>
            <a:r>
              <a:rPr lang="en-US" sz="2800" dirty="0">
                <a:latin typeface="Calibri" panose="020F0502020204030204" pitchFamily="34" charset="0"/>
                <a:cs typeface="Calibri" panose="020F0502020204030204" pitchFamily="34" charset="0"/>
              </a:rPr>
              <a:t> Loa, </a:t>
            </a:r>
            <a:r>
              <a:rPr lang="en-US" sz="2800" dirty="0" err="1">
                <a:latin typeface="Calibri" panose="020F0502020204030204" pitchFamily="34" charset="0"/>
                <a:cs typeface="Calibri" panose="020F0502020204030204" pitchFamily="34" charset="0"/>
              </a:rPr>
              <a:t>chế</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tạo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nỏ</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bắn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nhiều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mũi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lúc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trống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đồng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Sơn</a:t>
            </a:r>
            <a:r>
              <a:rPr lang="en-US" sz="2800" dirty="0">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A8EF7E0D-2025-9892-9417-7D860D657B05}"/>
              </a:ext>
            </a:extLst>
          </p:cNvPr>
          <p:cNvSpPr txBox="1"/>
          <p:nvPr/>
        </p:nvSpPr>
        <p:spPr>
          <a:xfrm>
            <a:off x="4333876" y="1743075"/>
            <a:ext cx="3429000" cy="3539430"/>
          </a:xfrm>
          <a:prstGeom prst="rect">
            <a:avLst/>
          </a:prstGeom>
          <a:noFill/>
        </p:spPr>
        <p:txBody>
          <a:bodyPr wrap="square" rtlCol="0">
            <a:spAutoFit/>
          </a:bodyPr>
          <a:lstStyle/>
          <a:p>
            <a:pPr algn="just"/>
            <a:r>
              <a:rPr lang="en-US" sz="2800" b="1" dirty="0" err="1">
                <a:latin typeface="Calibri" panose="020F0502020204030204" pitchFamily="34" charset="0"/>
                <a:cs typeface="Calibri" panose="020F0502020204030204" pitchFamily="34" charset="0"/>
              </a:rPr>
              <a:t>Đời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sống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vật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chất</a:t>
            </a:r>
            <a:r>
              <a:rPr lang="en-US" sz="2800" b="1"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gạo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nếp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gạo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tẻ</a:t>
            </a:r>
            <a:r>
              <a:rPr lang="en-US" sz="2800" dirty="0">
                <a:latin typeface="Calibri" panose="020F0502020204030204" pitchFamily="34" charset="0"/>
                <a:cs typeface="Calibri" panose="020F0502020204030204" pitchFamily="34" charset="0"/>
              </a:rPr>
              <a:t>, ở </a:t>
            </a:r>
            <a:r>
              <a:rPr lang="en-US" sz="2800" dirty="0" err="1">
                <a:latin typeface="Calibri" panose="020F0502020204030204" pitchFamily="34" charset="0"/>
                <a:cs typeface="Calibri" panose="020F0502020204030204" pitchFamily="34" charset="0"/>
              </a:rPr>
              <a:t>nhà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sàn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chủ</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yếu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nam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thường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đóng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khố</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nữ</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mặc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váy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áo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yếm</a:t>
            </a:r>
            <a:r>
              <a:rPr lang="en-US" sz="2800" dirty="0">
                <a:latin typeface="Calibri" panose="020F0502020204030204" pitchFamily="34" charset="0"/>
                <a:cs typeface="Calibri" panose="020F0502020204030204" pitchFamily="34" charset="0"/>
              </a:rPr>
              <a:t>; di </a:t>
            </a:r>
            <a:r>
              <a:rPr lang="en-US" sz="2800" dirty="0" err="1">
                <a:latin typeface="Calibri" panose="020F0502020204030204" pitchFamily="34" charset="0"/>
                <a:cs typeface="Calibri" panose="020F0502020204030204" pitchFamily="34" charset="0"/>
              </a:rPr>
              <a:t>chuyển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chủ</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yếu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trên</a:t>
            </a:r>
            <a:r>
              <a:rPr lang="en-US" sz="2800" dirty="0">
                <a:latin typeface="Calibri" panose="020F0502020204030204" pitchFamily="34" charset="0"/>
                <a:cs typeface="Calibri" panose="020F0502020204030204" pitchFamily="34" charset="0"/>
              </a:rPr>
              <a:t> song </a:t>
            </a:r>
            <a:r>
              <a:rPr lang="en-US" sz="2800" dirty="0" err="1">
                <a:latin typeface="Calibri" panose="020F0502020204030204" pitchFamily="34" charset="0"/>
                <a:cs typeface="Calibri" panose="020F0502020204030204" pitchFamily="34" charset="0"/>
              </a:rPr>
              <a:t>bằng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thuyền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bè</a:t>
            </a:r>
            <a:r>
              <a:rPr lang="en-US" sz="2800" dirty="0">
                <a:latin typeface="Calibri" panose="020F0502020204030204" pitchFamily="34" charset="0"/>
                <a:cs typeface="Calibri" panose="020F0502020204030204" pitchFamily="34" charset="0"/>
              </a:rPr>
              <a:t>.</a:t>
            </a:r>
          </a:p>
        </p:txBody>
      </p:sp>
      <p:sp>
        <p:nvSpPr>
          <p:cNvPr id="20" name="TextBox 19">
            <a:extLst>
              <a:ext uri="{FF2B5EF4-FFF2-40B4-BE49-F238E27FC236}">
                <a16:creationId xmlns:a16="http://schemas.microsoft.com/office/drawing/2014/main" id="{67E73FEC-44AA-B403-5719-E695D0359F88}"/>
              </a:ext>
            </a:extLst>
          </p:cNvPr>
          <p:cNvSpPr txBox="1"/>
          <p:nvPr/>
        </p:nvSpPr>
        <p:spPr>
          <a:xfrm>
            <a:off x="7962900" y="1752600"/>
            <a:ext cx="3600449" cy="3539430"/>
          </a:xfrm>
          <a:prstGeom prst="rect">
            <a:avLst/>
          </a:prstGeom>
          <a:noFill/>
        </p:spPr>
        <p:txBody>
          <a:bodyPr wrap="square" rtlCol="0">
            <a:spAutoFit/>
          </a:bodyPr>
          <a:lstStyle/>
          <a:p>
            <a:pPr algn="just"/>
            <a:r>
              <a:rPr lang="en-US" sz="2800" b="1" dirty="0" err="1">
                <a:latin typeface="Calibri" panose="020F0502020204030204" pitchFamily="34" charset="0"/>
                <a:cs typeface="Calibri" panose="020F0502020204030204" pitchFamily="34" charset="0"/>
              </a:rPr>
              <a:t>Đời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sống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vật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thần</a:t>
            </a:r>
            <a:r>
              <a:rPr lang="en-US" sz="2800" b="1"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thờ</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tổ</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 </a:t>
            </a:r>
            <a:r>
              <a:rPr lang="en-US" sz="2800" dirty="0" err="1">
                <a:latin typeface="Calibri" panose="020F0502020204030204" pitchFamily="34" charset="0"/>
                <a:cs typeface="Calibri" panose="020F0502020204030204" pitchFamily="34" charset="0"/>
              </a:rPr>
              <a:t>thần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núi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Mặt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nhảy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múa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kèn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đánh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trống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đua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thuyền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lễ</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hội</a:t>
            </a:r>
            <a:r>
              <a:rPr lang="en-US" sz="2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67563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2566884" y="1924552"/>
            <a:ext cx="7057534" cy="232472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2B55D255-C2E9-E816-0062-304A3AB77395}"/>
              </a:ext>
            </a:extLst>
          </p:cNvPr>
          <p:cNvPicPr>
            <a:picLocks noChangeAspect="1"/>
          </p:cNvPicPr>
          <p:nvPr/>
        </p:nvPicPr>
        <p:blipFill>
          <a:blip r:embed="rId8"/>
          <a:stretch>
            <a:fillRect/>
          </a:stretch>
        </p:blipFill>
        <p:spPr>
          <a:xfrm>
            <a:off x="2694137" y="2033295"/>
            <a:ext cx="6803726" cy="2353260"/>
          </a:xfrm>
          <a:prstGeom prst="rect">
            <a:avLst/>
          </a:prstGeom>
        </p:spPr>
      </p:pic>
    </p:spTree>
    <p:extLst>
      <p:ext uri="{BB962C8B-B14F-4D97-AF65-F5344CB8AC3E}">
        <p14:creationId xmlns:p14="http://schemas.microsoft.com/office/powerpoint/2010/main" val="3642028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0002226F-92CD-887A-8691-ACE950809807}"/>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977444"/>
            <a:ext cx="2825191" cy="5063817"/>
          </a:xfrm>
          <a:prstGeom prst="rect">
            <a:avLst/>
          </a:prstGeom>
        </p:spPr>
      </p:pic>
      <p:grpSp>
        <p:nvGrpSpPr>
          <p:cNvPr id="3" name="Group 2">
            <a:extLst>
              <a:ext uri="{FF2B5EF4-FFF2-40B4-BE49-F238E27FC236}">
                <a16:creationId xmlns:a16="http://schemas.microsoft.com/office/drawing/2014/main" id="{40DFA6D6-3B8B-53B5-1E8D-FC04B92BF706}"/>
              </a:ext>
            </a:extLst>
          </p:cNvPr>
          <p:cNvGrpSpPr/>
          <p:nvPr/>
        </p:nvGrpSpPr>
        <p:grpSpPr>
          <a:xfrm>
            <a:off x="2658641" y="478190"/>
            <a:ext cx="8761834" cy="2019575"/>
            <a:chOff x="1062408" y="2540001"/>
            <a:chExt cx="10219585" cy="1949367"/>
          </a:xfrm>
        </p:grpSpPr>
        <p:grpSp>
          <p:nvGrpSpPr>
            <p:cNvPr id="9" name="Group 8">
              <a:extLst>
                <a:ext uri="{FF2B5EF4-FFF2-40B4-BE49-F238E27FC236}">
                  <a16:creationId xmlns:a16="http://schemas.microsoft.com/office/drawing/2014/main" id="{4A081A7D-4936-1297-AFD7-9A77CEEE8C3E}"/>
                </a:ext>
              </a:extLst>
            </p:cNvPr>
            <p:cNvGrpSpPr/>
            <p:nvPr/>
          </p:nvGrpSpPr>
          <p:grpSpPr>
            <a:xfrm>
              <a:off x="1062408" y="2540001"/>
              <a:ext cx="10219585" cy="1949367"/>
              <a:chOff x="986208" y="774700"/>
              <a:chExt cx="10219585" cy="5533688"/>
            </a:xfrm>
          </p:grpSpPr>
          <p:grpSp>
            <p:nvGrpSpPr>
              <p:cNvPr id="18" name="Group 17">
                <a:extLst>
                  <a:ext uri="{FF2B5EF4-FFF2-40B4-BE49-F238E27FC236}">
                    <a16:creationId xmlns:a16="http://schemas.microsoft.com/office/drawing/2014/main" id="{A16FD8A1-A15E-6784-87A5-2A813ECF5FA0}"/>
                  </a:ext>
                </a:extLst>
              </p:cNvPr>
              <p:cNvGrpSpPr/>
              <p:nvPr/>
            </p:nvGrpSpPr>
            <p:grpSpPr>
              <a:xfrm>
                <a:off x="986208" y="774700"/>
                <a:ext cx="10219585" cy="5533688"/>
                <a:chOff x="986208" y="774700"/>
                <a:chExt cx="10219585" cy="5533688"/>
              </a:xfrm>
            </p:grpSpPr>
            <p:sp>
              <p:nvSpPr>
                <p:cNvPr id="20" name="Rectangle: Rounded Corners 19">
                  <a:extLst>
                    <a:ext uri="{FF2B5EF4-FFF2-40B4-BE49-F238E27FC236}">
                      <a16:creationId xmlns:a16="http://schemas.microsoft.com/office/drawing/2014/main" id="{9B793669-9856-6A8E-FEF7-2A8B0C85B853}"/>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0C4A871C-3A4F-27F4-26DE-D50E581232B4}"/>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a16="http://schemas.microsoft.com/office/drawing/2014/main" id="{17293A14-72C5-D803-3C06-ABD2EF25342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a:extLst>
                <a:ext uri="{FF2B5EF4-FFF2-40B4-BE49-F238E27FC236}">
                  <a16:creationId xmlns:a16="http://schemas.microsoft.com/office/drawing/2014/main" id="{0E11762C-648C-000F-4506-B5B397901862}"/>
                </a:ext>
              </a:extLst>
            </p:cNvPr>
            <p:cNvSpPr/>
            <p:nvPr/>
          </p:nvSpPr>
          <p:spPr>
            <a:xfrm>
              <a:off x="1305462" y="2876433"/>
              <a:ext cx="9847622" cy="1336847"/>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ambria" panose="02040503050406030204" pitchFamily="18" charset="0"/>
                  <a:ea typeface="Cambria" panose="02040503050406030204" pitchFamily="18" charset="0"/>
                </a:rPr>
                <a:t>Đ</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óng vai hướng dẫn viên của một tàu du lịch trên sông Hồng, hãy giới thiệu cho du khách về một số giá trị mà sông Hồng mang lại cho con người.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393603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676275" y="514350"/>
            <a:ext cx="108870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Ví</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dụ</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999F9CA4-DF72-EBB3-84AD-6FFA6F405AEA}"/>
              </a:ext>
            </a:extLst>
          </p:cNvPr>
          <p:cNvSpPr txBox="1"/>
          <p:nvPr/>
        </p:nvSpPr>
        <p:spPr>
          <a:xfrm>
            <a:off x="781050" y="1314450"/>
            <a:ext cx="10629900" cy="3046988"/>
          </a:xfrm>
          <a:prstGeom prst="rect">
            <a:avLst/>
          </a:prstGeom>
          <a:noFill/>
        </p:spPr>
        <p:txBody>
          <a:bodyPr wrap="square" rtlCol="0">
            <a:spAutoFit/>
          </a:bodyPr>
          <a:lstStyle/>
          <a:p>
            <a:pPr algn="just"/>
            <a:r>
              <a:rPr lang="vi-VN" sz="3200" b="0" i="0" dirty="0">
                <a:solidFill>
                  <a:srgbClr val="002060"/>
                </a:solidFill>
                <a:effectLst/>
                <a:latin typeface="Calibri" panose="020F0502020204030204" pitchFamily="34" charset="0"/>
                <a:cs typeface="Calibri" panose="020F0502020204030204" pitchFamily="34" charset="0"/>
              </a:rPr>
              <a:t>Sông Hồng mang lại nhiều giá trị cho phát triển kinh tế và đời sống dân cư như:</a:t>
            </a:r>
          </a:p>
          <a:p>
            <a:pPr algn="just"/>
            <a:r>
              <a:rPr lang="vi-VN" sz="3200" b="1" i="0" dirty="0">
                <a:solidFill>
                  <a:srgbClr val="002060"/>
                </a:solidFill>
                <a:effectLst/>
                <a:latin typeface="Calibri" panose="020F0502020204030204" pitchFamily="34" charset="0"/>
                <a:cs typeface="Calibri" panose="020F0502020204030204" pitchFamily="34" charset="0"/>
              </a:rPr>
              <a:t>+ Cung cấp nước cho sinh hoạt, sản xuất;</a:t>
            </a:r>
          </a:p>
          <a:p>
            <a:pPr algn="just"/>
            <a:r>
              <a:rPr lang="vi-VN" sz="3200" b="1" i="0" dirty="0">
                <a:solidFill>
                  <a:srgbClr val="002060"/>
                </a:solidFill>
                <a:effectLst/>
                <a:latin typeface="Calibri" panose="020F0502020204030204" pitchFamily="34" charset="0"/>
                <a:cs typeface="Calibri" panose="020F0502020204030204" pitchFamily="34" charset="0"/>
              </a:rPr>
              <a:t>+ Phát triển giao thông đường thuỷ nuôi trồng và khai thác thuỷ sản;</a:t>
            </a:r>
          </a:p>
          <a:p>
            <a:pPr algn="just"/>
            <a:r>
              <a:rPr lang="vi-VN" sz="3200" b="1" i="0" dirty="0">
                <a:solidFill>
                  <a:srgbClr val="002060"/>
                </a:solidFill>
                <a:effectLst/>
                <a:latin typeface="Calibri" panose="020F0502020204030204" pitchFamily="34" charset="0"/>
                <a:cs typeface="Calibri" panose="020F0502020204030204" pitchFamily="34" charset="0"/>
              </a:rPr>
              <a:t>+ Phát triển du lịch,....</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6803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sp>
        <p:nvSpPr>
          <p:cNvPr id="2" name="Rectangle: Rounded Corners 1">
            <a:extLst>
              <a:ext uri="{FF2B5EF4-FFF2-40B4-BE49-F238E27FC236}">
                <a16:creationId xmlns:a16="http://schemas.microsoft.com/office/drawing/2014/main" id="{8B2C5676-2CA9-6B8A-9448-5DD20C3F861A}"/>
              </a:ext>
            </a:extLst>
          </p:cNvPr>
          <p:cNvSpPr/>
          <p:nvPr/>
        </p:nvSpPr>
        <p:spPr>
          <a:xfrm>
            <a:off x="2009775" y="1371600"/>
            <a:ext cx="8724900" cy="36010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B050"/>
              </a:solidFill>
              <a:effectLst/>
              <a:uLnTx/>
              <a:uFillTx/>
              <a:latin typeface="Calibri" panose="020F0502020204030204"/>
              <a:ea typeface="Calibri" panose="020F0502020204030204" pitchFamily="34" charset="0"/>
              <a:cs typeface="+mn-cs"/>
            </a:endParaRPr>
          </a:p>
        </p:txBody>
      </p:sp>
      <p:pic>
        <p:nvPicPr>
          <p:cNvPr id="3" name="Picture 2">
            <a:extLst>
              <a:ext uri="{FF2B5EF4-FFF2-40B4-BE49-F238E27FC236}">
                <a16:creationId xmlns:a16="http://schemas.microsoft.com/office/drawing/2014/main" id="{479F16F2-3663-20C8-CBD3-5931057D3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9024" y="3012643"/>
            <a:ext cx="2088108" cy="3868974"/>
          </a:xfrm>
          <a:prstGeom prst="rect">
            <a:avLst/>
          </a:prstGeom>
        </p:spPr>
      </p:pic>
      <p:pic>
        <p:nvPicPr>
          <p:cNvPr id="5" name="Picture 4">
            <a:extLst>
              <a:ext uri="{FF2B5EF4-FFF2-40B4-BE49-F238E27FC236}">
                <a16:creationId xmlns:a16="http://schemas.microsoft.com/office/drawing/2014/main" id="{6AE9BDF2-4EF6-82C1-5AB9-6169E5FCA5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74" t="1982" r="-1031" b="-1982"/>
          <a:stretch/>
        </p:blipFill>
        <p:spPr>
          <a:xfrm>
            <a:off x="644404" y="3012643"/>
            <a:ext cx="2153958" cy="3845357"/>
          </a:xfrm>
          <a:prstGeom prst="rect">
            <a:avLst/>
          </a:prstGeom>
        </p:spPr>
      </p:pic>
      <p:pic>
        <p:nvPicPr>
          <p:cNvPr id="13" name="Picture 12">
            <a:extLst>
              <a:ext uri="{FF2B5EF4-FFF2-40B4-BE49-F238E27FC236}">
                <a16:creationId xmlns:a16="http://schemas.microsoft.com/office/drawing/2014/main" id="{890CF904-DC8D-6324-3591-E96BC1DCD9AB}"/>
              </a:ext>
            </a:extLst>
          </p:cNvPr>
          <p:cNvPicPr>
            <a:picLocks noChangeAspect="1"/>
          </p:cNvPicPr>
          <p:nvPr/>
        </p:nvPicPr>
        <p:blipFill>
          <a:blip r:embed="rId8"/>
          <a:stretch>
            <a:fillRect/>
          </a:stretch>
        </p:blipFill>
        <p:spPr>
          <a:xfrm>
            <a:off x="4955606" y="1273106"/>
            <a:ext cx="3078747" cy="1457070"/>
          </a:xfrm>
          <a:prstGeom prst="rect">
            <a:avLst/>
          </a:prstGeom>
        </p:spPr>
      </p:pic>
      <p:sp>
        <p:nvSpPr>
          <p:cNvPr id="15" name="TextBox 14">
            <a:extLst>
              <a:ext uri="{FF2B5EF4-FFF2-40B4-BE49-F238E27FC236}">
                <a16:creationId xmlns:a16="http://schemas.microsoft.com/office/drawing/2014/main" id="{DBC4E46E-7F6A-C64B-03C4-51E4C539A42C}"/>
              </a:ext>
            </a:extLst>
          </p:cNvPr>
          <p:cNvSpPr txBox="1"/>
          <p:nvPr/>
        </p:nvSpPr>
        <p:spPr>
          <a:xfrm>
            <a:off x="3257550" y="2609636"/>
            <a:ext cx="6543996" cy="1200329"/>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Chuẩn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600" b="1" dirty="0">
                <a:solidFill>
                  <a:srgbClr val="002060"/>
                </a:solidFill>
                <a:latin typeface="Cambria" panose="02040503050406030204" pitchFamily="18" charset="0"/>
                <a:ea typeface="Cambria" panose="02040503050406030204" pitchFamily="18" charset="0"/>
              </a:rPr>
              <a:t>9</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07658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7">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sp>
        <p:nvSpPr>
          <p:cNvPr id="2" name="Rectangle: Rounded Corners 1">
            <a:extLst>
              <a:ext uri="{FF2B5EF4-FFF2-40B4-BE49-F238E27FC236}">
                <a16:creationId xmlns:a16="http://schemas.microsoft.com/office/drawing/2014/main" id="{150046D3-A161-2EA3-40BD-94391F947EAB}"/>
              </a:ext>
            </a:extLst>
          </p:cNvPr>
          <p:cNvSpPr/>
          <p:nvPr/>
        </p:nvSpPr>
        <p:spPr>
          <a:xfrm>
            <a:off x="1590675" y="819150"/>
            <a:ext cx="8724900" cy="3800475"/>
          </a:xfrm>
          <a:prstGeom prst="roundRect">
            <a:avLst/>
          </a:prstGeom>
          <a:solidFill>
            <a:srgbClr val="FFFFFF">
              <a:alpha val="40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5D7DA72-ECE7-015E-4535-47907A887B6F}"/>
              </a:ext>
            </a:extLst>
          </p:cNvPr>
          <p:cNvPicPr>
            <a:picLocks noChangeAspect="1"/>
          </p:cNvPicPr>
          <p:nvPr/>
        </p:nvPicPr>
        <p:blipFill>
          <a:blip r:embed="rId8"/>
          <a:stretch>
            <a:fillRect/>
          </a:stretch>
        </p:blipFill>
        <p:spPr>
          <a:xfrm>
            <a:off x="580560" y="1126326"/>
            <a:ext cx="10729890" cy="3779848"/>
          </a:xfrm>
          <a:prstGeom prst="rect">
            <a:avLst/>
          </a:prstGeom>
        </p:spPr>
      </p:pic>
    </p:spTree>
    <p:extLst>
      <p:ext uri="{BB962C8B-B14F-4D97-AF65-F5344CB8AC3E}">
        <p14:creationId xmlns:p14="http://schemas.microsoft.com/office/powerpoint/2010/main" val="2272553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1+#ppt_w/2"/>
                                          </p:val>
                                        </p:tav>
                                        <p:tav tm="100000">
                                          <p:val>
                                            <p:strVal val="#ppt_x"/>
                                          </p:val>
                                        </p:tav>
                                      </p:tavLst>
                                    </p:anim>
                                    <p:anim calcmode="lin" valueType="num">
                                      <p:cBhvr additive="base">
                                        <p:cTn id="17" dur="1000" fill="hold"/>
                                        <p:tgtEl>
                                          <p:spTgt spid="15"/>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par>
                                <p:cTn id="21" presetID="10" presetClass="entr" presetSubtype="0" fill="hold" nodeType="withEffect">
                                  <p:stCondLst>
                                    <p:cond delay="2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5">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6">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6">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7">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8">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9">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sp>
        <p:nvSpPr>
          <p:cNvPr id="19" name="椭圆 18">
            <a:extLst>
              <a:ext uri="{FF2B5EF4-FFF2-40B4-BE49-F238E27FC236}">
                <a16:creationId xmlns:a16="http://schemas.microsoft.com/office/drawing/2014/main" id="{3DF09ABE-8F43-481A-B98D-D44D831CF26A}"/>
              </a:ext>
            </a:extLst>
          </p:cNvPr>
          <p:cNvSpPr/>
          <p:nvPr/>
        </p:nvSpPr>
        <p:spPr>
          <a:xfrm>
            <a:off x="3065837" y="785316"/>
            <a:ext cx="5686425" cy="3758128"/>
          </a:xfrm>
          <a:prstGeom prst="ellipse">
            <a:avLst/>
          </a:prstGeom>
          <a:noFill/>
          <a:ln>
            <a:solidFill>
              <a:srgbClr val="00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1" name="椭圆 30">
            <a:extLst>
              <a:ext uri="{FF2B5EF4-FFF2-40B4-BE49-F238E27FC236}">
                <a16:creationId xmlns:a16="http://schemas.microsoft.com/office/drawing/2014/main" id="{601E009F-5C54-475F-B1F3-98ADFB9FB689}"/>
              </a:ext>
            </a:extLst>
          </p:cNvPr>
          <p:cNvSpPr/>
          <p:nvPr/>
        </p:nvSpPr>
        <p:spPr>
          <a:xfrm>
            <a:off x="3209925" y="785316"/>
            <a:ext cx="5686425" cy="3758128"/>
          </a:xfrm>
          <a:prstGeom prst="ellipse">
            <a:avLst/>
          </a:prstGeom>
          <a:noFill/>
          <a:ln>
            <a:solidFill>
              <a:srgbClr val="00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5c9d544a40c93">
            <a:hlinkClick r:id="" action="ppaction://media"/>
            <a:extLst>
              <a:ext uri="{FF2B5EF4-FFF2-40B4-BE49-F238E27FC236}">
                <a16:creationId xmlns:a16="http://schemas.microsoft.com/office/drawing/2014/main" id="{DD7B9A83-00F8-41F1-AA61-F0FB8A3BB9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92000" y="6858000"/>
            <a:ext cx="487363" cy="487363"/>
          </a:xfrm>
          <a:prstGeom prst="rect">
            <a:avLst/>
          </a:prstGeom>
        </p:spPr>
      </p:pic>
      <p:pic>
        <p:nvPicPr>
          <p:cNvPr id="12" name="Picture 11">
            <a:extLst>
              <a:ext uri="{FF2B5EF4-FFF2-40B4-BE49-F238E27FC236}">
                <a16:creationId xmlns:a16="http://schemas.microsoft.com/office/drawing/2014/main" id="{0C833C36-D7F5-0EC7-A91D-733651EBBCEF}"/>
              </a:ext>
            </a:extLst>
          </p:cNvPr>
          <p:cNvPicPr>
            <a:picLocks noChangeAspect="1"/>
          </p:cNvPicPr>
          <p:nvPr/>
        </p:nvPicPr>
        <p:blipFill>
          <a:blip r:embed="rId11"/>
          <a:stretch>
            <a:fillRect/>
          </a:stretch>
        </p:blipFill>
        <p:spPr>
          <a:xfrm>
            <a:off x="4057858" y="1559319"/>
            <a:ext cx="3981033" cy="2615411"/>
          </a:xfrm>
          <a:prstGeom prst="rect">
            <a:avLst/>
          </a:prstGeom>
        </p:spPr>
      </p:pic>
    </p:spTree>
    <p:extLst>
      <p:ext uri="{BB962C8B-B14F-4D97-AF65-F5344CB8AC3E}">
        <p14:creationId xmlns:p14="http://schemas.microsoft.com/office/powerpoint/2010/main" val="3065057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5" name="Picture 14">
            <a:hlinkClick r:id="rId6"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7"/>
          <a:srcRect l="23324" t="3061"/>
          <a:stretch/>
        </p:blipFill>
        <p:spPr>
          <a:xfrm>
            <a:off x="6001777" y="39220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432254" y="4710703"/>
            <a:ext cx="2147297" cy="2147297"/>
          </a:xfrm>
          <a:prstGeom prst="rect">
            <a:avLst/>
          </a:prstGeom>
        </p:spPr>
      </p:pic>
      <p:sp>
        <p:nvSpPr>
          <p:cNvPr id="12" name="Arrow: Right 11">
            <a:hlinkClick r:id="rId12" action="ppaction://hlinksldjump"/>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3"/>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arn(inVertical)">
                                      <p:cBhvr>
                                        <p:cTn id="70" dur="500"/>
                                        <p:tgtEl>
                                          <p:spTgt spid="17"/>
                                        </p:tgtEl>
                                      </p:cBhvr>
                                    </p:animEffect>
                                  </p:childTnLst>
                                </p:cTn>
                              </p:par>
                            </p:childTnLst>
                          </p:cTn>
                        </p:par>
                      </p:childTnLst>
                    </p:cTn>
                  </p:par>
                </p:childTnLst>
              </p:cTn>
              <p:nextCondLst>
                <p:cond evt="onClick" delay="0">
                  <p:tgtEl>
                    <p:spTgt spid="11"/>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3"/>
          <a:srcRect l="8290" t="4102" r="20598"/>
          <a:stretch/>
        </p:blipFill>
        <p:spPr>
          <a:xfrm>
            <a:off x="2127739" y="0"/>
            <a:ext cx="4876800" cy="6576646"/>
          </a:xfrm>
          <a:prstGeom prst="rect">
            <a:avLst/>
          </a:prstGeom>
        </p:spPr>
      </p:pic>
      <p:pic>
        <p:nvPicPr>
          <p:cNvPr id="4" name="Picture 3">
            <a:extLst>
              <a:ext uri="{FF2B5EF4-FFF2-40B4-BE49-F238E27FC236}">
                <a16:creationId xmlns:a16="http://schemas.microsoft.com/office/drawing/2014/main" id="{31E6657D-B59F-46EF-BCF4-68B80BB37B75}"/>
              </a:ext>
            </a:extLst>
          </p:cNvPr>
          <p:cNvPicPr>
            <a:picLocks noChangeAspect="1"/>
          </p:cNvPicPr>
          <p:nvPr/>
        </p:nvPicPr>
        <p:blipFill>
          <a:blip r:embed="rId4"/>
          <a:stretch>
            <a:fillRect/>
          </a:stretch>
        </p:blipFill>
        <p:spPr>
          <a:xfrm>
            <a:off x="335361" y="4197684"/>
            <a:ext cx="2283500" cy="2660316"/>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2390447" y="2443358"/>
            <a:ext cx="435138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Sông</a:t>
            </a:r>
            <a:r>
              <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Hồng</a:t>
            </a:r>
            <a:r>
              <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bắt</a:t>
            </a:r>
            <a:r>
              <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đâu</a:t>
            </a:r>
            <a:r>
              <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6E18B58E-BA59-40D4-AC1A-B53171F586EF}"/>
              </a:ext>
            </a:extLst>
          </p:cNvPr>
          <p:cNvGrpSpPr/>
          <p:nvPr/>
        </p:nvGrpSpPr>
        <p:grpSpPr>
          <a:xfrm>
            <a:off x="7222363" y="1316736"/>
            <a:ext cx="4627011" cy="1716385"/>
            <a:chOff x="7349021" y="2594357"/>
            <a:chExt cx="4627011" cy="1716385"/>
          </a:xfrm>
        </p:grpSpPr>
        <p:sp>
          <p:nvSpPr>
            <p:cNvPr id="14" name="Rectangle: Rounded Corners 13">
              <a:extLst>
                <a:ext uri="{FF2B5EF4-FFF2-40B4-BE49-F238E27FC236}">
                  <a16:creationId xmlns:a16="http://schemas.microsoft.com/office/drawing/2014/main" id="{A3E7FDF1-C19A-48F5-AEF5-1860441CD5FF}"/>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B3B02642-9A38-487E-B906-BF9E509671C8}"/>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rPr>
                <a:t>Trung </a:t>
              </a:r>
              <a:r>
                <a:rPr kumimoji="0" lang="en-US" sz="4400" b="1" i="0" u="none" strike="noStrike" kern="1200" cap="none" spc="0" normalizeH="0" baseline="0" noProof="0" dirty="0" err="1">
                  <a:ln>
                    <a:noFill/>
                  </a:ln>
                  <a:solidFill>
                    <a:srgbClr val="8C1D1C"/>
                  </a:solidFill>
                  <a:effectLst/>
                  <a:uLnTx/>
                  <a:uFillTx/>
                  <a:latin typeface="Arial" panose="020B0604020202020204" pitchFamily="34" charset="0"/>
                  <a:ea typeface="+mn-ea"/>
                  <a:cs typeface="Arial" panose="020B0604020202020204" pitchFamily="34" charset="0"/>
                </a:rPr>
                <a:t>Quốc</a:t>
              </a:r>
              <a:endParaRPr kumimoji="0" lang="vi-VN"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endParaRPr>
            </a:p>
          </p:txBody>
        </p:sp>
      </p:grpSp>
      <p:pic>
        <p:nvPicPr>
          <p:cNvPr id="9" name="Picture 8">
            <a:extLst>
              <a:ext uri="{FF2B5EF4-FFF2-40B4-BE49-F238E27FC236}">
                <a16:creationId xmlns:a16="http://schemas.microsoft.com/office/drawing/2014/main" id="{7C0F8A79-7D99-4BD4-806C-4A876F9559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917" t="61333"/>
          <a:stretch/>
        </p:blipFill>
        <p:spPr>
          <a:xfrm>
            <a:off x="8146491" y="2991787"/>
            <a:ext cx="2508842" cy="3566160"/>
          </a:xfrm>
          <a:prstGeom prst="rect">
            <a:avLst/>
          </a:prstGeom>
        </p:spPr>
      </p:pic>
      <p:pic>
        <p:nvPicPr>
          <p:cNvPr id="18" name="Picture 17">
            <a:hlinkClick r:id="rId6" action="ppaction://hlinksldjump"/>
            <a:extLst>
              <a:ext uri="{FF2B5EF4-FFF2-40B4-BE49-F238E27FC236}">
                <a16:creationId xmlns:a16="http://schemas.microsoft.com/office/drawing/2014/main" id="{E0DD2958-C60D-4104-9913-EED935CD8AE4}"/>
              </a:ext>
            </a:extLst>
          </p:cNvPr>
          <p:cNvPicPr>
            <a:picLocks noChangeAspect="1"/>
          </p:cNvPicPr>
          <p:nvPr/>
        </p:nvPicPr>
        <p:blipFill rotWithShape="1">
          <a:blip r:embed="rId7"/>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1588237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pic>
        <p:nvPicPr>
          <p:cNvPr id="9" name="Picture 8">
            <a:extLst>
              <a:ext uri="{FF2B5EF4-FFF2-40B4-BE49-F238E27FC236}">
                <a16:creationId xmlns:a16="http://schemas.microsoft.com/office/drawing/2014/main" id="{85D00DC8-06BB-417C-A898-31515037ABC1}"/>
              </a:ext>
            </a:extLst>
          </p:cNvPr>
          <p:cNvPicPr>
            <a:picLocks noChangeAspect="1"/>
          </p:cNvPicPr>
          <p:nvPr/>
        </p:nvPicPr>
        <p:blipFill rotWithShape="1">
          <a:blip r:embed="rId3"/>
          <a:srcRect l="23324" t="3061"/>
          <a:stretch/>
        </p:blipFill>
        <p:spPr>
          <a:xfrm>
            <a:off x="423975" y="3903262"/>
            <a:ext cx="2527504" cy="281537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371725" y="1563105"/>
            <a:ext cx="414337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Văn</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minh</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sông</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Hồng</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còn</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có</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tên</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gọi</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khác</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là</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gì</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5"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6"/>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7222363" y="1316736"/>
            <a:ext cx="4623987" cy="1716385"/>
            <a:chOff x="7349021" y="2594357"/>
            <a:chExt cx="4623987" cy="1716385"/>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460908" y="2789987"/>
              <a:ext cx="44198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Văn minh Văn Lang - Âu Lạc</a:t>
              </a:r>
              <a:endParaRPr kumimoji="0" lang="vi-VN" sz="8000" b="1" i="0" u="none" strike="noStrike" kern="1200" cap="none" spc="0" normalizeH="0" baseline="0" noProof="0" dirty="0">
                <a:ln>
                  <a:noFill/>
                </a:ln>
                <a:solidFill>
                  <a:srgbClr val="FF0000"/>
                </a:solidFill>
                <a:effectLst/>
                <a:uLnTx/>
                <a:uFillTx/>
                <a:latin typeface="Arial" panose="020B0604020202020204" pitchFamily="34" charset="0"/>
                <a:ea typeface="+mn-ea"/>
                <a:cs typeface="Times New Roman" panose="02020603050405020304" pitchFamily="18" charset="0"/>
              </a:endParaRPr>
            </a:p>
          </p:txBody>
        </p:sp>
      </p:grpSp>
    </p:spTree>
    <p:extLst>
      <p:ext uri="{BB962C8B-B14F-4D97-AF65-F5344CB8AC3E}">
        <p14:creationId xmlns:p14="http://schemas.microsoft.com/office/powerpoint/2010/main" val="42215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186992" y="2172705"/>
            <a:ext cx="461761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Đứng đầu nhà nước Văn Lang là ai?</a:t>
            </a: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4"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5"/>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7222363" y="1316736"/>
            <a:ext cx="4627011" cy="1716385"/>
            <a:chOff x="7349021" y="2594357"/>
            <a:chExt cx="4627011" cy="1716385"/>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8C1D1C"/>
                  </a:solidFill>
                  <a:effectLst/>
                  <a:uLnTx/>
                  <a:uFillTx/>
                  <a:latin typeface="Arial" panose="020B0604020202020204" pitchFamily="34" charset="0"/>
                  <a:ea typeface="+mn-ea"/>
                  <a:cs typeface="Arial" panose="020B0604020202020204" pitchFamily="34" charset="0"/>
                </a:rPr>
                <a:t>Hùng</a:t>
              </a:r>
              <a:r>
                <a:rPr kumimoji="0" lang="en-US"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a:ln>
                    <a:noFill/>
                  </a:ln>
                  <a:solidFill>
                    <a:srgbClr val="8C1D1C"/>
                  </a:solidFill>
                  <a:effectLst/>
                  <a:uLnTx/>
                  <a:uFillTx/>
                  <a:latin typeface="Arial" panose="020B0604020202020204" pitchFamily="34" charset="0"/>
                  <a:ea typeface="+mn-ea"/>
                  <a:cs typeface="Arial" panose="020B0604020202020204" pitchFamily="34" charset="0"/>
                </a:rPr>
                <a:t>Vương</a:t>
              </a:r>
              <a:endParaRPr kumimoji="0" lang="vi-VN"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endParaRPr>
            </a:p>
          </p:txBody>
        </p:sp>
      </p:grpSp>
      <p:pic>
        <p:nvPicPr>
          <p:cNvPr id="10" name="Picture 9">
            <a:extLst>
              <a:ext uri="{FF2B5EF4-FFF2-40B4-BE49-F238E27FC236}">
                <a16:creationId xmlns:a16="http://schemas.microsoft.com/office/drawing/2014/main" id="{58A50828-EC99-4CC0-BB5B-4A6C8003F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779" t="-1267" r="43802" b="65539"/>
          <a:stretch/>
        </p:blipFill>
        <p:spPr>
          <a:xfrm>
            <a:off x="522029" y="4057405"/>
            <a:ext cx="2078297" cy="2759967"/>
          </a:xfrm>
          <a:prstGeom prst="rect">
            <a:avLst/>
          </a:prstGeom>
        </p:spPr>
      </p:pic>
    </p:spTree>
    <p:extLst>
      <p:ext uri="{BB962C8B-B14F-4D97-AF65-F5344CB8AC3E}">
        <p14:creationId xmlns:p14="http://schemas.microsoft.com/office/powerpoint/2010/main" val="2176537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2566884" y="1924552"/>
            <a:ext cx="7057534" cy="232472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3CF64E2E-5C62-B23C-89B0-4FE0F2828CE5}"/>
              </a:ext>
            </a:extLst>
          </p:cNvPr>
          <p:cNvSpPr txBox="1"/>
          <p:nvPr/>
        </p:nvSpPr>
        <p:spPr>
          <a:xfrm>
            <a:off x="3190875" y="2266950"/>
            <a:ext cx="621982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KHÁM PHÁ</a:t>
            </a:r>
          </a:p>
        </p:txBody>
      </p:sp>
    </p:spTree>
    <p:extLst>
      <p:ext uri="{BB962C8B-B14F-4D97-AF65-F5344CB8AC3E}">
        <p14:creationId xmlns:p14="http://schemas.microsoft.com/office/powerpoint/2010/main" val="2979445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1813561" y="1143001"/>
            <a:ext cx="8564879" cy="4756450"/>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 name="TextBox 1">
            <a:extLst>
              <a:ext uri="{FF2B5EF4-FFF2-40B4-BE49-F238E27FC236}">
                <a16:creationId xmlns:a16="http://schemas.microsoft.com/office/drawing/2014/main" id="{3F317932-1AC1-A2C0-393E-576E338BE8D5}"/>
              </a:ext>
            </a:extLst>
          </p:cNvPr>
          <p:cNvSpPr txBox="1"/>
          <p:nvPr/>
        </p:nvSpPr>
        <p:spPr>
          <a:xfrm>
            <a:off x="2476500" y="2105025"/>
            <a:ext cx="7477125" cy="1446550"/>
          </a:xfrm>
          <a:prstGeom prst="rect">
            <a:avLst/>
          </a:prstGeom>
          <a:noFill/>
        </p:spPr>
        <p:txBody>
          <a:bodyPr wrap="square" rtlCol="0">
            <a:spAutoFit/>
          </a:bodyPr>
          <a:lstStyle/>
          <a:p>
            <a:pPr lvl="0" algn="ctr"/>
            <a:r>
              <a:rPr lang="nl-NL" sz="4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Hoạt động 3: Giữ gìn và phát huy giá trị của sông Hồng </a:t>
            </a:r>
            <a:endPar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12534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114300"/>
            <a:ext cx="11658600" cy="652462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447675" y="238125"/>
            <a:ext cx="11287125" cy="1384995"/>
          </a:xfrm>
          <a:prstGeom prst="rect">
            <a:avLst/>
          </a:prstGeom>
          <a:noFill/>
        </p:spPr>
        <p:txBody>
          <a:bodyPr wrap="square" rtlCol="0">
            <a:spAutoFit/>
          </a:bodyPr>
          <a:lstStyle/>
          <a:p>
            <a:pPr lvl="0" algn="just"/>
            <a:r>
              <a:rPr lang="en-US" sz="2800" dirty="0" err="1">
                <a:solidFill>
                  <a:srgbClr val="002060"/>
                </a:solidFill>
                <a:latin typeface="Calibri" panose="020F0502020204030204" pitchFamily="34" charset="0"/>
                <a:cs typeface="Calibri" panose="020F0502020204030204" pitchFamily="34" charset="0"/>
              </a:rPr>
              <a:t>Đọc</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thông</a:t>
            </a:r>
            <a:r>
              <a:rPr lang="en-US" sz="2800" dirty="0">
                <a:solidFill>
                  <a:srgbClr val="002060"/>
                </a:solidFill>
                <a:latin typeface="Calibri" panose="020F0502020204030204" pitchFamily="34" charset="0"/>
                <a:cs typeface="Calibri" panose="020F0502020204030204" pitchFamily="34" charset="0"/>
              </a:rPr>
              <a:t> tin, </a:t>
            </a:r>
            <a:r>
              <a:rPr lang="en-US" sz="2800" dirty="0" err="1">
                <a:solidFill>
                  <a:srgbClr val="002060"/>
                </a:solidFill>
                <a:latin typeface="Calibri" panose="020F0502020204030204" pitchFamily="34" charset="0"/>
                <a:cs typeface="Calibri" panose="020F0502020204030204" pitchFamily="34" charset="0"/>
              </a:rPr>
              <a:t>em</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hãy</a:t>
            </a:r>
            <a:r>
              <a:rPr lang="en-US" sz="2800" dirty="0">
                <a:solidFill>
                  <a:srgbClr val="002060"/>
                </a:solidFill>
                <a:latin typeface="Calibri" panose="020F0502020204030204" pitchFamily="34" charset="0"/>
                <a:cs typeface="Calibri" panose="020F0502020204030204" pitchFamily="34" charset="0"/>
              </a:rPr>
              <a:t>:</a:t>
            </a:r>
          </a:p>
          <a:p>
            <a:pPr marL="457200" lvl="0" indent="-457200" algn="just">
              <a:buFont typeface="Arial" panose="020B0604020202020204" pitchFamily="34" charset="0"/>
              <a:buChar char="•"/>
            </a:pPr>
            <a:r>
              <a:rPr lang="en-US" sz="2800" b="1" dirty="0">
                <a:solidFill>
                  <a:srgbClr val="002060"/>
                </a:solidFill>
                <a:latin typeface="Calibri" panose="020F0502020204030204" pitchFamily="34" charset="0"/>
                <a:cs typeface="Calibri" panose="020F0502020204030204" pitchFamily="34" charset="0"/>
              </a:rPr>
              <a:t>Cho </a:t>
            </a:r>
            <a:r>
              <a:rPr lang="en-US" sz="2800" b="1" dirty="0" err="1">
                <a:solidFill>
                  <a:srgbClr val="002060"/>
                </a:solidFill>
                <a:latin typeface="Calibri" panose="020F0502020204030204" pitchFamily="34" charset="0"/>
                <a:cs typeface="Calibri" panose="020F0502020204030204" pitchFamily="34" charset="0"/>
              </a:rPr>
              <a:t>biết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giá</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trị</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Hồng</a:t>
            </a:r>
            <a:r>
              <a:rPr lang="en-US" sz="2800" b="1" dirty="0">
                <a:solidFill>
                  <a:srgbClr val="002060"/>
                </a:solidFill>
                <a:latin typeface="Calibri" panose="020F0502020204030204" pitchFamily="34" charset="0"/>
                <a:cs typeface="Calibri" panose="020F0502020204030204" pitchFamily="34" charset="0"/>
              </a:rPr>
              <a:t>.</a:t>
            </a:r>
          </a:p>
          <a:p>
            <a:pPr marL="457200" lvl="0" indent="-457200" algn="just">
              <a:buFont typeface="Arial" panose="020B0604020202020204" pitchFamily="34" charset="0"/>
              <a:buChar char="•"/>
            </a:pPr>
            <a:r>
              <a:rPr lang="en-US" sz="2800" b="1" dirty="0" err="1">
                <a:solidFill>
                  <a:srgbClr val="002060"/>
                </a:solidFill>
                <a:latin typeface="Calibri" panose="020F0502020204030204" pitchFamily="34" charset="0"/>
                <a:cs typeface="Calibri" panose="020F0502020204030204" pitchFamily="34" charset="0"/>
              </a:rPr>
              <a:t>Đề</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xuất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một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số</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biện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pháp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giữ</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gìn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phát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huy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giá</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trị</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Hồng</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A7D95AF-E6B2-EAA5-5A4B-9746A7A8161F}"/>
              </a:ext>
            </a:extLst>
          </p:cNvPr>
          <p:cNvPicPr>
            <a:picLocks noChangeAspect="1"/>
          </p:cNvPicPr>
          <p:nvPr/>
        </p:nvPicPr>
        <p:blipFill>
          <a:blip r:embed="rId7"/>
          <a:stretch>
            <a:fillRect/>
          </a:stretch>
        </p:blipFill>
        <p:spPr>
          <a:xfrm>
            <a:off x="676274" y="1844286"/>
            <a:ext cx="10715625" cy="4581739"/>
          </a:xfrm>
          <a:prstGeom prst="rect">
            <a:avLst/>
          </a:prstGeom>
        </p:spPr>
      </p:pic>
    </p:spTree>
    <p:extLst>
      <p:ext uri="{BB962C8B-B14F-4D97-AF65-F5344CB8AC3E}">
        <p14:creationId xmlns:p14="http://schemas.microsoft.com/office/powerpoint/2010/main" val="309780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574</Words>
  <Application>Microsoft Office PowerPoint</Application>
  <PresentationFormat>Widescreen</PresentationFormat>
  <Paragraphs>64</Paragraphs>
  <Slides>19</Slides>
  <Notes>16</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等线</vt:lpstr>
      <vt:lpstr>等线 Light</vt:lpstr>
      <vt:lpstr>#9Slide03 AmpleSoft Bold</vt:lpstr>
      <vt:lpstr>#9Slide03 Arima Madurai Medium</vt:lpstr>
      <vt:lpstr>Arial</vt:lpstr>
      <vt:lpstr>Calibri</vt:lpstr>
      <vt:lpstr>Calibri Light</vt:lpstr>
      <vt:lpstr>Cambria</vt:lpstr>
      <vt:lpstr>Times New Roman</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15</cp:revision>
  <dcterms:created xsi:type="dcterms:W3CDTF">2023-11-11T02:57:52Z</dcterms:created>
  <dcterms:modified xsi:type="dcterms:W3CDTF">2023-11-11T03:30:25Z</dcterms:modified>
</cp:coreProperties>
</file>