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714" r:id="rId3"/>
  </p:sldMasterIdLst>
  <p:notesMasterIdLst>
    <p:notesMasterId r:id="rId35"/>
  </p:notesMasterIdLst>
  <p:sldIdLst>
    <p:sldId id="257" r:id="rId4"/>
    <p:sldId id="290" r:id="rId5"/>
    <p:sldId id="260" r:id="rId6"/>
    <p:sldId id="274" r:id="rId7"/>
    <p:sldId id="275" r:id="rId8"/>
    <p:sldId id="276" r:id="rId9"/>
    <p:sldId id="291" r:id="rId10"/>
    <p:sldId id="288" r:id="rId11"/>
    <p:sldId id="293" r:id="rId12"/>
    <p:sldId id="296" r:id="rId13"/>
    <p:sldId id="452" r:id="rId14"/>
    <p:sldId id="453" r:id="rId15"/>
    <p:sldId id="454" r:id="rId16"/>
    <p:sldId id="294" r:id="rId17"/>
    <p:sldId id="298" r:id="rId18"/>
    <p:sldId id="455" r:id="rId19"/>
    <p:sldId id="456" r:id="rId20"/>
    <p:sldId id="457" r:id="rId21"/>
    <p:sldId id="458" r:id="rId22"/>
    <p:sldId id="459" r:id="rId23"/>
    <p:sldId id="460" r:id="rId24"/>
    <p:sldId id="461" r:id="rId25"/>
    <p:sldId id="462" r:id="rId26"/>
    <p:sldId id="299" r:id="rId27"/>
    <p:sldId id="445" r:id="rId28"/>
    <p:sldId id="446" r:id="rId29"/>
    <p:sldId id="447" r:id="rId30"/>
    <p:sldId id="448" r:id="rId31"/>
    <p:sldId id="451" r:id="rId32"/>
    <p:sldId id="449" r:id="rId33"/>
    <p:sldId id="50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B5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4070A-3299-4B23-B665-B0BCD5912EF0}" type="datetimeFigureOut">
              <a:rPr lang="en-US" smtClean="0"/>
              <a:t>11/18/2023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40372-72DC-44BA-A4E1-815848D0FB7F}" type="slidenum">
              <a:rPr lang="en-US" smtClean="0"/>
              <a:t>‹#›</a:t>
            </a:fld>
            <a:endParaRPr lang="en-US"/>
          </a:p>
        </p:txBody>
      </p:sp>
    </p:spTree>
    <p:extLst>
      <p:ext uri="{BB962C8B-B14F-4D97-AF65-F5344CB8AC3E}">
        <p14:creationId xmlns:p14="http://schemas.microsoft.com/office/powerpoint/2010/main" val="2659340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363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418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667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787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036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417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427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715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745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862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PHẦN KHỞI ĐỘNG</a:t>
            </a:r>
          </a:p>
          <a:p>
            <a:r>
              <a:rPr lang="en-US" dirty="0" err="1"/>
              <a:t>Hướng</a:t>
            </a:r>
            <a:r>
              <a:rPr lang="en-US" dirty="0"/>
              <a:t> </a:t>
            </a:r>
            <a:r>
              <a:rPr lang="en-US" dirty="0" err="1"/>
              <a:t>dẫn</a:t>
            </a:r>
            <a:r>
              <a:rPr lang="en-US" dirty="0"/>
              <a:t>: </a:t>
            </a:r>
            <a:r>
              <a:rPr lang="en-US" dirty="0" err="1"/>
              <a:t>Các</a:t>
            </a:r>
            <a:r>
              <a:rPr lang="en-US" dirty="0"/>
              <a:t> </a:t>
            </a:r>
            <a:r>
              <a:rPr lang="en-US" dirty="0" err="1"/>
              <a:t>thầy</a:t>
            </a:r>
            <a:r>
              <a:rPr lang="en-US" dirty="0"/>
              <a:t> </a:t>
            </a:r>
            <a:r>
              <a:rPr lang="en-US" dirty="0" err="1"/>
              <a:t>cô</a:t>
            </a:r>
            <a:r>
              <a:rPr lang="en-US" dirty="0"/>
              <a:t> </a:t>
            </a:r>
            <a:r>
              <a:rPr lang="en-US" dirty="0" err="1"/>
              <a:t>kích</a:t>
            </a:r>
            <a:r>
              <a:rPr lang="en-US" dirty="0"/>
              <a:t> </a:t>
            </a:r>
            <a:r>
              <a:rPr lang="en-US" dirty="0" err="1"/>
              <a:t>vào</a:t>
            </a:r>
            <a:r>
              <a:rPr lang="en-US" dirty="0"/>
              <a:t> </a:t>
            </a:r>
            <a:r>
              <a:rPr lang="en-US" dirty="0" err="1"/>
              <a:t>từng</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mở</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rồi</a:t>
            </a:r>
            <a:r>
              <a:rPr lang="en-US" dirty="0"/>
              <a:t> </a:t>
            </a:r>
            <a:r>
              <a:rPr lang="en-US" dirty="0" err="1"/>
              <a:t>bấm</a:t>
            </a:r>
            <a:r>
              <a:rPr lang="en-US" dirty="0"/>
              <a:t> enter </a:t>
            </a:r>
            <a:r>
              <a:rPr lang="en-US" dirty="0" err="1"/>
              <a:t>để</a:t>
            </a:r>
            <a:r>
              <a:rPr lang="en-US" dirty="0"/>
              <a:t> </a:t>
            </a:r>
            <a:r>
              <a:rPr lang="en-US" dirty="0" err="1"/>
              <a:t>mất</a:t>
            </a:r>
            <a:r>
              <a:rPr lang="en-US" dirty="0"/>
              <a:t> </a:t>
            </a:r>
            <a:r>
              <a:rPr lang="en-US" dirty="0" err="1"/>
              <a:t>bông</a:t>
            </a:r>
            <a:r>
              <a:rPr lang="en-US" dirty="0"/>
              <a:t> </a:t>
            </a:r>
            <a:r>
              <a:rPr lang="en-US" dirty="0" err="1"/>
              <a:t>hoa</a:t>
            </a:r>
            <a:endParaRPr lang="en-US" dirty="0"/>
          </a:p>
          <a:p>
            <a:r>
              <a:rPr lang="en-US" dirty="0"/>
              <a:t>+ </a:t>
            </a:r>
            <a:r>
              <a:rPr lang="en-US" dirty="0" err="1"/>
              <a:t>Ấn</a:t>
            </a:r>
            <a:r>
              <a:rPr lang="en-US" dirty="0"/>
              <a:t> </a:t>
            </a:r>
            <a:r>
              <a:rPr lang="en-US" dirty="0" err="1"/>
              <a:t>nút</a:t>
            </a:r>
            <a:r>
              <a:rPr lang="en-US" dirty="0"/>
              <a:t> </a:t>
            </a:r>
            <a:r>
              <a:rPr lang="en-US" dirty="0" err="1"/>
              <a:t>mũi</a:t>
            </a:r>
            <a:r>
              <a:rPr lang="en-US" dirty="0"/>
              <a:t> </a:t>
            </a:r>
            <a:r>
              <a:rPr lang="en-US" dirty="0" err="1"/>
              <a:t>tên</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hết</a:t>
            </a:r>
            <a:r>
              <a:rPr lang="en-US" dirty="0"/>
              <a:t> 3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893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4448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MŨI TÊN ĐỂ QUAY LẠI SL3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92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 THẦY CÔ ẤN MŨI TÊN ĐỂ QUAY LẠI SL3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687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MŨI TÊN ĐỂ QUAY LẠI SL3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20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47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606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188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451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1377960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6898231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391085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80324415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3580458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5088573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56093196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4239582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5362532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5912173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99655984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6458796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61590384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1628537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204269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6064680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5527272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8777758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51356288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7048635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38715201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6749536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381532296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102691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8062804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4984983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51509950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411007671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2023/11/18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75566523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28643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2023/11/18</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Tree>
    <p:extLst>
      <p:ext uri="{BB962C8B-B14F-4D97-AF65-F5344CB8AC3E}">
        <p14:creationId xmlns:p14="http://schemas.microsoft.com/office/powerpoint/2010/main" val="311513886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48847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99CF5-97DA-4CDC-A50D-887EDDB23E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F7299-78C8-4BB0-92D1-C81BF4FFFC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AD3D2B-98B1-496A-8030-CCF2D5215B8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2023/11/18</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页脚占位符 3">
            <a:extLst>
              <a:ext uri="{FF2B5EF4-FFF2-40B4-BE49-F238E27FC236}">
                <a16:creationId xmlns:a16="http://schemas.microsoft.com/office/drawing/2014/main" id="{EFAA3B12-76BE-45E8-8A0E-C4F1771612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灯片编号占位符 4">
            <a:extLst>
              <a:ext uri="{FF2B5EF4-FFF2-40B4-BE49-F238E27FC236}">
                <a16:creationId xmlns:a16="http://schemas.microsoft.com/office/drawing/2014/main" id="{A54B6F7D-DC4C-4A81-9B6D-8AA3B1B451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24332-3F40-44C2-8984-A38FEB5556CC}"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88103359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71289095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650716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381577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308689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51830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103813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262597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6684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450965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104437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835310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94543592"/>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7693499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1678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9161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7459778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9229555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19642954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133317491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jpe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2.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4.jp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400030558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0">
            <a:extLst>
              <a:ext uri="{FF2B5EF4-FFF2-40B4-BE49-F238E27FC236}">
                <a16:creationId xmlns:a16="http://schemas.microsoft.com/office/drawing/2014/main" id="{8412E2C9-82C5-4B91-9C70-78A97EE48304}"/>
              </a:ext>
            </a:extLst>
          </p:cNvPr>
          <p:cNvSpPr/>
          <p:nvPr userDrawn="1"/>
        </p:nvSpPr>
        <p:spPr>
          <a:xfrm>
            <a:off x="515257" y="493487"/>
            <a:ext cx="11161486" cy="5871028"/>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75900530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0AD8FB38-6B69-BC57-17BC-06985234CBE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09726" y="314325"/>
            <a:ext cx="1323975" cy="1323975"/>
          </a:xfrm>
          <a:prstGeom prst="rect">
            <a:avLst/>
          </a:prstGeom>
        </p:spPr>
      </p:pic>
    </p:spTree>
    <p:extLst>
      <p:ext uri="{BB962C8B-B14F-4D97-AF65-F5344CB8AC3E}">
        <p14:creationId xmlns:p14="http://schemas.microsoft.com/office/powerpoint/2010/main" val="214826208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12.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0.png"/><Relationship Id="rId18" Type="http://schemas.microsoft.com/office/2007/relationships/hdphoto" Target="../media/hdphoto7.wdp"/><Relationship Id="rId3" Type="http://schemas.openxmlformats.org/officeDocument/2006/relationships/slide" Target="slide26.xml"/><Relationship Id="rId7" Type="http://schemas.openxmlformats.org/officeDocument/2006/relationships/image" Target="../media/image48.png"/><Relationship Id="rId12" Type="http://schemas.openxmlformats.org/officeDocument/2006/relationships/slide" Target="slide29.xml"/><Relationship Id="rId17" Type="http://schemas.openxmlformats.org/officeDocument/2006/relationships/image" Target="../media/image52.png"/><Relationship Id="rId2" Type="http://schemas.openxmlformats.org/officeDocument/2006/relationships/notesSlide" Target="../notesSlides/notesSlide18.xml"/><Relationship Id="rId16" Type="http://schemas.microsoft.com/office/2007/relationships/hdphoto" Target="../media/hdphoto6.wdp"/><Relationship Id="rId1" Type="http://schemas.openxmlformats.org/officeDocument/2006/relationships/slideLayout" Target="../slideLayouts/slideLayout35.xml"/><Relationship Id="rId6" Type="http://schemas.openxmlformats.org/officeDocument/2006/relationships/slide" Target="slide27.xml"/><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51.png"/><Relationship Id="rId10"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slide" Target="slide28.xml"/><Relationship Id="rId1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38.xml"/><Relationship Id="rId6" Type="http://schemas.openxmlformats.org/officeDocument/2006/relationships/image" Target="../media/image47.png"/><Relationship Id="rId5" Type="http://schemas.openxmlformats.org/officeDocument/2006/relationships/slide" Target="slide25.xml"/><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48.png"/><Relationship Id="rId4" Type="http://schemas.openxmlformats.org/officeDocument/2006/relationships/slide" Target="slide25.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38.xml"/><Relationship Id="rId6" Type="http://schemas.microsoft.com/office/2007/relationships/hdphoto" Target="../media/hdphoto4.wdp"/><Relationship Id="rId5" Type="http://schemas.openxmlformats.org/officeDocument/2006/relationships/image" Target="../media/image49.png"/><Relationship Id="rId4" Type="http://schemas.openxmlformats.org/officeDocument/2006/relationships/slide" Target="slide25.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svg"/><Relationship Id="rId18" Type="http://schemas.openxmlformats.org/officeDocument/2006/relationships/image" Target="../media/image26.svg"/><Relationship Id="rId3" Type="http://schemas.openxmlformats.org/officeDocument/2006/relationships/image" Target="../media/image14.png"/><Relationship Id="rId21" Type="http://schemas.openxmlformats.org/officeDocument/2006/relationships/slide" Target="slide5.xml"/><Relationship Id="rId7" Type="http://schemas.openxmlformats.org/officeDocument/2006/relationships/image" Target="../media/image17.png"/><Relationship Id="rId12" Type="http://schemas.openxmlformats.org/officeDocument/2006/relationships/image" Target="../media/image21.png"/><Relationship Id="rId17"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slide" Target="slide6.xml"/><Relationship Id="rId20" Type="http://schemas.openxmlformats.org/officeDocument/2006/relationships/image" Target="../media/image28.svg"/><Relationship Id="rId1" Type="http://schemas.openxmlformats.org/officeDocument/2006/relationships/slideLayout" Target="../slideLayouts/slideLayout31.xml"/><Relationship Id="rId6" Type="http://schemas.openxmlformats.org/officeDocument/2006/relationships/slide" Target="slide7.xml"/><Relationship Id="rId11" Type="http://schemas.openxmlformats.org/officeDocument/2006/relationships/slide" Target="slide4.xml"/><Relationship Id="rId5" Type="http://schemas.openxmlformats.org/officeDocument/2006/relationships/image" Target="../media/image16.svg"/><Relationship Id="rId15" Type="http://schemas.openxmlformats.org/officeDocument/2006/relationships/image" Target="../media/image24.svg"/><Relationship Id="rId23" Type="http://schemas.openxmlformats.org/officeDocument/2006/relationships/image" Target="../media/image30.svg"/><Relationship Id="rId10" Type="http://schemas.openxmlformats.org/officeDocument/2006/relationships/image" Target="../media/image20.svg"/><Relationship Id="rId19"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3.png"/><Relationship Id="rId22"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6.sv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51.xml"/><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2.sv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sv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7.png"/><Relationship Id="rId5" Type="http://schemas.openxmlformats.org/officeDocument/2006/relationships/image" Target="../media/image17.png"/><Relationship Id="rId4" Type="http://schemas.openxmlformats.org/officeDocument/2006/relationships/slide" Target="slide3.xml"/><Relationship Id="rId9" Type="http://schemas.openxmlformats.org/officeDocument/2006/relationships/image" Target="../media/image30.sv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6.sv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pic>
        <p:nvPicPr>
          <p:cNvPr id="241" name="Picture 2">
            <a:extLst>
              <a:ext uri="{FF2B5EF4-FFF2-40B4-BE49-F238E27FC236}">
                <a16:creationId xmlns:a16="http://schemas.microsoft.com/office/drawing/2014/main" id="{A1616732-960A-405A-A1C7-5452559EC9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915883">
            <a:off x="-614213" y="3881797"/>
            <a:ext cx="2596065" cy="4114800"/>
          </a:xfrm>
          <a:prstGeom prst="rect">
            <a:avLst/>
          </a:prstGeom>
        </p:spPr>
      </p:pic>
      <p:grpSp>
        <p:nvGrpSpPr>
          <p:cNvPr id="6426" name="Google Shape;6426;p41"/>
          <p:cNvGrpSpPr/>
          <p:nvPr/>
        </p:nvGrpSpPr>
        <p:grpSpPr>
          <a:xfrm>
            <a:off x="9488068" y="3852134"/>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8597;p62">
            <a:extLst>
              <a:ext uri="{FF2B5EF4-FFF2-40B4-BE49-F238E27FC236}">
                <a16:creationId xmlns:a16="http://schemas.microsoft.com/office/drawing/2014/main" id="{56154CE8-99D1-405A-A7E3-D73482E8A2F0}"/>
              </a:ext>
            </a:extLst>
          </p:cNvPr>
          <p:cNvGrpSpPr/>
          <p:nvPr/>
        </p:nvGrpSpPr>
        <p:grpSpPr>
          <a:xfrm flipH="1">
            <a:off x="366275" y="503128"/>
            <a:ext cx="1373125" cy="987675"/>
            <a:chOff x="5785950" y="1653700"/>
            <a:chExt cx="1373125" cy="987675"/>
          </a:xfrm>
        </p:grpSpPr>
        <p:grpSp>
          <p:nvGrpSpPr>
            <p:cNvPr id="148" name="Google Shape;8598;p62">
              <a:extLst>
                <a:ext uri="{FF2B5EF4-FFF2-40B4-BE49-F238E27FC236}">
                  <a16:creationId xmlns:a16="http://schemas.microsoft.com/office/drawing/2014/main" id="{E6EEE3C7-F14A-4ED6-A6D6-EBBB8008FD67}"/>
                </a:ext>
              </a:extLst>
            </p:cNvPr>
            <p:cNvGrpSpPr/>
            <p:nvPr/>
          </p:nvGrpSpPr>
          <p:grpSpPr>
            <a:xfrm>
              <a:off x="5785950" y="1653700"/>
              <a:ext cx="1373125" cy="987675"/>
              <a:chOff x="5785950" y="1653700"/>
              <a:chExt cx="1373125" cy="987675"/>
            </a:xfrm>
          </p:grpSpPr>
          <p:sp>
            <p:nvSpPr>
              <p:cNvPr id="159" name="Google Shape;8599;p62">
                <a:extLst>
                  <a:ext uri="{FF2B5EF4-FFF2-40B4-BE49-F238E27FC236}">
                    <a16:creationId xmlns:a16="http://schemas.microsoft.com/office/drawing/2014/main" id="{95E1163A-4ED6-471E-834E-F9A388D5D91D}"/>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0" name="Google Shape;8600;p62">
                <a:extLst>
                  <a:ext uri="{FF2B5EF4-FFF2-40B4-BE49-F238E27FC236}">
                    <a16:creationId xmlns:a16="http://schemas.microsoft.com/office/drawing/2014/main" id="{8D18E14A-59A9-468D-A6E2-40B796231002}"/>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1" name="Google Shape;8601;p62">
                <a:extLst>
                  <a:ext uri="{FF2B5EF4-FFF2-40B4-BE49-F238E27FC236}">
                    <a16:creationId xmlns:a16="http://schemas.microsoft.com/office/drawing/2014/main" id="{0F95D77A-0166-40C6-9A4C-B74A97DA9BC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2" name="Google Shape;8602;p62">
                <a:extLst>
                  <a:ext uri="{FF2B5EF4-FFF2-40B4-BE49-F238E27FC236}">
                    <a16:creationId xmlns:a16="http://schemas.microsoft.com/office/drawing/2014/main" id="{4461D459-B535-4277-A0CA-198273AA894C}"/>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34343"/>
                  </a:solidFill>
                  <a:effectLst/>
                  <a:uLnTx/>
                  <a:uFillTx/>
                  <a:latin typeface="Arial"/>
                  <a:ea typeface="+mn-ea"/>
                  <a:cs typeface="+mn-cs"/>
                </a:endParaRPr>
              </a:p>
            </p:txBody>
          </p:sp>
          <p:sp>
            <p:nvSpPr>
              <p:cNvPr id="163" name="Google Shape;8603;p62">
                <a:extLst>
                  <a:ext uri="{FF2B5EF4-FFF2-40B4-BE49-F238E27FC236}">
                    <a16:creationId xmlns:a16="http://schemas.microsoft.com/office/drawing/2014/main" id="{62DD048C-DA48-4964-AB68-EE8A974E667E}"/>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4" name="Google Shape;8604;p62">
                <a:extLst>
                  <a:ext uri="{FF2B5EF4-FFF2-40B4-BE49-F238E27FC236}">
                    <a16:creationId xmlns:a16="http://schemas.microsoft.com/office/drawing/2014/main" id="{5F189F0F-6566-4970-97A1-2565188E94B3}"/>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5" name="Google Shape;8605;p62">
                <a:extLst>
                  <a:ext uri="{FF2B5EF4-FFF2-40B4-BE49-F238E27FC236}">
                    <a16:creationId xmlns:a16="http://schemas.microsoft.com/office/drawing/2014/main" id="{A7B1AFAF-BBA6-4555-8143-8445DEB773F5}"/>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6" name="Google Shape;8606;p62">
                <a:extLst>
                  <a:ext uri="{FF2B5EF4-FFF2-40B4-BE49-F238E27FC236}">
                    <a16:creationId xmlns:a16="http://schemas.microsoft.com/office/drawing/2014/main" id="{0DAE4246-8232-4D85-8300-E57DD5CD71D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7" name="Google Shape;8607;p62">
                <a:extLst>
                  <a:ext uri="{FF2B5EF4-FFF2-40B4-BE49-F238E27FC236}">
                    <a16:creationId xmlns:a16="http://schemas.microsoft.com/office/drawing/2014/main" id="{4E378F8B-6368-4A8E-BBB3-72B58D549AC3}"/>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8" name="Google Shape;8608;p62">
                <a:extLst>
                  <a:ext uri="{FF2B5EF4-FFF2-40B4-BE49-F238E27FC236}">
                    <a16:creationId xmlns:a16="http://schemas.microsoft.com/office/drawing/2014/main" id="{954F744B-1444-4612-8CEB-486E0BBD22AF}"/>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grpSp>
          <p:nvGrpSpPr>
            <p:cNvPr id="149" name="Google Shape;8609;p62">
              <a:extLst>
                <a:ext uri="{FF2B5EF4-FFF2-40B4-BE49-F238E27FC236}">
                  <a16:creationId xmlns:a16="http://schemas.microsoft.com/office/drawing/2014/main" id="{736D6FC4-CD8D-4B3A-8BC3-D1ACE2683C55}"/>
                </a:ext>
              </a:extLst>
            </p:cNvPr>
            <p:cNvGrpSpPr/>
            <p:nvPr/>
          </p:nvGrpSpPr>
          <p:grpSpPr>
            <a:xfrm>
              <a:off x="5891858" y="1901182"/>
              <a:ext cx="135420" cy="69561"/>
              <a:chOff x="2330525" y="2356200"/>
              <a:chExt cx="229525" cy="117900"/>
            </a:xfrm>
          </p:grpSpPr>
          <p:sp>
            <p:nvSpPr>
              <p:cNvPr id="151" name="Google Shape;8610;p62">
                <a:extLst>
                  <a:ext uri="{FF2B5EF4-FFF2-40B4-BE49-F238E27FC236}">
                    <a16:creationId xmlns:a16="http://schemas.microsoft.com/office/drawing/2014/main" id="{63413F0A-F864-4A29-A2A7-9D8814147EE4}"/>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2" name="Google Shape;8611;p62">
                <a:extLst>
                  <a:ext uri="{FF2B5EF4-FFF2-40B4-BE49-F238E27FC236}">
                    <a16:creationId xmlns:a16="http://schemas.microsoft.com/office/drawing/2014/main" id="{757A7DF3-1CA9-4570-8C5C-B9C7C63F17F2}"/>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3" name="Google Shape;8612;p62">
                <a:extLst>
                  <a:ext uri="{FF2B5EF4-FFF2-40B4-BE49-F238E27FC236}">
                    <a16:creationId xmlns:a16="http://schemas.microsoft.com/office/drawing/2014/main" id="{3B4414E8-DDD3-4408-B367-2B3BC6B45E7C}"/>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4" name="Google Shape;8613;p62">
                <a:extLst>
                  <a:ext uri="{FF2B5EF4-FFF2-40B4-BE49-F238E27FC236}">
                    <a16:creationId xmlns:a16="http://schemas.microsoft.com/office/drawing/2014/main" id="{9C8C0A76-ECC6-4DB8-B6A7-F54FFC6B7E73}"/>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5" name="Google Shape;8614;p62">
                <a:extLst>
                  <a:ext uri="{FF2B5EF4-FFF2-40B4-BE49-F238E27FC236}">
                    <a16:creationId xmlns:a16="http://schemas.microsoft.com/office/drawing/2014/main" id="{853AD4C0-88EB-474A-8CFC-5A47A8FBA728}"/>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6" name="Google Shape;8615;p62">
                <a:extLst>
                  <a:ext uri="{FF2B5EF4-FFF2-40B4-BE49-F238E27FC236}">
                    <a16:creationId xmlns:a16="http://schemas.microsoft.com/office/drawing/2014/main" id="{1AA79924-22F0-415F-A0D0-0CFD0119D133}"/>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7" name="Google Shape;8616;p62">
                <a:extLst>
                  <a:ext uri="{FF2B5EF4-FFF2-40B4-BE49-F238E27FC236}">
                    <a16:creationId xmlns:a16="http://schemas.microsoft.com/office/drawing/2014/main" id="{1C58DC0B-8CE6-4D81-B9BC-E190511E1450}"/>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8" name="Google Shape;8617;p62">
                <a:extLst>
                  <a:ext uri="{FF2B5EF4-FFF2-40B4-BE49-F238E27FC236}">
                    <a16:creationId xmlns:a16="http://schemas.microsoft.com/office/drawing/2014/main" id="{75FCB24D-7C06-4763-9B62-A845738BFA25}"/>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150" name="Google Shape;8618;p62">
              <a:extLst>
                <a:ext uri="{FF2B5EF4-FFF2-40B4-BE49-F238E27FC236}">
                  <a16:creationId xmlns:a16="http://schemas.microsoft.com/office/drawing/2014/main" id="{79E7CE04-C521-447C-B8B2-3C1BB3C0DCAD}"/>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pic>
        <p:nvPicPr>
          <p:cNvPr id="13" name="Picture 12">
            <a:extLst>
              <a:ext uri="{FF2B5EF4-FFF2-40B4-BE49-F238E27FC236}">
                <a16:creationId xmlns:a16="http://schemas.microsoft.com/office/drawing/2014/main" id="{BA05812F-1D9B-4DEF-A7A5-6B41F63F8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45538" flipH="1">
            <a:off x="4143522" y="-2513789"/>
            <a:ext cx="11107524" cy="6247983"/>
          </a:xfrm>
          <a:prstGeom prst="rect">
            <a:avLst/>
          </a:prstGeom>
        </p:spPr>
      </p:pic>
      <p:pic>
        <p:nvPicPr>
          <p:cNvPr id="242" name="Picture 2">
            <a:extLst>
              <a:ext uri="{FF2B5EF4-FFF2-40B4-BE49-F238E27FC236}">
                <a16:creationId xmlns:a16="http://schemas.microsoft.com/office/drawing/2014/main" id="{0B9B5007-E116-46C2-8174-1F284BE3C2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78501" y="-1342052"/>
            <a:ext cx="2596065" cy="4114800"/>
          </a:xfrm>
          <a:prstGeom prst="rect">
            <a:avLst/>
          </a:prstGeom>
        </p:spPr>
      </p:pic>
      <p:pic>
        <p:nvPicPr>
          <p:cNvPr id="247" name="Picture 2">
            <a:extLst>
              <a:ext uri="{FF2B5EF4-FFF2-40B4-BE49-F238E27FC236}">
                <a16:creationId xmlns:a16="http://schemas.microsoft.com/office/drawing/2014/main" id="{704C757E-BCAF-468D-9A23-C8924204A3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659465">
            <a:off x="6427128" y="-2563419"/>
            <a:ext cx="2596065" cy="4114800"/>
          </a:xfrm>
          <a:prstGeom prst="rect">
            <a:avLst/>
          </a:prstGeom>
        </p:spPr>
      </p:pic>
      <p:pic>
        <p:nvPicPr>
          <p:cNvPr id="3" name="Picture 2">
            <a:extLst>
              <a:ext uri="{FF2B5EF4-FFF2-40B4-BE49-F238E27FC236}">
                <a16:creationId xmlns:a16="http://schemas.microsoft.com/office/drawing/2014/main" id="{3A5F6225-B849-66D2-A7C9-552F54A1C834}"/>
              </a:ext>
            </a:extLst>
          </p:cNvPr>
          <p:cNvPicPr>
            <a:picLocks noChangeAspect="1"/>
          </p:cNvPicPr>
          <p:nvPr/>
        </p:nvPicPr>
        <p:blipFill>
          <a:blip r:embed="rId6"/>
          <a:stretch>
            <a:fillRect/>
          </a:stretch>
        </p:blipFill>
        <p:spPr>
          <a:xfrm>
            <a:off x="4422115" y="772274"/>
            <a:ext cx="3109229" cy="1457070"/>
          </a:xfrm>
          <a:prstGeom prst="rect">
            <a:avLst/>
          </a:prstGeom>
        </p:spPr>
      </p:pic>
      <p:pic>
        <p:nvPicPr>
          <p:cNvPr id="5" name="Picture 4">
            <a:extLst>
              <a:ext uri="{FF2B5EF4-FFF2-40B4-BE49-F238E27FC236}">
                <a16:creationId xmlns:a16="http://schemas.microsoft.com/office/drawing/2014/main" id="{ED7C2089-B053-60EC-1492-3327C4EA0031}"/>
              </a:ext>
            </a:extLst>
          </p:cNvPr>
          <p:cNvPicPr>
            <a:picLocks noChangeAspect="1"/>
          </p:cNvPicPr>
          <p:nvPr/>
        </p:nvPicPr>
        <p:blipFill>
          <a:blip r:embed="rId7"/>
          <a:stretch>
            <a:fillRect/>
          </a:stretch>
        </p:blipFill>
        <p:spPr>
          <a:xfrm>
            <a:off x="2190121" y="1951406"/>
            <a:ext cx="7632854" cy="2517866"/>
          </a:xfrm>
          <a:prstGeom prst="rect">
            <a:avLst/>
          </a:prstGeom>
        </p:spPr>
      </p:pic>
      <p:sp>
        <p:nvSpPr>
          <p:cNvPr id="6" name="TextBox 5">
            <a:extLst>
              <a:ext uri="{FF2B5EF4-FFF2-40B4-BE49-F238E27FC236}">
                <a16:creationId xmlns:a16="http://schemas.microsoft.com/office/drawing/2014/main" id="{12E97BE9-0E73-CF19-1159-C2CAFB6C36F6}"/>
              </a:ext>
            </a:extLst>
          </p:cNvPr>
          <p:cNvSpPr txBox="1"/>
          <p:nvPr/>
        </p:nvSpPr>
        <p:spPr>
          <a:xfrm>
            <a:off x="5198165" y="4154557"/>
            <a:ext cx="20375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srgbClr val="434343"/>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FBA40696-0D8C-BA57-7AC9-8FF6042D45FF}"/>
              </a:ext>
            </a:extLst>
          </p:cNvPr>
          <p:cNvSpPr/>
          <p:nvPr/>
        </p:nvSpPr>
        <p:spPr>
          <a:xfrm>
            <a:off x="4423144" y="2328530"/>
            <a:ext cx="2987749" cy="1594884"/>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Thực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vật</a:t>
            </a:r>
            <a:endParaRPr lang="en-US" sz="4000" b="1" dirty="0">
              <a:solidFill>
                <a:srgbClr val="00206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855F902-9D97-E7A4-E92E-DEE478667914}"/>
              </a:ext>
            </a:extLst>
          </p:cNvPr>
          <p:cNvSpPr txBox="1"/>
          <p:nvPr/>
        </p:nvSpPr>
        <p:spPr>
          <a:xfrm rot="225043">
            <a:off x="4444410" y="1945757"/>
            <a:ext cx="3062176" cy="707886"/>
          </a:xfrm>
          <a:prstGeom prst="rect">
            <a:avLst/>
          </a:prstGeom>
          <a:noFill/>
        </p:spPr>
        <p:txBody>
          <a:bodyPr wrap="square" rtlCol="0">
            <a:prstTxWarp prst="textArchUp">
              <a:avLst/>
            </a:prstTxWarp>
            <a:spAutoFit/>
          </a:bodyPr>
          <a:lstStyle/>
          <a:p>
            <a:r>
              <a:rPr lang="en-US" sz="5400" dirty="0">
                <a:solidFill>
                  <a:srgbClr val="FF0000"/>
                </a:solidFill>
                <a:latin typeface="Calibri" panose="020F0502020204030204" pitchFamily="34" charset="0"/>
                <a:cs typeface="Calibri" panose="020F0502020204030204" pitchFamily="34" charset="0"/>
              </a:rPr>
              <a:t>Quang </a:t>
            </a:r>
            <a:r>
              <a:rPr lang="en-US" sz="5400" dirty="0" err="1">
                <a:solidFill>
                  <a:srgbClr val="FF0000"/>
                </a:solidFill>
                <a:latin typeface="Calibri" panose="020F0502020204030204" pitchFamily="34" charset="0"/>
                <a:cs typeface="Calibri" panose="020F0502020204030204" pitchFamily="34" charset="0"/>
              </a:rPr>
              <a:t>hợp</a:t>
            </a:r>
            <a:endParaRPr lang="en-US" sz="5400" dirty="0">
              <a:solidFill>
                <a:srgbClr val="FF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405D0365-0B5E-AE23-6FF9-305542E623F0}"/>
              </a:ext>
            </a:extLst>
          </p:cNvPr>
          <p:cNvSpPr/>
          <p:nvPr/>
        </p:nvSpPr>
        <p:spPr>
          <a:xfrm>
            <a:off x="659219" y="2466753"/>
            <a:ext cx="2753831" cy="1446028"/>
          </a:xfrm>
          <a:prstGeom prst="roundRect">
            <a:avLst/>
          </a:prstGeom>
          <a:solidFill>
            <a:srgbClr val="FABE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Nước</a:t>
            </a:r>
            <a:endParaRPr lang="en-US" sz="3200" dirty="0">
              <a:solidFill>
                <a:srgbClr val="002060"/>
              </a:solidFill>
              <a:latin typeface="Calibri" panose="020F0502020204030204" pitchFamily="34" charset="0"/>
              <a:cs typeface="Calibri" panose="020F0502020204030204" pitchFamily="34" charset="0"/>
            </a:endParaRPr>
          </a:p>
          <a:p>
            <a:pPr algn="ctr"/>
            <a:r>
              <a:rPr lang="en-US" sz="3200" dirty="0" err="1">
                <a:solidFill>
                  <a:srgbClr val="002060"/>
                </a:solidFill>
                <a:latin typeface="Calibri" panose="020F0502020204030204" pitchFamily="34" charset="0"/>
                <a:cs typeface="Calibri" panose="020F0502020204030204" pitchFamily="34" charset="0"/>
              </a:rPr>
              <a:t>Khí</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các-bô-níc</a:t>
            </a:r>
            <a:endParaRPr lang="en-US" sz="3200" dirty="0">
              <a:solidFill>
                <a:srgbClr val="002060"/>
              </a:solidFill>
              <a:latin typeface="Calibri" panose="020F0502020204030204" pitchFamily="34" charset="0"/>
              <a:cs typeface="Calibri" panose="020F0502020204030204" pitchFamily="34" charset="0"/>
            </a:endParaRPr>
          </a:p>
          <a:p>
            <a:pPr algn="ctr"/>
            <a:r>
              <a:rPr lang="en-US" sz="3200" dirty="0" err="1">
                <a:solidFill>
                  <a:srgbClr val="002060"/>
                </a:solidFill>
                <a:latin typeface="Calibri" panose="020F0502020204030204" pitchFamily="34" charset="0"/>
                <a:cs typeface="Calibri" panose="020F0502020204030204" pitchFamily="34" charset="0"/>
              </a:rPr>
              <a:t>Ánh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sáng</a:t>
            </a:r>
            <a:endParaRPr lang="en-US" sz="3200" dirty="0">
              <a:solidFill>
                <a:srgbClr val="00206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4D7BA62-6A8F-3495-714D-73B599F36B2C}"/>
              </a:ext>
            </a:extLst>
          </p:cNvPr>
          <p:cNvSpPr txBox="1"/>
          <p:nvPr/>
        </p:nvSpPr>
        <p:spPr>
          <a:xfrm>
            <a:off x="1403498" y="1765005"/>
            <a:ext cx="2062716" cy="646331"/>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Lấy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vào</a:t>
            </a:r>
            <a:endParaRPr lang="en-US" sz="3600" dirty="0">
              <a:latin typeface="Calibri" panose="020F0502020204030204" pitchFamily="34" charset="0"/>
              <a:cs typeface="Calibri" panose="020F0502020204030204" pitchFamily="34" charset="0"/>
            </a:endParaRPr>
          </a:p>
        </p:txBody>
      </p:sp>
      <p:cxnSp>
        <p:nvCxnSpPr>
          <p:cNvPr id="10" name="Straight Arrow Connector 9">
            <a:extLst>
              <a:ext uri="{FF2B5EF4-FFF2-40B4-BE49-F238E27FC236}">
                <a16:creationId xmlns:a16="http://schemas.microsoft.com/office/drawing/2014/main" id="{3133714F-B8C1-0103-ECEA-C67773E890D3}"/>
              </a:ext>
            </a:extLst>
          </p:cNvPr>
          <p:cNvCxnSpPr>
            <a:cxnSpLocks/>
          </p:cNvCxnSpPr>
          <p:nvPr/>
        </p:nvCxnSpPr>
        <p:spPr>
          <a:xfrm>
            <a:off x="3487478" y="3189767"/>
            <a:ext cx="988829" cy="106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50CFDB0-C16D-0C6F-74ED-F58B02BE5EC0}"/>
              </a:ext>
            </a:extLst>
          </p:cNvPr>
          <p:cNvCxnSpPr>
            <a:cxnSpLocks/>
          </p:cNvCxnSpPr>
          <p:nvPr/>
        </p:nvCxnSpPr>
        <p:spPr>
          <a:xfrm>
            <a:off x="7410892" y="3040911"/>
            <a:ext cx="988829" cy="106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2B06610F-2A96-E4FE-0838-335FDE6AB627}"/>
              </a:ext>
            </a:extLst>
          </p:cNvPr>
          <p:cNvSpPr/>
          <p:nvPr/>
        </p:nvSpPr>
        <p:spPr>
          <a:xfrm>
            <a:off x="8378457" y="2477386"/>
            <a:ext cx="2753831" cy="1446028"/>
          </a:xfrm>
          <a:prstGeom prst="roundRect">
            <a:avLst/>
          </a:prstGeom>
          <a:solidFill>
            <a:srgbClr val="FABE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libri" panose="020F0502020204030204" pitchFamily="34" charset="0"/>
                <a:cs typeface="Calibri" panose="020F0502020204030204" pitchFamily="34" charset="0"/>
              </a:rPr>
              <a:t>Khí</a:t>
            </a:r>
            <a:r>
              <a:rPr lang="en-US" sz="4000" dirty="0">
                <a:solidFill>
                  <a:srgbClr val="002060"/>
                </a:solidFill>
                <a:latin typeface="Calibri" panose="020F0502020204030204" pitchFamily="34" charset="0"/>
                <a:cs typeface="Calibri" panose="020F0502020204030204" pitchFamily="34" charset="0"/>
              </a:rPr>
              <a:t> ô-xi</a:t>
            </a:r>
          </a:p>
        </p:txBody>
      </p:sp>
      <p:sp>
        <p:nvSpPr>
          <p:cNvPr id="13" name="TextBox 12">
            <a:extLst>
              <a:ext uri="{FF2B5EF4-FFF2-40B4-BE49-F238E27FC236}">
                <a16:creationId xmlns:a16="http://schemas.microsoft.com/office/drawing/2014/main" id="{59CEB642-7DAB-8536-BC5D-2E4DC1F3B02D}"/>
              </a:ext>
            </a:extLst>
          </p:cNvPr>
          <p:cNvSpPr txBox="1"/>
          <p:nvPr/>
        </p:nvSpPr>
        <p:spPr>
          <a:xfrm>
            <a:off x="9122736" y="1775638"/>
            <a:ext cx="2062716" cy="646331"/>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Thải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ra</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3383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7FF0BEE3-C8A7-16F6-4A77-2DCBC7356D66}"/>
              </a:ext>
            </a:extLst>
          </p:cNvPr>
          <p:cNvGrpSpPr/>
          <p:nvPr/>
        </p:nvGrpSpPr>
        <p:grpSpPr>
          <a:xfrm>
            <a:off x="452074" y="127011"/>
            <a:ext cx="11145194" cy="1728757"/>
            <a:chOff x="5569152" y="4815954"/>
            <a:chExt cx="11145194" cy="1728757"/>
          </a:xfrm>
        </p:grpSpPr>
        <p:grpSp>
          <p:nvGrpSpPr>
            <p:cNvPr id="7" name="Group 6">
              <a:extLst>
                <a:ext uri="{FF2B5EF4-FFF2-40B4-BE49-F238E27FC236}">
                  <a16:creationId xmlns:a16="http://schemas.microsoft.com/office/drawing/2014/main" id="{8BEF5B12-C69F-007A-390A-3170B82546BA}"/>
                </a:ext>
              </a:extLst>
            </p:cNvPr>
            <p:cNvGrpSpPr/>
            <p:nvPr/>
          </p:nvGrpSpPr>
          <p:grpSpPr>
            <a:xfrm>
              <a:off x="5569152" y="4815954"/>
              <a:ext cx="11141941" cy="1654164"/>
              <a:chOff x="7698203" y="4402256"/>
              <a:chExt cx="10345887" cy="1654164"/>
            </a:xfrm>
          </p:grpSpPr>
          <p:sp>
            <p:nvSpPr>
              <p:cNvPr id="9" name="Flowchart: Manual Input 8">
                <a:extLst>
                  <a:ext uri="{FF2B5EF4-FFF2-40B4-BE49-F238E27FC236}">
                    <a16:creationId xmlns:a16="http://schemas.microsoft.com/office/drawing/2014/main" id="{FC8235E1-C251-C790-44BD-1977B79D8926}"/>
                  </a:ext>
                </a:extLst>
              </p:cNvPr>
              <p:cNvSpPr/>
              <p:nvPr/>
            </p:nvSpPr>
            <p:spPr>
              <a:xfrm>
                <a:off x="7987982" y="4494592"/>
                <a:ext cx="10056108" cy="1561828"/>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3B7BBB-5610-01C4-E85B-CAB1AF872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8" name="TextBox 7">
              <a:extLst>
                <a:ext uri="{FF2B5EF4-FFF2-40B4-BE49-F238E27FC236}">
                  <a16:creationId xmlns:a16="http://schemas.microsoft.com/office/drawing/2014/main" id="{0845E531-CCAA-566F-790B-5FB0800AF7A7}"/>
                </a:ext>
              </a:extLst>
            </p:cNvPr>
            <p:cNvSpPr txBox="1"/>
            <p:nvPr/>
          </p:nvSpPr>
          <p:spPr>
            <a:xfrm>
              <a:off x="6109865" y="5159716"/>
              <a:ext cx="10604481"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1.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Nêu tên các chất khí mà thực vật lấy vào và thải ra trong quá trình hô hấp. Vẽ sơ đồ sự trao đổi khí giữa thực vật với môi trường trong quá trình hô hấp.</a:t>
              </a:r>
            </a:p>
          </p:txBody>
        </p:sp>
      </p:grpSp>
      <p:pic>
        <p:nvPicPr>
          <p:cNvPr id="4" name="Picture 3">
            <a:extLst>
              <a:ext uri="{FF2B5EF4-FFF2-40B4-BE49-F238E27FC236}">
                <a16:creationId xmlns:a16="http://schemas.microsoft.com/office/drawing/2014/main" id="{C6B4D4DB-A985-C59F-548A-1AE1A3221D09}"/>
              </a:ext>
            </a:extLst>
          </p:cNvPr>
          <p:cNvPicPr>
            <a:picLocks noChangeAspect="1"/>
          </p:cNvPicPr>
          <p:nvPr/>
        </p:nvPicPr>
        <p:blipFill>
          <a:blip r:embed="rId4"/>
          <a:stretch>
            <a:fillRect/>
          </a:stretch>
        </p:blipFill>
        <p:spPr>
          <a:xfrm>
            <a:off x="3162300" y="1968923"/>
            <a:ext cx="5776912" cy="4350914"/>
          </a:xfrm>
          <a:prstGeom prst="rect">
            <a:avLst/>
          </a:prstGeom>
        </p:spPr>
      </p:pic>
    </p:spTree>
    <p:extLst>
      <p:ext uri="{BB962C8B-B14F-4D97-AF65-F5344CB8AC3E}">
        <p14:creationId xmlns:p14="http://schemas.microsoft.com/office/powerpoint/2010/main" val="2572156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4" name="Picture 3">
            <a:extLst>
              <a:ext uri="{FF2B5EF4-FFF2-40B4-BE49-F238E27FC236}">
                <a16:creationId xmlns:a16="http://schemas.microsoft.com/office/drawing/2014/main" id="{C6B4D4DB-A985-C59F-548A-1AE1A3221D09}"/>
              </a:ext>
            </a:extLst>
          </p:cNvPr>
          <p:cNvPicPr>
            <a:picLocks noChangeAspect="1"/>
          </p:cNvPicPr>
          <p:nvPr/>
        </p:nvPicPr>
        <p:blipFill>
          <a:blip r:embed="rId3"/>
          <a:stretch>
            <a:fillRect/>
          </a:stretch>
        </p:blipFill>
        <p:spPr>
          <a:xfrm>
            <a:off x="257175" y="1683173"/>
            <a:ext cx="4834727" cy="3641302"/>
          </a:xfrm>
          <a:prstGeom prst="rect">
            <a:avLst/>
          </a:prstGeom>
        </p:spPr>
      </p:pic>
      <p:sp>
        <p:nvSpPr>
          <p:cNvPr id="2" name="TextBox 1">
            <a:extLst>
              <a:ext uri="{FF2B5EF4-FFF2-40B4-BE49-F238E27FC236}">
                <a16:creationId xmlns:a16="http://schemas.microsoft.com/office/drawing/2014/main" id="{4FB3A739-B7A6-3DDD-D1BD-CB103837A303}"/>
              </a:ext>
            </a:extLst>
          </p:cNvPr>
          <p:cNvSpPr txBox="1"/>
          <p:nvPr/>
        </p:nvSpPr>
        <p:spPr>
          <a:xfrm>
            <a:off x="5438775" y="2087301"/>
            <a:ext cx="5811512" cy="2862322"/>
          </a:xfrm>
          <a:custGeom>
            <a:avLst/>
            <a:gdLst>
              <a:gd name="connsiteX0" fmla="*/ 0 w 8949631"/>
              <a:gd name="connsiteY0" fmla="*/ 0 h 2862322"/>
              <a:gd name="connsiteX1" fmla="*/ 8949631 w 8949631"/>
              <a:gd name="connsiteY1" fmla="*/ 0 h 2862322"/>
              <a:gd name="connsiteX2" fmla="*/ 8949631 w 8949631"/>
              <a:gd name="connsiteY2" fmla="*/ 2862322 h 2862322"/>
              <a:gd name="connsiteX3" fmla="*/ 0 w 8949631"/>
              <a:gd name="connsiteY3" fmla="*/ 2862322 h 2862322"/>
              <a:gd name="connsiteX4" fmla="*/ 0 w 894963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862322" fill="none" extrusionOk="0">
                <a:moveTo>
                  <a:pt x="0" y="0"/>
                </a:moveTo>
                <a:cubicBezTo>
                  <a:pt x="3581328" y="5222"/>
                  <a:pt x="5324968" y="24918"/>
                  <a:pt x="8949631" y="0"/>
                </a:cubicBezTo>
                <a:cubicBezTo>
                  <a:pt x="8788386" y="942177"/>
                  <a:pt x="8905871" y="1869700"/>
                  <a:pt x="8949631" y="2862322"/>
                </a:cubicBezTo>
                <a:cubicBezTo>
                  <a:pt x="7436663" y="2697561"/>
                  <a:pt x="4164690" y="2980472"/>
                  <a:pt x="0" y="2862322"/>
                </a:cubicBezTo>
                <a:cubicBezTo>
                  <a:pt x="-55725" y="1471564"/>
                  <a:pt x="17072" y="1108071"/>
                  <a:pt x="0" y="0"/>
                </a:cubicBezTo>
                <a:close/>
              </a:path>
              <a:path w="8949631" h="2862322" stroke="0" extrusionOk="0">
                <a:moveTo>
                  <a:pt x="0" y="0"/>
                </a:moveTo>
                <a:cubicBezTo>
                  <a:pt x="1318866" y="11849"/>
                  <a:pt x="6530415" y="-161459"/>
                  <a:pt x="8949631" y="0"/>
                </a:cubicBezTo>
                <a:cubicBezTo>
                  <a:pt x="8952761" y="1124090"/>
                  <a:pt x="8848455" y="1755093"/>
                  <a:pt x="8949631" y="2862322"/>
                </a:cubicBezTo>
                <a:cubicBezTo>
                  <a:pt x="4585242" y="2716462"/>
                  <a:pt x="31955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5811512"/>
                      <a:gd name="connsiteY0" fmla="*/ 0 h 2862322"/>
                      <a:gd name="connsiteX1" fmla="*/ 5811512 w 5811512"/>
                      <a:gd name="connsiteY1" fmla="*/ 0 h 2862322"/>
                      <a:gd name="connsiteX2" fmla="*/ 5811512 w 5811512"/>
                      <a:gd name="connsiteY2" fmla="*/ 2862322 h 2862322"/>
                      <a:gd name="connsiteX3" fmla="*/ 0 w 5811512"/>
                      <a:gd name="connsiteY3" fmla="*/ 2862322 h 2862322"/>
                      <a:gd name="connsiteX4" fmla="*/ 0 w 5811512"/>
                      <a:gd name="connsiteY4" fmla="*/ 0 h 2862322"/>
                      <a:gd name="connsiteX0" fmla="*/ 0 w 5811512"/>
                      <a:gd name="connsiteY0" fmla="*/ 0 h 2862322"/>
                      <a:gd name="connsiteX1" fmla="*/ 5811512 w 5811512"/>
                      <a:gd name="connsiteY1" fmla="*/ 0 h 2862322"/>
                      <a:gd name="connsiteX2" fmla="*/ 5811512 w 5811512"/>
                      <a:gd name="connsiteY2" fmla="*/ 2862322 h 2862322"/>
                      <a:gd name="connsiteX3" fmla="*/ 0 w 5811512"/>
                      <a:gd name="connsiteY3" fmla="*/ 2862322 h 2862322"/>
                      <a:gd name="connsiteX4" fmla="*/ 0 w 5811512"/>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1512" h="2862322" fill="none" extrusionOk="0">
                        <a:moveTo>
                          <a:pt x="0" y="0"/>
                        </a:moveTo>
                        <a:cubicBezTo>
                          <a:pt x="1714656" y="5222"/>
                          <a:pt x="2976772" y="24918"/>
                          <a:pt x="5811512" y="0"/>
                        </a:cubicBezTo>
                        <a:cubicBezTo>
                          <a:pt x="5662839" y="826844"/>
                          <a:pt x="5712119" y="1721200"/>
                          <a:pt x="5811512" y="2862322"/>
                        </a:cubicBezTo>
                        <a:cubicBezTo>
                          <a:pt x="4584725" y="2849264"/>
                          <a:pt x="2895159" y="3008174"/>
                          <a:pt x="0" y="2862322"/>
                        </a:cubicBezTo>
                        <a:cubicBezTo>
                          <a:pt x="-29079" y="1465932"/>
                          <a:pt x="12113" y="1153669"/>
                          <a:pt x="0" y="0"/>
                        </a:cubicBezTo>
                        <a:close/>
                      </a:path>
                      <a:path w="5811512" h="2862322" stroke="0" extrusionOk="0">
                        <a:moveTo>
                          <a:pt x="0" y="0"/>
                        </a:moveTo>
                        <a:cubicBezTo>
                          <a:pt x="1032929" y="9245"/>
                          <a:pt x="4312499" y="-181008"/>
                          <a:pt x="5811512" y="0"/>
                        </a:cubicBezTo>
                        <a:cubicBezTo>
                          <a:pt x="5783452" y="1096459"/>
                          <a:pt x="5843658" y="1727509"/>
                          <a:pt x="5811512" y="2862322"/>
                        </a:cubicBezTo>
                        <a:cubicBezTo>
                          <a:pt x="3053798" y="2782397"/>
                          <a:pt x="2050670" y="2622695"/>
                          <a:pt x="0" y="2862322"/>
                        </a:cubicBezTo>
                        <a:cubicBezTo>
                          <a:pt x="-2863" y="2052226"/>
                          <a:pt x="157888" y="772046"/>
                          <a:pt x="0" y="0"/>
                        </a:cubicBezTo>
                        <a:close/>
                      </a:path>
                      <a:path w="5811512" h="2862322" fill="none" stroke="0" extrusionOk="0">
                        <a:moveTo>
                          <a:pt x="0" y="0"/>
                        </a:moveTo>
                        <a:cubicBezTo>
                          <a:pt x="909144" y="11849"/>
                          <a:pt x="5111666" y="-161459"/>
                          <a:pt x="5811512" y="0"/>
                        </a:cubicBezTo>
                        <a:cubicBezTo>
                          <a:pt x="5745984" y="973934"/>
                          <a:pt x="5698029" y="2006625"/>
                          <a:pt x="5811512" y="2862322"/>
                        </a:cubicBezTo>
                        <a:cubicBezTo>
                          <a:pt x="4852636" y="2742541"/>
                          <a:pt x="2840472" y="3160298"/>
                          <a:pt x="0" y="2862322"/>
                        </a:cubicBezTo>
                        <a:cubicBezTo>
                          <a:pt x="-44056" y="1438628"/>
                          <a:pt x="21839" y="1176181"/>
                          <a:pt x="0" y="0"/>
                        </a:cubicBezTo>
                        <a:close/>
                      </a:path>
                    </a:pathLst>
                  </a:custGeom>
                  <ask:type>
                    <ask:lineSketchCurved/>
                  </ask:type>
                </ask:lineSketchStyleProps>
              </a:ext>
            </a:extLst>
          </a:ln>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Các chất khí mà thực vật lấy vào và thải ra trong quá trình hô hấp:</a:t>
            </a:r>
          </a:p>
          <a:p>
            <a:pPr marL="342900" lvl="0" indent="-342900" algn="just">
              <a:buFont typeface="Arial" panose="020B0604020202020204" pitchFamily="34" charset="0"/>
              <a:buChar char="•"/>
            </a:pP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Lấy</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vào: Khí ô-xi.</a:t>
            </a:r>
          </a:p>
          <a:p>
            <a:pPr marL="342900" lvl="0" indent="-342900" algn="just">
              <a:buFont typeface="Arial" panose="020B0604020202020204" pitchFamily="34" charset="0"/>
              <a:buChar char="•"/>
            </a:pP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Thải</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ra: Khí các-bô-nic.</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2176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Calibri" panose="020F0502020204030204" pitchFamily="34" charset="0"/>
              <a:ea typeface="+mn-ea"/>
              <a:cs typeface="Calibri" panose="020F0502020204030204" pitchFamily="34" charset="0"/>
            </a:endParaRPr>
          </a:p>
        </p:txBody>
      </p:sp>
      <p:sp>
        <p:nvSpPr>
          <p:cNvPr id="4" name="Oval 3">
            <a:extLst>
              <a:ext uri="{FF2B5EF4-FFF2-40B4-BE49-F238E27FC236}">
                <a16:creationId xmlns:a16="http://schemas.microsoft.com/office/drawing/2014/main" id="{66BBE299-7798-7889-E46F-2C9E4B4D374B}"/>
              </a:ext>
            </a:extLst>
          </p:cNvPr>
          <p:cNvSpPr/>
          <p:nvPr/>
        </p:nvSpPr>
        <p:spPr>
          <a:xfrm>
            <a:off x="4423144" y="2328530"/>
            <a:ext cx="2987749" cy="1594884"/>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Thực</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vật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9D62D14-4306-D681-201C-BF8879B91D40}"/>
              </a:ext>
            </a:extLst>
          </p:cNvPr>
          <p:cNvSpPr txBox="1"/>
          <p:nvPr/>
        </p:nvSpPr>
        <p:spPr>
          <a:xfrm rot="225043">
            <a:off x="4869712" y="2052082"/>
            <a:ext cx="3062176" cy="707886"/>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a:ea typeface="+mn-ea"/>
                <a:cs typeface="+mn-cs"/>
              </a:rPr>
              <a:t>Hô</a:t>
            </a:r>
            <a:r>
              <a:rPr kumimoji="0" lang="en-US" sz="5400" b="0"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FF0000"/>
                </a:solidFill>
                <a:effectLst/>
                <a:uLnTx/>
                <a:uFillTx/>
                <a:latin typeface="Calibri" panose="020F0502020204030204"/>
                <a:ea typeface="+mn-ea"/>
                <a:cs typeface="+mn-cs"/>
              </a:rPr>
              <a:t>hấp</a:t>
            </a:r>
            <a:endParaRPr kumimoji="0" lang="en-US" sz="5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6E5660D4-08BA-354A-7065-26CDDDC1AAE8}"/>
              </a:ext>
            </a:extLst>
          </p:cNvPr>
          <p:cNvSpPr/>
          <p:nvPr/>
        </p:nvSpPr>
        <p:spPr>
          <a:xfrm>
            <a:off x="659219" y="2466753"/>
            <a:ext cx="2753831" cy="1446028"/>
          </a:xfrm>
          <a:prstGeom prst="roundRect">
            <a:avLst/>
          </a:prstGeom>
          <a:solidFill>
            <a:srgbClr val="FABE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a:ea typeface="+mn-ea"/>
                <a:cs typeface="+mn-cs"/>
              </a:rPr>
              <a:t>Khí</a:t>
            </a:r>
            <a:r>
              <a:rPr kumimoji="0" lang="en-US" sz="4400" b="0" i="0" u="none" strike="noStrike" kern="1200" cap="none" spc="0" normalizeH="0" noProof="0" dirty="0">
                <a:ln>
                  <a:noFill/>
                </a:ln>
                <a:solidFill>
                  <a:srgbClr val="002060"/>
                </a:solidFill>
                <a:effectLst/>
                <a:uLnTx/>
                <a:uFillTx/>
                <a:latin typeface="Calibri" panose="020F0502020204030204"/>
                <a:ea typeface="+mn-ea"/>
                <a:cs typeface="+mn-cs"/>
              </a:rPr>
              <a:t> ô - xi</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430138E-85C0-64E8-6F4E-EA84E42BAB86}"/>
              </a:ext>
            </a:extLst>
          </p:cNvPr>
          <p:cNvSpPr txBox="1"/>
          <p:nvPr/>
        </p:nvSpPr>
        <p:spPr>
          <a:xfrm>
            <a:off x="1212112" y="1807535"/>
            <a:ext cx="20627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Hấp</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thụ</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D84857A2-CBB1-C1A7-7635-907DCD6072C2}"/>
              </a:ext>
            </a:extLst>
          </p:cNvPr>
          <p:cNvCxnSpPr>
            <a:cxnSpLocks/>
          </p:cNvCxnSpPr>
          <p:nvPr/>
        </p:nvCxnSpPr>
        <p:spPr>
          <a:xfrm>
            <a:off x="3487478" y="3189767"/>
            <a:ext cx="988829" cy="106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E406B99-E314-9961-DF71-A849B22B0AAE}"/>
              </a:ext>
            </a:extLst>
          </p:cNvPr>
          <p:cNvCxnSpPr>
            <a:cxnSpLocks/>
          </p:cNvCxnSpPr>
          <p:nvPr/>
        </p:nvCxnSpPr>
        <p:spPr>
          <a:xfrm>
            <a:off x="7410892" y="3040911"/>
            <a:ext cx="988829" cy="106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BE5AFF57-0370-1D03-09B9-1FD75E81C4BE}"/>
              </a:ext>
            </a:extLst>
          </p:cNvPr>
          <p:cNvSpPr/>
          <p:nvPr/>
        </p:nvSpPr>
        <p:spPr>
          <a:xfrm>
            <a:off x="8378457" y="2477386"/>
            <a:ext cx="3264194" cy="1446028"/>
          </a:xfrm>
          <a:prstGeom prst="roundRect">
            <a:avLst/>
          </a:prstGeom>
          <a:solidFill>
            <a:srgbClr val="FABE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a:ea typeface="+mn-ea"/>
                <a:cs typeface="+mn-cs"/>
              </a:rPr>
              <a:t>Khí</a:t>
            </a: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panose="020F0502020204030204"/>
                <a:ea typeface="+mn-ea"/>
                <a:cs typeface="+mn-cs"/>
              </a:rPr>
              <a:t>Các-bô-níc</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C40C1BE-18E1-2A78-EC6D-0278AD0758CB}"/>
              </a:ext>
            </a:extLst>
          </p:cNvPr>
          <p:cNvSpPr txBox="1"/>
          <p:nvPr/>
        </p:nvSpPr>
        <p:spPr>
          <a:xfrm>
            <a:off x="9122736" y="1775638"/>
            <a:ext cx="20627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ra</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871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4" grpId="0"/>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12" name="Speech Bubble: Rectangle with Corners Rounded 11">
            <a:extLst>
              <a:ext uri="{FF2B5EF4-FFF2-40B4-BE49-F238E27FC236}">
                <a16:creationId xmlns:a16="http://schemas.microsoft.com/office/drawing/2014/main" id="{0669C549-FEF0-CB2F-59CD-C3447306807E}"/>
              </a:ext>
            </a:extLst>
          </p:cNvPr>
          <p:cNvSpPr/>
          <p:nvPr/>
        </p:nvSpPr>
        <p:spPr>
          <a:xfrm>
            <a:off x="3852369" y="1192003"/>
            <a:ext cx="5797488" cy="1284497"/>
          </a:xfrm>
          <a:prstGeom prst="wedgeRoundRectCallout">
            <a:avLst>
              <a:gd name="adj1" fmla="val -57053"/>
              <a:gd name="adj2" fmla="val 48412"/>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002060"/>
                </a:solidFill>
              </a:rPr>
              <a:t>Hô hấp diễn ra ở đâu?</a:t>
            </a:r>
            <a:endParaRPr kumimoji="0" lang="en-US" sz="4000" b="0" i="0" u="none" strike="noStrike" kern="1200" cap="none" spc="0" normalizeH="0" baseline="0" noProof="0" dirty="0">
              <a:ln>
                <a:noFill/>
              </a:ln>
              <a:solidFill>
                <a:srgbClr val="002060"/>
              </a:solidFill>
              <a:effectLst/>
              <a:uLnTx/>
              <a:uFillTx/>
              <a:latin typeface="Arial"/>
            </a:endParaRPr>
          </a:p>
        </p:txBody>
      </p:sp>
      <p:pic>
        <p:nvPicPr>
          <p:cNvPr id="4" name="Picture 2" descr="Feliz Menino Bonitinho Garoto Com Idéia De Luz | Art drawings for kids,  School art activities, Back to school art activity">
            <a:extLst>
              <a:ext uri="{FF2B5EF4-FFF2-40B4-BE49-F238E27FC236}">
                <a16:creationId xmlns:a16="http://schemas.microsoft.com/office/drawing/2014/main" id="{F2461240-7104-1DFB-5687-0E9428B2FB0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7818" y="1704976"/>
            <a:ext cx="4204548" cy="44961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D3877C9-FA21-BFD6-F32E-ADABA626B4F2}"/>
              </a:ext>
            </a:extLst>
          </p:cNvPr>
          <p:cNvSpPr txBox="1"/>
          <p:nvPr/>
        </p:nvSpPr>
        <p:spPr>
          <a:xfrm>
            <a:off x="4996232" y="3525576"/>
            <a:ext cx="6519494" cy="1754326"/>
          </a:xfrm>
          <a:custGeom>
            <a:avLst/>
            <a:gdLst>
              <a:gd name="connsiteX0" fmla="*/ 0 w 8949631"/>
              <a:gd name="connsiteY0" fmla="*/ 0 h 2862322"/>
              <a:gd name="connsiteX1" fmla="*/ 8949631 w 8949631"/>
              <a:gd name="connsiteY1" fmla="*/ 0 h 2862322"/>
              <a:gd name="connsiteX2" fmla="*/ 8949631 w 8949631"/>
              <a:gd name="connsiteY2" fmla="*/ 2862322 h 2862322"/>
              <a:gd name="connsiteX3" fmla="*/ 0 w 8949631"/>
              <a:gd name="connsiteY3" fmla="*/ 2862322 h 2862322"/>
              <a:gd name="connsiteX4" fmla="*/ 0 w 894963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862322" fill="none" extrusionOk="0">
                <a:moveTo>
                  <a:pt x="0" y="0"/>
                </a:moveTo>
                <a:cubicBezTo>
                  <a:pt x="3581328" y="5222"/>
                  <a:pt x="5324968" y="24918"/>
                  <a:pt x="8949631" y="0"/>
                </a:cubicBezTo>
                <a:cubicBezTo>
                  <a:pt x="8788386" y="942177"/>
                  <a:pt x="8905871" y="1869700"/>
                  <a:pt x="8949631" y="2862322"/>
                </a:cubicBezTo>
                <a:cubicBezTo>
                  <a:pt x="7436663" y="2697561"/>
                  <a:pt x="4164690" y="2980472"/>
                  <a:pt x="0" y="2862322"/>
                </a:cubicBezTo>
                <a:cubicBezTo>
                  <a:pt x="-55725" y="1471564"/>
                  <a:pt x="17072" y="1108071"/>
                  <a:pt x="0" y="0"/>
                </a:cubicBezTo>
                <a:close/>
              </a:path>
              <a:path w="8949631" h="2862322" stroke="0" extrusionOk="0">
                <a:moveTo>
                  <a:pt x="0" y="0"/>
                </a:moveTo>
                <a:cubicBezTo>
                  <a:pt x="1318866" y="11849"/>
                  <a:pt x="6530415" y="-161459"/>
                  <a:pt x="8949631" y="0"/>
                </a:cubicBezTo>
                <a:cubicBezTo>
                  <a:pt x="8952761" y="1124090"/>
                  <a:pt x="8848455" y="1755093"/>
                  <a:pt x="8949631" y="2862322"/>
                </a:cubicBezTo>
                <a:cubicBezTo>
                  <a:pt x="4585242" y="2716462"/>
                  <a:pt x="31955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6519494"/>
                      <a:gd name="connsiteY0" fmla="*/ 0 h 1754326"/>
                      <a:gd name="connsiteX1" fmla="*/ 6519494 w 6519494"/>
                      <a:gd name="connsiteY1" fmla="*/ 0 h 1754326"/>
                      <a:gd name="connsiteX2" fmla="*/ 6519494 w 6519494"/>
                      <a:gd name="connsiteY2" fmla="*/ 1754326 h 1754326"/>
                      <a:gd name="connsiteX3" fmla="*/ 0 w 6519494"/>
                      <a:gd name="connsiteY3" fmla="*/ 1754326 h 1754326"/>
                      <a:gd name="connsiteX4" fmla="*/ 0 w 6519494"/>
                      <a:gd name="connsiteY4" fmla="*/ 0 h 1754326"/>
                      <a:gd name="connsiteX0" fmla="*/ 0 w 6519494"/>
                      <a:gd name="connsiteY0" fmla="*/ 0 h 1754326"/>
                      <a:gd name="connsiteX1" fmla="*/ 6519494 w 6519494"/>
                      <a:gd name="connsiteY1" fmla="*/ 0 h 1754326"/>
                      <a:gd name="connsiteX2" fmla="*/ 6519494 w 6519494"/>
                      <a:gd name="connsiteY2" fmla="*/ 1754326 h 1754326"/>
                      <a:gd name="connsiteX3" fmla="*/ 0 w 6519494"/>
                      <a:gd name="connsiteY3" fmla="*/ 1754326 h 1754326"/>
                      <a:gd name="connsiteX4" fmla="*/ 0 w 6519494"/>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494" h="1754326" fill="none" extrusionOk="0">
                        <a:moveTo>
                          <a:pt x="0" y="0"/>
                        </a:moveTo>
                        <a:cubicBezTo>
                          <a:pt x="2203571" y="5222"/>
                          <a:pt x="5393646" y="24918"/>
                          <a:pt x="6519494" y="0"/>
                        </a:cubicBezTo>
                        <a:cubicBezTo>
                          <a:pt x="6386732" y="537328"/>
                          <a:pt x="6482920" y="1136118"/>
                          <a:pt x="6519494" y="1754326"/>
                        </a:cubicBezTo>
                        <a:cubicBezTo>
                          <a:pt x="5126499" y="1833931"/>
                          <a:pt x="3415146" y="1882106"/>
                          <a:pt x="0" y="1754326"/>
                        </a:cubicBezTo>
                        <a:cubicBezTo>
                          <a:pt x="-30849" y="894203"/>
                          <a:pt x="13423" y="722915"/>
                          <a:pt x="0" y="0"/>
                        </a:cubicBezTo>
                        <a:close/>
                      </a:path>
                      <a:path w="6519494" h="1754326" stroke="0" extrusionOk="0">
                        <a:moveTo>
                          <a:pt x="0" y="0"/>
                        </a:moveTo>
                        <a:cubicBezTo>
                          <a:pt x="1036732" y="6141"/>
                          <a:pt x="5069196" y="-183767"/>
                          <a:pt x="6519494" y="0"/>
                        </a:cubicBezTo>
                        <a:cubicBezTo>
                          <a:pt x="6479004" y="649686"/>
                          <a:pt x="6459557" y="1071820"/>
                          <a:pt x="6519494" y="1754326"/>
                        </a:cubicBezTo>
                        <a:cubicBezTo>
                          <a:pt x="3350707" y="1674012"/>
                          <a:pt x="2313164" y="1609176"/>
                          <a:pt x="0" y="1754326"/>
                        </a:cubicBezTo>
                        <a:cubicBezTo>
                          <a:pt x="-33841" y="1267781"/>
                          <a:pt x="179168" y="498497"/>
                          <a:pt x="0" y="0"/>
                        </a:cubicBezTo>
                        <a:close/>
                      </a:path>
                      <a:path w="6519494" h="1754326" fill="none" stroke="0" extrusionOk="0">
                        <a:moveTo>
                          <a:pt x="0" y="0"/>
                        </a:moveTo>
                        <a:cubicBezTo>
                          <a:pt x="2597345" y="11849"/>
                          <a:pt x="3280648" y="-161459"/>
                          <a:pt x="6519494" y="0"/>
                        </a:cubicBezTo>
                        <a:cubicBezTo>
                          <a:pt x="6464635" y="628208"/>
                          <a:pt x="6434796" y="1230964"/>
                          <a:pt x="6519494" y="1754326"/>
                        </a:cubicBezTo>
                        <a:cubicBezTo>
                          <a:pt x="5630938" y="2060733"/>
                          <a:pt x="3302264" y="2181418"/>
                          <a:pt x="0" y="1754326"/>
                        </a:cubicBezTo>
                        <a:cubicBezTo>
                          <a:pt x="-45107" y="883038"/>
                          <a:pt x="17214" y="709404"/>
                          <a:pt x="0" y="0"/>
                        </a:cubicBezTo>
                        <a:close/>
                      </a:path>
                    </a:pathLst>
                  </a:cu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Hô hấp diễn ra ở tất cả các bộ phận của thực vật như lá, thân, rễ,...</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DD915FFA-DE8D-12B9-DE08-E56907029614}"/>
              </a:ext>
            </a:extLst>
          </p:cNvPr>
          <p:cNvSpPr/>
          <p:nvPr/>
        </p:nvSpPr>
        <p:spPr>
          <a:xfrm>
            <a:off x="4108265" y="259447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491055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10" name="图片 4">
            <a:extLst>
              <a:ext uri="{FF2B5EF4-FFF2-40B4-BE49-F238E27FC236}">
                <a16:creationId xmlns:a16="http://schemas.microsoft.com/office/drawing/2014/main" id="{3C9C326E-5593-5942-3674-C99FB1802905}"/>
              </a:ext>
            </a:extLst>
          </p:cNvPr>
          <p:cNvPicPr>
            <a:picLocks noChangeAspect="1"/>
          </p:cNvPicPr>
          <p:nvPr/>
        </p:nvPicPr>
        <p:blipFill rotWithShape="1">
          <a:blip r:embed="rId2"/>
          <a:srcRect l="8537" t="9279" b="12603"/>
          <a:stretch/>
        </p:blipFill>
        <p:spPr>
          <a:xfrm>
            <a:off x="9757895" y="3393195"/>
            <a:ext cx="2145356" cy="3304358"/>
          </a:xfrm>
          <a:prstGeom prst="rect">
            <a:avLst/>
          </a:prstGeom>
        </p:spPr>
      </p:pic>
      <p:pic>
        <p:nvPicPr>
          <p:cNvPr id="11" name="图片 10">
            <a:extLst>
              <a:ext uri="{FF2B5EF4-FFF2-40B4-BE49-F238E27FC236}">
                <a16:creationId xmlns:a16="http://schemas.microsoft.com/office/drawing/2014/main" id="{596ECB7C-9147-5DA8-21BC-3F4691A1430F}"/>
              </a:ext>
            </a:extLst>
          </p:cNvPr>
          <p:cNvPicPr>
            <a:picLocks noChangeAspect="1"/>
          </p:cNvPicPr>
          <p:nvPr/>
        </p:nvPicPr>
        <p:blipFill rotWithShape="1">
          <a:blip r:embed="rId3"/>
          <a:srcRect t="8771" r="39144" b="11847"/>
          <a:stretch/>
        </p:blipFill>
        <p:spPr>
          <a:xfrm>
            <a:off x="226889" y="3400695"/>
            <a:ext cx="2615463" cy="3411643"/>
          </a:xfrm>
          <a:prstGeom prst="rect">
            <a:avLst/>
          </a:prstGeom>
        </p:spPr>
      </p:pic>
      <p:grpSp>
        <p:nvGrpSpPr>
          <p:cNvPr id="13" name="Group 12">
            <a:extLst>
              <a:ext uri="{FF2B5EF4-FFF2-40B4-BE49-F238E27FC236}">
                <a16:creationId xmlns:a16="http://schemas.microsoft.com/office/drawing/2014/main" id="{70EED949-7E89-B349-7670-A8BCBC57BDA2}"/>
              </a:ext>
            </a:extLst>
          </p:cNvPr>
          <p:cNvGrpSpPr/>
          <p:nvPr/>
        </p:nvGrpSpPr>
        <p:grpSpPr>
          <a:xfrm>
            <a:off x="150991" y="-82537"/>
            <a:ext cx="4173124" cy="980933"/>
            <a:chOff x="5569152" y="4815954"/>
            <a:chExt cx="3712040" cy="980933"/>
          </a:xfrm>
        </p:grpSpPr>
        <p:grpSp>
          <p:nvGrpSpPr>
            <p:cNvPr id="14" name="Group 13">
              <a:extLst>
                <a:ext uri="{FF2B5EF4-FFF2-40B4-BE49-F238E27FC236}">
                  <a16:creationId xmlns:a16="http://schemas.microsoft.com/office/drawing/2014/main" id="{683B51C1-6A9F-E9F2-5C5E-9B53B569F802}"/>
                </a:ext>
              </a:extLst>
            </p:cNvPr>
            <p:cNvGrpSpPr/>
            <p:nvPr/>
          </p:nvGrpSpPr>
          <p:grpSpPr>
            <a:xfrm>
              <a:off x="5569152" y="4815954"/>
              <a:ext cx="3438370" cy="980933"/>
              <a:chOff x="7698203" y="4402256"/>
              <a:chExt cx="3192710" cy="980933"/>
            </a:xfrm>
          </p:grpSpPr>
          <p:sp>
            <p:nvSpPr>
              <p:cNvPr id="16" name="Flowchart: Manual Input 15">
                <a:extLst>
                  <a:ext uri="{FF2B5EF4-FFF2-40B4-BE49-F238E27FC236}">
                    <a16:creationId xmlns:a16="http://schemas.microsoft.com/office/drawing/2014/main" id="{C3522872-0431-FA21-B962-0170606D670C}"/>
                  </a:ext>
                </a:extLst>
              </p:cNvPr>
              <p:cNvSpPr/>
              <p:nvPr/>
            </p:nvSpPr>
            <p:spPr>
              <a:xfrm>
                <a:off x="7970293" y="4685092"/>
                <a:ext cx="2920620" cy="631847"/>
              </a:xfrm>
              <a:prstGeom prst="flowChartManualInp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83D06BE3-695C-66C3-E0A4-3739C5C29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15" name="TextBox 14">
              <a:extLst>
                <a:ext uri="{FF2B5EF4-FFF2-40B4-BE49-F238E27FC236}">
                  <a16:creationId xmlns:a16="http://schemas.microsoft.com/office/drawing/2014/main" id="{2E5F1068-9FBC-1A61-E44B-C006323BF31D}"/>
                </a:ext>
              </a:extLst>
            </p:cNvPr>
            <p:cNvSpPr txBox="1"/>
            <p:nvPr/>
          </p:nvSpPr>
          <p:spPr>
            <a:xfrm>
              <a:off x="6258212" y="5070296"/>
              <a:ext cx="302298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rộng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591BEAF2-20D5-D3BB-0662-06B859229FC2}"/>
              </a:ext>
            </a:extLst>
          </p:cNvPr>
          <p:cNvSpPr txBox="1"/>
          <p:nvPr/>
        </p:nvSpPr>
        <p:spPr>
          <a:xfrm>
            <a:off x="1399142" y="1355075"/>
            <a:ext cx="10025350" cy="2308324"/>
          </a:xfrm>
          <a:prstGeom prst="rect">
            <a:avLst/>
          </a:prstGeom>
          <a:noFill/>
        </p:spPr>
        <p:txBody>
          <a:bodyPr wrap="square" rtlCol="0">
            <a:spAutoFit/>
          </a:bodyPr>
          <a:lstStyle/>
          <a:p>
            <a:pPr lvl="0" algn="just">
              <a:spcAft>
                <a:spcPts val="500"/>
              </a:spcAft>
            </a:pPr>
            <a:r>
              <a:rPr lang="vi-VN" sz="3600" b="1" dirty="0">
                <a:solidFill>
                  <a:srgbClr val="002060"/>
                </a:solidFill>
                <a:latin typeface="Cambria" panose="02040503050406030204" pitchFamily="18" charset="0"/>
                <a:ea typeface="Cambria" panose="02040503050406030204" pitchFamily="18" charset="0"/>
              </a:rPr>
              <a:t>Cây xanh hô hấp lấy khí ô-xi và thải khí các-bô-nic, do đó, buổi tối chúng ta không nên để cây xanh và hoa trong phòng kín vì có thể gây ngộ độc do hít phải nhiều khí các-bô-níc.</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9378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in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7FF0BEE3-C8A7-16F6-4A77-2DCBC7356D66}"/>
              </a:ext>
            </a:extLst>
          </p:cNvPr>
          <p:cNvGrpSpPr/>
          <p:nvPr/>
        </p:nvGrpSpPr>
        <p:grpSpPr>
          <a:xfrm>
            <a:off x="452074" y="127011"/>
            <a:ext cx="11145194" cy="1420980"/>
            <a:chOff x="5569152" y="4815954"/>
            <a:chExt cx="11145194" cy="1420980"/>
          </a:xfrm>
        </p:grpSpPr>
        <p:grpSp>
          <p:nvGrpSpPr>
            <p:cNvPr id="7" name="Group 6">
              <a:extLst>
                <a:ext uri="{FF2B5EF4-FFF2-40B4-BE49-F238E27FC236}">
                  <a16:creationId xmlns:a16="http://schemas.microsoft.com/office/drawing/2014/main" id="{8BEF5B12-C69F-007A-390A-3170B82546BA}"/>
                </a:ext>
              </a:extLst>
            </p:cNvPr>
            <p:cNvGrpSpPr/>
            <p:nvPr/>
          </p:nvGrpSpPr>
          <p:grpSpPr>
            <a:xfrm>
              <a:off x="5569152" y="4815954"/>
              <a:ext cx="11141941" cy="1406514"/>
              <a:chOff x="7698203" y="4402256"/>
              <a:chExt cx="10345887" cy="1406514"/>
            </a:xfrm>
          </p:grpSpPr>
          <p:sp>
            <p:nvSpPr>
              <p:cNvPr id="9" name="Flowchart: Manual Input 8">
                <a:extLst>
                  <a:ext uri="{FF2B5EF4-FFF2-40B4-BE49-F238E27FC236}">
                    <a16:creationId xmlns:a16="http://schemas.microsoft.com/office/drawing/2014/main" id="{FC8235E1-C251-C790-44BD-1977B79D8926}"/>
                  </a:ext>
                </a:extLst>
              </p:cNvPr>
              <p:cNvSpPr/>
              <p:nvPr/>
            </p:nvSpPr>
            <p:spPr>
              <a:xfrm>
                <a:off x="7987982" y="4494592"/>
                <a:ext cx="10056108" cy="1314178"/>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3B7BBB-5610-01C4-E85B-CAB1AF872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8" name="TextBox 7">
              <a:extLst>
                <a:ext uri="{FF2B5EF4-FFF2-40B4-BE49-F238E27FC236}">
                  <a16:creationId xmlns:a16="http://schemas.microsoft.com/office/drawing/2014/main" id="{0845E531-CCAA-566F-790B-5FB0800AF7A7}"/>
                </a:ext>
              </a:extLst>
            </p:cNvPr>
            <p:cNvSpPr txBox="1"/>
            <p:nvPr/>
          </p:nvSpPr>
          <p:spPr>
            <a:xfrm>
              <a:off x="6109865" y="5159716"/>
              <a:ext cx="1060448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Nêu sự trao đổi nước và khoáng chất giữa thực vật với môi trường theo gợi ý dưới đây.</a:t>
              </a:r>
            </a:p>
          </p:txBody>
        </p:sp>
      </p:grpSp>
      <p:pic>
        <p:nvPicPr>
          <p:cNvPr id="3" name="Picture 2">
            <a:extLst>
              <a:ext uri="{FF2B5EF4-FFF2-40B4-BE49-F238E27FC236}">
                <a16:creationId xmlns:a16="http://schemas.microsoft.com/office/drawing/2014/main" id="{3AF90B35-1E48-5942-519E-D28201B8054B}"/>
              </a:ext>
            </a:extLst>
          </p:cNvPr>
          <p:cNvPicPr>
            <a:picLocks noChangeAspect="1"/>
          </p:cNvPicPr>
          <p:nvPr/>
        </p:nvPicPr>
        <p:blipFill>
          <a:blip r:embed="rId4"/>
          <a:stretch>
            <a:fillRect/>
          </a:stretch>
        </p:blipFill>
        <p:spPr>
          <a:xfrm>
            <a:off x="2638425" y="1762718"/>
            <a:ext cx="7072312" cy="4676182"/>
          </a:xfrm>
          <a:prstGeom prst="rect">
            <a:avLst/>
          </a:prstGeom>
        </p:spPr>
      </p:pic>
    </p:spTree>
    <p:extLst>
      <p:ext uri="{BB962C8B-B14F-4D97-AF65-F5344CB8AC3E}">
        <p14:creationId xmlns:p14="http://schemas.microsoft.com/office/powerpoint/2010/main" val="1134356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3" name="Picture 2">
            <a:extLst>
              <a:ext uri="{FF2B5EF4-FFF2-40B4-BE49-F238E27FC236}">
                <a16:creationId xmlns:a16="http://schemas.microsoft.com/office/drawing/2014/main" id="{3AF90B35-1E48-5942-519E-D28201B8054B}"/>
              </a:ext>
            </a:extLst>
          </p:cNvPr>
          <p:cNvPicPr>
            <a:picLocks noChangeAspect="1"/>
          </p:cNvPicPr>
          <p:nvPr/>
        </p:nvPicPr>
        <p:blipFill>
          <a:blip r:embed="rId3"/>
          <a:stretch>
            <a:fillRect/>
          </a:stretch>
        </p:blipFill>
        <p:spPr>
          <a:xfrm>
            <a:off x="289972" y="1905000"/>
            <a:ext cx="5430955" cy="3590924"/>
          </a:xfrm>
          <a:prstGeom prst="rect">
            <a:avLst/>
          </a:prstGeom>
        </p:spPr>
      </p:pic>
      <p:sp>
        <p:nvSpPr>
          <p:cNvPr id="2" name="TextBox 1">
            <a:extLst>
              <a:ext uri="{FF2B5EF4-FFF2-40B4-BE49-F238E27FC236}">
                <a16:creationId xmlns:a16="http://schemas.microsoft.com/office/drawing/2014/main" id="{4D1FE5E8-6BFF-DD8E-C822-86D580E834E5}"/>
              </a:ext>
            </a:extLst>
          </p:cNvPr>
          <p:cNvSpPr txBox="1"/>
          <p:nvPr/>
        </p:nvSpPr>
        <p:spPr>
          <a:xfrm>
            <a:off x="5886450" y="1925376"/>
            <a:ext cx="5821037" cy="3539430"/>
          </a:xfrm>
          <a:custGeom>
            <a:avLst/>
            <a:gdLst>
              <a:gd name="connsiteX0" fmla="*/ 0 w 8949631"/>
              <a:gd name="connsiteY0" fmla="*/ 0 h 2862322"/>
              <a:gd name="connsiteX1" fmla="*/ 8949631 w 8949631"/>
              <a:gd name="connsiteY1" fmla="*/ 0 h 2862322"/>
              <a:gd name="connsiteX2" fmla="*/ 8949631 w 8949631"/>
              <a:gd name="connsiteY2" fmla="*/ 2862322 h 2862322"/>
              <a:gd name="connsiteX3" fmla="*/ 0 w 8949631"/>
              <a:gd name="connsiteY3" fmla="*/ 2862322 h 2862322"/>
              <a:gd name="connsiteX4" fmla="*/ 0 w 894963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862322" fill="none" extrusionOk="0">
                <a:moveTo>
                  <a:pt x="0" y="0"/>
                </a:moveTo>
                <a:cubicBezTo>
                  <a:pt x="3581328" y="5222"/>
                  <a:pt x="5324968" y="24918"/>
                  <a:pt x="8949631" y="0"/>
                </a:cubicBezTo>
                <a:cubicBezTo>
                  <a:pt x="8788386" y="942177"/>
                  <a:pt x="8905871" y="1869700"/>
                  <a:pt x="8949631" y="2862322"/>
                </a:cubicBezTo>
                <a:cubicBezTo>
                  <a:pt x="7436663" y="2697561"/>
                  <a:pt x="4164690" y="2980472"/>
                  <a:pt x="0" y="2862322"/>
                </a:cubicBezTo>
                <a:cubicBezTo>
                  <a:pt x="-55725" y="1471564"/>
                  <a:pt x="17072" y="1108071"/>
                  <a:pt x="0" y="0"/>
                </a:cubicBezTo>
                <a:close/>
              </a:path>
              <a:path w="8949631" h="2862322" stroke="0" extrusionOk="0">
                <a:moveTo>
                  <a:pt x="0" y="0"/>
                </a:moveTo>
                <a:cubicBezTo>
                  <a:pt x="1318866" y="11849"/>
                  <a:pt x="6530415" y="-161459"/>
                  <a:pt x="8949631" y="0"/>
                </a:cubicBezTo>
                <a:cubicBezTo>
                  <a:pt x="8952761" y="1124090"/>
                  <a:pt x="8848455" y="1755093"/>
                  <a:pt x="8949631" y="2862322"/>
                </a:cubicBezTo>
                <a:cubicBezTo>
                  <a:pt x="4585242" y="2716462"/>
                  <a:pt x="31955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5821037"/>
                      <a:gd name="connsiteY0" fmla="*/ 0 h 3539430"/>
                      <a:gd name="connsiteX1" fmla="*/ 5821037 w 5821037"/>
                      <a:gd name="connsiteY1" fmla="*/ 0 h 3539430"/>
                      <a:gd name="connsiteX2" fmla="*/ 5821037 w 5821037"/>
                      <a:gd name="connsiteY2" fmla="*/ 3539429 h 3539430"/>
                      <a:gd name="connsiteX3" fmla="*/ 0 w 5821037"/>
                      <a:gd name="connsiteY3" fmla="*/ 3539429 h 3539430"/>
                      <a:gd name="connsiteX4" fmla="*/ 0 w 5821037"/>
                      <a:gd name="connsiteY4" fmla="*/ 0 h 3539430"/>
                      <a:gd name="connsiteX0" fmla="*/ 0 w 5821037"/>
                      <a:gd name="connsiteY0" fmla="*/ 0 h 3539430"/>
                      <a:gd name="connsiteX1" fmla="*/ 5821037 w 5821037"/>
                      <a:gd name="connsiteY1" fmla="*/ 0 h 3539430"/>
                      <a:gd name="connsiteX2" fmla="*/ 5821037 w 5821037"/>
                      <a:gd name="connsiteY2" fmla="*/ 3539429 h 3539430"/>
                      <a:gd name="connsiteX3" fmla="*/ 0 w 5821037"/>
                      <a:gd name="connsiteY3" fmla="*/ 3539429 h 3539430"/>
                      <a:gd name="connsiteX4" fmla="*/ 0 w 5821037"/>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1037" h="3539430" fill="none" extrusionOk="0">
                        <a:moveTo>
                          <a:pt x="0" y="0"/>
                        </a:moveTo>
                        <a:cubicBezTo>
                          <a:pt x="1277965" y="5222"/>
                          <a:pt x="4731842" y="24918"/>
                          <a:pt x="5821037" y="0"/>
                        </a:cubicBezTo>
                        <a:cubicBezTo>
                          <a:pt x="5654154" y="1002409"/>
                          <a:pt x="5772683" y="2270378"/>
                          <a:pt x="5821037" y="3539429"/>
                        </a:cubicBezTo>
                        <a:cubicBezTo>
                          <a:pt x="4506146" y="3541100"/>
                          <a:pt x="2821842" y="3701942"/>
                          <a:pt x="0" y="3539429"/>
                        </a:cubicBezTo>
                        <a:cubicBezTo>
                          <a:pt x="5685" y="1786445"/>
                          <a:pt x="12753" y="1443329"/>
                          <a:pt x="0" y="0"/>
                        </a:cubicBezTo>
                        <a:close/>
                      </a:path>
                      <a:path w="5821037" h="3539430" stroke="0" extrusionOk="0">
                        <a:moveTo>
                          <a:pt x="0" y="0"/>
                        </a:moveTo>
                        <a:cubicBezTo>
                          <a:pt x="877702" y="14358"/>
                          <a:pt x="4391573" y="-238807"/>
                          <a:pt x="5821037" y="0"/>
                        </a:cubicBezTo>
                        <a:cubicBezTo>
                          <a:pt x="5810125" y="1378115"/>
                          <a:pt x="5789341" y="2160659"/>
                          <a:pt x="5821037" y="3539429"/>
                        </a:cubicBezTo>
                        <a:cubicBezTo>
                          <a:pt x="3092418" y="3454144"/>
                          <a:pt x="2074848" y="3418670"/>
                          <a:pt x="0" y="3539429"/>
                        </a:cubicBezTo>
                        <a:cubicBezTo>
                          <a:pt x="-36761" y="2541550"/>
                          <a:pt x="238643" y="1019683"/>
                          <a:pt x="0" y="0"/>
                        </a:cubicBezTo>
                        <a:close/>
                      </a:path>
                      <a:path w="5821037" h="3539430" fill="none" stroke="0" extrusionOk="0">
                        <a:moveTo>
                          <a:pt x="0" y="0"/>
                        </a:moveTo>
                        <a:cubicBezTo>
                          <a:pt x="2804172" y="11849"/>
                          <a:pt x="4481170" y="-161459"/>
                          <a:pt x="5821037" y="0"/>
                        </a:cubicBezTo>
                        <a:cubicBezTo>
                          <a:pt x="5758923" y="1199721"/>
                          <a:pt x="5760886" y="2362999"/>
                          <a:pt x="5821037" y="3539429"/>
                        </a:cubicBezTo>
                        <a:cubicBezTo>
                          <a:pt x="5031853" y="3707406"/>
                          <a:pt x="2928778" y="3976176"/>
                          <a:pt x="0" y="3539429"/>
                        </a:cubicBezTo>
                        <a:cubicBezTo>
                          <a:pt x="-56649" y="1734282"/>
                          <a:pt x="21198" y="1434124"/>
                          <a:pt x="0" y="0"/>
                        </a:cubicBezTo>
                        <a:close/>
                      </a:path>
                    </a:pathLst>
                  </a:custGeom>
                  <ask:type>
                    <ask:lineSketchCurved/>
                  </ask:type>
                </ask:lineSketchStyleProps>
              </a:ext>
            </a:extLst>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Cây lấy nước và chất khoáng từ đất vào cơ thể qua rễ cây. Sau đó được thân cây vận chuyển lên bộ phận khác của cây như lá, hoa, cành... Tiếp đến một phần lớn nước thoát ra ngoài qua lá.</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10570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6" name="Picture 5">
            <a:extLst>
              <a:ext uri="{FF2B5EF4-FFF2-40B4-BE49-F238E27FC236}">
                <a16:creationId xmlns:a16="http://schemas.microsoft.com/office/drawing/2014/main" id="{581222CD-297E-174F-ACC8-04C346A16DAF}"/>
              </a:ext>
            </a:extLst>
          </p:cNvPr>
          <p:cNvPicPr>
            <a:picLocks noChangeAspect="1"/>
          </p:cNvPicPr>
          <p:nvPr/>
        </p:nvPicPr>
        <p:blipFill>
          <a:blip r:embed="rId3"/>
          <a:stretch>
            <a:fillRect/>
          </a:stretch>
        </p:blipFill>
        <p:spPr>
          <a:xfrm>
            <a:off x="638175" y="1969099"/>
            <a:ext cx="11010900" cy="2523768"/>
          </a:xfrm>
          <a:prstGeom prst="rect">
            <a:avLst/>
          </a:prstGeom>
        </p:spPr>
      </p:pic>
    </p:spTree>
    <p:extLst>
      <p:ext uri="{BB962C8B-B14F-4D97-AF65-F5344CB8AC3E}">
        <p14:creationId xmlns:p14="http://schemas.microsoft.com/office/powerpoint/2010/main" val="3081785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5"/>
          <a:stretch>
            <a:fillRect/>
          </a:stretch>
        </p:blipFill>
        <p:spPr>
          <a:xfrm>
            <a:off x="1558665" y="4114701"/>
            <a:ext cx="1524132" cy="1694835"/>
          </a:xfrm>
          <a:prstGeom prst="rect">
            <a:avLst/>
          </a:prstGeom>
        </p:spPr>
      </p:pic>
      <p:pic>
        <p:nvPicPr>
          <p:cNvPr id="6" name="Picture 5">
            <a:extLst>
              <a:ext uri="{FF2B5EF4-FFF2-40B4-BE49-F238E27FC236}">
                <a16:creationId xmlns:a16="http://schemas.microsoft.com/office/drawing/2014/main" id="{DDC1C799-9FE6-1D3D-8A05-A1A42BD0B173}"/>
              </a:ext>
            </a:extLst>
          </p:cNvPr>
          <p:cNvPicPr>
            <a:picLocks noChangeAspect="1"/>
          </p:cNvPicPr>
          <p:nvPr/>
        </p:nvPicPr>
        <p:blipFill>
          <a:blip r:embed="rId6"/>
          <a:stretch>
            <a:fillRect/>
          </a:stretch>
        </p:blipFill>
        <p:spPr>
          <a:xfrm>
            <a:off x="3823109" y="1753202"/>
            <a:ext cx="5212532" cy="3694496"/>
          </a:xfrm>
          <a:prstGeom prst="rect">
            <a:avLst/>
          </a:prstGeom>
        </p:spPr>
      </p:pic>
    </p:spTree>
    <p:extLst>
      <p:ext uri="{BB962C8B-B14F-4D97-AF65-F5344CB8AC3E}">
        <p14:creationId xmlns:p14="http://schemas.microsoft.com/office/powerpoint/2010/main" val="66760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4"/>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722DF0AD-9BCD-13B8-6ED3-692253171ED1}"/>
              </a:ext>
            </a:extLst>
          </p:cNvPr>
          <p:cNvPicPr>
            <a:picLocks noChangeAspect="1"/>
          </p:cNvPicPr>
          <p:nvPr/>
        </p:nvPicPr>
        <p:blipFill>
          <a:blip r:embed="rId5"/>
          <a:stretch>
            <a:fillRect/>
          </a:stretch>
        </p:blipFill>
        <p:spPr>
          <a:xfrm>
            <a:off x="2993249" y="1525657"/>
            <a:ext cx="6712278" cy="4115157"/>
          </a:xfrm>
          <a:prstGeom prst="rect">
            <a:avLst/>
          </a:prstGeom>
        </p:spPr>
      </p:pic>
    </p:spTree>
    <p:extLst>
      <p:ext uri="{BB962C8B-B14F-4D97-AF65-F5344CB8AC3E}">
        <p14:creationId xmlns:p14="http://schemas.microsoft.com/office/powerpoint/2010/main" val="1254411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2" name="Picture 1" descr="Calendar&#10;&#10;Description automatically generated">
            <a:extLst>
              <a:ext uri="{FF2B5EF4-FFF2-40B4-BE49-F238E27FC236}">
                <a16:creationId xmlns:a16="http://schemas.microsoft.com/office/drawing/2014/main" id="{F9356FB7-4AEC-BC9A-FEAC-D23918A65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62" y="2481165"/>
            <a:ext cx="4266718" cy="4266718"/>
          </a:xfrm>
          <a:prstGeom prst="rect">
            <a:avLst/>
          </a:prstGeom>
        </p:spPr>
      </p:pic>
      <p:pic>
        <p:nvPicPr>
          <p:cNvPr id="4" name="Picture 3">
            <a:extLst>
              <a:ext uri="{FF2B5EF4-FFF2-40B4-BE49-F238E27FC236}">
                <a16:creationId xmlns:a16="http://schemas.microsoft.com/office/drawing/2014/main" id="{B21AE055-322B-9296-2016-E67476EA52EC}"/>
              </a:ext>
            </a:extLst>
          </p:cNvPr>
          <p:cNvPicPr>
            <a:picLocks noChangeAspect="1"/>
          </p:cNvPicPr>
          <p:nvPr/>
        </p:nvPicPr>
        <p:blipFill>
          <a:blip r:embed="rId4"/>
          <a:stretch>
            <a:fillRect/>
          </a:stretch>
        </p:blipFill>
        <p:spPr>
          <a:xfrm>
            <a:off x="943388" y="1736597"/>
            <a:ext cx="3456732" cy="1664352"/>
          </a:xfrm>
          <a:prstGeom prst="rect">
            <a:avLst/>
          </a:prstGeom>
        </p:spPr>
      </p:pic>
      <p:grpSp>
        <p:nvGrpSpPr>
          <p:cNvPr id="11" name="Group 10">
            <a:extLst>
              <a:ext uri="{FF2B5EF4-FFF2-40B4-BE49-F238E27FC236}">
                <a16:creationId xmlns:a16="http://schemas.microsoft.com/office/drawing/2014/main" id="{7207B320-F31C-B66C-D9CD-5553D2B5A082}"/>
              </a:ext>
            </a:extLst>
          </p:cNvPr>
          <p:cNvGrpSpPr/>
          <p:nvPr/>
        </p:nvGrpSpPr>
        <p:grpSpPr>
          <a:xfrm>
            <a:off x="4436883" y="1308047"/>
            <a:ext cx="7191909" cy="1850324"/>
            <a:chOff x="1062408" y="2539999"/>
            <a:chExt cx="10219585" cy="1983837"/>
          </a:xfrm>
        </p:grpSpPr>
        <p:grpSp>
          <p:nvGrpSpPr>
            <p:cNvPr id="12" name="Group 11">
              <a:extLst>
                <a:ext uri="{FF2B5EF4-FFF2-40B4-BE49-F238E27FC236}">
                  <a16:creationId xmlns:a16="http://schemas.microsoft.com/office/drawing/2014/main" id="{33C51BDA-A34D-9055-E870-32809C5E1A1A}"/>
                </a:ext>
              </a:extLst>
            </p:cNvPr>
            <p:cNvGrpSpPr/>
            <p:nvPr/>
          </p:nvGrpSpPr>
          <p:grpSpPr>
            <a:xfrm>
              <a:off x="1062408" y="2539999"/>
              <a:ext cx="10219585" cy="1983837"/>
              <a:chOff x="986208" y="774696"/>
              <a:chExt cx="10219585" cy="5631539"/>
            </a:xfrm>
          </p:grpSpPr>
          <p:grpSp>
            <p:nvGrpSpPr>
              <p:cNvPr id="14" name="Group 13">
                <a:extLst>
                  <a:ext uri="{FF2B5EF4-FFF2-40B4-BE49-F238E27FC236}">
                    <a16:creationId xmlns:a16="http://schemas.microsoft.com/office/drawing/2014/main" id="{D89ADC06-62F6-8A63-BD91-B73290310598}"/>
                  </a:ext>
                </a:extLst>
              </p:cNvPr>
              <p:cNvGrpSpPr/>
              <p:nvPr/>
            </p:nvGrpSpPr>
            <p:grpSpPr>
              <a:xfrm>
                <a:off x="986208" y="774696"/>
                <a:ext cx="10219585" cy="5631539"/>
                <a:chOff x="986208" y="774696"/>
                <a:chExt cx="10219585" cy="5631539"/>
              </a:xfrm>
            </p:grpSpPr>
            <p:sp>
              <p:nvSpPr>
                <p:cNvPr id="16" name="Rectangle: Rounded Corners 15">
                  <a:extLst>
                    <a:ext uri="{FF2B5EF4-FFF2-40B4-BE49-F238E27FC236}">
                      <a16:creationId xmlns:a16="http://schemas.microsoft.com/office/drawing/2014/main" id="{3E2FC001-5642-D46A-7048-9278C641FB2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92C82FB7-D160-D648-F2C8-36D96EA8EFF4}"/>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5" name="标题 1">
                <a:extLst>
                  <a:ext uri="{FF2B5EF4-FFF2-40B4-BE49-F238E27FC236}">
                    <a16:creationId xmlns:a16="http://schemas.microsoft.com/office/drawing/2014/main" id="{C033022D-71A1-D3D8-AFAA-DCFDA18EF89E}"/>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3" name="Rectangle 12">
              <a:extLst>
                <a:ext uri="{FF2B5EF4-FFF2-40B4-BE49-F238E27FC236}">
                  <a16:creationId xmlns:a16="http://schemas.microsoft.com/office/drawing/2014/main" id="{EB6740F0-E864-BD4D-CD70-3BE9888B261D}"/>
                </a:ext>
              </a:extLst>
            </p:cNvPr>
            <p:cNvSpPr/>
            <p:nvPr/>
          </p:nvSpPr>
          <p:spPr>
            <a:xfrm>
              <a:off x="1352552" y="2636807"/>
              <a:ext cx="9476463" cy="1682922"/>
            </a:xfrm>
            <a:prstGeom prst="rect">
              <a:avLst/>
            </a:prstGeom>
          </p:spPr>
          <p:txBody>
            <a:bodyPr wrap="square" anchor="ctr">
              <a:spAutoFit/>
            </a:bodyPr>
            <a:lstStyle/>
            <a:p>
              <a:pPr marL="0" marR="0" algn="just">
                <a:spcBef>
                  <a:spcPts val="0"/>
                </a:spcBef>
                <a:spcAft>
                  <a:spcPts val="0"/>
                </a:spcAft>
              </a:pPr>
              <a:r>
                <a:rPr lang="vi-VN" sz="3200" b="1" dirty="0">
                  <a:solidFill>
                    <a:srgbClr val="FF0000"/>
                  </a:solidFill>
                  <a:effectLst/>
                  <a:ea typeface="Times New Roman" panose="02020603050405020304" pitchFamily="18" charset="0"/>
                  <a:cs typeface="Times New Roman" panose="02020603050405020304" pitchFamily="18" charset="0"/>
                </a:rPr>
                <a:t>Vì sao khi trời nắng, đứng dưới tán cây chúng ta cảm thấy mát mẻ, dễ chịu?</a:t>
              </a:r>
            </a:p>
          </p:txBody>
        </p:sp>
      </p:grpSp>
    </p:spTree>
    <p:extLst>
      <p:ext uri="{BB962C8B-B14F-4D97-AF65-F5344CB8AC3E}">
        <p14:creationId xmlns:p14="http://schemas.microsoft.com/office/powerpoint/2010/main" val="164381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87229235-1550-A2ED-C774-90B84F43D3B4}"/>
              </a:ext>
            </a:extLst>
          </p:cNvPr>
          <p:cNvGrpSpPr/>
          <p:nvPr/>
        </p:nvGrpSpPr>
        <p:grpSpPr>
          <a:xfrm>
            <a:off x="1056846" y="103427"/>
            <a:ext cx="9626886" cy="1446218"/>
            <a:chOff x="1062408" y="2539999"/>
            <a:chExt cx="10219585" cy="1983837"/>
          </a:xfrm>
        </p:grpSpPr>
        <p:grpSp>
          <p:nvGrpSpPr>
            <p:cNvPr id="6" name="Group 5">
              <a:extLst>
                <a:ext uri="{FF2B5EF4-FFF2-40B4-BE49-F238E27FC236}">
                  <a16:creationId xmlns:a16="http://schemas.microsoft.com/office/drawing/2014/main" id="{3588E6A0-2903-5763-E4F8-BAD49990DE18}"/>
                </a:ext>
              </a:extLst>
            </p:cNvPr>
            <p:cNvGrpSpPr/>
            <p:nvPr/>
          </p:nvGrpSpPr>
          <p:grpSpPr>
            <a:xfrm>
              <a:off x="1062408" y="2539999"/>
              <a:ext cx="10219585" cy="1983837"/>
              <a:chOff x="986208" y="774696"/>
              <a:chExt cx="10219585" cy="5631539"/>
            </a:xfrm>
          </p:grpSpPr>
          <p:grpSp>
            <p:nvGrpSpPr>
              <p:cNvPr id="8" name="Group 7">
                <a:extLst>
                  <a:ext uri="{FF2B5EF4-FFF2-40B4-BE49-F238E27FC236}">
                    <a16:creationId xmlns:a16="http://schemas.microsoft.com/office/drawing/2014/main" id="{77BE245C-7A76-4B6D-F6B4-6C85A8062154}"/>
                  </a:ext>
                </a:extLst>
              </p:cNvPr>
              <p:cNvGrpSpPr/>
              <p:nvPr/>
            </p:nvGrpSpPr>
            <p:grpSpPr>
              <a:xfrm>
                <a:off x="986208" y="774696"/>
                <a:ext cx="10219585" cy="5631539"/>
                <a:chOff x="986208" y="774696"/>
                <a:chExt cx="10219585" cy="5631539"/>
              </a:xfrm>
            </p:grpSpPr>
            <p:sp>
              <p:nvSpPr>
                <p:cNvPr id="10" name="Rectangle: Rounded Corners 9">
                  <a:extLst>
                    <a:ext uri="{FF2B5EF4-FFF2-40B4-BE49-F238E27FC236}">
                      <a16:creationId xmlns:a16="http://schemas.microsoft.com/office/drawing/2014/main" id="{887645EF-3D2A-6985-3A49-E949105657F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BB07DB14-927E-EF61-02E0-B052ACCB57DD}"/>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A9A344E5-EE65-EC68-0CEA-6324DC9C14D7}"/>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7" name="Rectangle 6">
              <a:extLst>
                <a:ext uri="{FF2B5EF4-FFF2-40B4-BE49-F238E27FC236}">
                  <a16:creationId xmlns:a16="http://schemas.microsoft.com/office/drawing/2014/main" id="{1DEC9EA7-B76C-708E-1E83-8A4E7F4D4614}"/>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dirty="0">
                  <a:solidFill>
                    <a:srgbClr val="FF0000"/>
                  </a:solidFill>
                  <a:latin typeface="Calibri"/>
                  <a:ea typeface="Times New Roman" panose="02020603050405020304" pitchFamily="18" charset="0"/>
                  <a:cs typeface="Times New Roman" panose="02020603050405020304" pitchFamily="18" charset="0"/>
                </a:rPr>
                <a:t>Khi trời nắng, chúng ta cảm thấy mát mẻ, dễ chịu khi ở dưới tán cây là vì:</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9" name="TextBox 18">
            <a:extLst>
              <a:ext uri="{FF2B5EF4-FFF2-40B4-BE49-F238E27FC236}">
                <a16:creationId xmlns:a16="http://schemas.microsoft.com/office/drawing/2014/main" id="{79CEF491-08F6-9D3A-FBBB-1BA35085DBE0}"/>
              </a:ext>
            </a:extLst>
          </p:cNvPr>
          <p:cNvSpPr txBox="1"/>
          <p:nvPr/>
        </p:nvSpPr>
        <p:spPr>
          <a:xfrm>
            <a:off x="1989002" y="2318303"/>
            <a:ext cx="8697727" cy="3539430"/>
          </a:xfrm>
          <a:custGeom>
            <a:avLst/>
            <a:gdLst>
              <a:gd name="connsiteX0" fmla="*/ 0 w 8697727"/>
              <a:gd name="connsiteY0" fmla="*/ 0 h 1938992"/>
              <a:gd name="connsiteX1" fmla="*/ 8697727 w 8697727"/>
              <a:gd name="connsiteY1" fmla="*/ 0 h 1938992"/>
              <a:gd name="connsiteX2" fmla="*/ 8697727 w 8697727"/>
              <a:gd name="connsiteY2" fmla="*/ 1938992 h 1938992"/>
              <a:gd name="connsiteX3" fmla="*/ 0 w 8697727"/>
              <a:gd name="connsiteY3" fmla="*/ 1938992 h 1938992"/>
              <a:gd name="connsiteX4" fmla="*/ 0 w 8697727"/>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1938992" fill="none" extrusionOk="0">
                <a:moveTo>
                  <a:pt x="0" y="0"/>
                </a:moveTo>
                <a:cubicBezTo>
                  <a:pt x="2307566" y="5222"/>
                  <a:pt x="4621976" y="24918"/>
                  <a:pt x="8697727" y="0"/>
                </a:cubicBezTo>
                <a:cubicBezTo>
                  <a:pt x="8536482" y="738305"/>
                  <a:pt x="8653967" y="1407801"/>
                  <a:pt x="8697727" y="1938992"/>
                </a:cubicBezTo>
                <a:cubicBezTo>
                  <a:pt x="6720543" y="1774231"/>
                  <a:pt x="3935477" y="2057142"/>
                  <a:pt x="0" y="1938992"/>
                </a:cubicBezTo>
                <a:cubicBezTo>
                  <a:pt x="-55725" y="1490404"/>
                  <a:pt x="17072" y="314236"/>
                  <a:pt x="0" y="0"/>
                </a:cubicBezTo>
                <a:close/>
              </a:path>
              <a:path w="8697727" h="1938992" stroke="0" extrusionOk="0">
                <a:moveTo>
                  <a:pt x="0" y="0"/>
                </a:moveTo>
                <a:cubicBezTo>
                  <a:pt x="1791850" y="11849"/>
                  <a:pt x="6835039" y="-161459"/>
                  <a:pt x="8697727" y="0"/>
                </a:cubicBezTo>
                <a:cubicBezTo>
                  <a:pt x="8700857" y="920782"/>
                  <a:pt x="8596551" y="1107979"/>
                  <a:pt x="8697727" y="1938992"/>
                </a:cubicBezTo>
                <a:cubicBezTo>
                  <a:pt x="5749793" y="1793132"/>
                  <a:pt x="3576551"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8697727"/>
                      <a:gd name="connsiteY0" fmla="*/ 0 h 3539430"/>
                      <a:gd name="connsiteX1" fmla="*/ 8697727 w 8697727"/>
                      <a:gd name="connsiteY1" fmla="*/ 0 h 3539430"/>
                      <a:gd name="connsiteX2" fmla="*/ 8697727 w 8697727"/>
                      <a:gd name="connsiteY2" fmla="*/ 3539430 h 3539430"/>
                      <a:gd name="connsiteX3" fmla="*/ 0 w 8697727"/>
                      <a:gd name="connsiteY3" fmla="*/ 3539430 h 3539430"/>
                      <a:gd name="connsiteX4" fmla="*/ 0 w 8697727"/>
                      <a:gd name="connsiteY4" fmla="*/ 0 h 3539430"/>
                      <a:gd name="connsiteX0" fmla="*/ 0 w 8697727"/>
                      <a:gd name="connsiteY0" fmla="*/ 0 h 3539430"/>
                      <a:gd name="connsiteX1" fmla="*/ 8697727 w 8697727"/>
                      <a:gd name="connsiteY1" fmla="*/ 0 h 3539430"/>
                      <a:gd name="connsiteX2" fmla="*/ 8697727 w 8697727"/>
                      <a:gd name="connsiteY2" fmla="*/ 3539430 h 3539430"/>
                      <a:gd name="connsiteX3" fmla="*/ 0 w 8697727"/>
                      <a:gd name="connsiteY3" fmla="*/ 3539430 h 3539430"/>
                      <a:gd name="connsiteX4" fmla="*/ 0 w 8697727"/>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3539430" fill="none" extrusionOk="0">
                        <a:moveTo>
                          <a:pt x="0" y="0"/>
                        </a:moveTo>
                        <a:cubicBezTo>
                          <a:pt x="2307566" y="5222"/>
                          <a:pt x="4621976" y="24918"/>
                          <a:pt x="8697727" y="0"/>
                        </a:cubicBezTo>
                        <a:cubicBezTo>
                          <a:pt x="8474877" y="1186099"/>
                          <a:pt x="8641470" y="2543648"/>
                          <a:pt x="8697727" y="3539430"/>
                        </a:cubicBezTo>
                        <a:cubicBezTo>
                          <a:pt x="6495509" y="3378398"/>
                          <a:pt x="4184709" y="3791288"/>
                          <a:pt x="0" y="3539430"/>
                        </a:cubicBezTo>
                        <a:cubicBezTo>
                          <a:pt x="32688" y="2650509"/>
                          <a:pt x="18434" y="634008"/>
                          <a:pt x="0" y="0"/>
                        </a:cubicBezTo>
                        <a:close/>
                      </a:path>
                      <a:path w="8697727" h="3539430" stroke="0" extrusionOk="0">
                        <a:moveTo>
                          <a:pt x="0" y="0"/>
                        </a:moveTo>
                        <a:cubicBezTo>
                          <a:pt x="2049200" y="17833"/>
                          <a:pt x="6880618" y="-307116"/>
                          <a:pt x="8697727" y="0"/>
                        </a:cubicBezTo>
                        <a:cubicBezTo>
                          <a:pt x="8661719" y="1644854"/>
                          <a:pt x="8620152" y="2015848"/>
                          <a:pt x="8697727" y="3539430"/>
                        </a:cubicBezTo>
                        <a:cubicBezTo>
                          <a:pt x="5865264" y="3372916"/>
                          <a:pt x="3528636" y="3079601"/>
                          <a:pt x="0" y="3539430"/>
                        </a:cubicBezTo>
                        <a:cubicBezTo>
                          <a:pt x="11380" y="1820421"/>
                          <a:pt x="209681" y="590688"/>
                          <a:pt x="0" y="0"/>
                        </a:cubicBezTo>
                        <a:close/>
                      </a:path>
                      <a:path w="8697727" h="3539430" fill="none" stroke="0" extrusionOk="0">
                        <a:moveTo>
                          <a:pt x="0" y="0"/>
                        </a:moveTo>
                        <a:cubicBezTo>
                          <a:pt x="1791850" y="11849"/>
                          <a:pt x="6835039" y="-161459"/>
                          <a:pt x="8697727" y="0"/>
                        </a:cubicBezTo>
                        <a:cubicBezTo>
                          <a:pt x="8590343" y="1391358"/>
                          <a:pt x="8600526" y="2655815"/>
                          <a:pt x="8697727" y="3539430"/>
                        </a:cubicBezTo>
                        <a:cubicBezTo>
                          <a:pt x="6970759" y="3715925"/>
                          <a:pt x="4195777" y="4099031"/>
                          <a:pt x="0" y="3539430"/>
                        </a:cubicBezTo>
                        <a:cubicBezTo>
                          <a:pt x="-60115" y="2702206"/>
                          <a:pt x="31105" y="662483"/>
                          <a:pt x="0" y="0"/>
                        </a:cubicBezTo>
                        <a:close/>
                      </a:path>
                    </a:pathLst>
                  </a:cu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Thực vật quang hợp giải phóng ra oxygen sẽ giúp chúng ta thấy không khí trong lành hơn.</a:t>
            </a:r>
          </a:p>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Thực vật thoát hơi nước sẽ làm giảm nhiệt độ của không khí xung quanh.</a:t>
            </a:r>
          </a:p>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Hơn nữa, tán cây còn giúp chúng ta giảm bớt cường độ ánh sáng mặt trời chiếu tới.</a:t>
            </a:r>
          </a:p>
        </p:txBody>
      </p:sp>
      <p:sp>
        <p:nvSpPr>
          <p:cNvPr id="20" name="Freeform: Shape 34">
            <a:extLst>
              <a:ext uri="{FF2B5EF4-FFF2-40B4-BE49-F238E27FC236}">
                <a16:creationId xmlns:a16="http://schemas.microsoft.com/office/drawing/2014/main" id="{7A34743F-1E96-5988-AFC5-61B9A2F0225F}"/>
              </a:ext>
            </a:extLst>
          </p:cNvPr>
          <p:cNvSpPr/>
          <p:nvPr/>
        </p:nvSpPr>
        <p:spPr>
          <a:xfrm>
            <a:off x="1212237" y="1626130"/>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578120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bg/>
                                          </p:spTgt>
                                        </p:tgtEl>
                                        <p:attrNameLst>
                                          <p:attrName>style.visibility</p:attrName>
                                        </p:attrNameLst>
                                      </p:cBhvr>
                                      <p:to>
                                        <p:strVal val="visible"/>
                                      </p:to>
                                    </p:set>
                                    <p:animEffect transition="in" filter="wipe(left)">
                                      <p:cBhvr>
                                        <p:cTn id="17" dur="1000"/>
                                        <p:tgtEl>
                                          <p:spTgt spid="19">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left)">
                                      <p:cBhvr>
                                        <p:cTn id="22" dur="10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animEffect transition="in" filter="wipe(left)">
                                      <p:cBhvr>
                                        <p:cTn id="27" dur="1000"/>
                                        <p:tgtEl>
                                          <p:spTgt spid="1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xEl>
                                              <p:pRg st="2" end="2"/>
                                            </p:txEl>
                                          </p:spTgt>
                                        </p:tgtEl>
                                        <p:attrNameLst>
                                          <p:attrName>style.visibility</p:attrName>
                                        </p:attrNameLst>
                                      </p:cBhvr>
                                      <p:to>
                                        <p:strVal val="visible"/>
                                      </p:to>
                                    </p:set>
                                    <p:animEffect transition="in" filter="wipe(left)">
                                      <p:cBhvr>
                                        <p:cTn id="32" dur="10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7FF0BEE3-C8A7-16F6-4A77-2DCBC7356D66}"/>
              </a:ext>
            </a:extLst>
          </p:cNvPr>
          <p:cNvGrpSpPr/>
          <p:nvPr/>
        </p:nvGrpSpPr>
        <p:grpSpPr>
          <a:xfrm>
            <a:off x="764150" y="219347"/>
            <a:ext cx="10833118" cy="1328644"/>
            <a:chOff x="5881228" y="4908290"/>
            <a:chExt cx="10833118" cy="1328644"/>
          </a:xfrm>
        </p:grpSpPr>
        <p:sp>
          <p:nvSpPr>
            <p:cNvPr id="9" name="Flowchart: Manual Input 8">
              <a:extLst>
                <a:ext uri="{FF2B5EF4-FFF2-40B4-BE49-F238E27FC236}">
                  <a16:creationId xmlns:a16="http://schemas.microsoft.com/office/drawing/2014/main" id="{FC8235E1-C251-C790-44BD-1977B79D8926}"/>
                </a:ext>
              </a:extLst>
            </p:cNvPr>
            <p:cNvSpPr/>
            <p:nvPr/>
          </p:nvSpPr>
          <p:spPr>
            <a:xfrm>
              <a:off x="5881228" y="4908290"/>
              <a:ext cx="10829865" cy="1314178"/>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845E531-CCAA-566F-790B-5FB0800AF7A7}"/>
                </a:ext>
              </a:extLst>
            </p:cNvPr>
            <p:cNvSpPr txBox="1"/>
            <p:nvPr/>
          </p:nvSpPr>
          <p:spPr>
            <a:xfrm>
              <a:off x="6109865" y="5159716"/>
              <a:ext cx="1060448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Vẽ sơ đồ trao đổi khí, nước và khoáng chất giữa thực vật với môi trường dựa vào hình gợi ý dưới đây.</a:t>
              </a:r>
            </a:p>
          </p:txBody>
        </p:sp>
      </p:grpSp>
      <p:pic>
        <p:nvPicPr>
          <p:cNvPr id="4" name="Picture 3">
            <a:extLst>
              <a:ext uri="{FF2B5EF4-FFF2-40B4-BE49-F238E27FC236}">
                <a16:creationId xmlns:a16="http://schemas.microsoft.com/office/drawing/2014/main" id="{31771022-588D-02DB-AFDB-6897D681BFDE}"/>
              </a:ext>
            </a:extLst>
          </p:cNvPr>
          <p:cNvPicPr>
            <a:picLocks noChangeAspect="1"/>
          </p:cNvPicPr>
          <p:nvPr/>
        </p:nvPicPr>
        <p:blipFill>
          <a:blip r:embed="rId3"/>
          <a:stretch>
            <a:fillRect/>
          </a:stretch>
        </p:blipFill>
        <p:spPr>
          <a:xfrm>
            <a:off x="1952625" y="1562100"/>
            <a:ext cx="8324850" cy="4648200"/>
          </a:xfrm>
          <a:prstGeom prst="rect">
            <a:avLst/>
          </a:prstGeom>
        </p:spPr>
      </p:pic>
    </p:spTree>
    <p:extLst>
      <p:ext uri="{BB962C8B-B14F-4D97-AF65-F5344CB8AC3E}">
        <p14:creationId xmlns:p14="http://schemas.microsoft.com/office/powerpoint/2010/main" val="602667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4" name="Picture 3">
            <a:extLst>
              <a:ext uri="{FF2B5EF4-FFF2-40B4-BE49-F238E27FC236}">
                <a16:creationId xmlns:a16="http://schemas.microsoft.com/office/drawing/2014/main" id="{31771022-588D-02DB-AFDB-6897D681BFDE}"/>
              </a:ext>
            </a:extLst>
          </p:cNvPr>
          <p:cNvPicPr>
            <a:picLocks noChangeAspect="1"/>
          </p:cNvPicPr>
          <p:nvPr/>
        </p:nvPicPr>
        <p:blipFill>
          <a:blip r:embed="rId3"/>
          <a:stretch>
            <a:fillRect/>
          </a:stretch>
        </p:blipFill>
        <p:spPr>
          <a:xfrm>
            <a:off x="943014" y="714375"/>
            <a:ext cx="9467811" cy="5286375"/>
          </a:xfrm>
          <a:prstGeom prst="rect">
            <a:avLst/>
          </a:prstGeom>
        </p:spPr>
      </p:pic>
      <p:sp>
        <p:nvSpPr>
          <p:cNvPr id="2" name="Rectangle: Rounded Corners 1">
            <a:extLst>
              <a:ext uri="{FF2B5EF4-FFF2-40B4-BE49-F238E27FC236}">
                <a16:creationId xmlns:a16="http://schemas.microsoft.com/office/drawing/2014/main" id="{D5BC8571-450B-D5DA-5F96-56E87BE05F17}"/>
              </a:ext>
            </a:extLst>
          </p:cNvPr>
          <p:cNvSpPr/>
          <p:nvPr/>
        </p:nvSpPr>
        <p:spPr>
          <a:xfrm>
            <a:off x="1752600" y="2409825"/>
            <a:ext cx="2028827" cy="2876550"/>
          </a:xfrm>
          <a:prstGeom prst="roundRect">
            <a:avLst/>
          </a:prstGeom>
          <a:solidFill>
            <a:srgbClr val="F1B5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rgbClr val="002060"/>
                </a:solidFill>
              </a:rPr>
              <a:t>Nướ</a:t>
            </a:r>
            <a:r>
              <a:rPr lang="en-US" b="1" dirty="0">
                <a:solidFill>
                  <a:srgbClr val="002060"/>
                </a:solidFill>
              </a:rPr>
              <a:t>c</a:t>
            </a:r>
          </a:p>
          <a:p>
            <a:pPr algn="just"/>
            <a:r>
              <a:rPr lang="en-US" b="1" dirty="0" err="1">
                <a:solidFill>
                  <a:srgbClr val="002060"/>
                </a:solidFill>
              </a:rPr>
              <a:t>Chất</a:t>
            </a:r>
            <a:r>
              <a:rPr lang="en-US" b="1" dirty="0">
                <a:solidFill>
                  <a:srgbClr val="002060"/>
                </a:solidFill>
              </a:rPr>
              <a:t> </a:t>
            </a:r>
            <a:r>
              <a:rPr lang="en-US" b="1" dirty="0" err="1">
                <a:solidFill>
                  <a:srgbClr val="002060"/>
                </a:solidFill>
              </a:rPr>
              <a:t>khoáng</a:t>
            </a:r>
            <a:endParaRPr lang="en-US" b="1" dirty="0">
              <a:solidFill>
                <a:srgbClr val="002060"/>
              </a:solidFill>
            </a:endParaRPr>
          </a:p>
          <a:p>
            <a:pPr algn="just"/>
            <a:r>
              <a:rPr lang="en-US" b="1" dirty="0" err="1">
                <a:solidFill>
                  <a:srgbClr val="002060"/>
                </a:solidFill>
              </a:rPr>
              <a:t>Khí</a:t>
            </a:r>
            <a:r>
              <a:rPr lang="en-US" b="1" dirty="0">
                <a:solidFill>
                  <a:srgbClr val="002060"/>
                </a:solidFill>
              </a:rPr>
              <a:t> </a:t>
            </a:r>
            <a:r>
              <a:rPr lang="en-US" b="1" dirty="0" err="1">
                <a:solidFill>
                  <a:srgbClr val="002060"/>
                </a:solidFill>
              </a:rPr>
              <a:t>các-bô-níc</a:t>
            </a:r>
            <a:endParaRPr lang="en-US" b="1" dirty="0">
              <a:solidFill>
                <a:srgbClr val="002060"/>
              </a:solidFill>
            </a:endParaRPr>
          </a:p>
        </p:txBody>
      </p:sp>
      <p:sp>
        <p:nvSpPr>
          <p:cNvPr id="3" name="Rectangle: Rounded Corners 2">
            <a:extLst>
              <a:ext uri="{FF2B5EF4-FFF2-40B4-BE49-F238E27FC236}">
                <a16:creationId xmlns:a16="http://schemas.microsoft.com/office/drawing/2014/main" id="{1AA11B51-D604-1918-86F6-47C438BFBCA6}"/>
              </a:ext>
            </a:extLst>
          </p:cNvPr>
          <p:cNvSpPr/>
          <p:nvPr/>
        </p:nvSpPr>
        <p:spPr>
          <a:xfrm>
            <a:off x="7543800" y="2333624"/>
            <a:ext cx="2028827" cy="303847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2060"/>
                </a:solidFill>
              </a:rPr>
              <a:t>Nước</a:t>
            </a:r>
            <a:endParaRPr lang="en-US" sz="2800" b="1" dirty="0">
              <a:solidFill>
                <a:srgbClr val="002060"/>
              </a:solidFill>
            </a:endParaRPr>
          </a:p>
          <a:p>
            <a:pPr algn="just"/>
            <a:r>
              <a:rPr lang="en-US" sz="2800" b="1" dirty="0" err="1">
                <a:solidFill>
                  <a:srgbClr val="002060"/>
                </a:solidFill>
              </a:rPr>
              <a:t>Khí</a:t>
            </a:r>
            <a:r>
              <a:rPr lang="en-US" sz="2800" b="1" dirty="0">
                <a:solidFill>
                  <a:srgbClr val="002060"/>
                </a:solidFill>
              </a:rPr>
              <a:t> ô-xi</a:t>
            </a:r>
          </a:p>
        </p:txBody>
      </p:sp>
    </p:spTree>
    <p:extLst>
      <p:ext uri="{BB962C8B-B14F-4D97-AF65-F5344CB8AC3E}">
        <p14:creationId xmlns:p14="http://schemas.microsoft.com/office/powerpoint/2010/main" val="373003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4"/>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B61F56A8-F494-7424-83DC-1B29C7DE1A2D}"/>
              </a:ext>
            </a:extLst>
          </p:cNvPr>
          <p:cNvPicPr>
            <a:picLocks noChangeAspect="1"/>
          </p:cNvPicPr>
          <p:nvPr/>
        </p:nvPicPr>
        <p:blipFill>
          <a:blip r:embed="rId5"/>
          <a:stretch>
            <a:fillRect/>
          </a:stretch>
        </p:blipFill>
        <p:spPr>
          <a:xfrm>
            <a:off x="3081383" y="1368373"/>
            <a:ext cx="6712278" cy="4121253"/>
          </a:xfrm>
          <a:prstGeom prst="rect">
            <a:avLst/>
          </a:prstGeom>
        </p:spPr>
      </p:pic>
    </p:spTree>
    <p:extLst>
      <p:ext uri="{BB962C8B-B14F-4D97-AF65-F5344CB8AC3E}">
        <p14:creationId xmlns:p14="http://schemas.microsoft.com/office/powerpoint/2010/main" val="3618360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483408" y="2671009"/>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422816" y="2959414"/>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7418770" y="2769520"/>
            <a:ext cx="2723980" cy="3391078"/>
          </a:xfrm>
          <a:prstGeom prst="rect">
            <a:avLst/>
          </a:prstGeom>
        </p:spPr>
      </p:pic>
      <p:pic>
        <p:nvPicPr>
          <p:cNvPr id="19" name="Picture 18">
            <a:hlinkClick r:id="rId12"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1184930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0" presetClass="entr" presetSubtype="0" decel="10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3"/>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2060154" y="524089"/>
              <a:ext cx="9740050" cy="160043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quá trình hô hấp, thực vật hấp thụ khí nào sau đây?</a:t>
              </a: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285195" y="3826939"/>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223940" y="3859296"/>
              <a:ext cx="5692805" cy="80759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bô</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níc</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1946972" y="2130587"/>
            <a:ext cx="8541915" cy="1482664"/>
            <a:chOff x="1000675" y="2134893"/>
            <a:chExt cx="8541915" cy="1249990"/>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1062440" y="2307015"/>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000675" y="2134893"/>
              <a:ext cx="1368067" cy="1249990"/>
              <a:chOff x="1376340" y="1359262"/>
              <a:chExt cx="518515" cy="649586"/>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376340" y="1459593"/>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413277" y="148971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2069673" y="2266910"/>
              <a:ext cx="7472917" cy="86124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ô xi</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2" name="Group 211">
            <a:extLst>
              <a:ext uri="{FF2B5EF4-FFF2-40B4-BE49-F238E27FC236}">
                <a16:creationId xmlns:a16="http://schemas.microsoft.com/office/drawing/2014/main" id="{06A29FF7-77FB-84D4-9327-1EBCED451235}"/>
              </a:ext>
            </a:extLst>
          </p:cNvPr>
          <p:cNvGrpSpPr/>
          <p:nvPr/>
        </p:nvGrpSpPr>
        <p:grpSpPr>
          <a:xfrm>
            <a:off x="2104240" y="5231377"/>
            <a:ext cx="8973766" cy="1625766"/>
            <a:chOff x="1612674" y="5184381"/>
            <a:chExt cx="8973766" cy="1409055"/>
          </a:xfrm>
        </p:grpSpPr>
        <p:sp>
          <p:nvSpPr>
            <p:cNvPr id="20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5"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176"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98;p27">
                <a:extLst>
                  <a:ext uri="{FF2B5EF4-FFF2-40B4-BE49-F238E27FC236}">
                    <a16:creationId xmlns:a16="http://schemas.microsoft.com/office/drawing/2014/main" id="{96DB1D9A-2776-E916-722C-B2B5C4724E93}"/>
                  </a:ext>
                </a:extLst>
              </p:cNvPr>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 name="TextBox 208">
              <a:extLst>
                <a:ext uri="{FF2B5EF4-FFF2-40B4-BE49-F238E27FC236}">
                  <a16:creationId xmlns:a16="http://schemas.microsoft.com/office/drawing/2014/main" id="{361E7C29-2C7F-79BD-B8E9-EE91E0A1544C}"/>
                </a:ext>
              </a:extLst>
            </p:cNvPr>
            <p:cNvSpPr txBox="1"/>
            <p:nvPr/>
          </p:nvSpPr>
          <p:spPr>
            <a:xfrm>
              <a:off x="3511589" y="5590579"/>
              <a:ext cx="5628998" cy="88538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tơ</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546426" y="2202900"/>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3" name="Google Shape;118;p4">
            <a:extLst>
              <a:ext uri="{FF2B5EF4-FFF2-40B4-BE49-F238E27FC236}">
                <a16:creationId xmlns:a16="http://schemas.microsoft.com/office/drawing/2014/main" id="{66F04F1B-FAFF-4B67-6691-8383BEE2A393}"/>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18;p4">
            <a:extLst>
              <a:ext uri="{FF2B5EF4-FFF2-40B4-BE49-F238E27FC236}">
                <a16:creationId xmlns:a16="http://schemas.microsoft.com/office/drawing/2014/main" id="{488F3532-9D55-1B46-E972-02247F9E28B9}"/>
              </a:ext>
            </a:extLst>
          </p:cNvPr>
          <p:cNvSpPr/>
          <p:nvPr/>
        </p:nvSpPr>
        <p:spPr>
          <a:xfrm rot="19980337">
            <a:off x="6867429" y="3879254"/>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par>
                                <p:cTn id="21" presetID="53" presetClass="entr" presetSubtype="16"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p:cTn id="23" dur="500" fill="hold"/>
                                        <p:tgtEl>
                                          <p:spTgt spid="212"/>
                                        </p:tgtEl>
                                        <p:attrNameLst>
                                          <p:attrName>ppt_w</p:attrName>
                                        </p:attrNameLst>
                                      </p:cBhvr>
                                      <p:tavLst>
                                        <p:tav tm="0">
                                          <p:val>
                                            <p:fltVal val="0"/>
                                          </p:val>
                                        </p:tav>
                                        <p:tav tm="100000">
                                          <p:val>
                                            <p:strVal val="#ppt_w"/>
                                          </p:val>
                                        </p:tav>
                                      </p:tavLst>
                                    </p:anim>
                                    <p:anim calcmode="lin" valueType="num">
                                      <p:cBhvr>
                                        <p:cTn id="24" dur="500" fill="hold"/>
                                        <p:tgtEl>
                                          <p:spTgt spid="212"/>
                                        </p:tgtEl>
                                        <p:attrNameLst>
                                          <p:attrName>ppt_h</p:attrName>
                                        </p:attrNameLst>
                                      </p:cBhvr>
                                      <p:tavLst>
                                        <p:tav tm="0">
                                          <p:val>
                                            <p:fltVal val="0"/>
                                          </p:val>
                                        </p:tav>
                                        <p:tav tm="100000">
                                          <p:val>
                                            <p:strVal val="#ppt_h"/>
                                          </p:val>
                                        </p:tav>
                                      </p:tavLst>
                                    </p:anim>
                                    <p:animEffect transition="in" filter="fade">
                                      <p:cBhvr>
                                        <p:cTn id="25"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0"/>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1000"/>
                                        <p:tgtEl>
                                          <p:spTgt spid="149"/>
                                        </p:tgtEl>
                                      </p:cBhvr>
                                    </p:animEffect>
                                    <p:anim calcmode="lin" valueType="num">
                                      <p:cBhvr>
                                        <p:cTn id="32" dur="1000" fill="hold"/>
                                        <p:tgtEl>
                                          <p:spTgt spid="149"/>
                                        </p:tgtEl>
                                        <p:attrNameLst>
                                          <p:attrName>ppt_x</p:attrName>
                                        </p:attrNameLst>
                                      </p:cBhvr>
                                      <p:tavLst>
                                        <p:tav tm="0">
                                          <p:val>
                                            <p:strVal val="#ppt_x"/>
                                          </p:val>
                                        </p:tav>
                                        <p:tav tm="100000">
                                          <p:val>
                                            <p:strVal val="#ppt_x"/>
                                          </p:val>
                                        </p:tav>
                                      </p:tavLst>
                                    </p:anim>
                                    <p:anim calcmode="lin" valueType="num">
                                      <p:cBhvr>
                                        <p:cTn id="33" dur="900" decel="100000" fill="hold"/>
                                        <p:tgtEl>
                                          <p:spTgt spid="1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5" restart="whenNotActive" fill="hold" evtFilter="cancelBubble" nodeType="interactiveSeq">
                <p:stCondLst>
                  <p:cond evt="onClick" delay="0">
                    <p:tgtEl>
                      <p:spTgt spid="211"/>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14"/>
                                        </p:tgtEl>
                                        <p:attrNameLst>
                                          <p:attrName>style.visibility</p:attrName>
                                        </p:attrNameLst>
                                      </p:cBhvr>
                                      <p:to>
                                        <p:strVal val="visible"/>
                                      </p:to>
                                    </p:set>
                                    <p:animEffect transition="in" filter="fade">
                                      <p:cBhvr>
                                        <p:cTn id="40" dur="1000"/>
                                        <p:tgtEl>
                                          <p:spTgt spid="214"/>
                                        </p:tgtEl>
                                      </p:cBhvr>
                                    </p:animEffect>
                                    <p:anim calcmode="lin" valueType="num">
                                      <p:cBhvr>
                                        <p:cTn id="41" dur="1000" fill="hold"/>
                                        <p:tgtEl>
                                          <p:spTgt spid="214"/>
                                        </p:tgtEl>
                                        <p:attrNameLst>
                                          <p:attrName>ppt_x</p:attrName>
                                        </p:attrNameLst>
                                      </p:cBhvr>
                                      <p:tavLst>
                                        <p:tav tm="0">
                                          <p:val>
                                            <p:strVal val="#ppt_x"/>
                                          </p:val>
                                        </p:tav>
                                        <p:tav tm="100000">
                                          <p:val>
                                            <p:strVal val="#ppt_x"/>
                                          </p:val>
                                        </p:tav>
                                      </p:tavLst>
                                    </p:anim>
                                    <p:anim calcmode="lin" valueType="num">
                                      <p:cBhvr>
                                        <p:cTn id="42" dur="900" decel="100000" fill="hold"/>
                                        <p:tgtEl>
                                          <p:spTgt spid="2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13"/>
                                        </p:tgtEl>
                                        <p:attrNameLst>
                                          <p:attrName>style.visibility</p:attrName>
                                        </p:attrNameLst>
                                      </p:cBhvr>
                                      <p:to>
                                        <p:strVal val="visible"/>
                                      </p:to>
                                    </p:set>
                                    <p:animEffect transition="in" filter="fade">
                                      <p:cBhvr>
                                        <p:cTn id="49" dur="1000"/>
                                        <p:tgtEl>
                                          <p:spTgt spid="213"/>
                                        </p:tgtEl>
                                      </p:cBhvr>
                                    </p:animEffect>
                                    <p:anim calcmode="lin" valueType="num">
                                      <p:cBhvr>
                                        <p:cTn id="50" dur="1000" fill="hold"/>
                                        <p:tgtEl>
                                          <p:spTgt spid="213"/>
                                        </p:tgtEl>
                                        <p:attrNameLst>
                                          <p:attrName>ppt_x</p:attrName>
                                        </p:attrNameLst>
                                      </p:cBhvr>
                                      <p:tavLst>
                                        <p:tav tm="0">
                                          <p:val>
                                            <p:strVal val="#ppt_x"/>
                                          </p:val>
                                        </p:tav>
                                        <p:tav tm="100000">
                                          <p:val>
                                            <p:strVal val="#ppt_x"/>
                                          </p:val>
                                        </p:tav>
                                      </p:tavLst>
                                    </p:anim>
                                    <p:anim calcmode="lin" valueType="num">
                                      <p:cBhvr>
                                        <p:cTn id="51" dur="900" decel="100000" fill="hold"/>
                                        <p:tgtEl>
                                          <p:spTgt spid="2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2"/>
                  </p:tgtEl>
                </p:cond>
              </p:nextCondLst>
            </p:seq>
          </p:childTnLst>
        </p:cTn>
      </p:par>
    </p:tnLst>
    <p:bldLst>
      <p:bldP spid="213" grpId="0" animBg="1"/>
      <p:bldP spid="2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các</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bô</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níc</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ô xi</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ni</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tơ</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032567" y="627717"/>
              <a:ext cx="9502824" cy="13280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quá trình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quang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thực vật hấp thụ khí nào sau đây?</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3040231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183925" y="3935286"/>
              <a:ext cx="5999762" cy="56830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Nước</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c</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hất</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khoáng</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9140764" cy="1526429"/>
            <a:chOff x="1861723" y="2134893"/>
            <a:chExt cx="9140764" cy="1286888"/>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586136" y="2364857"/>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354295" y="2621007"/>
              <a:ext cx="6246948" cy="54545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Ánh</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sáng</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nhiệt</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độ</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696329" y="5716165"/>
              <a:ext cx="5306047" cy="56045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Cả</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2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đáp</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án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đều</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đúng</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950103" y="5209538"/>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291971" y="374888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178312"/>
            <a:ext cx="13579140" cy="2441764"/>
            <a:chOff x="-693571" y="178312"/>
            <a:chExt cx="13579140" cy="2441764"/>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856305" y="654714"/>
              <a:ext cx="10117817"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rau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cải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triển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cần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yếu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tố</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0144" y="178312"/>
              <a:ext cx="2134160" cy="2441764"/>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7814585" y="2318707"/>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809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a16="http://schemas.microsoft.com/office/drawing/2014/main"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a16="http://schemas.microsoft.com/office/drawing/2014/main" id="{36FE4EE6-D7F8-A24E-8080-BA1A76A3B1A6}"/>
              </a:ext>
            </a:extLst>
          </p:cNvPr>
          <p:cNvSpPr txBox="1"/>
          <p:nvPr/>
        </p:nvSpPr>
        <p:spPr>
          <a:xfrm>
            <a:off x="1467787" y="3133773"/>
            <a:ext cx="9523301"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p>
        </p:txBody>
      </p:sp>
      <p:pic>
        <p:nvPicPr>
          <p:cNvPr id="4" name="图片 14">
            <a:extLst>
              <a:ext uri="{FF2B5EF4-FFF2-40B4-BE49-F238E27FC236}">
                <a16:creationId xmlns:a16="http://schemas.microsoft.com/office/drawing/2014/main"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Google Shape;2117;p60">
            <a:extLst>
              <a:ext uri="{FF2B5EF4-FFF2-40B4-BE49-F238E27FC236}">
                <a16:creationId xmlns:a16="http://schemas.microsoft.com/office/drawing/2014/main" id="{427EF99C-F43B-4402-B06A-B6A1F7F66EE9}"/>
              </a:ext>
            </a:extLst>
          </p:cNvPr>
          <p:cNvSpPr/>
          <p:nvPr/>
        </p:nvSpPr>
        <p:spPr>
          <a:xfrm>
            <a:off x="11171059" y="109925"/>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1" name="Google Shape;2118;p60">
            <a:extLst>
              <a:ext uri="{FF2B5EF4-FFF2-40B4-BE49-F238E27FC236}">
                <a16:creationId xmlns:a16="http://schemas.microsoft.com/office/drawing/2014/main" id="{D9023254-AE53-46D6-A4E4-82EB7ED6EA28}"/>
              </a:ext>
            </a:extLst>
          </p:cNvPr>
          <p:cNvSpPr/>
          <p:nvPr/>
        </p:nvSpPr>
        <p:spPr>
          <a:xfrm>
            <a:off x="11584159" y="730838"/>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2" name="Google Shape;2119;p60">
            <a:extLst>
              <a:ext uri="{FF2B5EF4-FFF2-40B4-BE49-F238E27FC236}">
                <a16:creationId xmlns:a16="http://schemas.microsoft.com/office/drawing/2014/main" id="{3BB581FF-5FC4-4030-A2C7-EEE5DC0188D7}"/>
              </a:ext>
            </a:extLst>
          </p:cNvPr>
          <p:cNvSpPr/>
          <p:nvPr/>
        </p:nvSpPr>
        <p:spPr>
          <a:xfrm>
            <a:off x="10638759" y="300213"/>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pic>
        <p:nvPicPr>
          <p:cNvPr id="83" name="Picture 82">
            <a:extLst>
              <a:ext uri="{FF2B5EF4-FFF2-40B4-BE49-F238E27FC236}">
                <a16:creationId xmlns:a16="http://schemas.microsoft.com/office/drawing/2014/main" id="{4BE526A7-3737-4841-99BD-03EF37FCF5D6}"/>
              </a:ext>
            </a:extLst>
          </p:cNvPr>
          <p:cNvPicPr>
            <a:picLocks noChangeAspect="1"/>
          </p:cNvPicPr>
          <p:nvPr/>
        </p:nvPicPr>
        <p:blipFill rotWithShape="1">
          <a:blip r:embed="rId3"/>
          <a:srcRect l="35847" t="56723"/>
          <a:stretch/>
        </p:blipFill>
        <p:spPr>
          <a:xfrm>
            <a:off x="11713634" y="-2223736"/>
            <a:ext cx="3444138" cy="2967922"/>
          </a:xfrm>
          <a:prstGeom prst="rect">
            <a:avLst/>
          </a:prstGeom>
        </p:spPr>
      </p:pic>
      <p:pic>
        <p:nvPicPr>
          <p:cNvPr id="126" name="Picture 9">
            <a:extLst>
              <a:ext uri="{FF2B5EF4-FFF2-40B4-BE49-F238E27FC236}">
                <a16:creationId xmlns:a16="http://schemas.microsoft.com/office/drawing/2014/main" id="{E7AB7ED8-FAC7-484C-A714-23E75CFD3E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123" y="0"/>
            <a:ext cx="1010905" cy="771964"/>
          </a:xfrm>
          <a:prstGeom prst="rect">
            <a:avLst/>
          </a:prstGeom>
        </p:spPr>
      </p:pic>
      <p:pic>
        <p:nvPicPr>
          <p:cNvPr id="260" name="Picture 259">
            <a:hlinkClick r:id="rId6" action="ppaction://hlinksldjump"/>
            <a:extLst>
              <a:ext uri="{FF2B5EF4-FFF2-40B4-BE49-F238E27FC236}">
                <a16:creationId xmlns:a16="http://schemas.microsoft.com/office/drawing/2014/main" id="{383E50B0-048A-408D-B251-03EEE63CA2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963065" y="5911383"/>
            <a:ext cx="2800387" cy="1090998"/>
          </a:xfrm>
          <a:prstGeom prst="rect">
            <a:avLst/>
          </a:prstGeom>
        </p:spPr>
      </p:pic>
      <p:pic>
        <p:nvPicPr>
          <p:cNvPr id="17" name="Picture 16">
            <a:extLst>
              <a:ext uri="{FF2B5EF4-FFF2-40B4-BE49-F238E27FC236}">
                <a16:creationId xmlns:a16="http://schemas.microsoft.com/office/drawing/2014/main" id="{A852403F-0464-4F34-B577-727AF1467EC0}"/>
              </a:ext>
            </a:extLst>
          </p:cNvPr>
          <p:cNvPicPr>
            <a:picLocks noChangeAspect="1"/>
          </p:cNvPicPr>
          <p:nvPr/>
        </p:nvPicPr>
        <p:blipFill>
          <a:blip r:embed="rId8"/>
          <a:stretch>
            <a:fillRect/>
          </a:stretch>
        </p:blipFill>
        <p:spPr>
          <a:xfrm>
            <a:off x="3297507" y="82050"/>
            <a:ext cx="6078239" cy="1121761"/>
          </a:xfrm>
          <a:prstGeom prst="rect">
            <a:avLst/>
          </a:prstGeom>
        </p:spPr>
      </p:pic>
      <p:grpSp>
        <p:nvGrpSpPr>
          <p:cNvPr id="21" name="Group 20">
            <a:extLst>
              <a:ext uri="{FF2B5EF4-FFF2-40B4-BE49-F238E27FC236}">
                <a16:creationId xmlns:a16="http://schemas.microsoft.com/office/drawing/2014/main" id="{02AFE129-8F86-4C0F-A059-F14A91B351B7}"/>
              </a:ext>
            </a:extLst>
          </p:cNvPr>
          <p:cNvGrpSpPr/>
          <p:nvPr/>
        </p:nvGrpSpPr>
        <p:grpSpPr>
          <a:xfrm>
            <a:off x="833711" y="1276950"/>
            <a:ext cx="3258931" cy="2886689"/>
            <a:chOff x="1168972" y="1677523"/>
            <a:chExt cx="3078775" cy="2836321"/>
          </a:xfrm>
        </p:grpSpPr>
        <p:pic>
          <p:nvPicPr>
            <p:cNvPr id="159" name="Picture 2">
              <a:extLst>
                <a:ext uri="{FF2B5EF4-FFF2-40B4-BE49-F238E27FC236}">
                  <a16:creationId xmlns:a16="http://schemas.microsoft.com/office/drawing/2014/main" id="{AE6F3958-7AAD-41D9-915E-BD4BE494C1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8972" y="1677523"/>
              <a:ext cx="3078775" cy="2836321"/>
            </a:xfrm>
            <a:prstGeom prst="rect">
              <a:avLst/>
            </a:prstGeom>
          </p:spPr>
        </p:pic>
        <p:pic>
          <p:nvPicPr>
            <p:cNvPr id="162" name="Picture 2">
              <a:hlinkClick r:id="rId11" action="ppaction://hlinksldjump"/>
              <a:extLst>
                <a:ext uri="{FF2B5EF4-FFF2-40B4-BE49-F238E27FC236}">
                  <a16:creationId xmlns:a16="http://schemas.microsoft.com/office/drawing/2014/main" id="{1507AA6F-C0BA-4679-84C7-8E458D76B3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65505" y="1773898"/>
              <a:ext cx="2869547" cy="2643570"/>
            </a:xfrm>
            <a:prstGeom prst="rect">
              <a:avLst/>
            </a:prstGeom>
          </p:spPr>
        </p:pic>
      </p:grpSp>
      <p:grpSp>
        <p:nvGrpSpPr>
          <p:cNvPr id="23" name="Group 22">
            <a:extLst>
              <a:ext uri="{FF2B5EF4-FFF2-40B4-BE49-F238E27FC236}">
                <a16:creationId xmlns:a16="http://schemas.microsoft.com/office/drawing/2014/main" id="{8E5B3FD8-D43D-4B45-8668-A311E514B3A4}"/>
              </a:ext>
            </a:extLst>
          </p:cNvPr>
          <p:cNvGrpSpPr/>
          <p:nvPr/>
        </p:nvGrpSpPr>
        <p:grpSpPr>
          <a:xfrm>
            <a:off x="8099360" y="1276950"/>
            <a:ext cx="2961550" cy="3114189"/>
            <a:chOff x="8355573" y="1625875"/>
            <a:chExt cx="3167634" cy="3299619"/>
          </a:xfrm>
        </p:grpSpPr>
        <p:pic>
          <p:nvPicPr>
            <p:cNvPr id="160" name="Picture 3">
              <a:extLst>
                <a:ext uri="{FF2B5EF4-FFF2-40B4-BE49-F238E27FC236}">
                  <a16:creationId xmlns:a16="http://schemas.microsoft.com/office/drawing/2014/main" id="{24817705-A8BC-4F42-B11B-3570ABB3801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355573" y="1625875"/>
              <a:ext cx="3167634" cy="3299619"/>
            </a:xfrm>
            <a:prstGeom prst="rect">
              <a:avLst/>
            </a:prstGeom>
          </p:spPr>
        </p:pic>
        <p:pic>
          <p:nvPicPr>
            <p:cNvPr id="163" name="Picture 3">
              <a:hlinkClick r:id="rId16" action="ppaction://hlinksldjump"/>
              <a:extLst>
                <a:ext uri="{FF2B5EF4-FFF2-40B4-BE49-F238E27FC236}">
                  <a16:creationId xmlns:a16="http://schemas.microsoft.com/office/drawing/2014/main" id="{1D5308CA-6094-4930-9973-F1474E25F11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462111" y="1736852"/>
              <a:ext cx="2954557" cy="3077663"/>
            </a:xfrm>
            <a:prstGeom prst="rect">
              <a:avLst/>
            </a:prstGeom>
          </p:spPr>
        </p:pic>
      </p:grpSp>
      <p:grpSp>
        <p:nvGrpSpPr>
          <p:cNvPr id="22" name="Group 21">
            <a:extLst>
              <a:ext uri="{FF2B5EF4-FFF2-40B4-BE49-F238E27FC236}">
                <a16:creationId xmlns:a16="http://schemas.microsoft.com/office/drawing/2014/main" id="{6AD9EAEA-367A-471A-BAB5-5B9F360F99DC}"/>
              </a:ext>
            </a:extLst>
          </p:cNvPr>
          <p:cNvGrpSpPr/>
          <p:nvPr/>
        </p:nvGrpSpPr>
        <p:grpSpPr>
          <a:xfrm rot="2985290">
            <a:off x="4477938" y="2860215"/>
            <a:ext cx="3236122" cy="3114767"/>
            <a:chOff x="4477939" y="3418435"/>
            <a:chExt cx="3236122" cy="3114767"/>
          </a:xfrm>
        </p:grpSpPr>
        <p:pic>
          <p:nvPicPr>
            <p:cNvPr id="161" name="Picture 5">
              <a:extLst>
                <a:ext uri="{FF2B5EF4-FFF2-40B4-BE49-F238E27FC236}">
                  <a16:creationId xmlns:a16="http://schemas.microsoft.com/office/drawing/2014/main" id="{30FB876D-3FED-4114-A0F5-09CFD31481E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4477939" y="3418435"/>
              <a:ext cx="3236122" cy="3114767"/>
            </a:xfrm>
            <a:prstGeom prst="rect">
              <a:avLst/>
            </a:prstGeom>
          </p:spPr>
        </p:pic>
        <p:pic>
          <p:nvPicPr>
            <p:cNvPr id="164" name="Picture 5">
              <a:hlinkClick r:id="rId21" action="ppaction://hlinksldjump"/>
              <a:extLst>
                <a:ext uri="{FF2B5EF4-FFF2-40B4-BE49-F238E27FC236}">
                  <a16:creationId xmlns:a16="http://schemas.microsoft.com/office/drawing/2014/main" id="{CFCE5213-50AF-4C02-9FD0-BD1EB7A472E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4572886" y="3524888"/>
              <a:ext cx="3046228" cy="2931994"/>
            </a:xfrm>
            <a:prstGeom prst="rect">
              <a:avLst/>
            </a:prstGeom>
          </p:spPr>
        </p:pic>
      </p:grpSp>
    </p:spTree>
    <p:extLst>
      <p:ext uri="{BB962C8B-B14F-4D97-AF65-F5344CB8AC3E}">
        <p14:creationId xmlns:p14="http://schemas.microsoft.com/office/powerpoint/2010/main" val="140531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par>
                                <p:cTn id="19" presetID="53" presetClass="entr" presetSubtype="16"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1000"/>
                            </p:stCondLst>
                            <p:childTnLst>
                              <p:par>
                                <p:cTn id="25" presetID="8" presetClass="emph" presetSubtype="0" fill="hold" nodeType="afterEffect">
                                  <p:stCondLst>
                                    <p:cond delay="0"/>
                                  </p:stCondLst>
                                  <p:childTnLst>
                                    <p:animRot by="21600000">
                                      <p:cBhvr>
                                        <p:cTn id="26" dur="2000" fill="hold"/>
                                        <p:tgtEl>
                                          <p:spTgt spid="21"/>
                                        </p:tgtEl>
                                        <p:attrNameLst>
                                          <p:attrName>r</p:attrName>
                                        </p:attrNameLst>
                                      </p:cBhvr>
                                    </p:animRot>
                                  </p:childTnLst>
                                </p:cTn>
                              </p:par>
                              <p:par>
                                <p:cTn id="27" presetID="8" presetClass="emph" presetSubtype="0" fill="hold" nodeType="withEffect">
                                  <p:stCondLst>
                                    <p:cond delay="0"/>
                                  </p:stCondLst>
                                  <p:childTnLst>
                                    <p:animRot by="21600000">
                                      <p:cBhvr>
                                        <p:cTn id="28" dur="2000" fill="hold"/>
                                        <p:tgtEl>
                                          <p:spTgt spid="22"/>
                                        </p:tgtEl>
                                        <p:attrNameLst>
                                          <p:attrName>r</p:attrName>
                                        </p:attrNameLst>
                                      </p:cBhvr>
                                    </p:animRot>
                                  </p:childTnLst>
                                </p:cTn>
                              </p:par>
                              <p:par>
                                <p:cTn id="29" presetID="8" presetClass="emph" presetSubtype="0" fill="hold" nodeType="withEffect">
                                  <p:stCondLst>
                                    <p:cond delay="0"/>
                                  </p:stCondLst>
                                  <p:childTnLst>
                                    <p:animRot by="21600000">
                                      <p:cBhvr>
                                        <p:cTn id="30" dur="2000" fill="hold"/>
                                        <p:tgtEl>
                                          <p:spTgt spid="23"/>
                                        </p:tgtEl>
                                        <p:attrNameLst>
                                          <p:attrName>r</p:attrName>
                                        </p:attrNameLst>
                                      </p:cBhvr>
                                    </p:animRot>
                                  </p:childTnLst>
                                </p:cTn>
                              </p:par>
                            </p:childTnLst>
                          </p:cTn>
                        </p:par>
                        <p:par>
                          <p:cTn id="31" fill="hold">
                            <p:stCondLst>
                              <p:cond delay="3000"/>
                            </p:stCondLst>
                            <p:childTnLst>
                              <p:par>
                                <p:cTn id="32" presetID="26" presetClass="emph" presetSubtype="0" fill="hold" nodeType="afterEffect">
                                  <p:stCondLst>
                                    <p:cond delay="0"/>
                                  </p:stCondLst>
                                  <p:childTnLst>
                                    <p:animEffect transition="out" filter="fade">
                                      <p:cBhvr>
                                        <p:cTn id="33" dur="500" tmFilter="0, 0; .2, .5; .8, .5; 1, 0"/>
                                        <p:tgtEl>
                                          <p:spTgt spid="21"/>
                                        </p:tgtEl>
                                      </p:cBhvr>
                                    </p:animEffect>
                                    <p:animScale>
                                      <p:cBhvr>
                                        <p:cTn id="34" dur="250" autoRev="1" fill="hold"/>
                                        <p:tgtEl>
                                          <p:spTgt spid="21"/>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22"/>
                                        </p:tgtEl>
                                      </p:cBhvr>
                                    </p:animEffect>
                                    <p:animScale>
                                      <p:cBhvr>
                                        <p:cTn id="37" dur="250" autoRev="1" fill="hold"/>
                                        <p:tgtEl>
                                          <p:spTgt spid="22"/>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23"/>
                                        </p:tgtEl>
                                      </p:cBhvr>
                                    </p:animEffect>
                                    <p:animScale>
                                      <p:cBhvr>
                                        <p:cTn id="40" dur="250" autoRev="1" fill="hold"/>
                                        <p:tgtEl>
                                          <p:spTgt spid="23"/>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21"/>
                                        </p:tgtEl>
                                        <p:attrNameLst>
                                          <p:attrName>ppt_w</p:attrName>
                                        </p:attrNameLst>
                                      </p:cBhvr>
                                      <p:tavLst>
                                        <p:tav tm="0">
                                          <p:val>
                                            <p:strVal val="ppt_w"/>
                                          </p:val>
                                        </p:tav>
                                        <p:tav tm="100000">
                                          <p:val>
                                            <p:fltVal val="0"/>
                                          </p:val>
                                        </p:tav>
                                      </p:tavLst>
                                    </p:anim>
                                    <p:anim calcmode="lin" valueType="num">
                                      <p:cBhvr>
                                        <p:cTn id="45" dur="500"/>
                                        <p:tgtEl>
                                          <p:spTgt spid="21"/>
                                        </p:tgtEl>
                                        <p:attrNameLst>
                                          <p:attrName>ppt_h</p:attrName>
                                        </p:attrNameLst>
                                      </p:cBhvr>
                                      <p:tavLst>
                                        <p:tav tm="0">
                                          <p:val>
                                            <p:strVal val="ppt_h"/>
                                          </p:val>
                                        </p:tav>
                                        <p:tav tm="100000">
                                          <p:val>
                                            <p:fltVal val="0"/>
                                          </p:val>
                                        </p:tav>
                                      </p:tavLst>
                                    </p:anim>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5" presetClass="exit" presetSubtype="0" fill="hold" nodeType="clickEffect">
                                  <p:stCondLst>
                                    <p:cond delay="0"/>
                                  </p:stCondLst>
                                  <p:childTnLst>
                                    <p:animEffect transition="out" filter="fade">
                                      <p:cBhvr>
                                        <p:cTn id="51" dur="2000"/>
                                        <p:tgtEl>
                                          <p:spTgt spid="22"/>
                                        </p:tgtEl>
                                      </p:cBhvr>
                                    </p:animEffect>
                                    <p:anim calcmode="lin" valueType="num">
                                      <p:cBhvr>
                                        <p:cTn id="52" dur="2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3" dur="2000"/>
                                        <p:tgtEl>
                                          <p:spTgt spid="22"/>
                                        </p:tgtEl>
                                        <p:attrNameLst>
                                          <p:attrName>ppt_h</p:attrName>
                                        </p:attrNameLst>
                                      </p:cBhvr>
                                      <p:tavLst>
                                        <p:tav tm="0">
                                          <p:val>
                                            <p:strVal val="ppt_h"/>
                                          </p:val>
                                        </p:tav>
                                        <p:tav tm="100000">
                                          <p:val>
                                            <p:strVal val="ppt_h"/>
                                          </p:val>
                                        </p:tav>
                                      </p:tavLst>
                                    </p:anim>
                                    <p:set>
                                      <p:cBhvr>
                                        <p:cTn id="54" dur="1" fill="hold">
                                          <p:stCondLst>
                                            <p:cond delay="1999"/>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23"/>
                                        </p:tgtEl>
                                        <p:attrNameLst>
                                          <p:attrName>ppt_x</p:attrName>
                                        </p:attrNameLst>
                                      </p:cBhvr>
                                      <p:tavLst>
                                        <p:tav tm="0">
                                          <p:val>
                                            <p:strVal val="ppt_x"/>
                                          </p:val>
                                        </p:tav>
                                        <p:tav tm="100000">
                                          <p:val>
                                            <p:strVal val="ppt_x"/>
                                          </p:val>
                                        </p:tav>
                                      </p:tavLst>
                                    </p:anim>
                                    <p:anim calcmode="lin" valueType="num">
                                      <p:cBhvr additive="base">
                                        <p:cTn id="59" dur="500"/>
                                        <p:tgtEl>
                                          <p:spTgt spid="23"/>
                                        </p:tgtEl>
                                        <p:attrNameLst>
                                          <p:attrName>ppt_y</p:attrName>
                                        </p:attrNameLst>
                                      </p:cBhvr>
                                      <p:tavLst>
                                        <p:tav tm="0">
                                          <p:val>
                                            <p:strVal val="ppt_y"/>
                                          </p:val>
                                        </p:tav>
                                        <p:tav tm="100000">
                                          <p:val>
                                            <p:strVal val="1+ppt_h/2"/>
                                          </p:val>
                                        </p:tav>
                                      </p:tavLst>
                                    </p:anim>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pic>
        <p:nvPicPr>
          <p:cNvPr id="241" name="Picture 2">
            <a:extLst>
              <a:ext uri="{FF2B5EF4-FFF2-40B4-BE49-F238E27FC236}">
                <a16:creationId xmlns:a16="http://schemas.microsoft.com/office/drawing/2014/main" id="{A1616732-960A-405A-A1C7-5452559EC9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915883">
            <a:off x="-614213" y="3881797"/>
            <a:ext cx="2596065" cy="4114800"/>
          </a:xfrm>
          <a:prstGeom prst="rect">
            <a:avLst/>
          </a:prstGeom>
        </p:spPr>
      </p:pic>
      <p:grpSp>
        <p:nvGrpSpPr>
          <p:cNvPr id="6426" name="Google Shape;6426;p41"/>
          <p:cNvGrpSpPr/>
          <p:nvPr/>
        </p:nvGrpSpPr>
        <p:grpSpPr>
          <a:xfrm>
            <a:off x="9488068" y="3852134"/>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8597;p62">
            <a:extLst>
              <a:ext uri="{FF2B5EF4-FFF2-40B4-BE49-F238E27FC236}">
                <a16:creationId xmlns:a16="http://schemas.microsoft.com/office/drawing/2014/main" id="{56154CE8-99D1-405A-A7E3-D73482E8A2F0}"/>
              </a:ext>
            </a:extLst>
          </p:cNvPr>
          <p:cNvGrpSpPr/>
          <p:nvPr/>
        </p:nvGrpSpPr>
        <p:grpSpPr>
          <a:xfrm flipH="1">
            <a:off x="366275" y="503128"/>
            <a:ext cx="1373125" cy="987675"/>
            <a:chOff x="5785950" y="1653700"/>
            <a:chExt cx="1373125" cy="987675"/>
          </a:xfrm>
        </p:grpSpPr>
        <p:grpSp>
          <p:nvGrpSpPr>
            <p:cNvPr id="148" name="Google Shape;8598;p62">
              <a:extLst>
                <a:ext uri="{FF2B5EF4-FFF2-40B4-BE49-F238E27FC236}">
                  <a16:creationId xmlns:a16="http://schemas.microsoft.com/office/drawing/2014/main" id="{E6EEE3C7-F14A-4ED6-A6D6-EBBB8008FD67}"/>
                </a:ext>
              </a:extLst>
            </p:cNvPr>
            <p:cNvGrpSpPr/>
            <p:nvPr/>
          </p:nvGrpSpPr>
          <p:grpSpPr>
            <a:xfrm>
              <a:off x="5785950" y="1653700"/>
              <a:ext cx="1373125" cy="987675"/>
              <a:chOff x="5785950" y="1653700"/>
              <a:chExt cx="1373125" cy="987675"/>
            </a:xfrm>
          </p:grpSpPr>
          <p:sp>
            <p:nvSpPr>
              <p:cNvPr id="159" name="Google Shape;8599;p62">
                <a:extLst>
                  <a:ext uri="{FF2B5EF4-FFF2-40B4-BE49-F238E27FC236}">
                    <a16:creationId xmlns:a16="http://schemas.microsoft.com/office/drawing/2014/main" id="{95E1163A-4ED6-471E-834E-F9A388D5D91D}"/>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0" name="Google Shape;8600;p62">
                <a:extLst>
                  <a:ext uri="{FF2B5EF4-FFF2-40B4-BE49-F238E27FC236}">
                    <a16:creationId xmlns:a16="http://schemas.microsoft.com/office/drawing/2014/main" id="{8D18E14A-59A9-468D-A6E2-40B796231002}"/>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1" name="Google Shape;8601;p62">
                <a:extLst>
                  <a:ext uri="{FF2B5EF4-FFF2-40B4-BE49-F238E27FC236}">
                    <a16:creationId xmlns:a16="http://schemas.microsoft.com/office/drawing/2014/main" id="{0F95D77A-0166-40C6-9A4C-B74A97DA9BC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2" name="Google Shape;8602;p62">
                <a:extLst>
                  <a:ext uri="{FF2B5EF4-FFF2-40B4-BE49-F238E27FC236}">
                    <a16:creationId xmlns:a16="http://schemas.microsoft.com/office/drawing/2014/main" id="{4461D459-B535-4277-A0CA-198273AA894C}"/>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34343"/>
                  </a:solidFill>
                  <a:effectLst/>
                  <a:uLnTx/>
                  <a:uFillTx/>
                  <a:latin typeface="Arial"/>
                  <a:ea typeface="+mn-ea"/>
                  <a:cs typeface="+mn-cs"/>
                </a:endParaRPr>
              </a:p>
            </p:txBody>
          </p:sp>
          <p:sp>
            <p:nvSpPr>
              <p:cNvPr id="163" name="Google Shape;8603;p62">
                <a:extLst>
                  <a:ext uri="{FF2B5EF4-FFF2-40B4-BE49-F238E27FC236}">
                    <a16:creationId xmlns:a16="http://schemas.microsoft.com/office/drawing/2014/main" id="{62DD048C-DA48-4964-AB68-EE8A974E667E}"/>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4" name="Google Shape;8604;p62">
                <a:extLst>
                  <a:ext uri="{FF2B5EF4-FFF2-40B4-BE49-F238E27FC236}">
                    <a16:creationId xmlns:a16="http://schemas.microsoft.com/office/drawing/2014/main" id="{5F189F0F-6566-4970-97A1-2565188E94B3}"/>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5" name="Google Shape;8605;p62">
                <a:extLst>
                  <a:ext uri="{FF2B5EF4-FFF2-40B4-BE49-F238E27FC236}">
                    <a16:creationId xmlns:a16="http://schemas.microsoft.com/office/drawing/2014/main" id="{A7B1AFAF-BBA6-4555-8143-8445DEB773F5}"/>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6" name="Google Shape;8606;p62">
                <a:extLst>
                  <a:ext uri="{FF2B5EF4-FFF2-40B4-BE49-F238E27FC236}">
                    <a16:creationId xmlns:a16="http://schemas.microsoft.com/office/drawing/2014/main" id="{0DAE4246-8232-4D85-8300-E57DD5CD71D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7" name="Google Shape;8607;p62">
                <a:extLst>
                  <a:ext uri="{FF2B5EF4-FFF2-40B4-BE49-F238E27FC236}">
                    <a16:creationId xmlns:a16="http://schemas.microsoft.com/office/drawing/2014/main" id="{4E378F8B-6368-4A8E-BBB3-72B58D549AC3}"/>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8" name="Google Shape;8608;p62">
                <a:extLst>
                  <a:ext uri="{FF2B5EF4-FFF2-40B4-BE49-F238E27FC236}">
                    <a16:creationId xmlns:a16="http://schemas.microsoft.com/office/drawing/2014/main" id="{954F744B-1444-4612-8CEB-486E0BBD22AF}"/>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grpSp>
          <p:nvGrpSpPr>
            <p:cNvPr id="149" name="Google Shape;8609;p62">
              <a:extLst>
                <a:ext uri="{FF2B5EF4-FFF2-40B4-BE49-F238E27FC236}">
                  <a16:creationId xmlns:a16="http://schemas.microsoft.com/office/drawing/2014/main" id="{736D6FC4-CD8D-4B3A-8BC3-D1ACE2683C55}"/>
                </a:ext>
              </a:extLst>
            </p:cNvPr>
            <p:cNvGrpSpPr/>
            <p:nvPr/>
          </p:nvGrpSpPr>
          <p:grpSpPr>
            <a:xfrm>
              <a:off x="5891858" y="1901182"/>
              <a:ext cx="135420" cy="69561"/>
              <a:chOff x="2330525" y="2356200"/>
              <a:chExt cx="229525" cy="117900"/>
            </a:xfrm>
          </p:grpSpPr>
          <p:sp>
            <p:nvSpPr>
              <p:cNvPr id="151" name="Google Shape;8610;p62">
                <a:extLst>
                  <a:ext uri="{FF2B5EF4-FFF2-40B4-BE49-F238E27FC236}">
                    <a16:creationId xmlns:a16="http://schemas.microsoft.com/office/drawing/2014/main" id="{63413F0A-F864-4A29-A2A7-9D8814147EE4}"/>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2" name="Google Shape;8611;p62">
                <a:extLst>
                  <a:ext uri="{FF2B5EF4-FFF2-40B4-BE49-F238E27FC236}">
                    <a16:creationId xmlns:a16="http://schemas.microsoft.com/office/drawing/2014/main" id="{757A7DF3-1CA9-4570-8C5C-B9C7C63F17F2}"/>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3" name="Google Shape;8612;p62">
                <a:extLst>
                  <a:ext uri="{FF2B5EF4-FFF2-40B4-BE49-F238E27FC236}">
                    <a16:creationId xmlns:a16="http://schemas.microsoft.com/office/drawing/2014/main" id="{3B4414E8-DDD3-4408-B367-2B3BC6B45E7C}"/>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4" name="Google Shape;8613;p62">
                <a:extLst>
                  <a:ext uri="{FF2B5EF4-FFF2-40B4-BE49-F238E27FC236}">
                    <a16:creationId xmlns:a16="http://schemas.microsoft.com/office/drawing/2014/main" id="{9C8C0A76-ECC6-4DB8-B6A7-F54FFC6B7E73}"/>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5" name="Google Shape;8614;p62">
                <a:extLst>
                  <a:ext uri="{FF2B5EF4-FFF2-40B4-BE49-F238E27FC236}">
                    <a16:creationId xmlns:a16="http://schemas.microsoft.com/office/drawing/2014/main" id="{853AD4C0-88EB-474A-8CFC-5A47A8FBA728}"/>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6" name="Google Shape;8615;p62">
                <a:extLst>
                  <a:ext uri="{FF2B5EF4-FFF2-40B4-BE49-F238E27FC236}">
                    <a16:creationId xmlns:a16="http://schemas.microsoft.com/office/drawing/2014/main" id="{1AA79924-22F0-415F-A0D0-0CFD0119D133}"/>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7" name="Google Shape;8616;p62">
                <a:extLst>
                  <a:ext uri="{FF2B5EF4-FFF2-40B4-BE49-F238E27FC236}">
                    <a16:creationId xmlns:a16="http://schemas.microsoft.com/office/drawing/2014/main" id="{1C58DC0B-8CE6-4D81-B9BC-E190511E1450}"/>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8" name="Google Shape;8617;p62">
                <a:extLst>
                  <a:ext uri="{FF2B5EF4-FFF2-40B4-BE49-F238E27FC236}">
                    <a16:creationId xmlns:a16="http://schemas.microsoft.com/office/drawing/2014/main" id="{75FCB24D-7C06-4763-9B62-A845738BFA25}"/>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150" name="Google Shape;8618;p62">
              <a:extLst>
                <a:ext uri="{FF2B5EF4-FFF2-40B4-BE49-F238E27FC236}">
                  <a16:creationId xmlns:a16="http://schemas.microsoft.com/office/drawing/2014/main" id="{79E7CE04-C521-447C-B8B2-3C1BB3C0DCAD}"/>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pic>
        <p:nvPicPr>
          <p:cNvPr id="13" name="Picture 12">
            <a:extLst>
              <a:ext uri="{FF2B5EF4-FFF2-40B4-BE49-F238E27FC236}">
                <a16:creationId xmlns:a16="http://schemas.microsoft.com/office/drawing/2014/main" id="{BA05812F-1D9B-4DEF-A7A5-6B41F63F8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45538" flipH="1">
            <a:off x="4143522" y="-2513789"/>
            <a:ext cx="11107524" cy="6247983"/>
          </a:xfrm>
          <a:prstGeom prst="rect">
            <a:avLst/>
          </a:prstGeom>
        </p:spPr>
      </p:pic>
      <p:pic>
        <p:nvPicPr>
          <p:cNvPr id="242" name="Picture 2">
            <a:extLst>
              <a:ext uri="{FF2B5EF4-FFF2-40B4-BE49-F238E27FC236}">
                <a16:creationId xmlns:a16="http://schemas.microsoft.com/office/drawing/2014/main" id="{0B9B5007-E116-46C2-8174-1F284BE3C2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78501" y="-1342052"/>
            <a:ext cx="2596065" cy="4114800"/>
          </a:xfrm>
          <a:prstGeom prst="rect">
            <a:avLst/>
          </a:prstGeom>
        </p:spPr>
      </p:pic>
      <p:pic>
        <p:nvPicPr>
          <p:cNvPr id="247" name="Picture 2">
            <a:extLst>
              <a:ext uri="{FF2B5EF4-FFF2-40B4-BE49-F238E27FC236}">
                <a16:creationId xmlns:a16="http://schemas.microsoft.com/office/drawing/2014/main" id="{704C757E-BCAF-468D-9A23-C8924204A3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659465">
            <a:off x="6427128" y="-2563419"/>
            <a:ext cx="2596065" cy="4114800"/>
          </a:xfrm>
          <a:prstGeom prst="rect">
            <a:avLst/>
          </a:prstGeom>
        </p:spPr>
      </p:pic>
      <p:pic>
        <p:nvPicPr>
          <p:cNvPr id="4" name="Picture 3">
            <a:extLst>
              <a:ext uri="{FF2B5EF4-FFF2-40B4-BE49-F238E27FC236}">
                <a16:creationId xmlns:a16="http://schemas.microsoft.com/office/drawing/2014/main" id="{A288FF1A-1EB3-AD24-19A5-14FA0F3BF740}"/>
              </a:ext>
            </a:extLst>
          </p:cNvPr>
          <p:cNvPicPr>
            <a:picLocks noChangeAspect="1"/>
          </p:cNvPicPr>
          <p:nvPr/>
        </p:nvPicPr>
        <p:blipFill>
          <a:blip r:embed="rId6"/>
          <a:stretch>
            <a:fillRect/>
          </a:stretch>
        </p:blipFill>
        <p:spPr>
          <a:xfrm>
            <a:off x="1601996" y="1317348"/>
            <a:ext cx="8547333" cy="3694496"/>
          </a:xfrm>
          <a:prstGeom prst="rect">
            <a:avLst/>
          </a:prstGeom>
        </p:spPr>
      </p:pic>
    </p:spTree>
    <p:extLst>
      <p:ext uri="{BB962C8B-B14F-4D97-AF65-F5344CB8AC3E}">
        <p14:creationId xmlns:p14="http://schemas.microsoft.com/office/powerpoint/2010/main" val="3153231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Zalo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0972.115.126</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a:t>
            </a:r>
            <a:r>
              <a:rPr kumimoji="0" lang="en-US" sz="3200" b="1"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ZALO HAY FACEBOOK, CÁC WEB.....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Hãy</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người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sử</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dụng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giảng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văn</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minh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lịch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sự</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8"/>
            <a:ext cx="9950091" cy="2805131"/>
          </a:xfrm>
          <a:prstGeom prst="roundRect">
            <a:avLst>
              <a:gd name="adj" fmla="val 10270"/>
            </a:avLst>
          </a:prstGeom>
          <a:solidFill>
            <a:schemeClr val="bg1">
              <a:alpha val="63000"/>
            </a:schemeClr>
          </a:solid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147A5329-48E6-4B02-90BB-40D645DFA620}"/>
              </a:ext>
            </a:extLst>
          </p:cNvPr>
          <p:cNvGrpSpPr/>
          <p:nvPr/>
        </p:nvGrpSpPr>
        <p:grpSpPr>
          <a:xfrm>
            <a:off x="316506" y="0"/>
            <a:ext cx="1687402" cy="1687244"/>
            <a:chOff x="1168972" y="1677523"/>
            <a:chExt cx="3078775" cy="2836321"/>
          </a:xfrm>
        </p:grpSpPr>
        <p:pic>
          <p:nvPicPr>
            <p:cNvPr id="3" name="Picture 2">
              <a:extLst>
                <a:ext uri="{FF2B5EF4-FFF2-40B4-BE49-F238E27FC236}">
                  <a16:creationId xmlns:a16="http://schemas.microsoft.com/office/drawing/2014/main" id="{373C18B1-A14C-4691-9A75-2EEA5B878C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8972" y="1677523"/>
              <a:ext cx="3078775" cy="2836321"/>
            </a:xfrm>
            <a:prstGeom prst="rect">
              <a:avLst/>
            </a:prstGeom>
          </p:spPr>
        </p:pic>
        <p:pic>
          <p:nvPicPr>
            <p:cNvPr id="4" name="Picture 2">
              <a:extLst>
                <a:ext uri="{FF2B5EF4-FFF2-40B4-BE49-F238E27FC236}">
                  <a16:creationId xmlns:a16="http://schemas.microsoft.com/office/drawing/2014/main" id="{BD9C9212-267E-40E3-80EC-ABE11D2BE7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65505" y="1773898"/>
              <a:ext cx="2869547" cy="2643570"/>
            </a:xfrm>
            <a:prstGeom prst="rect">
              <a:avLst/>
            </a:prstGeom>
          </p:spPr>
        </p:pic>
      </p:grpSp>
      <p:grpSp>
        <p:nvGrpSpPr>
          <p:cNvPr id="6" name="Group 5">
            <a:extLst>
              <a:ext uri="{FF2B5EF4-FFF2-40B4-BE49-F238E27FC236}">
                <a16:creationId xmlns:a16="http://schemas.microsoft.com/office/drawing/2014/main" id="{EA763F3F-751C-496F-9DD6-F311EE8E10CB}"/>
              </a:ext>
            </a:extLst>
          </p:cNvPr>
          <p:cNvGrpSpPr/>
          <p:nvPr/>
        </p:nvGrpSpPr>
        <p:grpSpPr>
          <a:xfrm>
            <a:off x="1990783" y="3462664"/>
            <a:ext cx="8412399" cy="1633517"/>
            <a:chOff x="2590456" y="3469209"/>
            <a:chExt cx="3630312" cy="1005311"/>
          </a:xfrm>
        </p:grpSpPr>
        <p:sp>
          <p:nvSpPr>
            <p:cNvPr id="7" name="Rectangle: Rounded Corners 6">
              <a:extLst>
                <a:ext uri="{FF2B5EF4-FFF2-40B4-BE49-F238E27FC236}">
                  <a16:creationId xmlns:a16="http://schemas.microsoft.com/office/drawing/2014/main" id="{F2AED846-32AA-4475-82A0-0B90402CB05D}"/>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8" name="TextBox 7">
              <a:extLst>
                <a:ext uri="{FF2B5EF4-FFF2-40B4-BE49-F238E27FC236}">
                  <a16:creationId xmlns:a16="http://schemas.microsoft.com/office/drawing/2014/main" id="{5D20A2F1-BAFB-4F8E-8292-3147414547E1}"/>
                </a:ext>
              </a:extLst>
            </p:cNvPr>
            <p:cNvSpPr txBox="1"/>
            <p:nvPr/>
          </p:nvSpPr>
          <p:spPr>
            <a:xfrm>
              <a:off x="2771423" y="3584891"/>
              <a:ext cx="3399340" cy="50912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Hoa phượng</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02A0515F-3C20-49BE-B9BC-C5E600E5812C}"/>
              </a:ext>
            </a:extLst>
          </p:cNvPr>
          <p:cNvSpPr txBox="1"/>
          <p:nvPr/>
        </p:nvSpPr>
        <p:spPr>
          <a:xfrm>
            <a:off x="2071248" y="553877"/>
            <a:ext cx="896054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Hoa gì chỉ nhớ mùa hè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Rung  rinh trước gió, đỏ hoe trên đường?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Là hoa gì?</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a:hlinkClick r:id="rId8" action="ppaction://hlinksldjump"/>
            <a:extLst>
              <a:ext uri="{FF2B5EF4-FFF2-40B4-BE49-F238E27FC236}">
                <a16:creationId xmlns:a16="http://schemas.microsoft.com/office/drawing/2014/main" id="{F584B926-462A-4619-ABC2-92366D139E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9049" y="5092175"/>
            <a:ext cx="3054312" cy="1090998"/>
          </a:xfrm>
          <a:prstGeom prst="rect">
            <a:avLst/>
          </a:prstGeom>
        </p:spPr>
      </p:pic>
    </p:spTree>
    <p:extLst>
      <p:ext uri="{BB962C8B-B14F-4D97-AF65-F5344CB8AC3E}">
        <p14:creationId xmlns:p14="http://schemas.microsoft.com/office/powerpoint/2010/main" val="119248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2"/>
                                        </p:tgtEl>
                                        <p:attrNameLst>
                                          <p:attrName>r</p:attrName>
                                        </p:attrNameLst>
                                      </p:cBhvr>
                                    </p:animRot>
                                  </p:childTnLst>
                                </p:cTn>
                              </p:par>
                              <p:par>
                                <p:cTn id="7" presetID="26" presetClass="emph" presetSubtype="0" fill="hold" nodeType="withEffect">
                                  <p:stCondLst>
                                    <p:cond delay="0"/>
                                  </p:stCondLst>
                                  <p:childTnLst>
                                    <p:animEffect transition="out" filter="fade">
                                      <p:cBhvr>
                                        <p:cTn id="8" dur="500" tmFilter="0, 0; .2, .5; .8, .5; 1, 0"/>
                                        <p:tgtEl>
                                          <p:spTgt spid="2"/>
                                        </p:tgtEl>
                                      </p:cBhvr>
                                    </p:animEffect>
                                    <p:animScale>
                                      <p:cBhvr>
                                        <p:cTn id="9" dur="250" autoRev="1" fill="hold"/>
                                        <p:tgtEl>
                                          <p:spTgt spid="2"/>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979222"/>
          </a:xfrm>
          <a:prstGeom prst="roundRect">
            <a:avLst>
              <a:gd name="adj" fmla="val 10270"/>
            </a:avLst>
          </a:prstGeom>
          <a:solidFill>
            <a:schemeClr val="bg1">
              <a:alpha val="63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02A0515F-3C20-49BE-B9BC-C5E600E5812C}"/>
              </a:ext>
            </a:extLst>
          </p:cNvPr>
          <p:cNvSpPr txBox="1"/>
          <p:nvPr/>
        </p:nvSpPr>
        <p:spPr>
          <a:xfrm>
            <a:off x="1875855" y="357543"/>
            <a:ext cx="853554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Cây gì nghiêng bóng bên hè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Li li hoa tím, trái xòe đóa sao?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(Là cây gì?)</a:t>
            </a:r>
          </a:p>
        </p:txBody>
      </p:sp>
      <p:pic>
        <p:nvPicPr>
          <p:cNvPr id="20" name="Picture 19">
            <a:hlinkClick r:id="rId4" action="ppaction://hlinksldjump"/>
            <a:extLst>
              <a:ext uri="{FF2B5EF4-FFF2-40B4-BE49-F238E27FC236}">
                <a16:creationId xmlns:a16="http://schemas.microsoft.com/office/drawing/2014/main" id="{F584B926-462A-4619-ABC2-92366D139E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8844" y="5315858"/>
            <a:ext cx="3054312" cy="1090998"/>
          </a:xfrm>
          <a:prstGeom prst="rect">
            <a:avLst/>
          </a:prstGeom>
        </p:spPr>
      </p:pic>
      <p:grpSp>
        <p:nvGrpSpPr>
          <p:cNvPr id="14" name="Group 13">
            <a:extLst>
              <a:ext uri="{FF2B5EF4-FFF2-40B4-BE49-F238E27FC236}">
                <a16:creationId xmlns:a16="http://schemas.microsoft.com/office/drawing/2014/main" id="{89A8F663-A70E-476C-AE36-68CC254809B8}"/>
              </a:ext>
            </a:extLst>
          </p:cNvPr>
          <p:cNvGrpSpPr/>
          <p:nvPr/>
        </p:nvGrpSpPr>
        <p:grpSpPr>
          <a:xfrm rot="2985290">
            <a:off x="250627" y="-183523"/>
            <a:ext cx="1901817" cy="2052939"/>
            <a:chOff x="4477939" y="3418435"/>
            <a:chExt cx="3236122" cy="3114767"/>
          </a:xfrm>
        </p:grpSpPr>
        <p:pic>
          <p:nvPicPr>
            <p:cNvPr id="15" name="Picture 5">
              <a:extLst>
                <a:ext uri="{FF2B5EF4-FFF2-40B4-BE49-F238E27FC236}">
                  <a16:creationId xmlns:a16="http://schemas.microsoft.com/office/drawing/2014/main" id="{75E80FEC-B64D-4B95-BBF7-D808D6567D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77939" y="3418435"/>
              <a:ext cx="3236122" cy="3114767"/>
            </a:xfrm>
            <a:prstGeom prst="rect">
              <a:avLst/>
            </a:prstGeom>
          </p:spPr>
        </p:pic>
        <p:pic>
          <p:nvPicPr>
            <p:cNvPr id="16" name="Picture 5">
              <a:extLst>
                <a:ext uri="{FF2B5EF4-FFF2-40B4-BE49-F238E27FC236}">
                  <a16:creationId xmlns:a16="http://schemas.microsoft.com/office/drawing/2014/main" id="{1FFC8325-36A8-4964-B0CB-544A3C991A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72886" y="3524888"/>
              <a:ext cx="3046228" cy="2931994"/>
            </a:xfrm>
            <a:prstGeom prst="rect">
              <a:avLst/>
            </a:prstGeom>
          </p:spPr>
        </p:pic>
      </p:grpSp>
      <p:grpSp>
        <p:nvGrpSpPr>
          <p:cNvPr id="2" name="Group 1">
            <a:extLst>
              <a:ext uri="{FF2B5EF4-FFF2-40B4-BE49-F238E27FC236}">
                <a16:creationId xmlns:a16="http://schemas.microsoft.com/office/drawing/2014/main" id="{E7632F36-99B4-E493-DA6E-8C43120F5788}"/>
              </a:ext>
            </a:extLst>
          </p:cNvPr>
          <p:cNvGrpSpPr/>
          <p:nvPr/>
        </p:nvGrpSpPr>
        <p:grpSpPr>
          <a:xfrm>
            <a:off x="2930013" y="3574200"/>
            <a:ext cx="6107407" cy="958471"/>
            <a:chOff x="2590456" y="3469209"/>
            <a:chExt cx="3630312" cy="1005311"/>
          </a:xfrm>
        </p:grpSpPr>
        <p:sp>
          <p:nvSpPr>
            <p:cNvPr id="3" name="Rectangle: Rounded Corners 2">
              <a:extLst>
                <a:ext uri="{FF2B5EF4-FFF2-40B4-BE49-F238E27FC236}">
                  <a16:creationId xmlns:a16="http://schemas.microsoft.com/office/drawing/2014/main" id="{0F6E00D4-A1EC-D825-32C0-10B32E98BAAF}"/>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DB038755-7080-1DBE-9487-2696002BA0A9}"/>
                </a:ext>
              </a:extLst>
            </p:cNvPr>
            <p:cNvSpPr txBox="1"/>
            <p:nvPr/>
          </p:nvSpPr>
          <p:spPr>
            <a:xfrm>
              <a:off x="2763202" y="3561218"/>
              <a:ext cx="3399340" cy="867707"/>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Cây khế</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87779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8" presetClass="emph" presetSubtype="0" fill="hold" nodeType="withEffect">
                                  <p:stCondLst>
                                    <p:cond delay="0"/>
                                  </p:stCondLst>
                                  <p:childTnLst>
                                    <p:animRot by="21600000">
                                      <p:cBhvr>
                                        <p:cTn id="11" dur="2000" fill="hold"/>
                                        <p:tgtEl>
                                          <p:spTgt spid="14"/>
                                        </p:tgtEl>
                                        <p:attrNameLst>
                                          <p:attrName>r</p:attrName>
                                        </p:attrNameLst>
                                      </p:cBhvr>
                                    </p:animRot>
                                  </p:childTnLst>
                                </p:cTn>
                              </p:par>
                              <p:par>
                                <p:cTn id="12" presetID="26" presetClass="emph" presetSubtype="0" fill="hold" nodeType="withEffect">
                                  <p:stCondLst>
                                    <p:cond delay="0"/>
                                  </p:stCondLst>
                                  <p:childTnLst>
                                    <p:animEffect transition="out" filter="fade">
                                      <p:cBhvr>
                                        <p:cTn id="13" dur="500" tmFilter="0, 0; .2, .5; .8, .5; 1, 0"/>
                                        <p:tgtEl>
                                          <p:spTgt spid="14"/>
                                        </p:tgtEl>
                                      </p:cBhvr>
                                    </p:animEffect>
                                    <p:animScale>
                                      <p:cBhvr>
                                        <p:cTn id="14" dur="250" autoRev="1" fill="hold"/>
                                        <p:tgtEl>
                                          <p:spTgt spid="14"/>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8"/>
            <a:ext cx="9950091" cy="3040491"/>
          </a:xfrm>
          <a:prstGeom prst="roundRect">
            <a:avLst>
              <a:gd name="adj" fmla="val 10270"/>
            </a:avLst>
          </a:prstGeom>
          <a:solidFill>
            <a:schemeClr val="bg1">
              <a:alpha val="63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02A0515F-3C20-49BE-B9BC-C5E600E5812C}"/>
              </a:ext>
            </a:extLst>
          </p:cNvPr>
          <p:cNvSpPr txBox="1"/>
          <p:nvPr/>
        </p:nvSpPr>
        <p:spPr>
          <a:xfrm>
            <a:off x="2000250" y="481368"/>
            <a:ext cx="843972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Cây gì thân lắm màu nâu</a:t>
            </a:r>
            <a:endParaRPr kumimoji="0" lang="en-US" sz="32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Lá xanh bé tí, hoa màu đỏ tươi</a:t>
            </a:r>
            <a:endParaRPr kumimoji="0" lang="en-US" sz="32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Khi nào hoa nở hoa cười</a:t>
            </a:r>
            <a:endParaRPr kumimoji="0" lang="en-US" sz="32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Xuân về Tết đã đến rồi bạn ơi</a:t>
            </a:r>
            <a:r>
              <a:rPr kumimoji="0" lang="en-US" sz="32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8DAA5D">
                    <a:lumMod val="50000"/>
                  </a:srgbClr>
                </a:solidFill>
                <a:latin typeface="Calibri" panose="020F0502020204030204" pitchFamily="34" charset="0"/>
                <a:cs typeface="Calibri" panose="020F0502020204030204" pitchFamily="34" charset="0"/>
              </a:rPr>
              <a:t>(</a:t>
            </a:r>
            <a:r>
              <a:rPr lang="en-US" sz="3200" b="1" dirty="0" err="1">
                <a:solidFill>
                  <a:srgbClr val="8DAA5D">
                    <a:lumMod val="50000"/>
                  </a:srgbClr>
                </a:solidFill>
                <a:latin typeface="Calibri" panose="020F0502020204030204" pitchFamily="34" charset="0"/>
                <a:cs typeface="Calibri" panose="020F0502020204030204" pitchFamily="34" charset="0"/>
              </a:rPr>
              <a:t>Là</a:t>
            </a:r>
            <a:r>
              <a:rPr lang="en-US" sz="3200" b="1" dirty="0">
                <a:solidFill>
                  <a:srgbClr val="8DAA5D">
                    <a:lumMod val="50000"/>
                  </a:srgbClr>
                </a:solidFill>
                <a:latin typeface="Calibri" panose="020F0502020204030204" pitchFamily="34" charset="0"/>
                <a:cs typeface="Calibri" panose="020F0502020204030204" pitchFamily="34" charset="0"/>
              </a:rPr>
              <a:t> </a:t>
            </a:r>
            <a:r>
              <a:rPr lang="en-US" sz="3200" b="1" dirty="0" err="1">
                <a:solidFill>
                  <a:srgbClr val="8DAA5D">
                    <a:lumMod val="50000"/>
                  </a:srgbClr>
                </a:solidFill>
                <a:latin typeface="Calibri" panose="020F0502020204030204" pitchFamily="34" charset="0"/>
                <a:cs typeface="Calibri" panose="020F0502020204030204" pitchFamily="34" charset="0"/>
              </a:rPr>
              <a:t>cây</a:t>
            </a:r>
            <a:r>
              <a:rPr lang="en-US" sz="3200" b="1" dirty="0">
                <a:solidFill>
                  <a:srgbClr val="8DAA5D">
                    <a:lumMod val="50000"/>
                  </a:srgbClr>
                </a:solidFill>
                <a:latin typeface="Calibri" panose="020F0502020204030204" pitchFamily="34" charset="0"/>
                <a:cs typeface="Calibri" panose="020F0502020204030204" pitchFamily="34" charset="0"/>
              </a:rPr>
              <a:t> </a:t>
            </a:r>
            <a:r>
              <a:rPr lang="en-US" sz="3200" b="1" dirty="0" err="1">
                <a:solidFill>
                  <a:srgbClr val="8DAA5D">
                    <a:lumMod val="50000"/>
                  </a:srgbClr>
                </a:solidFill>
                <a:latin typeface="Calibri" panose="020F0502020204030204" pitchFamily="34" charset="0"/>
                <a:cs typeface="Calibri" panose="020F0502020204030204" pitchFamily="34" charset="0"/>
              </a:rPr>
              <a:t>gì</a:t>
            </a:r>
            <a:r>
              <a:rPr lang="en-US" sz="3200" b="1" dirty="0">
                <a:solidFill>
                  <a:srgbClr val="8DAA5D">
                    <a:lumMod val="50000"/>
                  </a:srgbClr>
                </a:solidFill>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endParaRPr>
          </a:p>
        </p:txBody>
      </p:sp>
      <p:grpSp>
        <p:nvGrpSpPr>
          <p:cNvPr id="17" name="Group 16">
            <a:extLst>
              <a:ext uri="{FF2B5EF4-FFF2-40B4-BE49-F238E27FC236}">
                <a16:creationId xmlns:a16="http://schemas.microsoft.com/office/drawing/2014/main" id="{9444593E-C86C-4501-8423-2AD1AA6F66D7}"/>
              </a:ext>
            </a:extLst>
          </p:cNvPr>
          <p:cNvGrpSpPr/>
          <p:nvPr/>
        </p:nvGrpSpPr>
        <p:grpSpPr>
          <a:xfrm>
            <a:off x="182051" y="0"/>
            <a:ext cx="2192594" cy="2172053"/>
            <a:chOff x="8355573" y="1625875"/>
            <a:chExt cx="3167634" cy="3299619"/>
          </a:xfrm>
        </p:grpSpPr>
        <p:pic>
          <p:nvPicPr>
            <p:cNvPr id="19" name="Picture 3">
              <a:extLst>
                <a:ext uri="{FF2B5EF4-FFF2-40B4-BE49-F238E27FC236}">
                  <a16:creationId xmlns:a16="http://schemas.microsoft.com/office/drawing/2014/main" id="{ADEBF57D-0A97-4736-AC5F-EEB6F20B79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55573" y="1625875"/>
              <a:ext cx="3167634" cy="3299619"/>
            </a:xfrm>
            <a:prstGeom prst="rect">
              <a:avLst/>
            </a:prstGeom>
          </p:spPr>
        </p:pic>
        <p:pic>
          <p:nvPicPr>
            <p:cNvPr id="21" name="Picture 3">
              <a:extLst>
                <a:ext uri="{FF2B5EF4-FFF2-40B4-BE49-F238E27FC236}">
                  <a16:creationId xmlns:a16="http://schemas.microsoft.com/office/drawing/2014/main" id="{225B1061-57B5-4E7F-AC85-FAECBA512F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62111" y="1736852"/>
              <a:ext cx="2954557" cy="3077663"/>
            </a:xfrm>
            <a:prstGeom prst="rect">
              <a:avLst/>
            </a:prstGeom>
          </p:spPr>
        </p:pic>
      </p:grpSp>
      <p:pic>
        <p:nvPicPr>
          <p:cNvPr id="3" name="Picture 2">
            <a:hlinkClick r:id="rId8" action="ppaction://hlinksldjump"/>
            <a:extLst>
              <a:ext uri="{FF2B5EF4-FFF2-40B4-BE49-F238E27FC236}">
                <a16:creationId xmlns:a16="http://schemas.microsoft.com/office/drawing/2014/main" id="{E48AF1BB-5B69-5FB3-9BFC-90E42C0C3A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3033" y="5597911"/>
            <a:ext cx="3054312" cy="1090998"/>
          </a:xfrm>
          <a:prstGeom prst="rect">
            <a:avLst/>
          </a:prstGeom>
        </p:spPr>
      </p:pic>
      <p:grpSp>
        <p:nvGrpSpPr>
          <p:cNvPr id="12" name="Group 11">
            <a:extLst>
              <a:ext uri="{FF2B5EF4-FFF2-40B4-BE49-F238E27FC236}">
                <a16:creationId xmlns:a16="http://schemas.microsoft.com/office/drawing/2014/main" id="{4D16142E-899F-5F61-2F26-D9B44A6F3762}"/>
              </a:ext>
            </a:extLst>
          </p:cNvPr>
          <p:cNvGrpSpPr/>
          <p:nvPr/>
        </p:nvGrpSpPr>
        <p:grpSpPr>
          <a:xfrm>
            <a:off x="3733551" y="3910033"/>
            <a:ext cx="4819899" cy="1271567"/>
            <a:chOff x="2590456" y="3469209"/>
            <a:chExt cx="3630312" cy="1005311"/>
          </a:xfrm>
        </p:grpSpPr>
        <p:sp>
          <p:nvSpPr>
            <p:cNvPr id="13" name="Rectangle: Rounded Corners 12">
              <a:extLst>
                <a:ext uri="{FF2B5EF4-FFF2-40B4-BE49-F238E27FC236}">
                  <a16:creationId xmlns:a16="http://schemas.microsoft.com/office/drawing/2014/main" id="{02F45B50-0683-7998-6144-746A0A5FD54C}"/>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4" name="TextBox 13">
              <a:extLst>
                <a:ext uri="{FF2B5EF4-FFF2-40B4-BE49-F238E27FC236}">
                  <a16:creationId xmlns:a16="http://schemas.microsoft.com/office/drawing/2014/main" id="{BB4E307C-CDA4-DE9B-8940-C2D83B039F43}"/>
                </a:ext>
              </a:extLst>
            </p:cNvPr>
            <p:cNvSpPr txBox="1"/>
            <p:nvPr/>
          </p:nvSpPr>
          <p:spPr>
            <a:xfrm>
              <a:off x="2672773" y="3561218"/>
              <a:ext cx="3489769" cy="654053"/>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Cây hoa đào</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85161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800"/>
                                  </p:stCondLst>
                                  <p:childTnLst>
                                    <p:animRot by="21600000">
                                      <p:cBhvr>
                                        <p:cTn id="6" dur="2000" fill="hold"/>
                                        <p:tgtEl>
                                          <p:spTgt spid="17"/>
                                        </p:tgtEl>
                                        <p:attrNameLst>
                                          <p:attrName>r</p:attrName>
                                        </p:attrNameLst>
                                      </p:cBhvr>
                                    </p:animRot>
                                  </p:childTnLst>
                                </p:cTn>
                              </p:par>
                              <p:par>
                                <p:cTn id="7" presetID="26" presetClass="emph" presetSubtype="0" fill="hold" nodeType="withEffect">
                                  <p:stCondLst>
                                    <p:cond delay="800"/>
                                  </p:stCondLst>
                                  <p:childTnLst>
                                    <p:animEffect transition="out" filter="fade">
                                      <p:cBhvr>
                                        <p:cTn id="8" dur="500" tmFilter="0, 0; .2, .5; .8, .5; 1, 0"/>
                                        <p:tgtEl>
                                          <p:spTgt spid="17"/>
                                        </p:tgtEl>
                                      </p:cBhvr>
                                    </p:animEffect>
                                    <p:animScale>
                                      <p:cBhvr>
                                        <p:cTn id="9" dur="250" autoRev="1" fill="hold"/>
                                        <p:tgtEl>
                                          <p:spTgt spid="17"/>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5"/>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082FCDAB-D8C6-9264-376B-9F0833D279C2}"/>
              </a:ext>
            </a:extLst>
          </p:cNvPr>
          <p:cNvPicPr>
            <a:picLocks noChangeAspect="1"/>
          </p:cNvPicPr>
          <p:nvPr/>
        </p:nvPicPr>
        <p:blipFill>
          <a:blip r:embed="rId6"/>
          <a:stretch>
            <a:fillRect/>
          </a:stretch>
        </p:blipFill>
        <p:spPr>
          <a:xfrm>
            <a:off x="2951735" y="1717109"/>
            <a:ext cx="6712278" cy="4115157"/>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3">
            <a:extLst>
              <a:ext uri="{FF2B5EF4-FFF2-40B4-BE49-F238E27FC236}">
                <a16:creationId xmlns:a16="http://schemas.microsoft.com/office/drawing/2014/main" id="{A40BB9EE-AB8D-887C-6054-D83E2749BF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774" y="549312"/>
            <a:ext cx="8822976" cy="4290317"/>
          </a:xfrm>
          <a:prstGeom prst="rect">
            <a:avLst/>
          </a:prstGeom>
        </p:spPr>
      </p:pic>
      <p:pic>
        <p:nvPicPr>
          <p:cNvPr id="6" name="图片 20">
            <a:extLst>
              <a:ext uri="{FF2B5EF4-FFF2-40B4-BE49-F238E27FC236}">
                <a16:creationId xmlns:a16="http://schemas.microsoft.com/office/drawing/2014/main" id="{CE47507C-C4A2-3F68-59C9-3B87A08C82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106" t="35081" r="11227" b="7419"/>
          <a:stretch/>
        </p:blipFill>
        <p:spPr>
          <a:xfrm>
            <a:off x="8758516" y="3096676"/>
            <a:ext cx="2346699" cy="3680050"/>
          </a:xfrm>
          <a:prstGeom prst="rect">
            <a:avLst/>
          </a:prstGeom>
        </p:spPr>
      </p:pic>
      <p:sp>
        <p:nvSpPr>
          <p:cNvPr id="7" name="TextBox 6">
            <a:extLst>
              <a:ext uri="{FF2B5EF4-FFF2-40B4-BE49-F238E27FC236}">
                <a16:creationId xmlns:a16="http://schemas.microsoft.com/office/drawing/2014/main" id="{1F783F10-0FF3-CB03-820F-504930E65428}"/>
              </a:ext>
            </a:extLst>
          </p:cNvPr>
          <p:cNvSpPr txBox="1"/>
          <p:nvPr/>
        </p:nvSpPr>
        <p:spPr>
          <a:xfrm>
            <a:off x="2207941" y="1476934"/>
            <a:ext cx="6411952" cy="2554545"/>
          </a:xfrm>
          <a:prstGeom prst="rect">
            <a:avLst/>
          </a:prstGeom>
          <a:noFill/>
        </p:spPr>
        <p:txBody>
          <a:bodyPr wrap="square" rtlCol="0">
            <a:spAutoFit/>
          </a:bodyPr>
          <a:lstStyle/>
          <a:p>
            <a:pPr lvl="0" algn="ctr" defTabSz="685800"/>
            <a:r>
              <a:rPr lang="vi-VN" sz="4000" b="1" dirty="0">
                <a:solidFill>
                  <a:srgbClr val="C00000"/>
                </a:solidFill>
                <a:latin typeface="Tahoma" panose="020B0604030504040204" pitchFamily="34" charset="0"/>
                <a:ea typeface="Tahoma" panose="020B0604030504040204" pitchFamily="34" charset="0"/>
                <a:cs typeface="Tahoma" panose="020B0604030504040204" pitchFamily="34" charset="0"/>
              </a:rPr>
              <a:t>Hoạt động 4: Tìm hiểu sự trao đổi khí, nước và chất khoáng giữa thực vật và môi trường</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6395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7FF0BEE3-C8A7-16F6-4A77-2DCBC7356D66}"/>
              </a:ext>
            </a:extLst>
          </p:cNvPr>
          <p:cNvGrpSpPr/>
          <p:nvPr/>
        </p:nvGrpSpPr>
        <p:grpSpPr>
          <a:xfrm>
            <a:off x="452074" y="127011"/>
            <a:ext cx="11145194" cy="1657184"/>
            <a:chOff x="5569152" y="4815954"/>
            <a:chExt cx="11145194" cy="1657184"/>
          </a:xfrm>
        </p:grpSpPr>
        <p:grpSp>
          <p:nvGrpSpPr>
            <p:cNvPr id="7" name="Group 6">
              <a:extLst>
                <a:ext uri="{FF2B5EF4-FFF2-40B4-BE49-F238E27FC236}">
                  <a16:creationId xmlns:a16="http://schemas.microsoft.com/office/drawing/2014/main" id="{8BEF5B12-C69F-007A-390A-3170B82546BA}"/>
                </a:ext>
              </a:extLst>
            </p:cNvPr>
            <p:cNvGrpSpPr/>
            <p:nvPr/>
          </p:nvGrpSpPr>
          <p:grpSpPr>
            <a:xfrm>
              <a:off x="5569152" y="4815954"/>
              <a:ext cx="11122891" cy="1657184"/>
              <a:chOff x="7698203" y="4402256"/>
              <a:chExt cx="10328198" cy="1657184"/>
            </a:xfrm>
          </p:grpSpPr>
          <p:sp>
            <p:nvSpPr>
              <p:cNvPr id="9" name="Flowchart: Manual Input 8">
                <a:extLst>
                  <a:ext uri="{FF2B5EF4-FFF2-40B4-BE49-F238E27FC236}">
                    <a16:creationId xmlns:a16="http://schemas.microsoft.com/office/drawing/2014/main" id="{FC8235E1-C251-C790-44BD-1977B79D8926}"/>
                  </a:ext>
                </a:extLst>
              </p:cNvPr>
              <p:cNvSpPr/>
              <p:nvPr/>
            </p:nvSpPr>
            <p:spPr>
              <a:xfrm>
                <a:off x="7970293" y="4685092"/>
                <a:ext cx="10056108" cy="1374348"/>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3B7BBB-5610-01C4-E85B-CAB1AF872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8" name="TextBox 7">
              <a:extLst>
                <a:ext uri="{FF2B5EF4-FFF2-40B4-BE49-F238E27FC236}">
                  <a16:creationId xmlns:a16="http://schemas.microsoft.com/office/drawing/2014/main" id="{0845E531-CCAA-566F-790B-5FB0800AF7A7}"/>
                </a:ext>
              </a:extLst>
            </p:cNvPr>
            <p:cNvSpPr txBox="1"/>
            <p:nvPr/>
          </p:nvSpPr>
          <p:spPr>
            <a:xfrm>
              <a:off x="6109865" y="5302591"/>
              <a:ext cx="1060448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Vẽ sơ đồ sự trao đổi khí giữa thực vật với môi trường trong quá trình quang hợp theo gợi ý dưới đây.</a:t>
              </a:r>
            </a:p>
          </p:txBody>
        </p:sp>
      </p:grpSp>
      <p:pic>
        <p:nvPicPr>
          <p:cNvPr id="3" name="Picture 2">
            <a:extLst>
              <a:ext uri="{FF2B5EF4-FFF2-40B4-BE49-F238E27FC236}">
                <a16:creationId xmlns:a16="http://schemas.microsoft.com/office/drawing/2014/main" id="{8C856A1C-D67E-3C79-150B-9ACFA94F397B}"/>
              </a:ext>
            </a:extLst>
          </p:cNvPr>
          <p:cNvPicPr>
            <a:picLocks noChangeAspect="1"/>
          </p:cNvPicPr>
          <p:nvPr/>
        </p:nvPicPr>
        <p:blipFill>
          <a:blip r:embed="rId4"/>
          <a:stretch>
            <a:fillRect/>
          </a:stretch>
        </p:blipFill>
        <p:spPr>
          <a:xfrm>
            <a:off x="904875" y="2185987"/>
            <a:ext cx="10096500" cy="2924175"/>
          </a:xfrm>
          <a:prstGeom prst="rect">
            <a:avLst/>
          </a:prstGeom>
        </p:spPr>
      </p:pic>
    </p:spTree>
    <p:extLst>
      <p:ext uri="{BB962C8B-B14F-4D97-AF65-F5344CB8AC3E}">
        <p14:creationId xmlns:p14="http://schemas.microsoft.com/office/powerpoint/2010/main" val="194786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AD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1267</Words>
  <Application>Microsoft Office PowerPoint</Application>
  <PresentationFormat>Widescreen</PresentationFormat>
  <Paragraphs>126</Paragraphs>
  <Slides>31</Slides>
  <Notes>21</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31</vt:i4>
      </vt:variant>
    </vt:vector>
  </HeadingPairs>
  <TitlesOfParts>
    <vt:vector size="51" baseType="lpstr">
      <vt:lpstr>#9Slide02 Noi dung dai</vt:lpstr>
      <vt:lpstr>Anaheim</vt:lpstr>
      <vt:lpstr>DengXian</vt:lpstr>
      <vt:lpstr>Microsoft YaHei</vt:lpstr>
      <vt:lpstr>Ranchers</vt:lpstr>
      <vt:lpstr>华康方圆体W7</vt:lpstr>
      <vt:lpstr>思源黑体 CN</vt:lpstr>
      <vt:lpstr>思源黑体 CN Bold</vt:lpstr>
      <vt:lpstr>#9Slide03 Arima Madurai Medium</vt:lpstr>
      <vt:lpstr>#9Slide05 Angelline</vt:lpstr>
      <vt:lpstr>Arial</vt:lpstr>
      <vt:lpstr>Calibri</vt:lpstr>
      <vt:lpstr>Cambria</vt:lpstr>
      <vt:lpstr>Nunito</vt:lpstr>
      <vt:lpstr>Tahoma</vt:lpstr>
      <vt:lpstr>Times New Roman</vt:lpstr>
      <vt:lpstr>UTM Avo</vt:lpstr>
      <vt:lpstr>Science Subject for Pre-K: Observe insect life by Slidesgo</vt:lpstr>
      <vt:lpstr>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2023-11-18T04:44:51Z</dcterms:created>
  <dcterms:modified xsi:type="dcterms:W3CDTF">2023-11-18T05:56:55Z</dcterms:modified>
</cp:coreProperties>
</file>