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95" r:id="rId4"/>
  </p:sldMasterIdLst>
  <p:notesMasterIdLst>
    <p:notesMasterId r:id="rId32"/>
  </p:notesMasterIdLst>
  <p:sldIdLst>
    <p:sldId id="8333" r:id="rId5"/>
    <p:sldId id="8356" r:id="rId6"/>
    <p:sldId id="8339" r:id="rId7"/>
    <p:sldId id="257" r:id="rId8"/>
    <p:sldId id="8363" r:id="rId9"/>
    <p:sldId id="8341" r:id="rId10"/>
    <p:sldId id="8347" r:id="rId11"/>
    <p:sldId id="8348" r:id="rId12"/>
    <p:sldId id="8349" r:id="rId13"/>
    <p:sldId id="8350" r:id="rId14"/>
    <p:sldId id="8357" r:id="rId15"/>
    <p:sldId id="8358" r:id="rId16"/>
    <p:sldId id="518" r:id="rId17"/>
    <p:sldId id="519" r:id="rId18"/>
    <p:sldId id="521" r:id="rId19"/>
    <p:sldId id="513" r:id="rId20"/>
    <p:sldId id="8342" r:id="rId21"/>
    <p:sldId id="8344" r:id="rId22"/>
    <p:sldId id="8353" r:id="rId23"/>
    <p:sldId id="8345" r:id="rId24"/>
    <p:sldId id="325" r:id="rId25"/>
    <p:sldId id="503" r:id="rId26"/>
    <p:sldId id="8359" r:id="rId27"/>
    <p:sldId id="8360" r:id="rId28"/>
    <p:sldId id="8361" r:id="rId29"/>
    <p:sldId id="8362" r:id="rId30"/>
    <p:sldId id="833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9F419-96E5-466F-BD31-CF9421BA35EE}"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E9940-2EDB-4F0E-BEF4-5E58C02C4902}" type="slidenum">
              <a:rPr lang="en-US" smtClean="0"/>
              <a:t>‹#›</a:t>
            </a:fld>
            <a:endParaRPr lang="en-US"/>
          </a:p>
        </p:txBody>
      </p:sp>
    </p:spTree>
    <p:extLst>
      <p:ext uri="{BB962C8B-B14F-4D97-AF65-F5344CB8AC3E}">
        <p14:creationId xmlns:p14="http://schemas.microsoft.com/office/powerpoint/2010/main" val="127921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89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453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84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829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microsoft.com/office/2007/relationships/hdphoto" Target="../media/hdphoto1.wdp"/><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262711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8042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5092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762279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64902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227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641227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882370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234504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43379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2811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5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94280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03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75390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0747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606434303"/>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4244882771"/>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482699913"/>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2839579720"/>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11283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414991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9/14/2023</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0859267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3" name="Picture 2" descr="A pink background with white leaves and black text&#10;&#10;Description automatically generated">
            <a:extLst>
              <a:ext uri="{FF2B5EF4-FFF2-40B4-BE49-F238E27FC236}">
                <a16:creationId xmlns:a16="http://schemas.microsoft.com/office/drawing/2014/main" id="{E3CAAAD3-4435-FF47-EA59-6CE02798C8B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2100" y="485775"/>
            <a:ext cx="1266824" cy="1266824"/>
          </a:xfrm>
          <a:prstGeom prst="rect">
            <a:avLst/>
          </a:prstGeom>
        </p:spPr>
      </p:pic>
    </p:spTree>
    <p:extLst>
      <p:ext uri="{BB962C8B-B14F-4D97-AF65-F5344CB8AC3E}">
        <p14:creationId xmlns:p14="http://schemas.microsoft.com/office/powerpoint/2010/main" val="1317749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2F18E7-1D36-4C26-8A8E-CEA91FE20FE3}"/>
              </a:ext>
            </a:extLst>
          </p:cNvPr>
          <p:cNvSpPr txBox="1"/>
          <p:nvPr userDrawn="1"/>
        </p:nvSpPr>
        <p:spPr>
          <a:xfrm>
            <a:off x="11292620" y="6475015"/>
            <a:ext cx="807080" cy="379656"/>
          </a:xfrm>
          <a:prstGeom prst="rect">
            <a:avLst/>
          </a:prstGeom>
          <a:noFill/>
        </p:spPr>
        <p:txBody>
          <a:bodyPr wrap="none" rtlCol="0">
            <a:spAutoFit/>
          </a:bodyPr>
          <a:lstStyle/>
          <a:p>
            <a:r>
              <a:rPr lang="en-US" sz="1867">
                <a:solidFill>
                  <a:schemeClr val="bg1">
                    <a:lumMod val="95000"/>
                  </a:schemeClr>
                </a:solidFill>
                <a:latin typeface="UVN Bai Sau" panose="04030605020802020C03" pitchFamily="82" charset="0"/>
              </a:rPr>
              <a:t>KTUTS</a:t>
            </a:r>
          </a:p>
        </p:txBody>
      </p:sp>
      <p:pic>
        <p:nvPicPr>
          <p:cNvPr id="4" name="Picture 3" descr="A picture containing diagram&#10;&#10;Description automatically generated">
            <a:extLst>
              <a:ext uri="{FF2B5EF4-FFF2-40B4-BE49-F238E27FC236}">
                <a16:creationId xmlns:a16="http://schemas.microsoft.com/office/drawing/2014/main" id="{4ACA4215-6E5C-4E1D-A207-09DC92E14A7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85386" y="8037512"/>
            <a:ext cx="1079679" cy="932723"/>
          </a:xfrm>
          <a:prstGeom prst="rect">
            <a:avLst/>
          </a:prstGeom>
        </p:spPr>
      </p:pic>
      <p:sp>
        <p:nvSpPr>
          <p:cNvPr id="5" name="TextBox 4">
            <a:extLst>
              <a:ext uri="{FF2B5EF4-FFF2-40B4-BE49-F238E27FC236}">
                <a16:creationId xmlns:a16="http://schemas.microsoft.com/office/drawing/2014/main" id="{E4B2EF5E-12F3-4F27-A81C-EC64E881781E}"/>
              </a:ext>
            </a:extLst>
          </p:cNvPr>
          <p:cNvSpPr txBox="1"/>
          <p:nvPr userDrawn="1"/>
        </p:nvSpPr>
        <p:spPr>
          <a:xfrm>
            <a:off x="19712" y="1"/>
            <a:ext cx="983090" cy="461665"/>
          </a:xfrm>
          <a:prstGeom prst="rect">
            <a:avLst/>
          </a:prstGeom>
          <a:noFill/>
        </p:spPr>
        <p:txBody>
          <a:bodyPr wrap="none" rtlCol="0">
            <a:spAutoFit/>
          </a:bodyPr>
          <a:lstStyle/>
          <a:p>
            <a:r>
              <a:rPr lang="en-US" sz="2400">
                <a:solidFill>
                  <a:schemeClr val="bg1">
                    <a:lumMod val="95000"/>
                  </a:schemeClr>
                </a:solidFill>
                <a:latin typeface="UVN Bai Sau" panose="04030605020802020C03" pitchFamily="82" charset="0"/>
              </a:rPr>
              <a:t>KTUTS</a:t>
            </a:r>
          </a:p>
        </p:txBody>
      </p:sp>
      <p:sp>
        <p:nvSpPr>
          <p:cNvPr id="6" name="TextBox 5">
            <a:extLst>
              <a:ext uri="{FF2B5EF4-FFF2-40B4-BE49-F238E27FC236}">
                <a16:creationId xmlns:a16="http://schemas.microsoft.com/office/drawing/2014/main" id="{11ABFE2B-43BC-44D2-B296-89A4B3F2E167}"/>
              </a:ext>
            </a:extLst>
          </p:cNvPr>
          <p:cNvSpPr txBox="1"/>
          <p:nvPr userDrawn="1"/>
        </p:nvSpPr>
        <p:spPr>
          <a:xfrm>
            <a:off x="36480" y="6361028"/>
            <a:ext cx="983090" cy="461665"/>
          </a:xfrm>
          <a:prstGeom prst="rect">
            <a:avLst/>
          </a:prstGeom>
          <a:noFill/>
        </p:spPr>
        <p:txBody>
          <a:bodyPr wrap="none" rtlCol="0">
            <a:spAutoFit/>
          </a:bodyPr>
          <a:lstStyle/>
          <a:p>
            <a:r>
              <a:rPr lang="en-US" sz="2400">
                <a:solidFill>
                  <a:schemeClr val="bg1">
                    <a:lumMod val="85000"/>
                  </a:schemeClr>
                </a:solidFill>
                <a:latin typeface="UVN Bai Sau" panose="04030605020802020C03" pitchFamily="82" charset="0"/>
              </a:rPr>
              <a:t>KTUTS</a:t>
            </a:r>
          </a:p>
        </p:txBody>
      </p:sp>
    </p:spTree>
    <p:extLst>
      <p:ext uri="{BB962C8B-B14F-4D97-AF65-F5344CB8AC3E}">
        <p14:creationId xmlns:p14="http://schemas.microsoft.com/office/powerpoint/2010/main" val="28573445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74827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Shape&#10;&#10;Description automatically generated with medium confidence">
            <a:extLst>
              <a:ext uri="{FF2B5EF4-FFF2-40B4-BE49-F238E27FC236}">
                <a16:creationId xmlns:a16="http://schemas.microsoft.com/office/drawing/2014/main" id="{A07A38DD-583A-407A-A2F5-B2319CE9A6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2142510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1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13" Type="http://schemas.microsoft.com/office/2007/relationships/hdphoto" Target="../media/hdphoto11.wdp"/><Relationship Id="rId3" Type="http://schemas.openxmlformats.org/officeDocument/2006/relationships/image" Target="../media/image80.png"/><Relationship Id="rId7" Type="http://schemas.openxmlformats.org/officeDocument/2006/relationships/image" Target="../media/image78.jpeg"/><Relationship Id="rId12"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81.png"/><Relationship Id="rId10" Type="http://schemas.openxmlformats.org/officeDocument/2006/relationships/image" Target="../media/image83.png"/><Relationship Id="rId4" Type="http://schemas.microsoft.com/office/2007/relationships/hdphoto" Target="../media/hdphoto7.wdp"/><Relationship Id="rId9"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3.wdp"/><Relationship Id="rId5" Type="http://schemas.openxmlformats.org/officeDocument/2006/relationships/image" Target="../media/image86.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image" Target="../media/image91.png"/><Relationship Id="rId4" Type="http://schemas.openxmlformats.org/officeDocument/2006/relationships/image" Target="../media/image44.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2.xml"/><Relationship Id="rId6" Type="http://schemas.openxmlformats.org/officeDocument/2006/relationships/image" Target="../media/image100.png"/><Relationship Id="rId5" Type="http://schemas.microsoft.com/office/2007/relationships/hdphoto" Target="../media/hdphoto15.wdp"/><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6.emf"/></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4.png"/><Relationship Id="rId4" Type="http://schemas.openxmlformats.org/officeDocument/2006/relationships/image" Target="../media/image2.png"/><Relationship Id="rId9" Type="http://schemas.openxmlformats.org/officeDocument/2006/relationships/image" Target="../media/image113.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59.png"/><Relationship Id="rId5" Type="http://schemas.openxmlformats.org/officeDocument/2006/relationships/image" Target="../media/image45.png"/><Relationship Id="rId10"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1"/>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19862-1EE5-72A4-277B-134A84DCC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B800DED6-E04E-2BFC-5239-53A4DBA4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6A290FC-D53B-7209-DEF5-FE35B8A5695D}"/>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6365"/>
          <a:stretch/>
        </p:blipFill>
        <p:spPr>
          <a:xfrm>
            <a:off x="239349" y="302433"/>
            <a:ext cx="4642616" cy="412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EB12E979-A4B7-F9D9-ABAD-3F275A9CF34C}"/>
              </a:ext>
            </a:extLst>
          </p:cNvPr>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A13D9-6CF1-1E2C-3541-F79D2B41D601}"/>
              </a:ext>
            </a:extLst>
          </p:cNvPr>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89785-B915-FC8A-4418-BA31177C5077}"/>
              </a:ext>
            </a:extLst>
          </p:cNvPr>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C23910-A269-006A-6D8B-268F36D77441}"/>
              </a:ext>
            </a:extLst>
          </p:cNvPr>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AE8717-3595-DEDD-AF2D-1622DEE73578}"/>
              </a:ext>
            </a:extLst>
          </p:cNvPr>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A7C5A5-3F72-EE35-CCA8-CB8EBC630B0E}"/>
              </a:ext>
            </a:extLst>
          </p:cNvPr>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AFD2953-1FFF-B9E8-87DA-0E785D70CC68}"/>
              </a:ext>
            </a:extLst>
          </p:cNvPr>
          <p:cNvGrpSpPr/>
          <p:nvPr/>
        </p:nvGrpSpPr>
        <p:grpSpPr>
          <a:xfrm>
            <a:off x="5248276" y="190500"/>
            <a:ext cx="2228849" cy="810224"/>
            <a:chOff x="4652806" y="2406903"/>
            <a:chExt cx="2490519" cy="1064578"/>
          </a:xfrm>
        </p:grpSpPr>
        <p:sp>
          <p:nvSpPr>
            <p:cNvPr id="15" name="Rectangle: Rounded Corners 14">
              <a:extLst>
                <a:ext uri="{FF2B5EF4-FFF2-40B4-BE49-F238E27FC236}">
                  <a16:creationId xmlns:a16="http://schemas.microsoft.com/office/drawing/2014/main" id="{DF688E6A-14AA-FF17-03FE-9FB583BE062B}"/>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587D550-5980-964E-15E9-9D6BDB8925F3}"/>
                </a:ext>
              </a:extLst>
            </p:cNvPr>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F75C0-4E10-16C1-299C-AADB7953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75AC5C6-E8D5-1DBC-71EA-D1A43DD0F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5C051A-EA4D-2048-91A5-B8297246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6E6864BA-B4F2-B6C5-C7A3-D3447257F471}"/>
              </a:ext>
            </a:extLst>
          </p:cNvPr>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CA7807-9F03-3FCF-31C8-A6A70AA63426}"/>
              </a:ext>
            </a:extLst>
          </p:cNvPr>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547187-5502-09CA-E830-34DCD910D521}"/>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A73947-F098-5593-ED9A-F6B336FD5A74}"/>
              </a:ext>
            </a:extLst>
          </p:cNvPr>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0FE772-D31A-D04F-0347-45ACF7F90624}"/>
              </a:ext>
            </a:extLst>
          </p:cNvPr>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45502B-EAEA-6EE7-BFE7-25B30A22AC78}"/>
              </a:ext>
            </a:extLst>
          </p:cNvPr>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81417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a:extLst>
              <a:ext uri="{FF2B5EF4-FFF2-40B4-BE49-F238E27FC236}">
                <a16:creationId xmlns:a16="http://schemas.microsoft.com/office/drawing/2014/main" id="{579E97D6-7AB0-B220-D190-2DE0081395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94" r="27793" b="9144"/>
          <a:stretch/>
        </p:blipFill>
        <p:spPr bwMode="auto">
          <a:xfrm>
            <a:off x="8718809" y="1811765"/>
            <a:ext cx="2764243" cy="2929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a:extLst>
              <a:ext uri="{FF2B5EF4-FFF2-40B4-BE49-F238E27FC236}">
                <a16:creationId xmlns:a16="http://schemas.microsoft.com/office/drawing/2014/main" id="{969B94C4-DE28-5D9C-7B61-C98A2E9C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89D1AD-6FEE-5FDA-2F82-4B64567E6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4CB1FB8C-A3D4-0CA1-056E-E26C652368ED}"/>
              </a:ext>
            </a:extLst>
          </p:cNvPr>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9DDD7E-006E-B12D-3956-EC8FCE530395}"/>
              </a:ext>
            </a:extLst>
          </p:cNvPr>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C1F0DC-6C2D-163A-1180-3219228F13F7}"/>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A1C00B-74AE-AF56-F497-9F30EB27214C}"/>
              </a:ext>
            </a:extLst>
          </p:cNvPr>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AAEF0C-633E-C8B7-3E80-42917C394F84}"/>
              </a:ext>
            </a:extLst>
          </p:cNvPr>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88702A-CD32-B2FD-0CBC-8A223C5E62F4}"/>
              </a:ext>
            </a:extLst>
          </p:cNvPr>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905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323437"/>
          </a:xfrm>
          <a:prstGeom prst="rect">
            <a:avLst/>
          </a:prstGeom>
          <a:noFill/>
        </p:spPr>
        <p:txBody>
          <a:bodyPr wrap="square" lIns="91439" tIns="45719" rIns="91439" bIns="45719"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Hãy</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đứng</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lên</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và</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tạo</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bẹt</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bằng</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tay</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chân</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thân</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mình</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của</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các</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em</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nhé</a:t>
            </a:r>
            <a:r>
              <a:rPr kumimoji="0" lang="en-US" altLang="zh-CN"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l="13493" t="7246" r="15195"/>
          <a:stretch/>
        </p:blipFill>
        <p:spPr bwMode="auto">
          <a:xfrm rot="5400000">
            <a:off x="1308131" y="1283629"/>
            <a:ext cx="2777071" cy="2226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9" b="53019"/>
          <a:stretch/>
        </p:blipFill>
        <p:spPr bwMode="auto">
          <a:xfrm>
            <a:off x="7248128" y="1207213"/>
            <a:ext cx="3139232" cy="2578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p:blipFill>
        <p:spPr bwMode="auto">
          <a:xfrm>
            <a:off x="-3025013" y="3002165"/>
            <a:ext cx="2417129" cy="3320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3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p:blipFill>
        <p:spPr>
          <a:xfrm>
            <a:off x="3943812" y="267862"/>
            <a:ext cx="1771049" cy="224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p:blipFill>
        <p:spPr bwMode="auto">
          <a:xfrm>
            <a:off x="1295467" y="356659"/>
            <a:ext cx="2026829" cy="2784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43D14FC-7E66-4A2B-87F4-E9546638A666}"/>
              </a:ext>
            </a:extLst>
          </p:cNvPr>
          <p:cNvSpPr/>
          <p:nvPr/>
        </p:nvSpPr>
        <p:spPr>
          <a:xfrm>
            <a:off x="899326" y="5081069"/>
            <a:ext cx="10943556" cy="1241235"/>
          </a:xfrm>
          <a:prstGeom prst="rect">
            <a:avLst/>
          </a:prstGeom>
          <a:noFill/>
        </p:spPr>
        <p:txBody>
          <a:bodyPr wrap="square" lIns="91439" tIns="45719" rIns="91439" bIns="45719"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Hãy</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đứng</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lên</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và</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tạo</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nhọn</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tù</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bẹt</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bằng</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tay</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chân</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thân</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mình</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của</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các</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em</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3733"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nhé</a:t>
            </a:r>
            <a:r>
              <a:rPr kumimoji="0" lang="en-US" altLang="zh-CN"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a:t>
            </a:r>
            <a:endParaRPr kumimoji="0" lang="zh-CN" altLang="en-US" sz="3733"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p:blipFill>
        <p:spPr bwMode="auto">
          <a:xfrm>
            <a:off x="3755166" y="2824677"/>
            <a:ext cx="2148337" cy="218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3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485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446548"/>
          </a:xfrm>
          <a:prstGeom prst="rect">
            <a:avLst/>
          </a:prstGeom>
          <a:noFill/>
        </p:spPr>
        <p:txBody>
          <a:bodyPr wrap="square" lIns="91439" tIns="45719" rIns="91439" bIns="45719"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Hãy</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đứng</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lên</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và</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tạo</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bẹt</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bằng</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tay</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chân</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thân</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mình</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của</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các</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em</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nhé</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a:t>
            </a:r>
            <a:endParaRPr kumimoji="0" lang="zh-CN" altLang="en-US"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extLst>
      <p:ext uri="{BB962C8B-B14F-4D97-AF65-F5344CB8AC3E}">
        <p14:creationId xmlns:p14="http://schemas.microsoft.com/office/powerpoint/2010/main" val="168242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15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104800" y="356659"/>
            <a:ext cx="15062416"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marL="0" marR="0" lvl="0" indent="0" algn="ctr" defTabSz="914354" rtl="0" eaLnBrk="1" fontAlgn="auto" latinLnBrk="0" hangingPunct="1">
              <a:lnSpc>
                <a:spcPts val="10000"/>
              </a:lnSpc>
              <a:spcBef>
                <a:spcPts val="0"/>
              </a:spcBef>
              <a:spcAft>
                <a:spcPts val="0"/>
              </a:spcAft>
              <a:buClrTx/>
              <a:buSzTx/>
              <a:buFontTx/>
              <a:buNone/>
              <a:tabLst/>
              <a:defRPr/>
            </a:pPr>
            <a:r>
              <a:rPr kumimoji="0" lang="en-US" altLang="zh-CN" sz="8800" b="1" i="0" u="none" strike="noStrike" kern="800" cap="none" spc="0" normalizeH="0" baseline="0" noProof="0" dirty="0" err="1">
                <a:ln w="25400">
                  <a:solidFill>
                    <a:prstClr val="black">
                      <a:lumMod val="65000"/>
                      <a:lumOff val="35000"/>
                    </a:prstClr>
                  </a:solidFill>
                </a:ln>
                <a:solidFill>
                  <a:srgbClr val="FFFF00"/>
                </a:solidFill>
                <a:effectLst/>
                <a:uLnTx/>
                <a:uFillTx/>
                <a:latin typeface="Cambria" panose="02040503050406030204" pitchFamily="18" charset="0"/>
                <a:ea typeface="Cambria" panose="02040503050406030204" pitchFamily="18" charset="0"/>
                <a:cs typeface="+mn-ea"/>
                <a:sym typeface="+mn-lt"/>
              </a:rPr>
              <a:t>Kết</a:t>
            </a:r>
            <a:r>
              <a:rPr kumimoji="0" lang="en-US" altLang="zh-CN" sz="8800" b="1" i="0" u="none" strike="noStrike" kern="800" cap="none" spc="0" normalizeH="0" baseline="0" noProof="0" dirty="0">
                <a:ln w="25400">
                  <a:solidFill>
                    <a:prstClr val="black">
                      <a:lumMod val="65000"/>
                      <a:lumOff val="35000"/>
                    </a:prstClr>
                  </a:solid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800" cap="none" spc="0" normalizeH="0" baseline="0" noProof="0" dirty="0" err="1">
                <a:ln w="25400">
                  <a:solidFill>
                    <a:prstClr val="black">
                      <a:lumMod val="65000"/>
                      <a:lumOff val="35000"/>
                    </a:prstClr>
                  </a:solidFill>
                </a:ln>
                <a:solidFill>
                  <a:srgbClr val="FFFF00"/>
                </a:solidFill>
                <a:effectLst/>
                <a:uLnTx/>
                <a:uFillTx/>
                <a:latin typeface="Cambria" panose="02040503050406030204" pitchFamily="18" charset="0"/>
                <a:ea typeface="Cambria" panose="02040503050406030204" pitchFamily="18" charset="0"/>
                <a:cs typeface="+mn-ea"/>
                <a:sym typeface="+mn-lt"/>
              </a:rPr>
              <a:t>luận</a:t>
            </a:r>
            <a:r>
              <a:rPr kumimoji="0" lang="en-US" altLang="zh-CN" sz="8800" b="1" i="0" u="none" strike="noStrike" kern="800" cap="none" spc="0" normalizeH="0" baseline="0" noProof="0" dirty="0">
                <a:ln w="25400">
                  <a:solidFill>
                    <a:prstClr val="black">
                      <a:lumMod val="65000"/>
                      <a:lumOff val="35000"/>
                    </a:prstClr>
                  </a:solidFill>
                </a:ln>
                <a:solidFill>
                  <a:srgbClr val="FFFF00"/>
                </a:solidFill>
                <a:effectLst/>
                <a:uLnTx/>
                <a:uFillTx/>
                <a:latin typeface="Cambria" panose="02040503050406030204" pitchFamily="18" charset="0"/>
                <a:ea typeface="Cambria" panose="02040503050406030204" pitchFamily="18" charset="0"/>
                <a:cs typeface="+mn-ea"/>
                <a:sym typeface="+mn-lt"/>
              </a:rPr>
              <a:t> </a:t>
            </a:r>
            <a:endParaRPr kumimoji="0" lang="zh-CN" altLang="en-US" sz="8800" b="1" i="0" u="none" strike="noStrike" kern="800" cap="none" spc="0" normalizeH="0" baseline="0" noProof="0" dirty="0">
              <a:ln w="25400">
                <a:solidFill>
                  <a:prstClr val="black">
                    <a:lumMod val="65000"/>
                    <a:lumOff val="35000"/>
                  </a:prstClr>
                </a:solidFill>
              </a:ln>
              <a:solidFill>
                <a:srgbClr val="FFFF00"/>
              </a:solidFill>
              <a:effectLst/>
              <a:uLnTx/>
              <a:uFillTx/>
              <a:latin typeface="Cambria" panose="0204050305040603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
        <p:nvSpPr>
          <p:cNvPr id="22" name="矩形 8">
            <a:extLst>
              <a:ext uri="{FF2B5EF4-FFF2-40B4-BE49-F238E27FC236}">
                <a16:creationId xmlns:a16="http://schemas.microsoft.com/office/drawing/2014/main" id="{143D14FC-7E66-4A2B-87F4-E9546638A666}"/>
              </a:ext>
            </a:extLst>
          </p:cNvPr>
          <p:cNvSpPr/>
          <p:nvPr/>
        </p:nvSpPr>
        <p:spPr>
          <a:xfrm>
            <a:off x="1365302" y="2422202"/>
            <a:ext cx="9985276" cy="2062101"/>
          </a:xfrm>
          <a:prstGeom prst="rect">
            <a:avLst/>
          </a:prstGeom>
          <a:noFill/>
        </p:spPr>
        <p:txBody>
          <a:bodyPr wrap="square" lIns="91439" tIns="45719" rIns="91439" bIns="45719"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nhọn</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&lt;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vuông</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&lt;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tù</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&lt;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bẹt</a:t>
            </a:r>
            <a:endParaRPr kumimoji="0" lang="zh-CN" altLang="en-US"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123715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7" name="Picture 6">
            <a:extLst>
              <a:ext uri="{FF2B5EF4-FFF2-40B4-BE49-F238E27FC236}">
                <a16:creationId xmlns:a16="http://schemas.microsoft.com/office/drawing/2014/main" id="{56C0F97F-8D1B-FA7C-4D8C-7783BAF052C2}"/>
              </a:ext>
            </a:extLst>
          </p:cNvPr>
          <p:cNvPicPr>
            <a:picLocks noChangeAspect="1"/>
          </p:cNvPicPr>
          <p:nvPr/>
        </p:nvPicPr>
        <p:blipFill>
          <a:blip r:embed="rId10"/>
          <a:stretch>
            <a:fillRect/>
          </a:stretch>
        </p:blipFill>
        <p:spPr>
          <a:xfrm>
            <a:off x="4658287" y="1797031"/>
            <a:ext cx="4608975" cy="3359187"/>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4D53CB-1F45-DE47-4277-3DD6C296E724}"/>
              </a:ext>
            </a:extLst>
          </p:cNvPr>
          <p:cNvGrpSpPr/>
          <p:nvPr/>
        </p:nvGrpSpPr>
        <p:grpSpPr>
          <a:xfrm>
            <a:off x="2112651" y="173176"/>
            <a:ext cx="8974449" cy="1093649"/>
            <a:chOff x="2378637" y="880172"/>
            <a:chExt cx="7441502" cy="1167235"/>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Trong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vuông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3"/>
          <a:stretch>
            <a:fillRect/>
          </a:stretch>
        </p:blipFill>
        <p:spPr>
          <a:xfrm>
            <a:off x="995465" y="0"/>
            <a:ext cx="1347333" cy="1603387"/>
          </a:xfrm>
          <a:prstGeom prst="rect">
            <a:avLst/>
          </a:prstGeom>
        </p:spPr>
      </p:pic>
      <p:pic>
        <p:nvPicPr>
          <p:cNvPr id="4" name="Picture 3">
            <a:extLst>
              <a:ext uri="{FF2B5EF4-FFF2-40B4-BE49-F238E27FC236}">
                <a16:creationId xmlns:a16="http://schemas.microsoft.com/office/drawing/2014/main" id="{A92C7126-EF52-12C8-3723-5B43964A966F}"/>
              </a:ext>
            </a:extLst>
          </p:cNvPr>
          <p:cNvPicPr>
            <a:picLocks noChangeAspect="1"/>
          </p:cNvPicPr>
          <p:nvPr/>
        </p:nvPicPr>
        <p:blipFill>
          <a:blip r:embed="rId4"/>
          <a:stretch>
            <a:fillRect/>
          </a:stretch>
        </p:blipFill>
        <p:spPr>
          <a:xfrm>
            <a:off x="2124074" y="1690497"/>
            <a:ext cx="8154845" cy="4224527"/>
          </a:xfrm>
          <a:prstGeom prst="rect">
            <a:avLst/>
          </a:prstGeom>
        </p:spPr>
      </p:pic>
      <p:sp>
        <p:nvSpPr>
          <p:cNvPr id="10" name="Rectangle: Rounded Corners 9">
            <a:extLst>
              <a:ext uri="{FF2B5EF4-FFF2-40B4-BE49-F238E27FC236}">
                <a16:creationId xmlns:a16="http://schemas.microsoft.com/office/drawing/2014/main" id="{D9B20A55-0986-9411-D0C4-CED478846D32}"/>
              </a:ext>
            </a:extLst>
          </p:cNvPr>
          <p:cNvSpPr/>
          <p:nvPr/>
        </p:nvSpPr>
        <p:spPr>
          <a:xfrm>
            <a:off x="2447925" y="3467100"/>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nhọn</a:t>
            </a:r>
            <a:endParaRPr lang="en-US" sz="2800" b="1" dirty="0">
              <a:solidFill>
                <a:srgbClr val="002060"/>
              </a:solidFill>
            </a:endParaRPr>
          </a:p>
        </p:txBody>
      </p:sp>
      <p:sp>
        <p:nvSpPr>
          <p:cNvPr id="11" name="Rectangle: Rounded Corners 10">
            <a:extLst>
              <a:ext uri="{FF2B5EF4-FFF2-40B4-BE49-F238E27FC236}">
                <a16:creationId xmlns:a16="http://schemas.microsoft.com/office/drawing/2014/main" id="{427086EB-7FBE-7240-DE67-8AC66AB18E0D}"/>
              </a:ext>
            </a:extLst>
          </p:cNvPr>
          <p:cNvSpPr/>
          <p:nvPr/>
        </p:nvSpPr>
        <p:spPr>
          <a:xfrm>
            <a:off x="5438775" y="3495675"/>
            <a:ext cx="1476375"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tù</a:t>
            </a:r>
            <a:endParaRPr lang="en-US" sz="2800" b="1" dirty="0">
              <a:solidFill>
                <a:srgbClr val="002060"/>
              </a:solidFill>
            </a:endParaRPr>
          </a:p>
        </p:txBody>
      </p:sp>
      <p:sp>
        <p:nvSpPr>
          <p:cNvPr id="12" name="Rectangle: Rounded Corners 11">
            <a:extLst>
              <a:ext uri="{FF2B5EF4-FFF2-40B4-BE49-F238E27FC236}">
                <a16:creationId xmlns:a16="http://schemas.microsoft.com/office/drawing/2014/main" id="{3ACF0F29-4EBA-E9EF-AF0B-92266567248A}"/>
              </a:ext>
            </a:extLst>
          </p:cNvPr>
          <p:cNvSpPr/>
          <p:nvPr/>
        </p:nvSpPr>
        <p:spPr>
          <a:xfrm>
            <a:off x="8010525" y="3476625"/>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vuông</a:t>
            </a:r>
            <a:endParaRPr lang="en-US" sz="2800" b="1" dirty="0">
              <a:solidFill>
                <a:srgbClr val="002060"/>
              </a:solidFill>
            </a:endParaRPr>
          </a:p>
        </p:txBody>
      </p:sp>
      <p:sp>
        <p:nvSpPr>
          <p:cNvPr id="13" name="Rectangle: Rounded Corners 12">
            <a:extLst>
              <a:ext uri="{FF2B5EF4-FFF2-40B4-BE49-F238E27FC236}">
                <a16:creationId xmlns:a16="http://schemas.microsoft.com/office/drawing/2014/main" id="{C86897A3-7808-086C-EAFD-35F6050EBD97}"/>
              </a:ext>
            </a:extLst>
          </p:cNvPr>
          <p:cNvSpPr/>
          <p:nvPr/>
        </p:nvSpPr>
        <p:spPr>
          <a:xfrm>
            <a:off x="2362200" y="5857875"/>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bẹt</a:t>
            </a:r>
            <a:endParaRPr lang="en-US" sz="2800" b="1" dirty="0">
              <a:solidFill>
                <a:srgbClr val="002060"/>
              </a:solidFill>
            </a:endParaRPr>
          </a:p>
        </p:txBody>
      </p:sp>
      <p:sp>
        <p:nvSpPr>
          <p:cNvPr id="14" name="Rectangle: Rounded Corners 13">
            <a:extLst>
              <a:ext uri="{FF2B5EF4-FFF2-40B4-BE49-F238E27FC236}">
                <a16:creationId xmlns:a16="http://schemas.microsoft.com/office/drawing/2014/main" id="{E492E84A-B1AD-1D68-6102-C32365579513}"/>
              </a:ext>
            </a:extLst>
          </p:cNvPr>
          <p:cNvSpPr/>
          <p:nvPr/>
        </p:nvSpPr>
        <p:spPr>
          <a:xfrm>
            <a:off x="5372100" y="5905500"/>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nhọn</a:t>
            </a:r>
            <a:endParaRPr lang="en-US" sz="2800" b="1" dirty="0">
              <a:solidFill>
                <a:srgbClr val="002060"/>
              </a:solidFill>
            </a:endParaRPr>
          </a:p>
        </p:txBody>
      </p:sp>
      <p:sp>
        <p:nvSpPr>
          <p:cNvPr id="15" name="Rectangle: Rounded Corners 14">
            <a:extLst>
              <a:ext uri="{FF2B5EF4-FFF2-40B4-BE49-F238E27FC236}">
                <a16:creationId xmlns:a16="http://schemas.microsoft.com/office/drawing/2014/main" id="{1E519FB7-CD31-90F8-E5B3-8A73EE3EC6CA}"/>
              </a:ext>
            </a:extLst>
          </p:cNvPr>
          <p:cNvSpPr/>
          <p:nvPr/>
        </p:nvSpPr>
        <p:spPr>
          <a:xfrm>
            <a:off x="7972425" y="5915025"/>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tù</a:t>
            </a:r>
            <a:endParaRPr lang="en-US" sz="2800" b="1" dirty="0">
              <a:solidFill>
                <a:srgbClr val="002060"/>
              </a:solidFill>
            </a:endParaRPr>
          </a:p>
        </p:txBody>
      </p:sp>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9066E8-9C01-BBF0-109F-15405AAD3A92}"/>
              </a:ext>
            </a:extLst>
          </p:cNvPr>
          <p:cNvSpPr txBox="1"/>
          <p:nvPr/>
        </p:nvSpPr>
        <p:spPr>
          <a:xfrm>
            <a:off x="2085974" y="382911"/>
            <a:ext cx="9363075" cy="1323439"/>
          </a:xfrm>
          <a:prstGeom prst="rect">
            <a:avLst/>
          </a:prstGeom>
          <a:noFill/>
        </p:spPr>
        <p:txBody>
          <a:bodyPr wrap="square">
            <a:spAutoFit/>
          </a:bodyPr>
          <a:lstStyle/>
          <a:p>
            <a:pPr lvl="0" algn="just"/>
            <a:r>
              <a:rPr lang="vi-VN" sz="4000" b="1" dirty="0">
                <a:solidFill>
                  <a:srgbClr val="000000"/>
                </a:solidFill>
                <a:latin typeface="Cambria" panose="02040503050406030204" pitchFamily="18" charset="0"/>
              </a:rPr>
              <a:t>Chỉ ra cách vẽ thêm 1 đoạn thẳng để được góc theo mỗi yêu cầu sau:</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2"/>
          <a:stretch>
            <a:fillRect/>
          </a:stretch>
        </p:blipFill>
        <p:spPr>
          <a:xfrm>
            <a:off x="808244" y="216659"/>
            <a:ext cx="1347333" cy="1603387"/>
          </a:xfrm>
          <a:prstGeom prst="rect">
            <a:avLst/>
          </a:prstGeom>
        </p:spPr>
      </p:pic>
      <p:pic>
        <p:nvPicPr>
          <p:cNvPr id="5" name="Picture 4">
            <a:extLst>
              <a:ext uri="{FF2B5EF4-FFF2-40B4-BE49-F238E27FC236}">
                <a16:creationId xmlns:a16="http://schemas.microsoft.com/office/drawing/2014/main" id="{83A8EF4C-3E1D-B668-4D95-F31D419F76AE}"/>
              </a:ext>
            </a:extLst>
          </p:cNvPr>
          <p:cNvPicPr>
            <a:picLocks noChangeAspect="1"/>
          </p:cNvPicPr>
          <p:nvPr/>
        </p:nvPicPr>
        <p:blipFill>
          <a:blip r:embed="rId3"/>
          <a:stretch>
            <a:fillRect/>
          </a:stretch>
        </p:blipFill>
        <p:spPr>
          <a:xfrm>
            <a:off x="1400175" y="2170537"/>
            <a:ext cx="9953624" cy="2952221"/>
          </a:xfrm>
          <a:prstGeom prst="rect">
            <a:avLst/>
          </a:prstGeom>
        </p:spPr>
      </p:pic>
      <p:cxnSp>
        <p:nvCxnSpPr>
          <p:cNvPr id="3" name="Straight Connector 2">
            <a:extLst>
              <a:ext uri="{FF2B5EF4-FFF2-40B4-BE49-F238E27FC236}">
                <a16:creationId xmlns:a16="http://schemas.microsoft.com/office/drawing/2014/main" id="{059BA566-425C-298D-CE0F-4AA1092381A4}"/>
              </a:ext>
            </a:extLst>
          </p:cNvPr>
          <p:cNvCxnSpPr>
            <a:cxnSpLocks/>
          </p:cNvCxnSpPr>
          <p:nvPr/>
        </p:nvCxnSpPr>
        <p:spPr>
          <a:xfrm flipH="1">
            <a:off x="2876550" y="2647950"/>
            <a:ext cx="19050" cy="1409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E19975-A0F9-26BD-FBBA-AE539218A9D7}"/>
              </a:ext>
            </a:extLst>
          </p:cNvPr>
          <p:cNvCxnSpPr>
            <a:cxnSpLocks/>
          </p:cNvCxnSpPr>
          <p:nvPr/>
        </p:nvCxnSpPr>
        <p:spPr>
          <a:xfrm flipH="1">
            <a:off x="6048375" y="4048125"/>
            <a:ext cx="15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D0596C-8A89-72AB-6AE2-D16CB56AA089}"/>
              </a:ext>
            </a:extLst>
          </p:cNvPr>
          <p:cNvCxnSpPr>
            <a:cxnSpLocks/>
          </p:cNvCxnSpPr>
          <p:nvPr/>
        </p:nvCxnSpPr>
        <p:spPr>
          <a:xfrm flipH="1">
            <a:off x="9477375" y="4067175"/>
            <a:ext cx="15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a:extLst>
              <a:ext uri="{FF2B5EF4-FFF2-40B4-BE49-F238E27FC236}">
                <a16:creationId xmlns:a16="http://schemas.microsoft.com/office/drawing/2014/main" id="{5339E5AB-AB64-00BB-813E-0E0AD725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a:extLst>
              <a:ext uri="{FF2B5EF4-FFF2-40B4-BE49-F238E27FC236}">
                <a16:creationId xmlns:a16="http://schemas.microsoft.com/office/drawing/2014/main" id="{206FF55B-4EB4-D64E-D280-C1B99901A4F0}"/>
              </a:ext>
            </a:extLst>
          </p:cNvPr>
          <p:cNvSpPr/>
          <p:nvPr/>
        </p:nvSpPr>
        <p:spPr>
          <a:xfrm>
            <a:off x="4375641" y="2418343"/>
            <a:ext cx="5577983" cy="1423465"/>
          </a:xfrm>
          <a:prstGeom prst="rect">
            <a:avLst/>
          </a:prstGeom>
          <a:noFill/>
        </p:spPr>
        <p:txBody>
          <a:bodyPr wrap="square" lIns="68579" tIns="34289" rIns="68579" bIns="34289"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Các</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bạn</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đã</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học</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được</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góc</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gì</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từ</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năm</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002060"/>
                </a:solidFill>
                <a:effectLst/>
                <a:uLnTx/>
                <a:uFillTx/>
                <a:latin typeface="Cambria" panose="02040503050406030204" pitchFamily="18" charset="0"/>
                <a:ea typeface="Cambria" panose="02040503050406030204" pitchFamily="18" charset="0"/>
                <a:cs typeface="+mn-ea"/>
                <a:sym typeface="+mn-lt"/>
              </a:rPr>
              <a:t>lớp</a:t>
            </a:r>
            <a:r>
              <a:rPr kumimoji="0" lang="en-US" altLang="zh-CN" sz="4400" b="1" i="0" u="none" strike="noStrike" kern="800" cap="none" spc="0" normalizeH="0" baseline="0" noProof="0" dirty="0">
                <a:ln w="22225">
                  <a:noFill/>
                </a:ln>
                <a:solidFill>
                  <a:srgbClr val="002060"/>
                </a:solidFill>
                <a:effectLst/>
                <a:uLnTx/>
                <a:uFillTx/>
                <a:latin typeface="Cambria" panose="02040503050406030204" pitchFamily="18" charset="0"/>
                <a:ea typeface="Cambria" panose="02040503050406030204" pitchFamily="18" charset="0"/>
                <a:cs typeface="+mn-ea"/>
                <a:sym typeface="+mn-lt"/>
              </a:rPr>
              <a:t> 3?</a:t>
            </a:r>
            <a:endParaRPr kumimoji="0" lang="zh-CN" altLang="en-US" sz="4400" b="1" i="0" u="none" strike="noStrike" kern="800" cap="none" spc="0" normalizeH="0" baseline="0" noProof="0" dirty="0">
              <a:ln w="22225">
                <a:noFill/>
              </a:ln>
              <a:solidFill>
                <a:srgbClr val="002060"/>
              </a:solidFill>
              <a:effectLst/>
              <a:uLnTx/>
              <a:uFillTx/>
              <a:latin typeface="Cambria" panose="02040503050406030204" pitchFamily="18" charset="0"/>
              <a:ea typeface="方正少儿简体" panose="03000509000000000000" pitchFamily="65" charset="-122"/>
              <a:cs typeface="+mn-ea"/>
              <a:sym typeface="+mn-lt"/>
            </a:endParaRPr>
          </a:p>
        </p:txBody>
      </p:sp>
      <p:pic>
        <p:nvPicPr>
          <p:cNvPr id="21" name="Picture 20">
            <a:extLst>
              <a:ext uri="{FF2B5EF4-FFF2-40B4-BE49-F238E27FC236}">
                <a16:creationId xmlns:a16="http://schemas.microsoft.com/office/drawing/2014/main" id="{A27850C6-3619-12A2-E0D8-EF837D6A08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p:blipFill>
        <p:spPr>
          <a:xfrm>
            <a:off x="1422325" y="1434525"/>
            <a:ext cx="2397199" cy="5423475"/>
          </a:xfrm>
          <a:prstGeom prst="rect">
            <a:avLst/>
          </a:prstGeom>
        </p:spPr>
      </p:pic>
    </p:spTree>
    <p:extLst>
      <p:ext uri="{BB962C8B-B14F-4D97-AF65-F5344CB8AC3E}">
        <p14:creationId xmlns:p14="http://schemas.microsoft.com/office/powerpoint/2010/main" val="321720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F2FC7-2AC7-A3E9-B2E6-18148145F000}"/>
              </a:ext>
            </a:extLst>
          </p:cNvPr>
          <p:cNvSpPr txBox="1"/>
          <p:nvPr/>
        </p:nvSpPr>
        <p:spPr>
          <a:xfrm>
            <a:off x="2038350" y="445709"/>
            <a:ext cx="9486900" cy="1077218"/>
          </a:xfrm>
          <a:prstGeom prst="rect">
            <a:avLst/>
          </a:prstGeom>
          <a:noFill/>
        </p:spPr>
        <p:txBody>
          <a:bodyPr wrap="square">
            <a:spAutoFit/>
          </a:bodyPr>
          <a:lstStyle/>
          <a:p>
            <a:pPr lvl="0" algn="just">
              <a:defRPr/>
            </a:pPr>
            <a:r>
              <a:rPr lang="vi-VN" sz="3200" b="1" dirty="0">
                <a:solidFill>
                  <a:srgbClr val="000000"/>
                </a:solidFill>
                <a:latin typeface="Cambria" panose="02040503050406030204" pitchFamily="18" charset="0"/>
              </a:rPr>
              <a:t>Hình ảnh góc được tạo ra trong mỗi hình dưới đây là góc nhọn, góc vuông, góc tù hay góc bẹt?</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4" name="Oval 3">
            <a:extLst>
              <a:ext uri="{FF2B5EF4-FFF2-40B4-BE49-F238E27FC236}">
                <a16:creationId xmlns:a16="http://schemas.microsoft.com/office/drawing/2014/main" id="{ECEFF311-7369-8245-FFBC-189DBD2CFE34}"/>
              </a:ext>
            </a:extLst>
          </p:cNvPr>
          <p:cNvSpPr/>
          <p:nvPr/>
        </p:nvSpPr>
        <p:spPr>
          <a:xfrm>
            <a:off x="1143000" y="504825"/>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8" name="Picture 7">
            <a:extLst>
              <a:ext uri="{FF2B5EF4-FFF2-40B4-BE49-F238E27FC236}">
                <a16:creationId xmlns:a16="http://schemas.microsoft.com/office/drawing/2014/main" id="{8B1CF6FD-577F-C8F9-5CA2-A24A328BC382}"/>
              </a:ext>
            </a:extLst>
          </p:cNvPr>
          <p:cNvPicPr>
            <a:picLocks noChangeAspect="1"/>
          </p:cNvPicPr>
          <p:nvPr/>
        </p:nvPicPr>
        <p:blipFill>
          <a:blip r:embed="rId3"/>
          <a:stretch>
            <a:fillRect/>
          </a:stretch>
        </p:blipFill>
        <p:spPr>
          <a:xfrm>
            <a:off x="2190750" y="1756920"/>
            <a:ext cx="7639050" cy="4477192"/>
          </a:xfrm>
          <a:prstGeom prst="rect">
            <a:avLst/>
          </a:prstGeom>
        </p:spPr>
      </p:pic>
      <p:sp>
        <p:nvSpPr>
          <p:cNvPr id="10" name="Rectangle: Rounded Corners 9">
            <a:extLst>
              <a:ext uri="{FF2B5EF4-FFF2-40B4-BE49-F238E27FC236}">
                <a16:creationId xmlns:a16="http://schemas.microsoft.com/office/drawing/2014/main" id="{AA663168-C94C-1845-92E8-CB971BA904E6}"/>
              </a:ext>
            </a:extLst>
          </p:cNvPr>
          <p:cNvSpPr/>
          <p:nvPr/>
        </p:nvSpPr>
        <p:spPr>
          <a:xfrm>
            <a:off x="3562350" y="2314575"/>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bẹt</a:t>
            </a:r>
            <a:endParaRPr lang="en-US" sz="2800" b="1" dirty="0">
              <a:solidFill>
                <a:srgbClr val="002060"/>
              </a:solidFill>
            </a:endParaRPr>
          </a:p>
        </p:txBody>
      </p:sp>
      <p:sp>
        <p:nvSpPr>
          <p:cNvPr id="11" name="Rectangle: Rounded Corners 10">
            <a:extLst>
              <a:ext uri="{FF2B5EF4-FFF2-40B4-BE49-F238E27FC236}">
                <a16:creationId xmlns:a16="http://schemas.microsoft.com/office/drawing/2014/main" id="{496B738B-37B9-C45B-2F42-122DC7738956}"/>
              </a:ext>
            </a:extLst>
          </p:cNvPr>
          <p:cNvSpPr/>
          <p:nvPr/>
        </p:nvSpPr>
        <p:spPr>
          <a:xfrm>
            <a:off x="8629650" y="2533650"/>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nhọn</a:t>
            </a:r>
            <a:endParaRPr lang="en-US" sz="2800" b="1" dirty="0">
              <a:solidFill>
                <a:srgbClr val="002060"/>
              </a:solidFill>
            </a:endParaRPr>
          </a:p>
        </p:txBody>
      </p:sp>
      <p:sp>
        <p:nvSpPr>
          <p:cNvPr id="13" name="Rectangle: Rounded Corners 12">
            <a:extLst>
              <a:ext uri="{FF2B5EF4-FFF2-40B4-BE49-F238E27FC236}">
                <a16:creationId xmlns:a16="http://schemas.microsoft.com/office/drawing/2014/main" id="{15C0CF28-432C-978C-3DAE-93C6FB5C4E29}"/>
              </a:ext>
            </a:extLst>
          </p:cNvPr>
          <p:cNvSpPr/>
          <p:nvPr/>
        </p:nvSpPr>
        <p:spPr>
          <a:xfrm>
            <a:off x="1543050" y="4772025"/>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vuông</a:t>
            </a:r>
            <a:endParaRPr lang="en-US" sz="2800" b="1" dirty="0">
              <a:solidFill>
                <a:srgbClr val="002060"/>
              </a:solidFill>
            </a:endParaRPr>
          </a:p>
        </p:txBody>
      </p:sp>
      <p:sp>
        <p:nvSpPr>
          <p:cNvPr id="18" name="Rectangle: Rounded Corners 17">
            <a:extLst>
              <a:ext uri="{FF2B5EF4-FFF2-40B4-BE49-F238E27FC236}">
                <a16:creationId xmlns:a16="http://schemas.microsoft.com/office/drawing/2014/main" id="{B69AD057-C70F-65A5-D851-36F59C588B9D}"/>
              </a:ext>
            </a:extLst>
          </p:cNvPr>
          <p:cNvSpPr/>
          <p:nvPr/>
        </p:nvSpPr>
        <p:spPr>
          <a:xfrm>
            <a:off x="7124700" y="4457700"/>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tù</a:t>
            </a:r>
            <a:endParaRPr lang="en-US" sz="2800" b="1" dirty="0">
              <a:solidFill>
                <a:srgbClr val="002060"/>
              </a:solidFill>
            </a:endParaRPr>
          </a:p>
        </p:txBody>
      </p:sp>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P spid="13"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id="{4C80D1F5-2E62-4F4B-BBD5-9E160C130939}"/>
              </a:ext>
            </a:extLst>
          </p:cNvPr>
          <p:cNvPicPr>
            <a:picLocks noChangeAspect="1"/>
          </p:cNvPicPr>
          <p:nvPr/>
        </p:nvPicPr>
        <p:blipFill>
          <a:blip r:embed="rId3"/>
          <a:stretch>
            <a:fillRect/>
          </a:stretch>
        </p:blipFill>
        <p:spPr>
          <a:xfrm>
            <a:off x="8956791" y="3706427"/>
            <a:ext cx="2114615" cy="3056323"/>
          </a:xfrm>
          <a:prstGeom prst="rect">
            <a:avLst/>
          </a:prstGeom>
        </p:spPr>
      </p:pic>
      <p:sp>
        <p:nvSpPr>
          <p:cNvPr id="5" name="Bong bóng Lời nói: Hình bầu dục 4">
            <a:extLst>
              <a:ext uri="{FF2B5EF4-FFF2-40B4-BE49-F238E27FC236}">
                <a16:creationId xmlns:a16="http://schemas.microsoft.com/office/drawing/2014/main" id="{5A035A33-8E8A-4B3E-801E-9F3F49EA9E24}"/>
              </a:ext>
            </a:extLst>
          </p:cNvPr>
          <p:cNvSpPr/>
          <p:nvPr/>
        </p:nvSpPr>
        <p:spPr>
          <a:xfrm flipH="1">
            <a:off x="1914524" y="1181101"/>
            <a:ext cx="9079230" cy="2562224"/>
          </a:xfrm>
          <a:prstGeom prst="wedgeEllipseCallout">
            <a:avLst>
              <a:gd name="adj1" fmla="val -25954"/>
              <a:gd name="adj2" fmla="val 646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02060"/>
                </a:solidFill>
                <a:latin typeface="Cambria" panose="02040503050406030204" pitchFamily="18" charset="0"/>
                <a:ea typeface="Cambria" panose="02040503050406030204" pitchFamily="18" charset="0"/>
              </a:rPr>
              <a:t>Luật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chơi</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Nối tiếp từng cặp 2 bạn lên trước lớp, 1 bạn dùng cánh tay, khuỷu tay để tạo hình ảnh của góc nhọn, góc tù, góc bẹt. 1 bạn khác gọi tên góc và chỉ ra đỉnh và cạnh của góc.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4" descr="https://i.pinimg.com/564x/1f/8f/24/1f8f24e19deb35a60c20060e6368a5ae.jpg">
            <a:extLst>
              <a:ext uri="{FF2B5EF4-FFF2-40B4-BE49-F238E27FC236}">
                <a16:creationId xmlns:a16="http://schemas.microsoft.com/office/drawing/2014/main" id="{0D5A6372-835F-4D9A-E193-7713100402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100465" y="3345112"/>
            <a:ext cx="4395013" cy="35128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350BE85-D07A-12D5-690E-DDDF3C073618}"/>
              </a:ext>
            </a:extLst>
          </p:cNvPr>
          <p:cNvPicPr>
            <a:picLocks noChangeAspect="1"/>
          </p:cNvPicPr>
          <p:nvPr/>
        </p:nvPicPr>
        <p:blipFill>
          <a:blip r:embed="rId6"/>
          <a:stretch>
            <a:fillRect/>
          </a:stretch>
        </p:blipFill>
        <p:spPr>
          <a:xfrm>
            <a:off x="1600498" y="303626"/>
            <a:ext cx="10705504" cy="707197"/>
          </a:xfrm>
          <a:prstGeom prst="rect">
            <a:avLst/>
          </a:prstGeom>
        </p:spPr>
      </p:pic>
    </p:spTree>
    <p:extLst>
      <p:ext uri="{BB962C8B-B14F-4D97-AF65-F5344CB8AC3E}">
        <p14:creationId xmlns:p14="http://schemas.microsoft.com/office/powerpoint/2010/main" val="7924106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a:extLst>
              <a:ext uri="{FF2B5EF4-FFF2-40B4-BE49-F238E27FC236}">
                <a16:creationId xmlns:a16="http://schemas.microsoft.com/office/drawing/2014/main" id="{1BE71FB3-64CA-AF1B-1065-D23ACD1CE66E}"/>
              </a:ext>
            </a:extLst>
          </p:cNvPr>
          <p:cNvPicPr>
            <a:picLocks noChangeAspect="1"/>
          </p:cNvPicPr>
          <p:nvPr/>
        </p:nvPicPr>
        <p:blipFill>
          <a:blip r:embed="rId6"/>
          <a:stretch>
            <a:fillRect/>
          </a:stretch>
        </p:blipFill>
        <p:spPr>
          <a:xfrm>
            <a:off x="3633389" y="1882723"/>
            <a:ext cx="4791871" cy="4121253"/>
          </a:xfrm>
          <a:prstGeom prst="rect">
            <a:avLst/>
          </a:prstGeom>
        </p:spPr>
      </p:pic>
    </p:spTree>
    <p:extLst>
      <p:ext uri="{BB962C8B-B14F-4D97-AF65-F5344CB8AC3E}">
        <p14:creationId xmlns:p14="http://schemas.microsoft.com/office/powerpoint/2010/main" val="50454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i.pinimg.com/564x/1f/8f/24/1f8f24e19deb35a60c20060e6368a5ae.jpg">
            <a:extLst>
              <a:ext uri="{FF2B5EF4-FFF2-40B4-BE49-F238E27FC236}">
                <a16:creationId xmlns:a16="http://schemas.microsoft.com/office/drawing/2014/main" id="{09C6903A-3276-0C1E-DAE7-F228DA8518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632960" y="2680607"/>
            <a:ext cx="4395013" cy="35128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FA10277-F912-EF7D-3628-E085CC7B6116}"/>
              </a:ext>
            </a:extLst>
          </p:cNvPr>
          <p:cNvGrpSpPr/>
          <p:nvPr/>
        </p:nvGrpSpPr>
        <p:grpSpPr>
          <a:xfrm>
            <a:off x="3370930" y="451785"/>
            <a:ext cx="8497220" cy="3729512"/>
            <a:chOff x="6898170" y="1307981"/>
            <a:chExt cx="3939869" cy="2373588"/>
          </a:xfrm>
        </p:grpSpPr>
        <p:grpSp>
          <p:nvGrpSpPr>
            <p:cNvPr id="4" name="Group 3">
              <a:extLst>
                <a:ext uri="{FF2B5EF4-FFF2-40B4-BE49-F238E27FC236}">
                  <a16:creationId xmlns:a16="http://schemas.microsoft.com/office/drawing/2014/main" id="{F2A0A58B-968D-5637-E402-60101078B810}"/>
                </a:ext>
              </a:extLst>
            </p:cNvPr>
            <p:cNvGrpSpPr/>
            <p:nvPr/>
          </p:nvGrpSpPr>
          <p:grpSpPr>
            <a:xfrm>
              <a:off x="6898170" y="1307981"/>
              <a:ext cx="3939869" cy="2373588"/>
              <a:chOff x="1132673" y="1476854"/>
              <a:chExt cx="2017727" cy="1828800"/>
            </a:xfrm>
          </p:grpSpPr>
          <p:pic>
            <p:nvPicPr>
              <p:cNvPr id="6" name="图片 7">
                <a:extLst>
                  <a:ext uri="{FF2B5EF4-FFF2-40B4-BE49-F238E27FC236}">
                    <a16:creationId xmlns:a16="http://schemas.microsoft.com/office/drawing/2014/main" id="{91A8F80C-A22E-D384-CB0E-F8A6030853E1}"/>
                  </a:ext>
                </a:extLst>
              </p:cNvPr>
              <p:cNvPicPr>
                <a:picLocks noChangeAspect="1"/>
              </p:cNvPicPr>
              <p:nvPr/>
            </p:nvPicPr>
            <p:blipFill>
              <a:blip r:embed="rId4"/>
              <a:stretch>
                <a:fillRect/>
              </a:stretch>
            </p:blipFill>
            <p:spPr>
              <a:xfrm>
                <a:off x="1132673" y="1476854"/>
                <a:ext cx="2017727" cy="1828800"/>
              </a:xfrm>
              <a:prstGeom prst="rect">
                <a:avLst/>
              </a:prstGeom>
            </p:spPr>
          </p:pic>
          <p:sp>
            <p:nvSpPr>
              <p:cNvPr id="7" name="TextBox 6">
                <a:extLst>
                  <a:ext uri="{FF2B5EF4-FFF2-40B4-BE49-F238E27FC236}">
                    <a16:creationId xmlns:a16="http://schemas.microsoft.com/office/drawing/2014/main" id="{F9B8D6CF-2C25-2DC8-8E4D-B6BE1A2C728F}"/>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5" name="Rectangle 4">
              <a:extLst>
                <a:ext uri="{FF2B5EF4-FFF2-40B4-BE49-F238E27FC236}">
                  <a16:creationId xmlns:a16="http://schemas.microsoft.com/office/drawing/2014/main" id="{25E80897-321B-48E6-8DE6-42C25DF4C837}"/>
                </a:ext>
              </a:extLst>
            </p:cNvPr>
            <p:cNvSpPr/>
            <p:nvPr/>
          </p:nvSpPr>
          <p:spPr>
            <a:xfrm>
              <a:off x="7415045" y="2124036"/>
              <a:ext cx="2864598" cy="13515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b="1" i="0">
                  <a:solidFill>
                    <a:srgbClr val="FF0000"/>
                  </a:solidFill>
                  <a:effectLst/>
                  <a:latin typeface="Cambria" panose="02040503050406030204" pitchFamily="18" charset="0"/>
                  <a:ea typeface="Cambria" panose="02040503050406030204" pitchFamily="18" charset="0"/>
                </a:rPr>
                <a:t>4. Hãy</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chỉ</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ra</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hình</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ảnh</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góc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nhọn</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góc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vuông</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góc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tù</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góc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bẹt</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có</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trong</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thực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tế</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mà</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em</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biết</a:t>
              </a:r>
              <a:r>
                <a:rPr lang="en-US" sz="3300" b="1" i="0" dirty="0">
                  <a:solidFill>
                    <a:srgbClr val="FF0000"/>
                  </a:solidFill>
                  <a:effectLst/>
                  <a:latin typeface="Cambria" panose="02040503050406030204" pitchFamily="18" charset="0"/>
                  <a:ea typeface="Cambria" panose="02040503050406030204" pitchFamily="18" charset="0"/>
                </a:rPr>
                <a:t>.</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20649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ủ lạnh sanaky inverter VH-209HYN 205 lít">
            <a:extLst>
              <a:ext uri="{FF2B5EF4-FFF2-40B4-BE49-F238E27FC236}">
                <a16:creationId xmlns:a16="http://schemas.microsoft.com/office/drawing/2014/main" id="{A4234ED1-01EF-1227-436C-E4893AE45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622300"/>
            <a:ext cx="5168900" cy="51689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or: Elbow 2">
            <a:extLst>
              <a:ext uri="{FF2B5EF4-FFF2-40B4-BE49-F238E27FC236}">
                <a16:creationId xmlns:a16="http://schemas.microsoft.com/office/drawing/2014/main" id="{C2E287E3-24B6-9BE5-D68F-EC14897B2500}"/>
              </a:ext>
            </a:extLst>
          </p:cNvPr>
          <p:cNvCxnSpPr>
            <a:cxnSpLocks/>
          </p:cNvCxnSpPr>
          <p:nvPr/>
        </p:nvCxnSpPr>
        <p:spPr>
          <a:xfrm rot="5400000">
            <a:off x="2728913" y="1319215"/>
            <a:ext cx="1304925" cy="1104900"/>
          </a:xfrm>
          <a:prstGeom prst="bentConnector3">
            <a:avLst>
              <a:gd name="adj1" fmla="val -365"/>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D56E467-AB81-97A0-FC5C-7F4415047EEF}"/>
              </a:ext>
            </a:extLst>
          </p:cNvPr>
          <p:cNvPicPr>
            <a:picLocks noChangeAspect="1"/>
          </p:cNvPicPr>
          <p:nvPr/>
        </p:nvPicPr>
        <p:blipFill>
          <a:blip r:embed="rId3"/>
          <a:stretch>
            <a:fillRect/>
          </a:stretch>
        </p:blipFill>
        <p:spPr>
          <a:xfrm>
            <a:off x="5572125" y="1166812"/>
            <a:ext cx="5295900" cy="4314825"/>
          </a:xfrm>
          <a:prstGeom prst="rect">
            <a:avLst/>
          </a:prstGeom>
        </p:spPr>
      </p:pic>
      <p:sp>
        <p:nvSpPr>
          <p:cNvPr id="10" name="TextBox 9">
            <a:extLst>
              <a:ext uri="{FF2B5EF4-FFF2-40B4-BE49-F238E27FC236}">
                <a16:creationId xmlns:a16="http://schemas.microsoft.com/office/drawing/2014/main" id="{57C2BBEE-963C-86AA-EE73-C7FF267679EC}"/>
              </a:ext>
            </a:extLst>
          </p:cNvPr>
          <p:cNvSpPr txBox="1"/>
          <p:nvPr/>
        </p:nvSpPr>
        <p:spPr>
          <a:xfrm>
            <a:off x="2838450" y="5448300"/>
            <a:ext cx="2200275" cy="584775"/>
          </a:xfrm>
          <a:prstGeom prst="rect">
            <a:avLst/>
          </a:prstGeom>
          <a:noFill/>
        </p:spPr>
        <p:txBody>
          <a:bodyPr wrap="square" rtlCol="0">
            <a:spAutoFit/>
          </a:bodyPr>
          <a:lstStyle/>
          <a:p>
            <a:r>
              <a:rPr lang="en-US" sz="3200" dirty="0" err="1"/>
              <a:t>Góc</a:t>
            </a:r>
            <a:r>
              <a:rPr lang="en-US" sz="3200" dirty="0"/>
              <a:t> </a:t>
            </a:r>
            <a:r>
              <a:rPr lang="en-US" sz="3200" dirty="0" err="1"/>
              <a:t>vuông</a:t>
            </a:r>
            <a:endParaRPr lang="en-US" sz="3200" dirty="0"/>
          </a:p>
        </p:txBody>
      </p:sp>
      <p:grpSp>
        <p:nvGrpSpPr>
          <p:cNvPr id="18" name="Group 17">
            <a:extLst>
              <a:ext uri="{FF2B5EF4-FFF2-40B4-BE49-F238E27FC236}">
                <a16:creationId xmlns:a16="http://schemas.microsoft.com/office/drawing/2014/main" id="{F5055956-FCA0-E77C-B833-2843DBB542E4}"/>
              </a:ext>
            </a:extLst>
          </p:cNvPr>
          <p:cNvGrpSpPr/>
          <p:nvPr/>
        </p:nvGrpSpPr>
        <p:grpSpPr>
          <a:xfrm>
            <a:off x="6191250" y="1590675"/>
            <a:ext cx="666750" cy="1914525"/>
            <a:chOff x="6191250" y="1590675"/>
            <a:chExt cx="666750" cy="1914525"/>
          </a:xfrm>
        </p:grpSpPr>
        <p:cxnSp>
          <p:nvCxnSpPr>
            <p:cNvPr id="12" name="Straight Connector 11">
              <a:extLst>
                <a:ext uri="{FF2B5EF4-FFF2-40B4-BE49-F238E27FC236}">
                  <a16:creationId xmlns:a16="http://schemas.microsoft.com/office/drawing/2014/main" id="{ED647963-2E42-96E3-FF41-23A106565EB5}"/>
                </a:ext>
              </a:extLst>
            </p:cNvPr>
            <p:cNvCxnSpPr>
              <a:cxnSpLocks/>
            </p:cNvCxnSpPr>
            <p:nvPr/>
          </p:nvCxnSpPr>
          <p:spPr>
            <a:xfrm flipH="1">
              <a:off x="6191250" y="1619250"/>
              <a:ext cx="314325" cy="1885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97B26F-1668-84AB-E748-0E18B34799C2}"/>
                </a:ext>
              </a:extLst>
            </p:cNvPr>
            <p:cNvCxnSpPr>
              <a:cxnSpLocks/>
            </p:cNvCxnSpPr>
            <p:nvPr/>
          </p:nvCxnSpPr>
          <p:spPr>
            <a:xfrm>
              <a:off x="6515100" y="1590675"/>
              <a:ext cx="342900" cy="17430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88F47D22-D3A7-4C9F-043B-C8564B593349}"/>
              </a:ext>
            </a:extLst>
          </p:cNvPr>
          <p:cNvSpPr txBox="1"/>
          <p:nvPr/>
        </p:nvSpPr>
        <p:spPr>
          <a:xfrm>
            <a:off x="7277100" y="5286375"/>
            <a:ext cx="2200275" cy="584775"/>
          </a:xfrm>
          <a:prstGeom prst="rect">
            <a:avLst/>
          </a:prstGeom>
          <a:noFill/>
        </p:spPr>
        <p:txBody>
          <a:bodyPr wrap="square" rtlCol="0">
            <a:spAutoFit/>
          </a:bodyPr>
          <a:lstStyle/>
          <a:p>
            <a:r>
              <a:rPr lang="en-US" sz="3200" dirty="0" err="1"/>
              <a:t>Góc</a:t>
            </a:r>
            <a:r>
              <a:rPr lang="en-US" sz="3200" dirty="0"/>
              <a:t> </a:t>
            </a:r>
            <a:r>
              <a:rPr lang="en-US" sz="3200" dirty="0" err="1"/>
              <a:t>nhọn</a:t>
            </a:r>
            <a:endParaRPr lang="en-US" sz="3200" dirty="0"/>
          </a:p>
        </p:txBody>
      </p:sp>
    </p:spTree>
    <p:extLst>
      <p:ext uri="{BB962C8B-B14F-4D97-AF65-F5344CB8AC3E}">
        <p14:creationId xmlns:p14="http://schemas.microsoft.com/office/powerpoint/2010/main" val="1884682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y chỉ ra hình ảnh góc nhọn, góc vuông, góc tù, góc bẹt có trong thực tế  mà em biết">
            <a:extLst>
              <a:ext uri="{FF2B5EF4-FFF2-40B4-BE49-F238E27FC236}">
                <a16:creationId xmlns:a16="http://schemas.microsoft.com/office/drawing/2014/main" id="{52D071B5-EC1C-E283-FB1A-26554FCB2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138" y="823913"/>
            <a:ext cx="5081587" cy="3762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BBA092-C239-3D4F-72EE-5BE0A2E08FA4}"/>
              </a:ext>
            </a:extLst>
          </p:cNvPr>
          <p:cNvSpPr txBox="1"/>
          <p:nvPr/>
        </p:nvSpPr>
        <p:spPr>
          <a:xfrm>
            <a:off x="5257801" y="4676775"/>
            <a:ext cx="2495550" cy="769441"/>
          </a:xfrm>
          <a:prstGeom prst="rect">
            <a:avLst/>
          </a:prstGeom>
          <a:noFill/>
        </p:spPr>
        <p:txBody>
          <a:bodyPr wrap="square" rtlCol="0">
            <a:spAutoFit/>
          </a:bodyPr>
          <a:lstStyle/>
          <a:p>
            <a:r>
              <a:rPr lang="en-US" sz="4400" dirty="0" err="1"/>
              <a:t>Góc</a:t>
            </a:r>
            <a:r>
              <a:rPr lang="en-US" sz="4400" dirty="0"/>
              <a:t> </a:t>
            </a:r>
            <a:r>
              <a:rPr lang="en-US" sz="4400" dirty="0" err="1"/>
              <a:t>bẹt</a:t>
            </a:r>
            <a:endParaRPr lang="en-US" sz="4400" dirty="0"/>
          </a:p>
        </p:txBody>
      </p:sp>
      <p:cxnSp>
        <p:nvCxnSpPr>
          <p:cNvPr id="4" name="Straight Connector 3">
            <a:extLst>
              <a:ext uri="{FF2B5EF4-FFF2-40B4-BE49-F238E27FC236}">
                <a16:creationId xmlns:a16="http://schemas.microsoft.com/office/drawing/2014/main" id="{FC64BBFF-1438-F1D5-0043-ACC17FAEA29F}"/>
              </a:ext>
            </a:extLst>
          </p:cNvPr>
          <p:cNvCxnSpPr>
            <a:cxnSpLocks/>
          </p:cNvCxnSpPr>
          <p:nvPr/>
        </p:nvCxnSpPr>
        <p:spPr>
          <a:xfrm>
            <a:off x="6400800" y="1543050"/>
            <a:ext cx="0" cy="18192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687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F9DC9A-BD84-6D7A-7D27-E7116EB1DC18}"/>
              </a:ext>
            </a:extLst>
          </p:cNvPr>
          <p:cNvSpPr/>
          <p:nvPr/>
        </p:nvSpPr>
        <p:spPr>
          <a:xfrm>
            <a:off x="4581525" y="568065"/>
            <a:ext cx="2933700" cy="765436"/>
          </a:xfrm>
          <a:prstGeom prst="round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Về</a:t>
            </a:r>
            <a:r>
              <a:rPr kumimoji="0" lang="en-US" sz="5400" b="1"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5400" b="1" i="0" u="none" strike="noStrike" kern="1200" cap="none" spc="0" normalizeH="0" baseline="0" noProof="0" dirty="0" err="1">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nhà</a:t>
            </a:r>
            <a:endParaRPr kumimoji="0" lang="en-US" sz="5400" b="1"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3" name="Group 2">
            <a:extLst>
              <a:ext uri="{FF2B5EF4-FFF2-40B4-BE49-F238E27FC236}">
                <a16:creationId xmlns:a16="http://schemas.microsoft.com/office/drawing/2014/main" id="{9A1CF414-E7C1-5186-208A-0816CB91AC01}"/>
              </a:ext>
            </a:extLst>
          </p:cNvPr>
          <p:cNvGrpSpPr/>
          <p:nvPr/>
        </p:nvGrpSpPr>
        <p:grpSpPr>
          <a:xfrm>
            <a:off x="1234564" y="1733718"/>
            <a:ext cx="9995411" cy="2276308"/>
            <a:chOff x="542331" y="3209813"/>
            <a:chExt cx="5085471" cy="3025533"/>
          </a:xfrm>
        </p:grpSpPr>
        <p:pic>
          <p:nvPicPr>
            <p:cNvPr id="4" name="Graphic 3">
              <a:extLst>
                <a:ext uri="{FF2B5EF4-FFF2-40B4-BE49-F238E27FC236}">
                  <a16:creationId xmlns:a16="http://schemas.microsoft.com/office/drawing/2014/main" id="{5BDAB9EE-5755-3AFE-B44D-6E16CB9EE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31" y="3209813"/>
              <a:ext cx="5085471" cy="3025533"/>
            </a:xfrm>
            <a:prstGeom prst="rect">
              <a:avLst/>
            </a:prstGeom>
          </p:spPr>
        </p:pic>
        <p:sp>
          <p:nvSpPr>
            <p:cNvPr id="5" name="TextBox 4">
              <a:extLst>
                <a:ext uri="{FF2B5EF4-FFF2-40B4-BE49-F238E27FC236}">
                  <a16:creationId xmlns:a16="http://schemas.microsoft.com/office/drawing/2014/main" id="{E2C3C3FE-C1BF-444D-C917-2B942EE46303}"/>
                </a:ext>
              </a:extLst>
            </p:cNvPr>
            <p:cNvSpPr txBox="1"/>
            <p:nvPr/>
          </p:nvSpPr>
          <p:spPr>
            <a:xfrm>
              <a:off x="751136" y="3398511"/>
              <a:ext cx="4698410" cy="282264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FFFFFF"/>
                  </a:solidFill>
                  <a:latin typeface="Calibri" panose="020F0502020204030204" pitchFamily="34" charset="0"/>
                  <a:ea typeface="字魂47号-三分行楷"/>
                  <a:cs typeface="Calibri" panose="020F0502020204030204" pitchFamily="34" charset="0"/>
                </a:rPr>
                <a:t>T</a:t>
              </a:r>
              <a:r>
                <a:rPr kumimoji="0" lang="vi-VN" sz="4400" b="0" i="0" u="none" strike="noStrike" kern="1200" cap="none" spc="0" normalizeH="0" baseline="0" noProof="0" dirty="0">
                  <a:ln>
                    <a:noFill/>
                  </a:ln>
                  <a:solidFill>
                    <a:srgbClr val="FFFFFF"/>
                  </a:solidFill>
                  <a:effectLst/>
                  <a:uLnTx/>
                  <a:uFillTx/>
                  <a:latin typeface="Calibri" panose="020F0502020204030204" pitchFamily="34" charset="0"/>
                  <a:ea typeface="字魂47号-三分行楷"/>
                  <a:cs typeface="Calibri" panose="020F0502020204030204" pitchFamily="34" charset="0"/>
                </a:rPr>
                <a:t>ự tìm thêm các hình ảnh trong thực tiễn cuộc sống có liên quan đến góc nhọn, góc tù, góc bẹt.</a:t>
              </a:r>
              <a:endParaRPr kumimoji="0" lang="en-US" sz="4400" b="0" i="0" u="none" strike="noStrike" kern="1200" cap="none" spc="0" normalizeH="0" baseline="0" noProof="0" dirty="0">
                <a:ln>
                  <a:noFill/>
                </a:ln>
                <a:solidFill>
                  <a:srgbClr val="FFFFFF"/>
                </a:solidFill>
                <a:effectLst/>
                <a:uLnTx/>
                <a:uFillTx/>
                <a:latin typeface="Calibri" panose="020F0502020204030204" pitchFamily="34" charset="0"/>
                <a:ea typeface="字魂47号-三分行楷"/>
                <a:cs typeface="Calibri" panose="020F0502020204030204" pitchFamily="34" charset="0"/>
              </a:endParaRPr>
            </a:p>
          </p:txBody>
        </p:sp>
      </p:grpSp>
      <p:pic>
        <p:nvPicPr>
          <p:cNvPr id="6" name="Picture 5">
            <a:extLst>
              <a:ext uri="{FF2B5EF4-FFF2-40B4-BE49-F238E27FC236}">
                <a16:creationId xmlns:a16="http://schemas.microsoft.com/office/drawing/2014/main" id="{C50C630D-DFC3-CA31-A696-FCE48703B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Tree>
    <p:extLst>
      <p:ext uri="{BB962C8B-B14F-4D97-AF65-F5344CB8AC3E}">
        <p14:creationId xmlns:p14="http://schemas.microsoft.com/office/powerpoint/2010/main" val="364149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a:extLst>
              <a:ext uri="{FF2B5EF4-FFF2-40B4-BE49-F238E27FC236}">
                <a16:creationId xmlns:a16="http://schemas.microsoft.com/office/drawing/2014/main" id="{D53290BE-932F-1347-C38C-351DA3E6F50A}"/>
              </a:ext>
            </a:extLst>
          </p:cNvPr>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Arc 42">
            <a:extLst>
              <a:ext uri="{FF2B5EF4-FFF2-40B4-BE49-F238E27FC236}">
                <a16:creationId xmlns:a16="http://schemas.microsoft.com/office/drawing/2014/main" id="{BC77DA2E-9A21-B7E7-ECDC-87E052945986}"/>
              </a:ext>
            </a:extLst>
          </p:cNvPr>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Arc 43">
            <a:extLst>
              <a:ext uri="{FF2B5EF4-FFF2-40B4-BE49-F238E27FC236}">
                <a16:creationId xmlns:a16="http://schemas.microsoft.com/office/drawing/2014/main" id="{BC237803-338C-C2BB-4F97-CF5F292A316D}"/>
              </a:ext>
            </a:extLst>
          </p:cNvPr>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Arc 44">
            <a:extLst>
              <a:ext uri="{FF2B5EF4-FFF2-40B4-BE49-F238E27FC236}">
                <a16:creationId xmlns:a16="http://schemas.microsoft.com/office/drawing/2014/main" id="{2F20FB0F-781E-7684-9EE0-3E1F6C817C42}"/>
              </a:ext>
            </a:extLst>
          </p:cNvPr>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id="{F2F5E07F-2211-C734-D133-64A4CFA71CF3}"/>
              </a:ext>
            </a:extLst>
          </p:cNvPr>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0" name="Rectangle 49">
            <a:extLst>
              <a:ext uri="{FF2B5EF4-FFF2-40B4-BE49-F238E27FC236}">
                <a16:creationId xmlns:a16="http://schemas.microsoft.com/office/drawing/2014/main" id="{99948988-8A15-A0EA-D2D4-92738ED5270B}"/>
              </a:ext>
            </a:extLst>
          </p:cNvPr>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1" name="Rectangle 50">
            <a:extLst>
              <a:ext uri="{FF2B5EF4-FFF2-40B4-BE49-F238E27FC236}">
                <a16:creationId xmlns:a16="http://schemas.microsoft.com/office/drawing/2014/main" id="{5DE5927F-DC4E-528A-0E55-FF8FE6FDD515}"/>
              </a:ext>
            </a:extLst>
          </p:cNvPr>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Rectangle 51">
            <a:extLst>
              <a:ext uri="{FF2B5EF4-FFF2-40B4-BE49-F238E27FC236}">
                <a16:creationId xmlns:a16="http://schemas.microsoft.com/office/drawing/2014/main" id="{46525098-3D0C-CC42-020F-F21E5C2033BA}"/>
              </a:ext>
            </a:extLst>
          </p:cNvPr>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3" name="Rectangle 52">
            <a:extLst>
              <a:ext uri="{FF2B5EF4-FFF2-40B4-BE49-F238E27FC236}">
                <a16:creationId xmlns:a16="http://schemas.microsoft.com/office/drawing/2014/main" id="{B0146CDC-4375-9BCF-8940-E2CC1D1FA02B}"/>
              </a:ext>
            </a:extLst>
          </p:cNvPr>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4" name="Rectangle 53">
            <a:extLst>
              <a:ext uri="{FF2B5EF4-FFF2-40B4-BE49-F238E27FC236}">
                <a16:creationId xmlns:a16="http://schemas.microsoft.com/office/drawing/2014/main" id="{5B36D799-EAA0-233B-2A19-0BECA95F87A8}"/>
              </a:ext>
            </a:extLst>
          </p:cNvPr>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Rectangle 54">
            <a:extLst>
              <a:ext uri="{FF2B5EF4-FFF2-40B4-BE49-F238E27FC236}">
                <a16:creationId xmlns:a16="http://schemas.microsoft.com/office/drawing/2014/main" id="{D401BFD2-CE45-2DC3-0650-3FCD8344E00F}"/>
              </a:ext>
            </a:extLst>
          </p:cNvPr>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6" name="Rectangle 55">
            <a:extLst>
              <a:ext uri="{FF2B5EF4-FFF2-40B4-BE49-F238E27FC236}">
                <a16:creationId xmlns:a16="http://schemas.microsoft.com/office/drawing/2014/main" id="{2C5E7052-3638-56EB-5D9D-30E1ED171973}"/>
              </a:ext>
            </a:extLst>
          </p:cNvPr>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7" name="矩形 8">
            <a:extLst>
              <a:ext uri="{FF2B5EF4-FFF2-40B4-BE49-F238E27FC236}">
                <a16:creationId xmlns:a16="http://schemas.microsoft.com/office/drawing/2014/main" id="{D9E395FD-4250-34DB-A1D4-3B5FF46CD9E7}"/>
              </a:ext>
            </a:extLst>
          </p:cNvPr>
          <p:cNvSpPr/>
          <p:nvPr/>
        </p:nvSpPr>
        <p:spPr>
          <a:xfrm>
            <a:off x="895350" y="5331709"/>
            <a:ext cx="10566201" cy="769439"/>
          </a:xfrm>
          <a:prstGeom prst="rect">
            <a:avLst/>
          </a:prstGeom>
          <a:noFill/>
        </p:spPr>
        <p:txBody>
          <a:bodyPr wrap="square" lIns="91439" tIns="45719" rIns="91439" bIns="45719"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Trong</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hình</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trên</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có</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bao</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nhiêu</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vuông</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a:t>
            </a:r>
            <a:endParaRPr kumimoji="0" lang="zh-CN" altLang="en-US"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方正少儿简体" panose="03000509000000000000" pitchFamily="65" charset="-122"/>
              <a:cs typeface="+mn-ea"/>
              <a:sym typeface="+mn-lt"/>
            </a:endParaRPr>
          </a:p>
        </p:txBody>
      </p:sp>
      <p:sp>
        <p:nvSpPr>
          <p:cNvPr id="58" name="Rectangle 57">
            <a:extLst>
              <a:ext uri="{FF2B5EF4-FFF2-40B4-BE49-F238E27FC236}">
                <a16:creationId xmlns:a16="http://schemas.microsoft.com/office/drawing/2014/main" id="{F2B3F2F7-205C-AA7D-31BA-7B36A6923BF9}"/>
              </a:ext>
            </a:extLst>
          </p:cNvPr>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9" name="Rectangle 58">
            <a:extLst>
              <a:ext uri="{FF2B5EF4-FFF2-40B4-BE49-F238E27FC236}">
                <a16:creationId xmlns:a16="http://schemas.microsoft.com/office/drawing/2014/main" id="{EC37482B-2CF1-B591-62F7-0756EC87D2F3}"/>
              </a:ext>
            </a:extLst>
          </p:cNvPr>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0" name="Flowchart: Manual Operation 59">
            <a:extLst>
              <a:ext uri="{FF2B5EF4-FFF2-40B4-BE49-F238E27FC236}">
                <a16:creationId xmlns:a16="http://schemas.microsoft.com/office/drawing/2014/main" id="{D124C44C-29C4-E5C0-CF88-006BA5878884}"/>
              </a:ext>
            </a:extLst>
          </p:cNvPr>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3" name="Picture 62">
            <a:extLst>
              <a:ext uri="{FF2B5EF4-FFF2-40B4-BE49-F238E27FC236}">
                <a16:creationId xmlns:a16="http://schemas.microsoft.com/office/drawing/2014/main" id="{DC028A98-5EFC-C2B9-8A2B-C5FAFC1C32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010995" y="601888"/>
            <a:ext cx="2400940" cy="1855272"/>
          </a:xfrm>
          <a:prstGeom prst="rect">
            <a:avLst/>
          </a:prstGeom>
        </p:spPr>
      </p:pic>
      <p:sp>
        <p:nvSpPr>
          <p:cNvPr id="64" name="矩形 8">
            <a:extLst>
              <a:ext uri="{FF2B5EF4-FFF2-40B4-BE49-F238E27FC236}">
                <a16:creationId xmlns:a16="http://schemas.microsoft.com/office/drawing/2014/main" id="{1E9A8009-4967-37ED-03E5-9618B5732835}"/>
              </a:ext>
            </a:extLst>
          </p:cNvPr>
          <p:cNvSpPr/>
          <p:nvPr/>
        </p:nvSpPr>
        <p:spPr>
          <a:xfrm>
            <a:off x="899701" y="5316503"/>
            <a:ext cx="10273141" cy="769439"/>
          </a:xfrm>
          <a:prstGeom prst="rect">
            <a:avLst/>
          </a:prstGeom>
          <a:noFill/>
        </p:spPr>
        <p:txBody>
          <a:bodyPr wrap="square" lIns="91439" tIns="45719" rIns="91439" bIns="45719"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Những</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còn</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lại</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là</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800" cap="none" spc="0" normalizeH="0" baseline="0" noProof="0" dirty="0" err="1">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gì</a:t>
            </a:r>
            <a:r>
              <a:rPr kumimoji="0" lang="en-US" altLang="zh-CN"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a:t>
            </a:r>
            <a:endParaRPr kumimoji="0" lang="zh-CN" altLang="en-US" sz="4400" b="1" i="0" u="none" strike="noStrike" kern="800" cap="none" spc="0" normalizeH="0" baseline="0" noProof="0" dirty="0">
              <a:ln w="22225">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4839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7" name="Picture 6">
            <a:extLst>
              <a:ext uri="{FF2B5EF4-FFF2-40B4-BE49-F238E27FC236}">
                <a16:creationId xmlns:a16="http://schemas.microsoft.com/office/drawing/2014/main" id="{C1813FED-1065-6D39-29E1-2C9584FF97B4}"/>
              </a:ext>
            </a:extLst>
          </p:cNvPr>
          <p:cNvPicPr>
            <a:picLocks noChangeAspect="1"/>
          </p:cNvPicPr>
          <p:nvPr/>
        </p:nvPicPr>
        <p:blipFill>
          <a:blip r:embed="rId9"/>
          <a:stretch>
            <a:fillRect/>
          </a:stretch>
        </p:blipFill>
        <p:spPr>
          <a:xfrm>
            <a:off x="4399998" y="695653"/>
            <a:ext cx="3581952" cy="1123858"/>
          </a:xfrm>
          <a:prstGeom prst="rect">
            <a:avLst/>
          </a:prstGeom>
        </p:spPr>
      </p:pic>
      <p:pic>
        <p:nvPicPr>
          <p:cNvPr id="8" name="Picture 7">
            <a:extLst>
              <a:ext uri="{FF2B5EF4-FFF2-40B4-BE49-F238E27FC236}">
                <a16:creationId xmlns:a16="http://schemas.microsoft.com/office/drawing/2014/main" id="{78D1C88A-0B51-6AA9-D5ED-F8BE05A2F48F}"/>
              </a:ext>
            </a:extLst>
          </p:cNvPr>
          <p:cNvPicPr>
            <a:picLocks noChangeAspect="1"/>
          </p:cNvPicPr>
          <p:nvPr/>
        </p:nvPicPr>
        <p:blipFill>
          <a:blip r:embed="rId10"/>
          <a:stretch>
            <a:fillRect/>
          </a:stretch>
        </p:blipFill>
        <p:spPr>
          <a:xfrm>
            <a:off x="2682698" y="1946423"/>
            <a:ext cx="7017104" cy="2450804"/>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840996-AF3B-5016-C4B9-6D7088DECCBF}"/>
              </a:ext>
            </a:extLst>
          </p:cNvPr>
          <p:cNvGrpSpPr/>
          <p:nvPr/>
        </p:nvGrpSpPr>
        <p:grpSpPr>
          <a:xfrm>
            <a:off x="2359109" y="580838"/>
            <a:ext cx="8166016" cy="1169551"/>
            <a:chOff x="3763146" y="155682"/>
            <a:chExt cx="8166016" cy="1169551"/>
          </a:xfrm>
        </p:grpSpPr>
        <p:sp>
          <p:nvSpPr>
            <p:cNvPr id="3" name="TextBox 67">
              <a:extLst>
                <a:ext uri="{FF2B5EF4-FFF2-40B4-BE49-F238E27FC236}">
                  <a16:creationId xmlns:a16="http://schemas.microsoft.com/office/drawing/2014/main" id="{EB9B2468-0998-1404-1EFB-4D230C2F155A}"/>
                </a:ext>
              </a:extLst>
            </p:cNvPr>
            <p:cNvSpPr txBox="1"/>
            <p:nvPr/>
          </p:nvSpPr>
          <p:spPr>
            <a:xfrm>
              <a:off x="3763146" y="155682"/>
              <a:ext cx="81660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Yêu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cần</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đạt</a:t>
              </a:r>
              <a:endPar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endParaRPr>
            </a:p>
          </p:txBody>
        </p:sp>
        <p:pic>
          <p:nvPicPr>
            <p:cNvPr id="4" name="Hình ảnh 24">
              <a:extLst>
                <a:ext uri="{FF2B5EF4-FFF2-40B4-BE49-F238E27FC236}">
                  <a16:creationId xmlns:a16="http://schemas.microsoft.com/office/drawing/2014/main" id="{523C4AE9-37F4-D774-6813-BB75200EECC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785475" y="393557"/>
              <a:ext cx="976611" cy="791956"/>
            </a:xfrm>
            <a:prstGeom prst="rect">
              <a:avLst/>
            </a:prstGeom>
          </p:spPr>
        </p:pic>
      </p:grpSp>
      <p:sp>
        <p:nvSpPr>
          <p:cNvPr id="5" name="TextBox 32">
            <a:extLst>
              <a:ext uri="{FF2B5EF4-FFF2-40B4-BE49-F238E27FC236}">
                <a16:creationId xmlns:a16="http://schemas.microsoft.com/office/drawing/2014/main" id="{87330C26-471C-A148-D4D3-B4E7CF90DF05}"/>
              </a:ext>
            </a:extLst>
          </p:cNvPr>
          <p:cNvSpPr txBox="1"/>
          <p:nvPr/>
        </p:nvSpPr>
        <p:spPr>
          <a:xfrm>
            <a:off x="1314450" y="1896592"/>
            <a:ext cx="9860668"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srgbClr val="002060"/>
                </a:solidFill>
                <a:latin typeface="Calibri" panose="020F0502020204030204"/>
              </a:rPr>
              <a:t>Có biểu tượng về góc nhọn, góc tù, góc bẹt.</a:t>
            </a:r>
          </a:p>
          <a:p>
            <a:pPr marL="457200" lvl="0" indent="-457200" algn="just">
              <a:buFont typeface="Arial" panose="020B0604020202020204" pitchFamily="34" charset="0"/>
              <a:buChar char="•"/>
            </a:pPr>
            <a:r>
              <a:rPr lang="vi-VN" sz="3200" b="1" dirty="0">
                <a:solidFill>
                  <a:srgbClr val="002060"/>
                </a:solidFill>
                <a:latin typeface="Calibri" panose="020F0502020204030204"/>
              </a:rPr>
              <a:t>Biết dùng ê ke để nhận biết góc nhọn, góc tù, góc bẹt.</a:t>
            </a:r>
          </a:p>
          <a:p>
            <a:pPr marL="457200" lvl="0" indent="-457200" algn="just">
              <a:buFont typeface="Arial" panose="020B0604020202020204" pitchFamily="34" charset="0"/>
              <a:buChar char="•"/>
            </a:pPr>
            <a:r>
              <a:rPr lang="vi-VN" sz="3200" b="1" dirty="0">
                <a:solidFill>
                  <a:srgbClr val="002060"/>
                </a:solidFill>
                <a:latin typeface="Calibri" panose="020F0502020204030204"/>
              </a:rPr>
              <a:t>Kẻ thêm một đoạn thẳng trên giấy kẻ ô li để tạo được góc vuông, góc nhọn, góc tù, góc bẹt.</a:t>
            </a:r>
          </a:p>
          <a:p>
            <a:pPr marL="457200" lvl="0" indent="-457200" algn="just">
              <a:buFont typeface="Arial" panose="020B0604020202020204" pitchFamily="34" charset="0"/>
              <a:buChar char="•"/>
            </a:pPr>
            <a:r>
              <a:rPr lang="vi-VN" sz="3200" b="1" dirty="0">
                <a:solidFill>
                  <a:srgbClr val="002060"/>
                </a:solidFill>
                <a:latin typeface="Calibri" panose="020F0502020204030204"/>
              </a:rPr>
              <a:t>Liên hệ với thực tiễn cuộc sống có liên quan đến góc nhọn, góc tù, góc bẹt.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11602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a:extLst>
              <a:ext uri="{FF2B5EF4-FFF2-40B4-BE49-F238E27FC236}">
                <a16:creationId xmlns:a16="http://schemas.microsoft.com/office/drawing/2014/main" id="{EA5CC46E-C225-1EB5-5ABA-8225317005DB}"/>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980E1103-83B2-13B1-B665-5FD9AD524420}"/>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5D251-B553-B6DF-506E-4E1A367BB6C1}"/>
              </a:ext>
            </a:extLst>
          </p:cNvPr>
          <p:cNvPicPr>
            <a:picLocks noChangeAspect="1"/>
          </p:cNvPicPr>
          <p:nvPr/>
        </p:nvPicPr>
        <p:blipFill>
          <a:blip r:embed="rId2"/>
          <a:stretch>
            <a:fillRect/>
          </a:stretch>
        </p:blipFill>
        <p:spPr>
          <a:xfrm>
            <a:off x="1414462" y="814387"/>
            <a:ext cx="9020175" cy="4600575"/>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A190A-ADE8-F883-865B-BEBFE3D29EDD}"/>
              </a:ext>
            </a:extLst>
          </p:cNvPr>
          <p:cNvPicPr>
            <a:picLocks noChangeAspect="1"/>
          </p:cNvPicPr>
          <p:nvPr/>
        </p:nvPicPr>
        <p:blipFill>
          <a:blip r:embed="rId2"/>
          <a:stretch>
            <a:fillRect/>
          </a:stretch>
        </p:blipFill>
        <p:spPr>
          <a:xfrm>
            <a:off x="1419225" y="1052512"/>
            <a:ext cx="2438400" cy="1171575"/>
          </a:xfrm>
          <a:prstGeom prst="rect">
            <a:avLst/>
          </a:prstGeom>
        </p:spPr>
      </p:pic>
      <p:pic>
        <p:nvPicPr>
          <p:cNvPr id="5" name="Picture 4">
            <a:extLst>
              <a:ext uri="{FF2B5EF4-FFF2-40B4-BE49-F238E27FC236}">
                <a16:creationId xmlns:a16="http://schemas.microsoft.com/office/drawing/2014/main" id="{50461F1E-0689-DB9F-71B9-98E14B9C8A3E}"/>
              </a:ext>
            </a:extLst>
          </p:cNvPr>
          <p:cNvPicPr>
            <a:picLocks noChangeAspect="1"/>
          </p:cNvPicPr>
          <p:nvPr/>
        </p:nvPicPr>
        <p:blipFill>
          <a:blip r:embed="rId3"/>
          <a:stretch>
            <a:fillRect/>
          </a:stretch>
        </p:blipFill>
        <p:spPr>
          <a:xfrm>
            <a:off x="5229225" y="671512"/>
            <a:ext cx="1885950" cy="1933575"/>
          </a:xfrm>
          <a:prstGeom prst="rect">
            <a:avLst/>
          </a:prstGeom>
        </p:spPr>
      </p:pic>
      <p:pic>
        <p:nvPicPr>
          <p:cNvPr id="7" name="Picture 6">
            <a:extLst>
              <a:ext uri="{FF2B5EF4-FFF2-40B4-BE49-F238E27FC236}">
                <a16:creationId xmlns:a16="http://schemas.microsoft.com/office/drawing/2014/main" id="{B1A58FA4-08F5-60A7-5BA2-6784B33CA83F}"/>
              </a:ext>
            </a:extLst>
          </p:cNvPr>
          <p:cNvPicPr>
            <a:picLocks noChangeAspect="1"/>
          </p:cNvPicPr>
          <p:nvPr/>
        </p:nvPicPr>
        <p:blipFill>
          <a:blip r:embed="rId4"/>
          <a:stretch>
            <a:fillRect/>
          </a:stretch>
        </p:blipFill>
        <p:spPr>
          <a:xfrm>
            <a:off x="8091487" y="1019175"/>
            <a:ext cx="3209925" cy="1295400"/>
          </a:xfrm>
          <a:prstGeom prst="rect">
            <a:avLst/>
          </a:prstGeom>
        </p:spPr>
      </p:pic>
      <p:pic>
        <p:nvPicPr>
          <p:cNvPr id="9" name="Picture 8">
            <a:extLst>
              <a:ext uri="{FF2B5EF4-FFF2-40B4-BE49-F238E27FC236}">
                <a16:creationId xmlns:a16="http://schemas.microsoft.com/office/drawing/2014/main" id="{C9B745C3-A9C8-A94E-D7A8-A3AD7DB85B88}"/>
              </a:ext>
            </a:extLst>
          </p:cNvPr>
          <p:cNvPicPr>
            <a:picLocks noChangeAspect="1"/>
          </p:cNvPicPr>
          <p:nvPr/>
        </p:nvPicPr>
        <p:blipFill>
          <a:blip r:embed="rId5"/>
          <a:stretch>
            <a:fillRect/>
          </a:stretch>
        </p:blipFill>
        <p:spPr>
          <a:xfrm>
            <a:off x="1195387" y="2762250"/>
            <a:ext cx="2638425" cy="1504950"/>
          </a:xfrm>
          <a:prstGeom prst="rect">
            <a:avLst/>
          </a:prstGeom>
        </p:spPr>
      </p:pic>
      <p:pic>
        <p:nvPicPr>
          <p:cNvPr id="11" name="Picture 10">
            <a:extLst>
              <a:ext uri="{FF2B5EF4-FFF2-40B4-BE49-F238E27FC236}">
                <a16:creationId xmlns:a16="http://schemas.microsoft.com/office/drawing/2014/main" id="{A2201F62-6741-FA2D-4036-D1DE88FC651A}"/>
              </a:ext>
            </a:extLst>
          </p:cNvPr>
          <p:cNvPicPr>
            <a:picLocks noChangeAspect="1"/>
          </p:cNvPicPr>
          <p:nvPr/>
        </p:nvPicPr>
        <p:blipFill>
          <a:blip r:embed="rId6"/>
          <a:stretch>
            <a:fillRect/>
          </a:stretch>
        </p:blipFill>
        <p:spPr>
          <a:xfrm>
            <a:off x="4500562" y="2890837"/>
            <a:ext cx="3343275" cy="1476375"/>
          </a:xfrm>
          <a:prstGeom prst="rect">
            <a:avLst/>
          </a:prstGeom>
        </p:spPr>
      </p:pic>
      <p:sp>
        <p:nvSpPr>
          <p:cNvPr id="12" name="TextBox 11">
            <a:extLst>
              <a:ext uri="{FF2B5EF4-FFF2-40B4-BE49-F238E27FC236}">
                <a16:creationId xmlns:a16="http://schemas.microsoft.com/office/drawing/2014/main" id="{75DC2E44-9396-9E8E-54EB-580408619B80}"/>
              </a:ext>
            </a:extLst>
          </p:cNvPr>
          <p:cNvSpPr txBox="1"/>
          <p:nvPr/>
        </p:nvSpPr>
        <p:spPr>
          <a:xfrm>
            <a:off x="1295400" y="4543425"/>
            <a:ext cx="2724150" cy="707886"/>
          </a:xfrm>
          <a:prstGeom prst="rect">
            <a:avLst/>
          </a:prstGeom>
          <a:noFill/>
        </p:spPr>
        <p:txBody>
          <a:bodyPr wrap="square" rtlCol="0">
            <a:spAutoFit/>
          </a:bodyPr>
          <a:lstStyle/>
          <a:p>
            <a:r>
              <a:rPr lang="en-US" sz="4000" b="1" dirty="0" err="1"/>
              <a:t>Góc</a:t>
            </a:r>
            <a:r>
              <a:rPr lang="en-US" sz="4000" b="1" dirty="0"/>
              <a:t> </a:t>
            </a:r>
            <a:r>
              <a:rPr lang="en-US" sz="4000" b="1" dirty="0" err="1"/>
              <a:t>nhọn</a:t>
            </a:r>
            <a:endParaRPr lang="en-US" sz="4000" b="1" dirty="0"/>
          </a:p>
        </p:txBody>
      </p:sp>
      <p:sp>
        <p:nvSpPr>
          <p:cNvPr id="13" name="TextBox 12">
            <a:extLst>
              <a:ext uri="{FF2B5EF4-FFF2-40B4-BE49-F238E27FC236}">
                <a16:creationId xmlns:a16="http://schemas.microsoft.com/office/drawing/2014/main" id="{E718356E-A310-9609-0ED5-59665277102B}"/>
              </a:ext>
            </a:extLst>
          </p:cNvPr>
          <p:cNvSpPr txBox="1"/>
          <p:nvPr/>
        </p:nvSpPr>
        <p:spPr>
          <a:xfrm>
            <a:off x="5410200" y="4533900"/>
            <a:ext cx="2724150" cy="707886"/>
          </a:xfrm>
          <a:prstGeom prst="rect">
            <a:avLst/>
          </a:prstGeom>
          <a:noFill/>
        </p:spPr>
        <p:txBody>
          <a:bodyPr wrap="square" rtlCol="0">
            <a:spAutoFit/>
          </a:bodyPr>
          <a:lstStyle/>
          <a:p>
            <a:r>
              <a:rPr lang="en-US" sz="4000" b="1" dirty="0" err="1"/>
              <a:t>Góc</a:t>
            </a:r>
            <a:r>
              <a:rPr lang="en-US" sz="4000" b="1" dirty="0"/>
              <a:t> </a:t>
            </a:r>
            <a:r>
              <a:rPr lang="en-US" sz="4000" b="1" dirty="0" err="1"/>
              <a:t>tù</a:t>
            </a:r>
            <a:endParaRPr lang="en-US" sz="4000" b="1" dirty="0"/>
          </a:p>
        </p:txBody>
      </p:sp>
      <p:pic>
        <p:nvPicPr>
          <p:cNvPr id="19" name="Picture 18">
            <a:extLst>
              <a:ext uri="{FF2B5EF4-FFF2-40B4-BE49-F238E27FC236}">
                <a16:creationId xmlns:a16="http://schemas.microsoft.com/office/drawing/2014/main" id="{44D5B263-B3C9-6352-58FF-E0B37F3EE417}"/>
              </a:ext>
            </a:extLst>
          </p:cNvPr>
          <p:cNvPicPr>
            <a:picLocks noChangeAspect="1"/>
          </p:cNvPicPr>
          <p:nvPr/>
        </p:nvPicPr>
        <p:blipFill>
          <a:blip r:embed="rId7"/>
          <a:stretch>
            <a:fillRect/>
          </a:stretch>
        </p:blipFill>
        <p:spPr>
          <a:xfrm>
            <a:off x="8348662" y="3429637"/>
            <a:ext cx="2900363" cy="1056638"/>
          </a:xfrm>
          <a:prstGeom prst="rect">
            <a:avLst/>
          </a:prstGeom>
        </p:spPr>
      </p:pic>
      <p:sp>
        <p:nvSpPr>
          <p:cNvPr id="21" name="TextBox 20">
            <a:extLst>
              <a:ext uri="{FF2B5EF4-FFF2-40B4-BE49-F238E27FC236}">
                <a16:creationId xmlns:a16="http://schemas.microsoft.com/office/drawing/2014/main" id="{877DDA17-A599-0CB9-560B-F5CCE1C4429E}"/>
              </a:ext>
            </a:extLst>
          </p:cNvPr>
          <p:cNvSpPr txBox="1"/>
          <p:nvPr/>
        </p:nvSpPr>
        <p:spPr>
          <a:xfrm>
            <a:off x="9144000" y="4552950"/>
            <a:ext cx="2390775" cy="707886"/>
          </a:xfrm>
          <a:prstGeom prst="rect">
            <a:avLst/>
          </a:prstGeom>
          <a:noFill/>
        </p:spPr>
        <p:txBody>
          <a:bodyPr wrap="square" rtlCol="0">
            <a:spAutoFit/>
          </a:bodyPr>
          <a:lstStyle/>
          <a:p>
            <a:r>
              <a:rPr lang="en-US" sz="4000" b="1" dirty="0" err="1"/>
              <a:t>Góc</a:t>
            </a:r>
            <a:r>
              <a:rPr lang="en-US" sz="4000" b="1" dirty="0"/>
              <a:t> </a:t>
            </a:r>
            <a:r>
              <a:rPr lang="en-US" sz="4000" b="1" dirty="0" err="1"/>
              <a:t>bẹt</a:t>
            </a:r>
            <a:endParaRPr lang="en-US" sz="4000" b="1" dirty="0"/>
          </a:p>
        </p:txBody>
      </p:sp>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barn(inVertical)">
                                      <p:cBhvr>
                                        <p:cTn id="4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a:extLst>
              <a:ext uri="{FF2B5EF4-FFF2-40B4-BE49-F238E27FC236}">
                <a16:creationId xmlns:a16="http://schemas.microsoft.com/office/drawing/2014/main" id="{0C59B8D2-1969-32E7-1B4C-2A4C103F5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403</Words>
  <Application>Microsoft Office PowerPoint</Application>
  <PresentationFormat>Widescreen</PresentationFormat>
  <Paragraphs>51</Paragraphs>
  <Slides>27</Slides>
  <Notes>11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等线</vt:lpstr>
      <vt:lpstr>UVN Bai Sau</vt:lpstr>
      <vt:lpstr>Arial</vt:lpstr>
      <vt:lpstr>Calibri</vt:lpstr>
      <vt:lpstr>Calibri Light</vt:lpstr>
      <vt:lpstr>Cambria</vt:lpstr>
      <vt:lpstr>Lato</vt:lpstr>
      <vt:lpstr>Pattaya</vt:lpstr>
      <vt:lpstr>回顾</vt:lpstr>
      <vt:lpstr>Office 主题​​</vt:lpstr>
      <vt:lpstr>Custom Design</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2023-09-14T08:45:47Z</dcterms:created>
  <dcterms:modified xsi:type="dcterms:W3CDTF">2023-09-14T11:24:59Z</dcterms:modified>
</cp:coreProperties>
</file>