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1"/>
  </p:notesMasterIdLst>
  <p:sldIdLst>
    <p:sldId id="284" r:id="rId3"/>
    <p:sldId id="331" r:id="rId4"/>
    <p:sldId id="332" r:id="rId5"/>
    <p:sldId id="333" r:id="rId6"/>
    <p:sldId id="334" r:id="rId7"/>
    <p:sldId id="335" r:id="rId8"/>
    <p:sldId id="336" r:id="rId9"/>
    <p:sldId id="257" r:id="rId10"/>
    <p:sldId id="258" r:id="rId11"/>
    <p:sldId id="295" r:id="rId12"/>
    <p:sldId id="280" r:id="rId13"/>
    <p:sldId id="337" r:id="rId14"/>
    <p:sldId id="338" r:id="rId15"/>
    <p:sldId id="339" r:id="rId16"/>
    <p:sldId id="340" r:id="rId17"/>
    <p:sldId id="341" r:id="rId18"/>
    <p:sldId id="264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AC56A-9A39-4B40-88DA-BA65E8F78DBD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55F67-0678-414E-B55F-AF28A0A6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2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514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4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4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094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281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608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9609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9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1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63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4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73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8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82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7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8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2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9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40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5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3" y="584203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1094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579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927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61" y="587261"/>
            <a:ext cx="1046488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425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403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4" y="774304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3" y="836791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2" y="2648338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7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718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8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132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71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890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3" y="820841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5" y="776307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0823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9" y="-2566733"/>
            <a:ext cx="4373371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8" y="5505850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9"/>
            <a:ext cx="453035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3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70" y="276371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8209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3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7" y="241372"/>
            <a:ext cx="3763776" cy="232240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2" y="-168013"/>
            <a:ext cx="2931711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6" y="2780887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7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5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9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54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71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233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817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2116549-4633-616F-5F3D-1F5CB284143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924" y="76200"/>
            <a:ext cx="14192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6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246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6.png"/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 có thể lắp ráp 6 con rô-bốt giống hệt nhau từ 54 mảnh ghép lego. Hỏi Duy cần sử dụng bao nhiêu mảnh ghép lego để lắp ráp 4 con rô-bốt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E7821-9D36-C71F-0ADA-399DC8D09F61}"/>
              </a:ext>
            </a:extLst>
          </p:cNvPr>
          <p:cNvSpPr txBox="1"/>
          <p:nvPr/>
        </p:nvSpPr>
        <p:spPr>
          <a:xfrm>
            <a:off x="762000" y="2562225"/>
            <a:ext cx="5162550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con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54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lego</a:t>
            </a:r>
            <a:endParaRPr lang="en-US" sz="24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con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...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lego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2B6AC-512D-8986-DD85-4BCB09DCBA93}"/>
              </a:ext>
            </a:extLst>
          </p:cNvPr>
          <p:cNvCxnSpPr/>
          <p:nvPr/>
        </p:nvCxnSpPr>
        <p:spPr>
          <a:xfrm>
            <a:off x="5667375" y="2514600"/>
            <a:ext cx="0" cy="247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D8947-7B16-E4A6-4DCB-C3A95FEA6BAB}"/>
              </a:ext>
            </a:extLst>
          </p:cNvPr>
          <p:cNvSpPr txBox="1"/>
          <p:nvPr/>
        </p:nvSpPr>
        <p:spPr>
          <a:xfrm>
            <a:off x="5953125" y="2533650"/>
            <a:ext cx="5734050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54 : 6 = 9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con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9 × 4 = 36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36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endParaRPr lang="en-US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1012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18 quả bóng bàn đựng trong 3 hộp đều nhau. Hỏi 42 quả bóng bàn thì đựng trong mấy hộp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E7821-9D36-C71F-0ADA-399DC8D09F61}"/>
              </a:ext>
            </a:extLst>
          </p:cNvPr>
          <p:cNvSpPr txBox="1"/>
          <p:nvPr/>
        </p:nvSpPr>
        <p:spPr>
          <a:xfrm>
            <a:off x="762000" y="2562225"/>
            <a:ext cx="5162550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3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endParaRPr lang="en-US" sz="2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....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2B6AC-512D-8986-DD85-4BCB09DCBA93}"/>
              </a:ext>
            </a:extLst>
          </p:cNvPr>
          <p:cNvCxnSpPr/>
          <p:nvPr/>
        </p:nvCxnSpPr>
        <p:spPr>
          <a:xfrm>
            <a:off x="5667375" y="2514600"/>
            <a:ext cx="0" cy="247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D8947-7B16-E4A6-4DCB-C3A95FEA6BAB}"/>
              </a:ext>
            </a:extLst>
          </p:cNvPr>
          <p:cNvSpPr txBox="1"/>
          <p:nvPr/>
        </p:nvSpPr>
        <p:spPr>
          <a:xfrm>
            <a:off x="5953125" y="2533650"/>
            <a:ext cx="5734050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18 : 3 = 6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42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42 : 6 = 7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 Doan Na phơi 20 kg hạt cà phê tươi và thu được 5 kg hạt cà phê khô. Hỏi phơi 420 kg hạt cà phê tươi thì thu được bao nhiêu ki-lô-gam hạt cà phê khô?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E7821-9D36-C71F-0ADA-399DC8D09F61}"/>
              </a:ext>
            </a:extLst>
          </p:cNvPr>
          <p:cNvSpPr txBox="1"/>
          <p:nvPr/>
        </p:nvSpPr>
        <p:spPr>
          <a:xfrm>
            <a:off x="523875" y="2828925"/>
            <a:ext cx="5419725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 tắt: </a:t>
            </a:r>
          </a:p>
          <a:p>
            <a:pPr lvl="0" algn="just">
              <a:lnSpc>
                <a:spcPct val="150000"/>
              </a:lnSpc>
            </a:pPr>
            <a:r>
              <a:rPr lang="vi-V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20kg hạt cà phê tươi: 5kg hạt cà phê khô</a:t>
            </a:r>
          </a:p>
          <a:p>
            <a:pPr lvl="0" algn="just">
              <a:lnSpc>
                <a:spcPct val="150000"/>
              </a:lnSpc>
            </a:pPr>
            <a:r>
              <a:rPr lang="vi-V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420kg hạt cà phê tươi: ...kg hạt cà phê khô?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2B6AC-512D-8986-DD85-4BCB09DCBA93}"/>
              </a:ext>
            </a:extLst>
          </p:cNvPr>
          <p:cNvCxnSpPr/>
          <p:nvPr/>
        </p:nvCxnSpPr>
        <p:spPr>
          <a:xfrm>
            <a:off x="5667375" y="2514600"/>
            <a:ext cx="0" cy="247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D8947-7B16-E4A6-4DCB-C3A95FEA6BAB}"/>
              </a:ext>
            </a:extLst>
          </p:cNvPr>
          <p:cNvSpPr txBox="1"/>
          <p:nvPr/>
        </p:nvSpPr>
        <p:spPr>
          <a:xfrm>
            <a:off x="5819775" y="2247900"/>
            <a:ext cx="5915025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Bài giải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ki-lô-gam hạt cà phê tươi để có 1kg hạt cà phê khô là: 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20 : 5 = 4 (kg)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phơi khô 420kg hạt cà phê tươi thì thu được số  ki-lô-gam hạt cà phê khô là: 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420 : 4 = 105 (kg)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Đáp số: 105kg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3C445-640D-24A4-E88A-96383FDA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88" y="2433638"/>
            <a:ext cx="5329238" cy="23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D59EF-4277-81D4-AB69-09891FAB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814" y="1656123"/>
            <a:ext cx="63708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2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AA9C376-103F-0A10-F808-B90E878D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39" y="3101096"/>
            <a:ext cx="4700304" cy="37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E13C37-BC92-458D-C664-EC685100F0D1}"/>
              </a:ext>
            </a:extLst>
          </p:cNvPr>
          <p:cNvGrpSpPr/>
          <p:nvPr/>
        </p:nvGrpSpPr>
        <p:grpSpPr>
          <a:xfrm>
            <a:off x="2623930" y="293705"/>
            <a:ext cx="9153940" cy="4573569"/>
            <a:chOff x="7027291" y="1235167"/>
            <a:chExt cx="3939869" cy="23735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14F07E-3DA0-1833-407C-7968907F6E7A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11" name="图片 7">
                <a:extLst>
                  <a:ext uri="{FF2B5EF4-FFF2-40B4-BE49-F238E27FC236}">
                    <a16:creationId xmlns:a16="http://schemas.microsoft.com/office/drawing/2014/main" id="{9916D5D8-B9FE-CE98-0CDB-260C9ADED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80CD1E-735B-8EA7-0331-A51E2C81CB0C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1742CB-2A35-01F7-197B-CF227DA69D28}"/>
                </a:ext>
              </a:extLst>
            </p:cNvPr>
            <p:cNvSpPr/>
            <p:nvPr/>
          </p:nvSpPr>
          <p:spPr>
            <a:xfrm>
              <a:off x="7550503" y="2033170"/>
              <a:ext cx="2685150" cy="1197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N</a:t>
              </a:r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êu các tình huống thực tế liên quan đến dạng bài toán rút về đơn vị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2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E85C5-5369-C804-70E2-D19DA4746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3" y="629892"/>
            <a:ext cx="98107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4" y="3824043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69831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1" tIns="34207" rIns="68411" bIns="34207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1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1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1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1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1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8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1" y="6849519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6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5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60" y="3706407"/>
            <a:ext cx="2712945" cy="2169527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00" y="3706405"/>
            <a:ext cx="993459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10" action="ppaction://hlinksldjump"/>
          </p:cNvPr>
          <p:cNvSpPr/>
          <p:nvPr/>
        </p:nvSpPr>
        <p:spPr>
          <a:xfrm>
            <a:off x="2281925" y="3194293"/>
            <a:ext cx="733419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6" y="5261187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1" action="ppaction://hlinksldjump"/>
          </p:cNvPr>
          <p:cNvSpPr/>
          <p:nvPr/>
        </p:nvSpPr>
        <p:spPr>
          <a:xfrm>
            <a:off x="3537345" y="4985659"/>
            <a:ext cx="812847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7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</p:cNvPr>
          <p:cNvSpPr/>
          <p:nvPr/>
        </p:nvSpPr>
        <p:spPr>
          <a:xfrm>
            <a:off x="5095867" y="3756022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91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3614" y="478808"/>
            <a:ext cx="9410848" cy="2308324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Có 72 kg gạo đựng đều trong 8 bao. Hỏi có 54 kg gạo đựng đều trong bao nhiêu bao như thế?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3614" y="3668669"/>
            <a:ext cx="9410848" cy="1015663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án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: 6 bao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686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091" y="465162"/>
            <a:ext cx="10407139" cy="1938992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B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ài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toán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vừa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làm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thuộc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dạng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toán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nào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? </a:t>
            </a: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3833" y="3345850"/>
            <a:ext cx="9498842" cy="1446550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0000"/>
                </a:solidFill>
              </a:rPr>
              <a:t>B</a:t>
            </a:r>
            <a:r>
              <a:rPr lang="vi-VN" sz="4400" b="1" dirty="0">
                <a:solidFill>
                  <a:srgbClr val="000000"/>
                </a:solidFill>
              </a:rPr>
              <a:t>ài toán có liên quan đến rút về đơn vị dạng 2.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230" y="730485"/>
            <a:ext cx="10864769" cy="1569660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Em hãy nêu các bước giải của bài toán trên?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61658-F79E-2A3E-3D36-30CF53BF2FBD}"/>
              </a:ext>
            </a:extLst>
          </p:cNvPr>
          <p:cNvSpPr txBox="1"/>
          <p:nvPr/>
        </p:nvSpPr>
        <p:spPr>
          <a:xfrm>
            <a:off x="1346014" y="2839994"/>
            <a:ext cx="9410848" cy="3170099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lvl="0" algn="just" defTabSz="914354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Bước 1: </a:t>
            </a:r>
            <a:r>
              <a:rPr lang="vi-VN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 giá trị một phần trong các phần bằng nhau (rút về đơn vị - thực hiện phép chia). </a:t>
            </a:r>
          </a:p>
          <a:p>
            <a:pPr lvl="0" algn="just" defTabSz="914354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Bước 2: </a:t>
            </a:r>
            <a:r>
              <a:rPr lang="vi-VN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 số phần của một giá trị (thực hiện phép chia).</a:t>
            </a:r>
          </a:p>
        </p:txBody>
      </p:sp>
    </p:spTree>
    <p:extLst>
      <p:ext uri="{BB962C8B-B14F-4D97-AF65-F5344CB8AC3E}">
        <p14:creationId xmlns:p14="http://schemas.microsoft.com/office/powerpoint/2010/main" val="8802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5" y="3308775"/>
            <a:ext cx="2226975" cy="2900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6243957" y="2889977"/>
            <a:ext cx="3617472" cy="3256883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4328332"/>
            <a:ext cx="1306285" cy="117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016985" y="5056023"/>
            <a:ext cx="2226975" cy="1090839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5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9F2FA-3874-DF07-0B71-22E58734F1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5443" y="2189563"/>
            <a:ext cx="761456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cách giải các bài toán liên quan rút về đơn vị và vận dụng giải quyết một số vấn đề thực tiễn đơn giản.</a:t>
            </a:r>
            <a:endParaRPr lang="en-US" sz="3200" b="1" i="1" dirty="0">
              <a:solidFill>
                <a:srgbClr val="D6BDF7">
                  <a:lumMod val="10000"/>
                </a:srgbClr>
              </a:solidFill>
              <a:latin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Nhận biết và giải thành thạo 2 dạng của bài toán liên quan đến rút về đơn vị.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D6BDF7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588</Words>
  <Application>Microsoft Office PowerPoint</Application>
  <PresentationFormat>Widescreen</PresentationFormat>
  <Paragraphs>67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字魂105号-简雅黑</vt:lpstr>
      <vt:lpstr>Arial</vt:lpstr>
      <vt:lpstr>Calibri</vt:lpstr>
      <vt:lpstr>Calibri Light</vt:lpstr>
      <vt:lpstr>Cambria</vt:lpstr>
      <vt:lpstr>Open Sans</vt:lpstr>
      <vt:lpstr>Pattaya</vt:lpstr>
      <vt:lpstr>UTM Cookies</vt:lpstr>
      <vt:lpstr>1_Office Theme</vt:lpstr>
      <vt:lpstr>Class Awards Certificates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2023-09-14T07:24:47Z</dcterms:created>
  <dcterms:modified xsi:type="dcterms:W3CDTF">2023-09-14T08:45:21Z</dcterms:modified>
</cp:coreProperties>
</file>