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90" r:id="rId2"/>
    <p:sldId id="257" r:id="rId3"/>
    <p:sldId id="258" r:id="rId4"/>
    <p:sldId id="273" r:id="rId5"/>
    <p:sldId id="259" r:id="rId6"/>
    <p:sldId id="260" r:id="rId7"/>
    <p:sldId id="261" r:id="rId8"/>
    <p:sldId id="291" r:id="rId9"/>
    <p:sldId id="276" r:id="rId10"/>
    <p:sldId id="274" r:id="rId11"/>
    <p:sldId id="277" r:id="rId12"/>
    <p:sldId id="275" r:id="rId13"/>
    <p:sldId id="278" r:id="rId14"/>
    <p:sldId id="280" r:id="rId15"/>
    <p:sldId id="283" r:id="rId16"/>
    <p:sldId id="284" r:id="rId17"/>
    <p:sldId id="285" r:id="rId18"/>
    <p:sldId id="286" r:id="rId19"/>
    <p:sldId id="287" r:id="rId20"/>
    <p:sldId id="288" r:id="rId21"/>
    <p:sldId id="292" r:id="rId22"/>
    <p:sldId id="293" r:id="rId23"/>
  </p:sldIdLst>
  <p:sldSz cx="12192000" cy="6858000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92026" autoAdjust="0"/>
  </p:normalViewPr>
  <p:slideViewPr>
    <p:cSldViewPr snapToGrid="0">
      <p:cViewPr>
        <p:scale>
          <a:sx n="66" d="100"/>
          <a:sy n="66" d="100"/>
        </p:scale>
        <p:origin x="25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5191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5630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9399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5176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36" name="Google Shape;2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8729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9495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495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588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844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677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UTM Avo" panose="02040603050506020204" pitchFamily="18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305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78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01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41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649" r:id="rId4"/>
    <p:sldLayoutId id="2147483690" r:id="rId5"/>
    <p:sldLayoutId id="2147483652" r:id="rId6"/>
    <p:sldLayoutId id="2147483653" r:id="rId7"/>
    <p:sldLayoutId id="2147483654" r:id="rId8"/>
    <p:sldLayoutId id="2147483655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73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control" Target="../activeX/activeX2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49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48.wmf"/><Relationship Id="rId5" Type="http://schemas.openxmlformats.org/officeDocument/2006/relationships/control" Target="../activeX/activeX4.xml"/><Relationship Id="rId10" Type="http://schemas.openxmlformats.org/officeDocument/2006/relationships/image" Target="../media/image50.png"/><Relationship Id="rId4" Type="http://schemas.openxmlformats.org/officeDocument/2006/relationships/control" Target="../activeX/activeX3.xml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12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55.png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image" Target="../media/image58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16.xml"/><Relationship Id="rId5" Type="http://schemas.openxmlformats.org/officeDocument/2006/relationships/image" Target="../media/image59.jpg"/><Relationship Id="rId4" Type="http://schemas.openxmlformats.org/officeDocument/2006/relationships/image" Target="../media/image7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2.jpg"/><Relationship Id="rId12" Type="http://schemas.openxmlformats.org/officeDocument/2006/relationships/image" Target="../media/image6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openxmlformats.org/officeDocument/2006/relationships/audio" Target="../media/audio6.wav"/><Relationship Id="rId10" Type="http://schemas.openxmlformats.org/officeDocument/2006/relationships/image" Target="../media/image64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2.jpg"/><Relationship Id="rId12" Type="http://schemas.openxmlformats.org/officeDocument/2006/relationships/image" Target="../media/image6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0" Type="http://schemas.openxmlformats.org/officeDocument/2006/relationships/image" Target="../media/image64.png"/><Relationship Id="rId4" Type="http://schemas.openxmlformats.org/officeDocument/2006/relationships/audio" Target="../media/audio6.wav"/><Relationship Id="rId9" Type="http://schemas.microsoft.com/office/2007/relationships/hdphoto" Target="../media/hdphoto4.wdp"/><Relationship Id="rId1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2.jpg"/><Relationship Id="rId12" Type="http://schemas.openxmlformats.org/officeDocument/2006/relationships/image" Target="../media/image6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0" Type="http://schemas.openxmlformats.org/officeDocument/2006/relationships/image" Target="../media/image64.png"/><Relationship Id="rId4" Type="http://schemas.openxmlformats.org/officeDocument/2006/relationships/audio" Target="../media/audio6.wav"/><Relationship Id="rId9" Type="http://schemas.microsoft.com/office/2007/relationships/hdphoto" Target="../media/hdphoto4.wdp"/><Relationship Id="rId1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2.jpg"/><Relationship Id="rId12" Type="http://schemas.openxmlformats.org/officeDocument/2006/relationships/image" Target="../media/image6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openxmlformats.org/officeDocument/2006/relationships/audio" Target="../media/audio6.wav"/><Relationship Id="rId1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slide" Target="slide4.xml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openxmlformats.org/officeDocument/2006/relationships/image" Target="../media/image28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31.png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openxmlformats.org/officeDocument/2006/relationships/image" Target="../media/image17.png"/><Relationship Id="rId10" Type="http://schemas.openxmlformats.org/officeDocument/2006/relationships/image" Target="../media/image26.gif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17" Type="http://schemas.openxmlformats.org/officeDocument/2006/relationships/image" Target="../media/image32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10" Type="http://schemas.openxmlformats.org/officeDocument/2006/relationships/image" Target="../media/image26.gif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29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37.png"/><Relationship Id="rId17" Type="http://schemas.openxmlformats.org/officeDocument/2006/relationships/image" Target="../media/image32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10" Type="http://schemas.openxmlformats.org/officeDocument/2006/relationships/image" Target="../media/image26.gif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4120" y="2815268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b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48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029" y="725969"/>
            <a:ext cx="6267450" cy="59508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12800" y="102124"/>
            <a:ext cx="10877629" cy="817426"/>
            <a:chOff x="991209" y="384550"/>
            <a:chExt cx="9603376" cy="7415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4A74484-3D82-4D00-BA4F-5DA84C92D094}"/>
                </a:ext>
              </a:extLst>
            </p:cNvPr>
            <p:cNvGrpSpPr/>
            <p:nvPr/>
          </p:nvGrpSpPr>
          <p:grpSpPr>
            <a:xfrm>
              <a:off x="991209" y="384550"/>
              <a:ext cx="9603376" cy="741537"/>
              <a:chOff x="1780997" y="433263"/>
              <a:chExt cx="9517103" cy="670179"/>
            </a:xfrm>
          </p:grpSpPr>
          <p:sp>
            <p:nvSpPr>
              <p:cNvPr id="4" name="Flowchart: Alternate Process 3">
                <a:extLst>
                  <a:ext uri="{FF2B5EF4-FFF2-40B4-BE49-F238E27FC236}">
                    <a16:creationId xmlns:a16="http://schemas.microsoft.com/office/drawing/2014/main" id="{42EA427A-B766-4C12-B2F4-9CCA45E5F087}"/>
                  </a:ext>
                </a:extLst>
              </p:cNvPr>
              <p:cNvSpPr/>
              <p:nvPr/>
            </p:nvSpPr>
            <p:spPr>
              <a:xfrm>
                <a:off x="2289616" y="479181"/>
                <a:ext cx="9008484" cy="538284"/>
              </a:xfrm>
              <a:prstGeom prst="flowChartAlternateProcess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 a.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còn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thiếu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ở        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rồi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đọc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Bảng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1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100:</a:t>
                </a: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03A5407-0C34-4B8C-910D-D39121D0F49B}"/>
                  </a:ext>
                </a:extLst>
              </p:cNvPr>
              <p:cNvSpPr/>
              <p:nvPr/>
            </p:nvSpPr>
            <p:spPr>
              <a:xfrm>
                <a:off x="1780997" y="433263"/>
                <a:ext cx="751248" cy="670179"/>
              </a:xfrm>
              <a:prstGeom prst="ellipse">
                <a:avLst/>
              </a:prstGeom>
              <a:ln/>
              <a:scene3d>
                <a:camera prst="perspectiveFront"/>
                <a:lightRig rig="threePt" dir="t"/>
              </a:scene3d>
              <a:sp3d>
                <a:bevelT w="139700" h="139700" prst="divot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10741" t="4330" r="14531" b="12088"/>
            <a:stretch/>
          </p:blipFill>
          <p:spPr>
            <a:xfrm>
              <a:off x="4954472" y="482859"/>
              <a:ext cx="555678" cy="48026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45" y="3691402"/>
            <a:ext cx="2807204" cy="2815389"/>
          </a:xfrm>
          <a:prstGeom prst="rect">
            <a:avLst/>
          </a:prstGeom>
        </p:spPr>
      </p:pic>
      <p:sp>
        <p:nvSpPr>
          <p:cNvPr id="9" name="Google Shape;312;p9"/>
          <p:cNvSpPr/>
          <p:nvPr/>
        </p:nvSpPr>
        <p:spPr>
          <a:xfrm>
            <a:off x="5120144" y="86777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4</a:t>
            </a:r>
            <a:endParaRPr sz="24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12;p9"/>
          <p:cNvSpPr/>
          <p:nvPr/>
        </p:nvSpPr>
        <p:spPr>
          <a:xfrm>
            <a:off x="5729012" y="86777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5</a:t>
            </a:r>
            <a:endParaRPr sz="24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12;p9"/>
          <p:cNvSpPr/>
          <p:nvPr/>
        </p:nvSpPr>
        <p:spPr>
          <a:xfrm>
            <a:off x="6936112" y="86269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7</a:t>
            </a:r>
            <a:endParaRPr sz="24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12;p9"/>
          <p:cNvSpPr/>
          <p:nvPr/>
        </p:nvSpPr>
        <p:spPr>
          <a:xfrm>
            <a:off x="8740785" y="86269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10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12;p9"/>
          <p:cNvSpPr/>
          <p:nvPr/>
        </p:nvSpPr>
        <p:spPr>
          <a:xfrm>
            <a:off x="3304473" y="1442825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11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12;p9"/>
          <p:cNvSpPr/>
          <p:nvPr/>
        </p:nvSpPr>
        <p:spPr>
          <a:xfrm>
            <a:off x="3913341" y="1442825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12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12;p9"/>
          <p:cNvSpPr/>
          <p:nvPr/>
        </p:nvSpPr>
        <p:spPr>
          <a:xfrm>
            <a:off x="5120441" y="1437745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14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312;p9"/>
          <p:cNvSpPr/>
          <p:nvPr/>
        </p:nvSpPr>
        <p:spPr>
          <a:xfrm>
            <a:off x="6327537" y="1433792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16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12;p9"/>
          <p:cNvSpPr/>
          <p:nvPr/>
        </p:nvSpPr>
        <p:spPr>
          <a:xfrm>
            <a:off x="8147636" y="143660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19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12;p9"/>
          <p:cNvSpPr/>
          <p:nvPr/>
        </p:nvSpPr>
        <p:spPr>
          <a:xfrm>
            <a:off x="8737429" y="2008099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30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12;p9"/>
          <p:cNvSpPr/>
          <p:nvPr/>
        </p:nvSpPr>
        <p:spPr>
          <a:xfrm>
            <a:off x="3903145" y="2001785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22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12;p9"/>
          <p:cNvSpPr/>
          <p:nvPr/>
        </p:nvSpPr>
        <p:spPr>
          <a:xfrm>
            <a:off x="4517093" y="2017025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23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12;p9"/>
          <p:cNvSpPr/>
          <p:nvPr/>
        </p:nvSpPr>
        <p:spPr>
          <a:xfrm>
            <a:off x="6929749" y="2004993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27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312;p9"/>
          <p:cNvSpPr/>
          <p:nvPr/>
        </p:nvSpPr>
        <p:spPr>
          <a:xfrm>
            <a:off x="8136845" y="2015153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29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12;p9"/>
          <p:cNvSpPr/>
          <p:nvPr/>
        </p:nvSpPr>
        <p:spPr>
          <a:xfrm>
            <a:off x="6327146" y="257121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36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312;p9"/>
          <p:cNvSpPr/>
          <p:nvPr/>
        </p:nvSpPr>
        <p:spPr>
          <a:xfrm>
            <a:off x="3299357" y="2577732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31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312;p9"/>
          <p:cNvSpPr/>
          <p:nvPr/>
        </p:nvSpPr>
        <p:spPr>
          <a:xfrm>
            <a:off x="3907143" y="257319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32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12;p9"/>
          <p:cNvSpPr/>
          <p:nvPr/>
        </p:nvSpPr>
        <p:spPr>
          <a:xfrm>
            <a:off x="5723932" y="2581065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35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2;p9"/>
          <p:cNvSpPr/>
          <p:nvPr/>
        </p:nvSpPr>
        <p:spPr>
          <a:xfrm>
            <a:off x="8741540" y="258596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40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12;p9"/>
          <p:cNvSpPr/>
          <p:nvPr/>
        </p:nvSpPr>
        <p:spPr>
          <a:xfrm>
            <a:off x="7532007" y="258285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38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12;p9"/>
          <p:cNvSpPr/>
          <p:nvPr/>
        </p:nvSpPr>
        <p:spPr>
          <a:xfrm>
            <a:off x="8140956" y="259301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39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12;p9"/>
          <p:cNvSpPr/>
          <p:nvPr/>
        </p:nvSpPr>
        <p:spPr>
          <a:xfrm>
            <a:off x="6334909" y="314581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46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12;p9"/>
          <p:cNvSpPr/>
          <p:nvPr/>
        </p:nvSpPr>
        <p:spPr>
          <a:xfrm>
            <a:off x="3311441" y="315927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41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12;p9"/>
          <p:cNvSpPr/>
          <p:nvPr/>
        </p:nvSpPr>
        <p:spPr>
          <a:xfrm>
            <a:off x="5724742" y="315794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45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12;p9"/>
          <p:cNvSpPr/>
          <p:nvPr/>
        </p:nvSpPr>
        <p:spPr>
          <a:xfrm>
            <a:off x="8734640" y="313515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50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12;p9"/>
          <p:cNvSpPr/>
          <p:nvPr/>
        </p:nvSpPr>
        <p:spPr>
          <a:xfrm>
            <a:off x="8134056" y="314728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49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12;p9"/>
          <p:cNvSpPr/>
          <p:nvPr/>
        </p:nvSpPr>
        <p:spPr>
          <a:xfrm>
            <a:off x="5121853" y="371828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54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312;p9"/>
          <p:cNvSpPr/>
          <p:nvPr/>
        </p:nvSpPr>
        <p:spPr>
          <a:xfrm>
            <a:off x="4516189" y="372533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53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312;p9"/>
          <p:cNvSpPr/>
          <p:nvPr/>
        </p:nvSpPr>
        <p:spPr>
          <a:xfrm>
            <a:off x="8739720" y="3722242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60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312;p9"/>
          <p:cNvSpPr/>
          <p:nvPr/>
        </p:nvSpPr>
        <p:spPr>
          <a:xfrm>
            <a:off x="7540347" y="372421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58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12;p9"/>
          <p:cNvSpPr/>
          <p:nvPr/>
        </p:nvSpPr>
        <p:spPr>
          <a:xfrm>
            <a:off x="6332018" y="3711089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56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312;p9"/>
          <p:cNvSpPr/>
          <p:nvPr/>
        </p:nvSpPr>
        <p:spPr>
          <a:xfrm>
            <a:off x="3309517" y="4297321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61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312;p9"/>
          <p:cNvSpPr/>
          <p:nvPr/>
        </p:nvSpPr>
        <p:spPr>
          <a:xfrm>
            <a:off x="5724452" y="428047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65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312;p9"/>
          <p:cNvSpPr/>
          <p:nvPr/>
        </p:nvSpPr>
        <p:spPr>
          <a:xfrm>
            <a:off x="6322954" y="4297992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66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312;p9"/>
          <p:cNvSpPr/>
          <p:nvPr/>
        </p:nvSpPr>
        <p:spPr>
          <a:xfrm>
            <a:off x="6935570" y="4304341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67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312;p9"/>
          <p:cNvSpPr/>
          <p:nvPr/>
        </p:nvSpPr>
        <p:spPr>
          <a:xfrm>
            <a:off x="8144249" y="429273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69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312;p9"/>
          <p:cNvSpPr/>
          <p:nvPr/>
        </p:nvSpPr>
        <p:spPr>
          <a:xfrm>
            <a:off x="3309220" y="4888878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71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312;p9"/>
          <p:cNvSpPr/>
          <p:nvPr/>
        </p:nvSpPr>
        <p:spPr>
          <a:xfrm>
            <a:off x="3913008" y="4883798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72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312;p9"/>
          <p:cNvSpPr/>
          <p:nvPr/>
        </p:nvSpPr>
        <p:spPr>
          <a:xfrm>
            <a:off x="5120108" y="4883798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74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312;p9"/>
          <p:cNvSpPr/>
          <p:nvPr/>
        </p:nvSpPr>
        <p:spPr>
          <a:xfrm>
            <a:off x="8741592" y="487013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80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312;p9"/>
          <p:cNvSpPr/>
          <p:nvPr/>
        </p:nvSpPr>
        <p:spPr>
          <a:xfrm>
            <a:off x="7542219" y="4877184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78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312;p9"/>
          <p:cNvSpPr/>
          <p:nvPr/>
        </p:nvSpPr>
        <p:spPr>
          <a:xfrm>
            <a:off x="3309606" y="5449628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81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312;p9"/>
          <p:cNvSpPr/>
          <p:nvPr/>
        </p:nvSpPr>
        <p:spPr>
          <a:xfrm>
            <a:off x="4516706" y="5449628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83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312;p9"/>
          <p:cNvSpPr/>
          <p:nvPr/>
        </p:nvSpPr>
        <p:spPr>
          <a:xfrm>
            <a:off x="5728882" y="5455835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85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312;p9"/>
          <p:cNvSpPr/>
          <p:nvPr/>
        </p:nvSpPr>
        <p:spPr>
          <a:xfrm>
            <a:off x="7544267" y="5450154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88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312;p9"/>
          <p:cNvSpPr/>
          <p:nvPr/>
        </p:nvSpPr>
        <p:spPr>
          <a:xfrm>
            <a:off x="6938603" y="5457208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87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312;p9"/>
          <p:cNvSpPr/>
          <p:nvPr/>
        </p:nvSpPr>
        <p:spPr>
          <a:xfrm>
            <a:off x="8749128" y="5452968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90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312;p9"/>
          <p:cNvSpPr/>
          <p:nvPr/>
        </p:nvSpPr>
        <p:spPr>
          <a:xfrm>
            <a:off x="4518134" y="6024236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93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312;p9"/>
          <p:cNvSpPr/>
          <p:nvPr/>
        </p:nvSpPr>
        <p:spPr>
          <a:xfrm>
            <a:off x="5119507" y="6017304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94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12;p9"/>
          <p:cNvSpPr/>
          <p:nvPr/>
        </p:nvSpPr>
        <p:spPr>
          <a:xfrm>
            <a:off x="8145666" y="6019122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99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865" y="885507"/>
            <a:ext cx="990966" cy="5725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0493136-B5BF-4AC1-A76B-666B3AEBC6F9}"/>
              </a:ext>
            </a:extLst>
          </p:cNvPr>
          <p:cNvGrpSpPr/>
          <p:nvPr/>
        </p:nvGrpSpPr>
        <p:grpSpPr>
          <a:xfrm>
            <a:off x="8683896" y="6024202"/>
            <a:ext cx="716939" cy="539496"/>
            <a:chOff x="8523087" y="6043004"/>
            <a:chExt cx="716939" cy="539496"/>
          </a:xfrm>
        </p:grpSpPr>
        <p:sp>
          <p:nvSpPr>
            <p:cNvPr id="66" name="Google Shape;312;p9"/>
            <p:cNvSpPr/>
            <p:nvPr/>
          </p:nvSpPr>
          <p:spPr>
            <a:xfrm>
              <a:off x="8583566" y="6043004"/>
              <a:ext cx="576072" cy="539496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75000"/>
              </a:schemeClr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C2ABB6-159C-4C4E-AD11-938260D5BD07}"/>
                </a:ext>
              </a:extLst>
            </p:cNvPr>
            <p:cNvSpPr txBox="1"/>
            <p:nvPr/>
          </p:nvSpPr>
          <p:spPr>
            <a:xfrm>
              <a:off x="8523087" y="6087102"/>
              <a:ext cx="7169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1256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1.85185E-6 L -0.00195 0.0849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787 L 0.00078 0.1652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0.16528 L 1.875E-6 0.2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25 L 0.00182 0.3335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33356 L 0.00286 0.42129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41759 L 0.00286 0.49768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49768 L 0.00182 0.57222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57222 L 0.00286 0.65995 " pathEditMode="relative" rAng="0" ptsTypes="AA">
                                      <p:cBhvr>
                                        <p:cTn id="25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65995 L 0.00286 0.75301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1"/>
          <a:stretch/>
        </p:blipFill>
        <p:spPr>
          <a:xfrm>
            <a:off x="0" y="0"/>
            <a:ext cx="12192000" cy="6410739"/>
          </a:xfrm>
          <a:prstGeom prst="rect">
            <a:avLst/>
          </a:prstGeom>
        </p:spPr>
      </p:pic>
      <p:sp>
        <p:nvSpPr>
          <p:cNvPr id="74" name="Google Shape;309;p9"/>
          <p:cNvSpPr txBox="1"/>
          <p:nvPr/>
        </p:nvSpPr>
        <p:spPr>
          <a:xfrm>
            <a:off x="733514" y="4159709"/>
            <a:ext cx="11163181" cy="207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800" b="1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b. </a:t>
            </a:r>
            <a:r>
              <a:rPr lang="en-US" sz="2800" b="1" i="0" u="none" strike="noStrike" cap="none" dirty="0" err="1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2800" b="1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bảng</a:t>
            </a:r>
            <a:r>
              <a:rPr lang="en-US" sz="2800" b="1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2800" b="1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2800" b="1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2800" b="1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1 </a:t>
            </a:r>
            <a:r>
              <a:rPr lang="en-US" sz="2800" b="1" i="0" u="none" strike="noStrike" cap="none" dirty="0" err="1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đến</a:t>
            </a:r>
            <a:r>
              <a:rPr lang="en-US" sz="2800" b="1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100, </a:t>
            </a:r>
            <a:r>
              <a:rPr lang="en-US" sz="2800" b="1" i="0" u="none" strike="noStrike" cap="none" dirty="0" err="1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hãy</a:t>
            </a:r>
            <a:r>
              <a:rPr lang="en-US" sz="2800" b="1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chỉ</a:t>
            </a:r>
            <a:r>
              <a:rPr lang="en-US" sz="2800" b="1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ra</a:t>
            </a:r>
            <a:r>
              <a:rPr lang="en-US" sz="2800" b="1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:</a:t>
            </a:r>
            <a:endParaRPr sz="2800" b="1" dirty="0" smtClean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bé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      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bé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hai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số</a:t>
            </a:r>
            <a:endParaRPr sz="2800" b="1" dirty="0" smtClean="0">
              <a:solidFill>
                <a:schemeClr val="dk1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lớn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     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lớn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hai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số</a:t>
            </a:r>
            <a:endParaRPr sz="2800" b="1" dirty="0">
              <a:solidFill>
                <a:schemeClr val="dk1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55943-F1D4-4FD7-BAE8-01AED24DA2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5041" y="453768"/>
            <a:ext cx="3720129" cy="353236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194" name="TextBox1" r:id="rId2" imgW="438120" imgH="507960"/>
        </mc:Choice>
        <mc:Fallback>
          <p:control name="TextBox1" r:id="rId2" imgW="438120" imgH="507960">
            <p:pic>
              <p:nvPicPr>
                <p:cNvPr id="50" name="TextBox1"/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02212" y="4813722"/>
                  <a:ext cx="438706" cy="5064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95" name="TextBox2" r:id="rId3" imgW="609480" imgH="507960"/>
        </mc:Choice>
        <mc:Fallback>
          <p:control name="TextBox2" r:id="rId3" imgW="609480" imgH="507960">
            <p:pic>
              <p:nvPicPr>
                <p:cNvPr id="10" name="TextBox2">
                  <a:extLst>
                    <a:ext uri="{FF2B5EF4-FFF2-40B4-BE49-F238E27FC236}">
                      <a16:creationId xmlns:a16="http://schemas.microsoft.com/office/drawing/2014/main" id="{11B453C5-AAF4-48FF-B379-0B1124D4FEA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126442" y="4785937"/>
                  <a:ext cx="612892" cy="5064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96" name="TextBox3" r:id="rId4" imgW="438120" imgH="507960"/>
        </mc:Choice>
        <mc:Fallback>
          <p:control name="TextBox3" r:id="rId4" imgW="438120" imgH="507960">
            <p:pic>
              <p:nvPicPr>
                <p:cNvPr id="11" name="TextBox3">
                  <a:extLst>
                    <a:ext uri="{FF2B5EF4-FFF2-40B4-BE49-F238E27FC236}">
                      <a16:creationId xmlns:a16="http://schemas.microsoft.com/office/drawing/2014/main" id="{08402B01-7858-4AE5-A4BB-34DBE5F0966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02212" y="5456648"/>
                  <a:ext cx="438706" cy="5064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97" name="TextBox4" r:id="rId5" imgW="609480" imgH="507960"/>
        </mc:Choice>
        <mc:Fallback>
          <p:control name="TextBox4" r:id="rId5" imgW="609480" imgH="507960">
            <p:pic>
              <p:nvPicPr>
                <p:cNvPr id="12" name="TextBox4">
                  <a:extLst>
                    <a:ext uri="{FF2B5EF4-FFF2-40B4-BE49-F238E27FC236}">
                      <a16:creationId xmlns:a16="http://schemas.microsoft.com/office/drawing/2014/main" id="{04A0D9BB-2FB9-4FCE-ADD6-50844BB8A1F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126442" y="5455428"/>
                  <a:ext cx="612892" cy="50641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1864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1"/>
          <a:stretch/>
        </p:blipFill>
        <p:spPr>
          <a:xfrm>
            <a:off x="0" y="0"/>
            <a:ext cx="12192000" cy="641073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468985" y="93899"/>
            <a:ext cx="2640544" cy="890335"/>
            <a:chOff x="1145582" y="356727"/>
            <a:chExt cx="2616823" cy="804658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7" y="458115"/>
              <a:ext cx="2004528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a.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9" name="Google Shape;372;p10"/>
          <p:cNvPicPr preferRelativeResize="0"/>
          <p:nvPr/>
        </p:nvPicPr>
        <p:blipFill rotWithShape="1">
          <a:blip r:embed="rId4">
            <a:alphaModFix/>
          </a:blip>
          <a:srcRect l="6804" t="17770" r="1828" b="-3178"/>
          <a:stretch/>
        </p:blipFill>
        <p:spPr>
          <a:xfrm>
            <a:off x="1509954" y="1306882"/>
            <a:ext cx="9687017" cy="46087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14560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1"/>
          <a:stretch/>
        </p:blipFill>
        <p:spPr>
          <a:xfrm>
            <a:off x="0" y="0"/>
            <a:ext cx="12192000" cy="641073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5181434" y="613992"/>
            <a:ext cx="1971803" cy="890335"/>
            <a:chOff x="1145582" y="356727"/>
            <a:chExt cx="1954089" cy="804658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1341793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670724"/>
              </p:ext>
            </p:extLst>
          </p:nvPr>
        </p:nvGraphicFramePr>
        <p:xfrm>
          <a:off x="1813700" y="1843867"/>
          <a:ext cx="8707272" cy="3230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692">
                  <a:extLst>
                    <a:ext uri="{9D8B030D-6E8A-4147-A177-3AD203B41FA5}">
                      <a16:colId xmlns:a16="http://schemas.microsoft.com/office/drawing/2014/main" val="1197081608"/>
                    </a:ext>
                  </a:extLst>
                </a:gridCol>
                <a:gridCol w="1670891">
                  <a:extLst>
                    <a:ext uri="{9D8B030D-6E8A-4147-A177-3AD203B41FA5}">
                      <a16:colId xmlns:a16="http://schemas.microsoft.com/office/drawing/2014/main" val="2445015585"/>
                    </a:ext>
                  </a:extLst>
                </a:gridCol>
                <a:gridCol w="1724165">
                  <a:extLst>
                    <a:ext uri="{9D8B030D-6E8A-4147-A177-3AD203B41FA5}">
                      <a16:colId xmlns:a16="http://schemas.microsoft.com/office/drawing/2014/main" val="4173999810"/>
                    </a:ext>
                  </a:extLst>
                </a:gridCol>
                <a:gridCol w="3528524">
                  <a:extLst>
                    <a:ext uri="{9D8B030D-6E8A-4147-A177-3AD203B41FA5}">
                      <a16:colId xmlns:a16="http://schemas.microsoft.com/office/drawing/2014/main" val="20950777"/>
                    </a:ext>
                  </a:extLst>
                </a:gridCol>
              </a:tblGrid>
              <a:tr h="88429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Chục</a:t>
                      </a:r>
                      <a:endParaRPr lang="en-US" sz="2800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vị</a:t>
                      </a:r>
                      <a:endParaRPr lang="en-US" sz="2800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</a:rPr>
                        <a:t>Viết</a:t>
                      </a:r>
                      <a:endParaRPr lang="en-US" sz="2800" dirty="0">
                        <a:solidFill>
                          <a:schemeClr val="bg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379520"/>
                  </a:ext>
                </a:extLst>
              </a:tr>
              <a:tr h="84306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833331"/>
                  </a:ext>
                </a:extLst>
              </a:tr>
              <a:tr h="73681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007522"/>
                  </a:ext>
                </a:extLst>
              </a:tr>
              <a:tr h="70609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1117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13091" y="2911499"/>
            <a:ext cx="7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73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1474" y="2911499"/>
            <a:ext cx="7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85070" y="2911499"/>
            <a:ext cx="7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5799" y="2885907"/>
            <a:ext cx="723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73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8416" y="2885907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46321" y="2885907"/>
            <a:ext cx="643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70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24341" y="2885907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10531" y="2885907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13092" y="3743936"/>
            <a:ext cx="777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61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953706" y="3713643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702971" y="3716693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06214" y="3704024"/>
            <a:ext cx="7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61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36664" y="3713906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069991" y="3720004"/>
            <a:ext cx="754868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25736" y="3739647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2925" y="3713643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13092" y="4444497"/>
            <a:ext cx="777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40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953706" y="4462750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702971" y="4465800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06214" y="4453131"/>
            <a:ext cx="7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40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36664" y="4463013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069991" y="4469111"/>
            <a:ext cx="767454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25736" y="4488754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242925" y="4462750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70046" y="3712351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718149" y="3697776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078016" y="3694947"/>
            <a:ext cx="750869" cy="572788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60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250336" y="3712351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957460" y="4462750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705563" y="4448175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071804" y="4446647"/>
            <a:ext cx="760311" cy="572788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40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247375" y="4462750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85587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5" grpId="0" animBg="1"/>
      <p:bldP spid="17" grpId="0" animBg="1"/>
      <p:bldP spid="18" grpId="0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 animBg="1"/>
      <p:bldP spid="26" grpId="0"/>
      <p:bldP spid="27" grpId="0"/>
      <p:bldP spid="28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65D5C41-F0E6-4D07-81EE-F5F0C3BA2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75" b="90000" l="10000" r="91538">
                        <a14:foregroundMark x1="47692" y1="6875" x2="47692" y2="6875"/>
                        <a14:foregroundMark x1="91538" y1="48906" x2="91538" y2="48906"/>
                        <a14:foregroundMark x1="60513" y1="89375" x2="60513" y2="89375"/>
                        <a14:foregroundMark x1="33846" y1="90000" x2="33846" y2="90000"/>
                        <a14:backgroundMark x1="64103" y1="65156" x2="64103" y2="6515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660883" y="2916455"/>
            <a:ext cx="2175299" cy="35697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 flipH="1">
            <a:off x="2031024" y="2780411"/>
            <a:ext cx="2500094" cy="348571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03472" y="348669"/>
            <a:ext cx="4830995" cy="2425668"/>
            <a:chOff x="1310497" y="687617"/>
            <a:chExt cx="4830995" cy="24256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0497" y="687617"/>
              <a:ext cx="4830995" cy="242566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63564" y="1423397"/>
              <a:ext cx="40386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</a:rPr>
                <a:t> 54 </a:t>
              </a:r>
              <a:r>
                <a:rPr lang="en-US" sz="2800" b="1" dirty="0" err="1">
                  <a:latin typeface="UTM Avo" panose="02040603050506020204" pitchFamily="18" charset="0"/>
                </a:rPr>
                <a:t>gồm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mấy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chục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và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mấy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đơn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vị</a:t>
              </a:r>
              <a:r>
                <a:rPr lang="en-US" sz="28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033736" y="359031"/>
            <a:ext cx="3605937" cy="2178413"/>
            <a:chOff x="6395493" y="687617"/>
            <a:chExt cx="3829593" cy="21784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493" y="687617"/>
              <a:ext cx="3829593" cy="217841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741050" y="1250920"/>
              <a:ext cx="33677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54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gồm</a:t>
              </a:r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5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chục</a:t>
              </a:r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4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đơn</a:t>
              </a:r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vị</a:t>
              </a:r>
              <a:r>
                <a:rPr lang="en-US" sz="2600" b="1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.</a:t>
              </a:r>
              <a:endParaRPr lang="en-US" sz="2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710" y="1154946"/>
            <a:ext cx="982983" cy="1710545"/>
          </a:xfrm>
          <a:prstGeom prst="rect">
            <a:avLst/>
          </a:prstGeom>
        </p:spPr>
      </p:pic>
      <p:pic>
        <p:nvPicPr>
          <p:cNvPr id="11" name="nhạc nên video tiết tấu n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27021" y="-304800"/>
            <a:ext cx="609600" cy="60960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7159193" y="514987"/>
            <a:ext cx="3480480" cy="1777937"/>
          </a:xfrm>
          <a:prstGeom prst="wedgeRoundRectCallout">
            <a:avLst>
              <a:gd name="adj1" fmla="val 6969"/>
              <a:gd name="adj2" fmla="val 76407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gồm</a:t>
            </a:r>
            <a:r>
              <a:rPr lang="en-US" sz="3200" b="1" dirty="0" smtClean="0">
                <a:latin typeface="UTM Avo" panose="02040603050506020204" pitchFamily="18" charset="0"/>
              </a:rPr>
              <a:t> 4 </a:t>
            </a:r>
            <a:r>
              <a:rPr lang="en-US" sz="3200" b="1" dirty="0" err="1">
                <a:latin typeface="UTM Avo" panose="020406030505060202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200" b="1" dirty="0" err="1">
                <a:latin typeface="UTM Avo" panose="020406030505060202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</a:rPr>
              <a:t> 5 </a:t>
            </a:r>
            <a:r>
              <a:rPr lang="en-US" sz="3200" b="1" dirty="0" err="1">
                <a:latin typeface="UTM Avo" panose="020406030505060202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200" b="1" dirty="0" err="1">
                <a:latin typeface="UTM Avo" panose="02040603050506020204" pitchFamily="18" charset="0"/>
              </a:rPr>
              <a:t>là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nào</a:t>
            </a:r>
            <a:r>
              <a:rPr lang="en-US" sz="3200" b="1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03" y="1045177"/>
            <a:ext cx="982983" cy="1710545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1876926" y="1045177"/>
            <a:ext cx="3825300" cy="1408067"/>
          </a:xfrm>
          <a:prstGeom prst="wedgeEllipseCallout">
            <a:avLst>
              <a:gd name="adj1" fmla="val -12844"/>
              <a:gd name="adj2" fmla="val 7212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45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124645" y="27576"/>
            <a:ext cx="4830995" cy="2425668"/>
            <a:chOff x="1310497" y="687617"/>
            <a:chExt cx="4830995" cy="242566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0497" y="687617"/>
              <a:ext cx="4830995" cy="242566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663564" y="1423397"/>
              <a:ext cx="40386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gồm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chục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0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đơn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vị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925582" y="348669"/>
            <a:ext cx="3822243" cy="2070298"/>
            <a:chOff x="6059859" y="2535308"/>
            <a:chExt cx="3581020" cy="217841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9859" y="2535308"/>
              <a:ext cx="3581020" cy="217841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287012" y="3334194"/>
              <a:ext cx="3154447" cy="680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Đó</a:t>
              </a:r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70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211" y="1629393"/>
            <a:ext cx="982983" cy="171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E6715D-0B8F-408F-A8B5-A72F42A67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77" y="125347"/>
            <a:ext cx="12191999" cy="6418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631" y="125347"/>
            <a:ext cx="4809423" cy="70788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latin typeface="UTM Avo" panose="02040603050506020204" pitchFamily="18" charset="0"/>
                <a:cs typeface="Times New Roman" pitchFamily="18" charset="0"/>
              </a:rPr>
              <a:t>TRÁI TÁO ĐỘC</a:t>
            </a:r>
            <a:endParaRPr lang="en-US" sz="4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29697" y="4184617"/>
            <a:ext cx="9220688" cy="207173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3875" y="4481819"/>
            <a:ext cx="80723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UTM Avo" panose="02040603050506020204" pitchFamily="18" charset="0"/>
                <a:cs typeface="Times New Roman" pitchFamily="18" charset="0"/>
              </a:rPr>
              <a:t>hãy</a:t>
            </a:r>
            <a:r>
              <a:rPr lang="en-US" sz="3000" b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UTM Avo" panose="02040603050506020204" pitchFamily="18" charset="0"/>
                <a:cs typeface="Times New Roman" pitchFamily="18" charset="0"/>
              </a:rPr>
              <a:t>ngăn</a:t>
            </a:r>
            <a:r>
              <a:rPr lang="en-US" sz="3000" b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UTM Avo" panose="02040603050506020204" pitchFamily="18" charset="0"/>
                <a:cs typeface="Times New Roman" pitchFamily="18" charset="0"/>
              </a:rPr>
              <a:t>nàng</a:t>
            </a:r>
            <a:r>
              <a:rPr lang="en-US" sz="3000" b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cs typeface="Times New Roman" pitchFamily="18" charset="0"/>
              </a:rPr>
              <a:t>Bạch</a:t>
            </a:r>
            <a:r>
              <a:rPr lang="en-US" sz="30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cs typeface="Times New Roman" pitchFamily="18" charset="0"/>
              </a:rPr>
              <a:t>Tuyết</a:t>
            </a:r>
            <a:r>
              <a:rPr lang="en-US" sz="30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  <a:cs typeface="Times New Roman" pitchFamily="18" charset="0"/>
              </a:rPr>
              <a:t>ăn</a:t>
            </a:r>
            <a:r>
              <a:rPr lang="en-US" sz="30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UTM Avo" panose="02040603050506020204" pitchFamily="18" charset="0"/>
                <a:cs typeface="Times New Roman" pitchFamily="18" charset="0"/>
              </a:rPr>
              <a:t>trái</a:t>
            </a:r>
            <a:r>
              <a:rPr lang="en-US" sz="3000" b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UTM Avo" panose="02040603050506020204" pitchFamily="18" charset="0"/>
                <a:cs typeface="Times New Roman" pitchFamily="18" charset="0"/>
              </a:rPr>
              <a:t>táo</a:t>
            </a:r>
            <a:r>
              <a:rPr lang="en-US" sz="3000" b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UTM Avo" panose="02040603050506020204" pitchFamily="18" charset="0"/>
                <a:cs typeface="Times New Roman" pitchFamily="18" charset="0"/>
              </a:rPr>
              <a:t>độc</a:t>
            </a:r>
            <a:r>
              <a:rPr lang="en-US" sz="3000" b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3000" b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UTM Avo" panose="02040603050506020204" pitchFamily="18" charset="0"/>
                <a:cs typeface="Times New Roman" pitchFamily="18" charset="0"/>
              </a:rPr>
              <a:t>mụ</a:t>
            </a:r>
            <a:r>
              <a:rPr lang="en-US" sz="3000" b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UTM Avo" panose="02040603050506020204" pitchFamily="18" charset="0"/>
                <a:cs typeface="Times New Roman" pitchFamily="18" charset="0"/>
              </a:rPr>
              <a:t>phù</a:t>
            </a:r>
            <a:r>
              <a:rPr lang="en-US" sz="3000" b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UTM Avo" panose="02040603050506020204" pitchFamily="18" charset="0"/>
                <a:cs typeface="Times New Roman" pitchFamily="18" charset="0"/>
              </a:rPr>
              <a:t>thuỷ</a:t>
            </a:r>
            <a:r>
              <a:rPr lang="en-US" sz="3000" b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UTM Avo" panose="02040603050506020204" pitchFamily="18" charset="0"/>
                <a:cs typeface="Times New Roman" pitchFamily="18" charset="0"/>
              </a:rPr>
              <a:t>độc</a:t>
            </a:r>
            <a:r>
              <a:rPr lang="en-US" sz="3000" b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UTM Avo" panose="02040603050506020204" pitchFamily="18" charset="0"/>
                <a:cs typeface="Times New Roman" pitchFamily="18" charset="0"/>
              </a:rPr>
              <a:t>ác</a:t>
            </a:r>
            <a:r>
              <a:rPr lang="en-US" sz="3000" b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3000" b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UTM Avo" panose="02040603050506020204" pitchFamily="18" charset="0"/>
                <a:cs typeface="Times New Roman" pitchFamily="18" charset="0"/>
              </a:rPr>
              <a:t>cách</a:t>
            </a:r>
            <a:r>
              <a:rPr lang="en-US" sz="3000" b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UTM Avo" panose="02040603050506020204" pitchFamily="18" charset="0"/>
                <a:cs typeface="Times New Roman" pitchFamily="18" charset="0"/>
              </a:rPr>
              <a:t>trả</a:t>
            </a:r>
            <a:r>
              <a:rPr lang="en-US" sz="3000" b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UTM Avo" panose="02040603050506020204" pitchFamily="18" charset="0"/>
                <a:cs typeface="Times New Roman" pitchFamily="18" charset="0"/>
              </a:rPr>
              <a:t>lời</a:t>
            </a:r>
            <a:r>
              <a:rPr lang="en-US" sz="3000" b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3000" b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lang="en-US" sz="3000" b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UTM Avo" panose="02040603050506020204" pitchFamily="18" charset="0"/>
                <a:cs typeface="Times New Roman" pitchFamily="18" charset="0"/>
              </a:rPr>
              <a:t>hỏi</a:t>
            </a:r>
            <a:r>
              <a:rPr lang="en-US" sz="3000" b="1" dirty="0" smtClean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UTM Avo" panose="02040603050506020204" pitchFamily="18" charset="0"/>
                <a:cs typeface="Times New Roman" pitchFamily="18" charset="0"/>
              </a:rPr>
              <a:t>nhé</a:t>
            </a:r>
            <a:r>
              <a:rPr lang="en-US" sz="3000" b="1" dirty="0" smtClean="0"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en-US" sz="3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5" descr="C:\Users\ADMIN\Desktop\Tai nguyen thiet ke tro choi\Bảng gỗ\cho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70" y="-37264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446.54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36763" y="5302660"/>
            <a:ext cx="609600" cy="5526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3C0280-5EF9-456C-A633-2CB8D20F1CB7}"/>
              </a:ext>
            </a:extLst>
          </p:cNvPr>
          <p:cNvSpPr/>
          <p:nvPr/>
        </p:nvSpPr>
        <p:spPr>
          <a:xfrm>
            <a:off x="1729696" y="1966028"/>
            <a:ext cx="9220688" cy="193078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Tuyết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Tuyết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8392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3AD494-5BAC-44E7-BC3B-E97830542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12192000" cy="6422571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2693291" y="57592"/>
            <a:ext cx="7071543" cy="174933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4174" y="398044"/>
            <a:ext cx="5743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6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56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6175" y="246307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C. 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39248" y="3630321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D. 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65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985633" y="1699948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042439" y="2933002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30203" y="2836088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651583" y="1438459"/>
            <a:ext cx="3971636" cy="46947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732" y="2390434"/>
            <a:ext cx="3286145" cy="4032138"/>
          </a:xfrm>
          <a:prstGeom prst="rect">
            <a:avLst/>
          </a:prstGeom>
        </p:spPr>
      </p:pic>
      <p:pic>
        <p:nvPicPr>
          <p:cNvPr id="28" name="PartOfYourWorld-V.A-35654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7714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26315" y="5427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6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1" animBg="1"/>
      <p:bldP spid="11" grpId="2" animBg="1"/>
      <p:bldP spid="10" grpId="2" animBg="1"/>
      <p:bldP spid="9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6953F78-AC11-4896-A102-44DA5F155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9939"/>
            <a:ext cx="12192000" cy="6422571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2756452" y="-76200"/>
            <a:ext cx="5630311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4249" y="325540"/>
            <a:ext cx="4120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61705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C. 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54471" y="2433482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420207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D. 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383663" y="2399281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27027" y="1570913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46077" y="2752801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061002" y="1741461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869147" y="1570913"/>
            <a:ext cx="4289715" cy="5070764"/>
          </a:xfrm>
          <a:prstGeom prst="rect">
            <a:avLst/>
          </a:prstGeom>
        </p:spPr>
      </p:pic>
      <p:pic>
        <p:nvPicPr>
          <p:cNvPr id="25" name="PartOfYourWorld-V.A-35654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6095.54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39640" y="4966865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>
            <a:off x="8293502" y="1568722"/>
            <a:ext cx="3740382" cy="375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1" animBg="1"/>
      <p:bldP spid="9" grpId="1" animBg="1"/>
      <p:bldP spid="10" grpId="1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38C745E-F668-4454-A5AE-0C76D3DFE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12192000" cy="6422571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1981200" y="-76200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9028" y="359521"/>
            <a:ext cx="5060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41812" y="3617219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D.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98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91047" y="3628074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C.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89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81596" y="227651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41812" y="2366677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99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181600" y="1570914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82519" y="1437194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72920" y="2801818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552490" y="1777357"/>
            <a:ext cx="3813839" cy="45082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8604012" y="2276516"/>
            <a:ext cx="3346660" cy="3747445"/>
          </a:xfrm>
          <a:prstGeom prst="rect">
            <a:avLst/>
          </a:prstGeom>
        </p:spPr>
      </p:pic>
      <p:pic>
        <p:nvPicPr>
          <p:cNvPr id="25" name="PartOfYourWorld-V.A-35654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6921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27064" y="5812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1" animBg="1"/>
      <p:bldP spid="9" grpId="1" animBg="1"/>
      <p:bldP spid="10" grpId="1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110F5E9-982E-4E80-B424-E0D8700D7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12192000" cy="6422571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1981200" y="-76200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5331" y="427045"/>
            <a:ext cx="4834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75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26832" y="2392896"/>
            <a:ext cx="4701212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A. 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7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5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vị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70105" y="3907058"/>
            <a:ext cx="4657938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B. 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5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7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vị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2533480" y="3287446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-136882" y="1807029"/>
            <a:ext cx="3763713" cy="4448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>
            <a:off x="8328043" y="2345114"/>
            <a:ext cx="3740382" cy="3756852"/>
          </a:xfrm>
          <a:prstGeom prst="rect">
            <a:avLst/>
          </a:prstGeom>
        </p:spPr>
      </p:pic>
      <p:sp>
        <p:nvSpPr>
          <p:cNvPr id="24" name="Right Arrow 23">
            <a:hlinkClick r:id="rId14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8" name="PartOfYourWorld-V.A-35654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3212.54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83453" y="4845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1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931124" y="3258774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42E43-1FE3-4375-B84F-15FC06509ABA}"/>
              </a:ext>
            </a:extLst>
          </p:cNvPr>
          <p:cNvSpPr txBox="1"/>
          <p:nvPr/>
        </p:nvSpPr>
        <p:spPr>
          <a:xfrm>
            <a:off x="1887429" y="3317772"/>
            <a:ext cx="841714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42076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560156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57143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06BD2AC-AE2C-495A-B316-9A9E682751AC}"/>
              </a:ext>
            </a:extLst>
          </p:cNvPr>
          <p:cNvGrpSpPr/>
          <p:nvPr/>
        </p:nvGrpSpPr>
        <p:grpSpPr>
          <a:xfrm>
            <a:off x="1784883" y="-1955800"/>
            <a:ext cx="9187917" cy="4079875"/>
            <a:chOff x="1784883" y="-1955800"/>
            <a:chExt cx="9187917" cy="4079875"/>
          </a:xfrm>
        </p:grpSpPr>
        <p:pic>
          <p:nvPicPr>
            <p:cNvPr id="208" name="Google Shape;208;p3" descr="C:\Users\ADMIN\Desktop\Tai nguyen thiet ke tro choi\Bảng gỗ\wooden-blank-sign-clipart-1.jp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784883" y="-1955800"/>
              <a:ext cx="9187917" cy="4079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" name="Google Shape;209;p3"/>
            <p:cNvSpPr txBox="1"/>
            <p:nvPr/>
          </p:nvSpPr>
          <p:spPr>
            <a:xfrm>
              <a:off x="2644461" y="584200"/>
              <a:ext cx="751553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 dirty="0">
                  <a:solidFill>
                    <a:srgbClr val="FFFFFF"/>
                  </a:solidFill>
                  <a:latin typeface="UTM Avo" panose="02040603050506020204" pitchFamily="18" charset="0"/>
                  <a:sym typeface="Arial"/>
                </a:rPr>
                <a:t>CHƠI TRỐN TÌM </a:t>
              </a:r>
              <a:endParaRPr dirty="0">
                <a:latin typeface="UTM Avo" panose="02040603050506020204" pitchFamily="18" charset="0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 dirty="0">
                  <a:solidFill>
                    <a:srgbClr val="FFFFFF"/>
                  </a:solidFill>
                  <a:latin typeface="UTM Avo" panose="02040603050506020204" pitchFamily="18" charset="0"/>
                  <a:sym typeface="Arial"/>
                </a:rPr>
                <a:t>CÙNG BẠCH TUYẾT VÀ 7 CHÚ LÙN</a:t>
              </a:r>
              <a:endParaRPr dirty="0">
                <a:latin typeface="UTM Avo" panose="02040603050506020204" pitchFamily="18" charset="0"/>
              </a:endParaRPr>
            </a:p>
          </p:txBody>
        </p:sp>
      </p:grpSp>
      <p:pic>
        <p:nvPicPr>
          <p:cNvPr id="210" name="Google Shape;210;p3" descr="C:\Users\ADMIN\Desktop\Tai nguyen thiet ke tro choi\Angry birds epic birds\1505573783630 (2).png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338093" y="6243041"/>
            <a:ext cx="609600" cy="6096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3DE4C90-1FA6-49E7-8E85-9F30C07A6AFD}"/>
              </a:ext>
            </a:extLst>
          </p:cNvPr>
          <p:cNvSpPr/>
          <p:nvPr/>
        </p:nvSpPr>
        <p:spPr>
          <a:xfrm>
            <a:off x="1679713" y="2312618"/>
            <a:ext cx="10018643" cy="296464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lùn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38CFB7-7F85-4729-B477-D54D30A808D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6579" y="462040"/>
            <a:ext cx="1341668" cy="581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3C022-086E-4F50-8823-3F572A6D7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1645"/>
          </a:xfrm>
          <a:prstGeom prst="rect">
            <a:avLst/>
          </a:prstGeom>
        </p:spPr>
      </p:pic>
      <p:sp>
        <p:nvSpPr>
          <p:cNvPr id="2" name="Google Shape;189;p2"/>
          <p:cNvSpPr txBox="1"/>
          <p:nvPr/>
        </p:nvSpPr>
        <p:spPr>
          <a:xfrm>
            <a:off x="4549966" y="244254"/>
            <a:ext cx="37758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LUẬT CHƠI</a:t>
            </a:r>
            <a:endParaRPr sz="4400" b="1" i="0" u="none" strike="noStrike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832586" y="1961147"/>
            <a:ext cx="10189050" cy="29357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rừng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ông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nhiệm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vụ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uyết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ra</a:t>
            </a:r>
            <a:r>
              <a:rPr lang="en-US" altLang="zh-CN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89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" descr="C:\Users\ADMIN\Desktop\Bach tuyet\Bambi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4661" flipH="1">
            <a:off x="7779459" y="3997351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11276" y="-877604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997263" y="-612852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62021" y="-612852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90454" y="-593998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7">
            <a:alphaModFix/>
          </a:blip>
          <a:srcRect t="46537"/>
          <a:stretch/>
        </p:blipFill>
        <p:spPr>
          <a:xfrm>
            <a:off x="2542862" y="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468967" y="229928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A. 60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28" name="Google Shape;228;p4"/>
          <p:cNvSpPr/>
          <p:nvPr/>
        </p:nvSpPr>
        <p:spPr>
          <a:xfrm>
            <a:off x="3431014" y="2299287"/>
            <a:ext cx="2458710" cy="1044178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B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 56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29" name="Google Shape;229;p4"/>
          <p:cNvSpPr/>
          <p:nvPr/>
        </p:nvSpPr>
        <p:spPr>
          <a:xfrm>
            <a:off x="6484733" y="2299287"/>
            <a:ext cx="2430872" cy="1043586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 55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30" name="Google Shape;230;p4"/>
          <p:cNvSpPr/>
          <p:nvPr/>
        </p:nvSpPr>
        <p:spPr>
          <a:xfrm>
            <a:off x="9437731" y="2299286"/>
            <a:ext cx="2451521" cy="104358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D. 54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31" name="Google Shape;231;p4"/>
          <p:cNvSpPr txBox="1"/>
          <p:nvPr/>
        </p:nvSpPr>
        <p:spPr>
          <a:xfrm>
            <a:off x="4168141" y="705556"/>
            <a:ext cx="4871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50 + 4 = ?</a:t>
            </a:r>
            <a:endParaRPr sz="2400" b="1" dirty="0">
              <a:latin typeface="UTM Avo" panose="02040603050506020204" pitchFamily="18" charset="0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6308782" y="3332957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sym typeface="Arial"/>
              </a:rPr>
              <a:t>ĐÚNG RỒI</a:t>
            </a:r>
            <a:endParaRPr dirty="0">
              <a:latin typeface="UTM Avo" panose="02040603050506020204" pitchFamily="18" charset="0"/>
            </a:endParaRPr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1CA094-245B-491D-8491-8150EC48387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9211" y="143954"/>
            <a:ext cx="1272904" cy="551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7" grpId="0" animBg="1"/>
      <p:bldP spid="228" grpId="0" animBg="1"/>
      <p:bldP spid="229" grpId="0" animBg="1"/>
      <p:bldP spid="2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 descr="C:\Users\ADMIN\Desktop\Bach tuyet\54774f4bc8287c7337fadd5fbb419da6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 descr="C:\Users\ADMIN\Desktop\Bach tuyet\Bambi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4661" flipH="1">
            <a:off x="3278445" y="382349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5" descr="C:\Users\ADMIN\Desktop\Bach tuyet\esquilo001.gi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28333" flipH="1">
            <a:off x="10368615" y="4415267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 descr="C:\Users\ADMIN\Desktop\Bach tuyet\767e08fbae2de8679fbba6d8cecba19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247476" flipH="1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 descr="C:\Users\ADMIN\Desktop\Bach tuyet\43ebd44d263606f876d42fd2f199ea61 (7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116409" flipH="1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22356" y="-625407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33540" y="-1451215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785869" y="-879668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43503" y="-625407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 descr="C:\Users\ADMIN\Desktop\Tai nguyen thiet ke tro choi\Bảng gỗ\wooden-blank-sign-clipart-1.jpg"/>
          <p:cNvPicPr preferRelativeResize="0"/>
          <p:nvPr/>
        </p:nvPicPr>
        <p:blipFill rotWithShape="1">
          <a:blip r:embed="rId16">
            <a:alphaModFix/>
          </a:blip>
          <a:srcRect t="47938"/>
          <a:stretch/>
        </p:blipFill>
        <p:spPr>
          <a:xfrm>
            <a:off x="2348128" y="-120315"/>
            <a:ext cx="7921939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/>
          <p:cNvSpPr txBox="1"/>
          <p:nvPr/>
        </p:nvSpPr>
        <p:spPr>
          <a:xfrm>
            <a:off x="3465728" y="585697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22 + 31 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= ?</a:t>
            </a:r>
            <a:endParaRPr sz="5400" b="1" i="0" u="none" strike="noStrike" cap="none" dirty="0">
              <a:solidFill>
                <a:srgbClr val="FFFF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5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190902" y="995132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sym typeface="Arial"/>
              </a:rPr>
              <a:t>ĐÚNG RỒI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51" name="Google Shape;251;p5"/>
          <p:cNvSpPr/>
          <p:nvPr/>
        </p:nvSpPr>
        <p:spPr>
          <a:xfrm>
            <a:off x="431870" y="2178511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  <a:cs typeface="Calibri"/>
                <a:sym typeface="Calibri"/>
              </a:rPr>
              <a:t>A. 42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52" name="Google Shape;252;p5"/>
          <p:cNvSpPr/>
          <p:nvPr/>
        </p:nvSpPr>
        <p:spPr>
          <a:xfrm>
            <a:off x="3549376" y="2178510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B. 43</a:t>
            </a:r>
            <a:endParaRPr sz="5335" b="0" i="0" u="none" strike="noStrike" cap="none" dirty="0">
              <a:solidFill>
                <a:srgbClr val="0000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6597280" y="2178510"/>
            <a:ext cx="2438400" cy="10415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 53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54" name="Google Shape;254;p5"/>
          <p:cNvSpPr/>
          <p:nvPr/>
        </p:nvSpPr>
        <p:spPr>
          <a:xfrm>
            <a:off x="9601200" y="2178510"/>
            <a:ext cx="2438400" cy="10415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D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 54</a:t>
            </a:r>
            <a:endParaRPr dirty="0">
              <a:latin typeface="UTM Avo" panose="02040603050506020204" pitchFamily="18" charset="0"/>
            </a:endParaRPr>
          </a:p>
        </p:txBody>
      </p:sp>
      <p:pic>
        <p:nvPicPr>
          <p:cNvPr id="255" name="Google Shape;255;p5" descr="C:\Users\ADMIN\Desktop\Bach tuyet\Blanca_Nieves.8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flipH="1">
            <a:off x="-227371" y="3455232"/>
            <a:ext cx="2287981" cy="396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flipH="1">
            <a:off x="124036" y="951281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47302" y="5923120"/>
            <a:ext cx="609600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1CA094-245B-491D-8491-8150EC4838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9211" y="143954"/>
            <a:ext cx="1272904" cy="551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 animBg="1"/>
      <p:bldP spid="253" grpId="0" animBg="1"/>
      <p:bldP spid="2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" descr="C:\Users\ADMIN\Desktop\Bach tuyet\b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6" descr="C:\Users\ADMIN\Desktop\Bach tuyet\Bambi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4661" flipH="1">
            <a:off x="9728476" y="397497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" descr="C:\Users\ADMIN\Desktop\Bach tuyet\esquilo001.gi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28333" flipH="1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 descr="C:\Users\ADMIN\Desktop\Bach tuyet\767e08fbae2de8679fbba6d8cecba19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247476" flipH="1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 descr="C:\Users\ADMIN\Desktop\Bach tuyet\43ebd44d263606f876d42fd2f199ea61 (2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14194" y="-348218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011938" y="-67879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508292" y="-565105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7845" y="-471489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descr="C:\Users\ADMIN\Desktop\Tai nguyen thiet ke tro choi\Bảng gỗ\wooden-blank-sign-clipart-1.jpg"/>
          <p:cNvPicPr preferRelativeResize="0"/>
          <p:nvPr/>
        </p:nvPicPr>
        <p:blipFill rotWithShape="1">
          <a:blip r:embed="rId16">
            <a:alphaModFix/>
          </a:blip>
          <a:srcRect t="42558"/>
          <a:stretch/>
        </p:blipFill>
        <p:spPr>
          <a:xfrm>
            <a:off x="2099076" y="-72189"/>
            <a:ext cx="7921939" cy="23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 txBox="1"/>
          <p:nvPr/>
        </p:nvSpPr>
        <p:spPr>
          <a:xfrm>
            <a:off x="3299835" y="837961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66 - 6 =?</a:t>
            </a:r>
            <a:endParaRPr sz="5400" b="1" i="0" u="none" strike="noStrike" cap="none" dirty="0">
              <a:solidFill>
                <a:srgbClr val="FFFF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6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010351" y="940045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"/>
          <p:cNvSpPr/>
          <p:nvPr/>
        </p:nvSpPr>
        <p:spPr>
          <a:xfrm>
            <a:off x="3265478" y="3893576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sym typeface="Arial"/>
              </a:rPr>
              <a:t>ĐÚNG RỒI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74" name="Google Shape;274;p6"/>
          <p:cNvSpPr/>
          <p:nvPr/>
        </p:nvSpPr>
        <p:spPr>
          <a:xfrm>
            <a:off x="288943" y="238482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A</a:t>
            </a:r>
            <a:r>
              <a:rPr lang="en-US" sz="4800" b="0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 60</a:t>
            </a:r>
            <a:endParaRPr sz="4800" b="0" i="0" u="none" strike="noStrike" cap="none" dirty="0">
              <a:solidFill>
                <a:srgbClr val="0000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3377875" y="2384824"/>
            <a:ext cx="2438400" cy="1033262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B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 61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76" name="Google Shape;276;p6"/>
          <p:cNvSpPr/>
          <p:nvPr/>
        </p:nvSpPr>
        <p:spPr>
          <a:xfrm>
            <a:off x="6466104" y="238482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 62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77" name="Google Shape;277;p6"/>
          <p:cNvSpPr/>
          <p:nvPr/>
        </p:nvSpPr>
        <p:spPr>
          <a:xfrm>
            <a:off x="9423675" y="2387065"/>
            <a:ext cx="2438400" cy="102990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D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 63</a:t>
            </a:r>
            <a:endParaRPr dirty="0">
              <a:latin typeface="UTM Avo" panose="02040603050506020204" pitchFamily="18" charset="0"/>
            </a:endParaRPr>
          </a:p>
        </p:txBody>
      </p:sp>
      <p:pic>
        <p:nvPicPr>
          <p:cNvPr id="278" name="Google Shape;278;p6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flipH="1">
            <a:off x="197210" y="862168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 descr="C:\Users\ADMIN\Desktop\Bach tuyet\43ebd44d263606f876d42fd2f199ea61 (6).jp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flipH="1">
            <a:off x="-327773" y="3239816"/>
            <a:ext cx="3072777" cy="442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513184" y="6042262"/>
            <a:ext cx="609600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1CA094-245B-491D-8491-8150EC4838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9211" y="143954"/>
            <a:ext cx="1272904" cy="551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audio>
              <p:cMediaNode vol="80000" mute="1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74" grpId="0" animBg="1"/>
      <p:bldP spid="275" grpId="0" animBg="1"/>
      <p:bldP spid="276" grpId="0" animBg="1"/>
      <p:bldP spid="2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8218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1"/>
          <a:stretch/>
        </p:blipFill>
        <p:spPr>
          <a:xfrm>
            <a:off x="0" y="0"/>
            <a:ext cx="12192000" cy="6410739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391948" y="266209"/>
            <a:ext cx="11270586" cy="730219"/>
            <a:chOff x="418860" y="377927"/>
            <a:chExt cx="11270586" cy="730219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4A74484-3D82-4D00-BA4F-5DA84C92D094}"/>
                </a:ext>
              </a:extLst>
            </p:cNvPr>
            <p:cNvGrpSpPr/>
            <p:nvPr/>
          </p:nvGrpSpPr>
          <p:grpSpPr>
            <a:xfrm>
              <a:off x="418860" y="377927"/>
              <a:ext cx="11270586" cy="730219"/>
              <a:chOff x="1213790" y="427277"/>
              <a:chExt cx="11169333" cy="659950"/>
            </a:xfrm>
          </p:grpSpPr>
          <p:sp>
            <p:nvSpPr>
              <p:cNvPr id="72" name="Flowchart: Alternate Process 71">
                <a:extLst>
                  <a:ext uri="{FF2B5EF4-FFF2-40B4-BE49-F238E27FC236}">
                    <a16:creationId xmlns:a16="http://schemas.microsoft.com/office/drawing/2014/main" id="{42EA427A-B766-4C12-B2F4-9CCA45E5F087}"/>
                  </a:ext>
                </a:extLst>
              </p:cNvPr>
              <p:cNvSpPr/>
              <p:nvPr/>
            </p:nvSpPr>
            <p:spPr>
              <a:xfrm>
                <a:off x="1757878" y="458115"/>
                <a:ext cx="10625245" cy="598276"/>
              </a:xfrm>
              <a:prstGeom prst="flowChartAlternateProcess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a.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còn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thiếu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smtClean="0">
                    <a:latin typeface="UTM Avo" panose="02040603050506020204" pitchFamily="18" charset="0"/>
                    <a:cs typeface="Arial" panose="020B0604020202020204" pitchFamily="34" charset="0"/>
                  </a:rPr>
                  <a:t>ở       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rồi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đọc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Bảng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1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100:</a:t>
                </a: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03A5407-0C34-4B8C-910D-D39121D0F49B}"/>
                  </a:ext>
                </a:extLst>
              </p:cNvPr>
              <p:cNvSpPr/>
              <p:nvPr/>
            </p:nvSpPr>
            <p:spPr>
              <a:xfrm>
                <a:off x="1213790" y="427277"/>
                <a:ext cx="780844" cy="659950"/>
              </a:xfrm>
              <a:prstGeom prst="ellipse">
                <a:avLst/>
              </a:prstGeom>
              <a:ln/>
              <a:scene3d>
                <a:camera prst="perspectiveFront"/>
                <a:lightRig rig="threePt" dir="t"/>
              </a:scene3d>
              <a:sp3d>
                <a:bevelT w="139700" h="139700" prst="divot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/>
            <a:srcRect l="10741" t="4330" r="14531" b="12088"/>
            <a:stretch/>
          </p:blipFill>
          <p:spPr>
            <a:xfrm>
              <a:off x="4938410" y="502903"/>
              <a:ext cx="555678" cy="480265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t="9677"/>
          <a:stretch/>
        </p:blipFill>
        <p:spPr>
          <a:xfrm>
            <a:off x="2084572" y="1020742"/>
            <a:ext cx="7816512" cy="5138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</TotalTime>
  <Words>622</Words>
  <Application>Microsoft Office PowerPoint</Application>
  <PresentationFormat>Widescreen</PresentationFormat>
  <Paragraphs>172</Paragraphs>
  <Slides>22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宋体</vt:lpstr>
      <vt:lpstr>Arial</vt:lpstr>
      <vt:lpstr>Arial Rounded</vt:lpstr>
      <vt:lpstr>Calibri</vt:lpstr>
      <vt:lpstr>Cambria Math</vt:lpstr>
      <vt:lpstr>Times New Roman</vt:lpstr>
      <vt:lpstr>UTM Avo</vt:lpstr>
      <vt:lpstr>Wingdings</vt:lpstr>
      <vt:lpstr>1_Office Theme</vt:lpstr>
      <vt:lpstr>Tuần 1 Bài 1: Ôn tập các số  đến 100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123</cp:revision>
  <dcterms:created xsi:type="dcterms:W3CDTF">2021-02-20T02:56:00Z</dcterms:created>
  <dcterms:modified xsi:type="dcterms:W3CDTF">2022-08-24T03:33:20Z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