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6"/>
  </p:notesMasterIdLst>
  <p:sldIdLst>
    <p:sldId id="459" r:id="rId2"/>
    <p:sldId id="383" r:id="rId3"/>
    <p:sldId id="365" r:id="rId4"/>
    <p:sldId id="441" r:id="rId5"/>
    <p:sldId id="449" r:id="rId6"/>
    <p:sldId id="403" r:id="rId7"/>
    <p:sldId id="461" r:id="rId8"/>
    <p:sldId id="451" r:id="rId9"/>
    <p:sldId id="452" r:id="rId10"/>
    <p:sldId id="453" r:id="rId11"/>
    <p:sldId id="411" r:id="rId12"/>
    <p:sldId id="407" r:id="rId13"/>
    <p:sldId id="454" r:id="rId14"/>
    <p:sldId id="460" r:id="rId15"/>
  </p:sldIdLst>
  <p:sldSz cx="12190413"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FC"/>
    <a:srgbClr val="FFFBF7"/>
    <a:srgbClr val="0000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950" autoAdjust="0"/>
  </p:normalViewPr>
  <p:slideViewPr>
    <p:cSldViewPr snapToGrid="0">
      <p:cViewPr>
        <p:scale>
          <a:sx n="81" d="100"/>
          <a:sy n="81" d="100"/>
        </p:scale>
        <p:origin x="-300"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t>2024/10/23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712753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4" y="-90897"/>
            <a:ext cx="12612046" cy="7095200"/>
          </a:xfrm>
          <a:prstGeom prst="rect">
            <a:avLst/>
          </a:prstGeom>
          <a:noFill/>
          <a:ln>
            <a:noFill/>
          </a:ln>
        </p:spPr>
      </p:pic>
      <p:sp>
        <p:nvSpPr>
          <p:cNvPr id="13" name="Google Shape;13;p7"/>
          <p:cNvSpPr txBox="1">
            <a:spLocks noGrp="1"/>
          </p:cNvSpPr>
          <p:nvPr>
            <p:ph type="ctrTitle"/>
          </p:nvPr>
        </p:nvSpPr>
        <p:spPr>
          <a:xfrm>
            <a:off x="1523802" y="1122363"/>
            <a:ext cx="914281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3802" y="3602038"/>
            <a:ext cx="914281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10/23/2024</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019" y="1930595"/>
            <a:ext cx="851911"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2629019"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xmlns="" id="{48CAB18A-EEAF-4CC3-B014-6871ADE81452}"/>
              </a:ext>
            </a:extLst>
          </p:cNvPr>
          <p:cNvSpPr/>
          <p:nvPr userDrawn="1"/>
        </p:nvSpPr>
        <p:spPr>
          <a:xfrm>
            <a:off x="11100414" y="13652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0726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4" y="-90897"/>
            <a:ext cx="12612046" cy="7095200"/>
          </a:xfrm>
          <a:prstGeom prst="rect">
            <a:avLst/>
          </a:prstGeom>
          <a:noFill/>
          <a:ln>
            <a:noFill/>
          </a:ln>
        </p:spPr>
      </p:pic>
      <p:sp>
        <p:nvSpPr>
          <p:cNvPr id="15" name="Google Shape;15;p7"/>
          <p:cNvSpPr txBox="1">
            <a:spLocks noGrp="1"/>
          </p:cNvSpPr>
          <p:nvPr>
            <p:ph type="dt" idx="10"/>
          </p:nvPr>
        </p:nvSpPr>
        <p:spPr>
          <a:xfrm>
            <a:off x="838092" y="6356353"/>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10/23/2024</a:t>
            </a:fld>
            <a:endParaRPr lang="en-US"/>
          </a:p>
        </p:txBody>
      </p:sp>
      <p:sp>
        <p:nvSpPr>
          <p:cNvPr id="16" name="Google Shape;16;p7"/>
          <p:cNvSpPr txBox="1">
            <a:spLocks noGrp="1"/>
          </p:cNvSpPr>
          <p:nvPr>
            <p:ph type="ftr" idx="11"/>
          </p:nvPr>
        </p:nvSpPr>
        <p:spPr>
          <a:xfrm>
            <a:off x="4038075" y="6356353"/>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3"/>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020" y="1930595"/>
            <a:ext cx="851911"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xmlns="" id="{48CAB18A-EEAF-4CC3-B014-6871ADE81452}"/>
              </a:ext>
            </a:extLst>
          </p:cNvPr>
          <p:cNvSpPr/>
          <p:nvPr userDrawn="1"/>
        </p:nvSpPr>
        <p:spPr>
          <a:xfrm>
            <a:off x="11022777" y="136522"/>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6877195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4"/>
            <a:ext cx="12183293" cy="6816715"/>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10/23/2024</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7899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19" y="2004"/>
            <a:ext cx="12164255" cy="6853994"/>
          </a:xfrm>
          <a:prstGeom prst="rect">
            <a:avLst/>
          </a:prstGeom>
          <a:noFill/>
          <a:ln>
            <a:noFill/>
          </a:ln>
        </p:spPr>
      </p:pic>
    </p:spTree>
    <p:extLst>
      <p:ext uri="{BB962C8B-B14F-4D97-AF65-F5344CB8AC3E}">
        <p14:creationId xmlns:p14="http://schemas.microsoft.com/office/powerpoint/2010/main" val="8575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19" y="2005"/>
            <a:ext cx="12164255" cy="6853993"/>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10/23/2024</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1793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679" y="365126"/>
            <a:ext cx="105142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679" y="1681163"/>
            <a:ext cx="5157116"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679" y="2505075"/>
            <a:ext cx="5157116"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1397" y="1681163"/>
            <a:ext cx="5182513"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1397" y="2505075"/>
            <a:ext cx="5182513"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10/23/2024</a:t>
            </a:fld>
            <a:endParaRPr lang="en-US"/>
          </a:p>
        </p:txBody>
      </p:sp>
      <p:sp>
        <p:nvSpPr>
          <p:cNvPr id="47" name="Google Shape;47;p11"/>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0412" cy="6820698"/>
          </a:xfrm>
          <a:prstGeom prst="rect">
            <a:avLst/>
          </a:prstGeom>
          <a:noFill/>
          <a:ln>
            <a:noFill/>
          </a:ln>
        </p:spPr>
      </p:pic>
      <p:sp>
        <p:nvSpPr>
          <p:cNvPr id="11" name="Oval 10">
            <a:extLst>
              <a:ext uri="{FF2B5EF4-FFF2-40B4-BE49-F238E27FC236}">
                <a16:creationId xmlns:a16="http://schemas.microsoft.com/office/drawing/2014/main" xmlns="" id="{48CAB18A-EEAF-4CC3-B014-6871ADE81452}"/>
              </a:ext>
            </a:extLst>
          </p:cNvPr>
          <p:cNvSpPr/>
          <p:nvPr userDrawn="1"/>
        </p:nvSpPr>
        <p:spPr>
          <a:xfrm>
            <a:off x="10714266" y="29035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786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5" y="-90897"/>
            <a:ext cx="12612048"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036"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27155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 y="2004"/>
            <a:ext cx="12183293"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1" y="4"/>
            <a:ext cx="12190412"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759" y="1709773"/>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759" y="4589498"/>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9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 y="2004"/>
            <a:ext cx="12183293"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10/23/2024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71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072799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09" r:id="rId6"/>
    <p:sldLayoutId id="2147483711" r:id="rId7"/>
    <p:sldLayoutId id="2147483713" r:id="rId8"/>
    <p:sldLayoutId id="2147483715" r:id="rId9"/>
    <p:sldLayoutId id="214748372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DA144B1-BC48-4FB5-81A0-5EEE0F41D92F}"/>
              </a:ext>
            </a:extLst>
          </p:cNvPr>
          <p:cNvSpPr/>
          <p:nvPr/>
        </p:nvSpPr>
        <p:spPr>
          <a:xfrm>
            <a:off x="1350986" y="1839161"/>
            <a:ext cx="9560631" cy="2492605"/>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8</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Bài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đọc</a:t>
            </a:r>
            <a:r>
              <a:rPr lang="en-US" sz="5199" b="1" dirty="0">
                <a:solidFill>
                  <a:srgbClr val="FF0000"/>
                </a:solidFill>
                <a:latin typeface="UTM Avo" panose="02040603050506020204" pitchFamily="18" charset="0"/>
                <a:cs typeface="Arial" panose="020B0604020202020204" pitchFamily="34" charset="0"/>
              </a:rPr>
              <a:t> 2: </a:t>
            </a:r>
            <a:r>
              <a:rPr lang="en-US" sz="5199" b="1" dirty="0" err="1">
                <a:solidFill>
                  <a:srgbClr val="FF0000"/>
                </a:solidFill>
                <a:latin typeface="UTM Avo" panose="02040603050506020204" pitchFamily="18" charset="0"/>
                <a:cs typeface="Arial" panose="020B0604020202020204" pitchFamily="34" charset="0"/>
              </a:rPr>
              <a:t>Những</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cây</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sen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đá</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xmlns="" id="{508EF6DA-C8F1-435A-8108-A2019195E96B}"/>
              </a:ext>
            </a:extLst>
          </p:cNvPr>
          <p:cNvSpPr/>
          <p:nvPr/>
        </p:nvSpPr>
        <p:spPr>
          <a:xfrm>
            <a:off x="9466045" y="100370"/>
            <a:ext cx="2563188"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xmlns="" id="{3FE75980-B8E4-42A9-95B4-7B4E5FA54707}"/>
              </a:ext>
            </a:extLst>
          </p:cNvPr>
          <p:cNvSpPr/>
          <p:nvPr/>
        </p:nvSpPr>
        <p:spPr>
          <a:xfrm>
            <a:off x="11038386" y="685069"/>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75013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813" y="1353586"/>
            <a:ext cx="8969996" cy="1323439"/>
          </a:xfrm>
          <a:prstGeom prst="rect">
            <a:avLst/>
          </a:prstGeom>
        </p:spPr>
        <p:txBody>
          <a:bodyPr wrap="square">
            <a:spAutoFit/>
          </a:bodyPr>
          <a:lstStyle/>
          <a:p>
            <a:r>
              <a:rPr lang="en-US" sz="4000" dirty="0">
                <a:solidFill>
                  <a:srgbClr val="0000FF"/>
                </a:solidFill>
                <a:latin typeface="+mj-lt"/>
                <a:cs typeface="Times New Roman" pitchFamily="18" charset="0"/>
              </a:rPr>
              <a:t>4. </a:t>
            </a:r>
            <a:r>
              <a:rPr lang="en-US" sz="4000" dirty="0" err="1">
                <a:solidFill>
                  <a:srgbClr val="0000FF"/>
                </a:solidFill>
                <a:latin typeface="+mj-lt"/>
                <a:cs typeface="Times New Roman" pitchFamily="18" charset="0"/>
              </a:rPr>
              <a:t>Mỗi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lần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có</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ai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khen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những</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chậu</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sen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đá</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bố</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của</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Việt</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nói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gì</a:t>
            </a:r>
            <a:r>
              <a:rPr lang="en-US" sz="4000" dirty="0">
                <a:solidFill>
                  <a:srgbClr val="0000FF"/>
                </a:solidFill>
                <a:latin typeface="+mj-lt"/>
                <a:cs typeface="Times New Roman" pitchFamily="18" charset="0"/>
              </a:rPr>
              <a:t>?</a:t>
            </a:r>
            <a:endParaRPr lang="vi-VN" sz="4000" dirty="0">
              <a:solidFill>
                <a:srgbClr val="0000FF"/>
              </a:solidFill>
              <a:latin typeface="+mj-lt"/>
              <a:cs typeface="Times New Roman" pitchFamily="18" charset="0"/>
            </a:endParaRPr>
          </a:p>
        </p:txBody>
      </p:sp>
      <p:sp>
        <p:nvSpPr>
          <p:cNvPr id="3" name="Rectangle 2"/>
          <p:cNvSpPr/>
          <p:nvPr/>
        </p:nvSpPr>
        <p:spPr>
          <a:xfrm>
            <a:off x="456407" y="3040010"/>
            <a:ext cx="9302689" cy="2062103"/>
          </a:xfrm>
          <a:prstGeom prst="rect">
            <a:avLst/>
          </a:prstGeom>
        </p:spPr>
        <p:txBody>
          <a:bodyPr wrap="square">
            <a:spAutoFit/>
          </a:bodyPr>
          <a:lstStyle/>
          <a:p>
            <a:pPr algn="just"/>
            <a:r>
              <a:rPr lang="en-US" sz="3200">
                <a:latin typeface="+mj-lt"/>
                <a:cs typeface="Times New Roman" pitchFamily="18" charset="0"/>
              </a:rPr>
              <a:t>- Mỗi </a:t>
            </a:r>
            <a:r>
              <a:rPr lang="en-US" sz="3200" dirty="0" err="1">
                <a:latin typeface="+mj-lt"/>
                <a:cs typeface="Times New Roman" pitchFamily="18" charset="0"/>
              </a:rPr>
              <a:t>lần</a:t>
            </a:r>
            <a:r>
              <a:rPr lang="en-US" sz="3200" dirty="0">
                <a:latin typeface="+mj-lt"/>
                <a:cs typeface="Times New Roman" pitchFamily="18" charset="0"/>
              </a:rPr>
              <a:t> </a:t>
            </a:r>
            <a:r>
              <a:rPr lang="en-US" sz="3200" dirty="0" err="1">
                <a:latin typeface="+mj-lt"/>
                <a:cs typeface="Times New Roman" pitchFamily="18" charset="0"/>
              </a:rPr>
              <a:t>có</a:t>
            </a:r>
            <a:r>
              <a:rPr lang="en-US" sz="3200" dirty="0">
                <a:latin typeface="+mj-lt"/>
                <a:cs typeface="Times New Roman" pitchFamily="18" charset="0"/>
              </a:rPr>
              <a:t> </a:t>
            </a:r>
            <a:r>
              <a:rPr lang="en-US" sz="3200" dirty="0" err="1">
                <a:latin typeface="+mj-lt"/>
                <a:cs typeface="Times New Roman" pitchFamily="18" charset="0"/>
              </a:rPr>
              <a:t>ai</a:t>
            </a:r>
            <a:r>
              <a:rPr lang="en-US" sz="3200" dirty="0">
                <a:latin typeface="+mj-lt"/>
                <a:cs typeface="Times New Roman" pitchFamily="18" charset="0"/>
              </a:rPr>
              <a:t> </a:t>
            </a:r>
            <a:r>
              <a:rPr lang="en-US" sz="3200" dirty="0" err="1">
                <a:latin typeface="+mj-lt"/>
                <a:cs typeface="Times New Roman" pitchFamily="18" charset="0"/>
              </a:rPr>
              <a:t>khen</a:t>
            </a:r>
            <a:r>
              <a:rPr lang="en-US" sz="3200" dirty="0">
                <a:latin typeface="+mj-lt"/>
                <a:cs typeface="Times New Roman" pitchFamily="18" charset="0"/>
              </a:rPr>
              <a:t> </a:t>
            </a:r>
            <a:r>
              <a:rPr lang="en-US" sz="3200" dirty="0" err="1">
                <a:latin typeface="+mj-lt"/>
                <a:cs typeface="Times New Roman" pitchFamily="18" charset="0"/>
              </a:rPr>
              <a:t>những</a:t>
            </a:r>
            <a:r>
              <a:rPr lang="en-US" sz="3200" dirty="0">
                <a:latin typeface="+mj-lt"/>
                <a:cs typeface="Times New Roman" pitchFamily="18" charset="0"/>
              </a:rPr>
              <a:t> </a:t>
            </a:r>
            <a:r>
              <a:rPr lang="en-US" sz="3200" dirty="0" err="1">
                <a:latin typeface="+mj-lt"/>
                <a:cs typeface="Times New Roman" pitchFamily="18" charset="0"/>
              </a:rPr>
              <a:t>chậu</a:t>
            </a:r>
            <a:r>
              <a:rPr lang="en-US" sz="3200" dirty="0">
                <a:latin typeface="+mj-lt"/>
                <a:cs typeface="Times New Roman" pitchFamily="18" charset="0"/>
              </a:rPr>
              <a:t> </a:t>
            </a:r>
            <a:r>
              <a:rPr lang="en-US" sz="3200" dirty="0" err="1">
                <a:latin typeface="+mj-lt"/>
                <a:cs typeface="Times New Roman" pitchFamily="18" charset="0"/>
              </a:rPr>
              <a:t>sen</a:t>
            </a:r>
            <a:r>
              <a:rPr lang="en-US" sz="3200" dirty="0">
                <a:latin typeface="+mj-lt"/>
                <a:cs typeface="Times New Roman" pitchFamily="18" charset="0"/>
              </a:rPr>
              <a:t> </a:t>
            </a:r>
            <a:r>
              <a:rPr lang="en-US" sz="3200" dirty="0" err="1">
                <a:latin typeface="+mj-lt"/>
                <a:cs typeface="Times New Roman" pitchFamily="18" charset="0"/>
              </a:rPr>
              <a:t>đá</a:t>
            </a:r>
            <a:r>
              <a:rPr lang="en-US" sz="3200" dirty="0">
                <a:latin typeface="+mj-lt"/>
                <a:cs typeface="Times New Roman" pitchFamily="18" charset="0"/>
              </a:rPr>
              <a:t>, </a:t>
            </a:r>
            <a:r>
              <a:rPr lang="en-US" sz="3200" dirty="0" err="1">
                <a:latin typeface="+mj-lt"/>
                <a:cs typeface="Times New Roman" pitchFamily="18" charset="0"/>
              </a:rPr>
              <a:t>bố</a:t>
            </a:r>
            <a:r>
              <a:rPr lang="en-US" sz="3200" dirty="0">
                <a:latin typeface="+mj-lt"/>
                <a:cs typeface="Times New Roman" pitchFamily="18" charset="0"/>
              </a:rPr>
              <a:t> </a:t>
            </a:r>
            <a:r>
              <a:rPr lang="en-US" sz="3200" dirty="0" err="1">
                <a:latin typeface="+mj-lt"/>
                <a:cs typeface="Times New Roman" pitchFamily="18" charset="0"/>
              </a:rPr>
              <a:t>của</a:t>
            </a:r>
            <a:r>
              <a:rPr lang="en-US" sz="3200" dirty="0">
                <a:latin typeface="+mj-lt"/>
                <a:cs typeface="Times New Roman" pitchFamily="18" charset="0"/>
              </a:rPr>
              <a:t> </a:t>
            </a:r>
            <a:r>
              <a:rPr lang="en-US" sz="3200" dirty="0" err="1">
                <a:latin typeface="+mj-lt"/>
                <a:cs typeface="Times New Roman" pitchFamily="18" charset="0"/>
              </a:rPr>
              <a:t>Việt</a:t>
            </a:r>
            <a:r>
              <a:rPr lang="en-US" sz="3200" dirty="0">
                <a:latin typeface="+mj-lt"/>
                <a:cs typeface="Times New Roman" pitchFamily="18" charset="0"/>
              </a:rPr>
              <a:t> </a:t>
            </a:r>
            <a:r>
              <a:rPr lang="en-US" sz="3200" dirty="0" err="1">
                <a:latin typeface="+mj-lt"/>
                <a:cs typeface="Times New Roman" pitchFamily="18" charset="0"/>
              </a:rPr>
              <a:t>nói</a:t>
            </a:r>
            <a:r>
              <a:rPr lang="en-US" sz="3200" dirty="0">
                <a:latin typeface="+mj-lt"/>
                <a:cs typeface="Times New Roman" pitchFamily="18" charset="0"/>
              </a:rPr>
              <a:t>: “</a:t>
            </a:r>
            <a:r>
              <a:rPr lang="en-US" sz="3200" dirty="0" err="1">
                <a:latin typeface="+mj-lt"/>
                <a:cs typeface="Times New Roman" pitchFamily="18" charset="0"/>
              </a:rPr>
              <a:t>Khi</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 </a:t>
            </a:r>
            <a:r>
              <a:rPr lang="en-US" sz="3200" dirty="0" err="1">
                <a:latin typeface="+mj-lt"/>
                <a:cs typeface="Times New Roman" pitchFamily="18" charset="0"/>
              </a:rPr>
              <a:t>đem</a:t>
            </a:r>
            <a:r>
              <a:rPr lang="en-US" sz="3200" dirty="0">
                <a:latin typeface="+mj-lt"/>
                <a:cs typeface="Times New Roman" pitchFamily="18" charset="0"/>
              </a:rPr>
              <a:t> </a:t>
            </a:r>
            <a:r>
              <a:rPr lang="en-US" sz="3200" dirty="0" err="1">
                <a:latin typeface="+mj-lt"/>
                <a:cs typeface="Times New Roman" pitchFamily="18" charset="0"/>
              </a:rPr>
              <a:t>chậu</a:t>
            </a:r>
            <a:r>
              <a:rPr lang="en-US" sz="3200" dirty="0">
                <a:latin typeface="+mj-lt"/>
                <a:cs typeface="Times New Roman" pitchFamily="18" charset="0"/>
              </a:rPr>
              <a:t> </a:t>
            </a:r>
            <a:r>
              <a:rPr lang="en-US" sz="3200" dirty="0" err="1">
                <a:latin typeface="+mj-lt"/>
                <a:cs typeface="Times New Roman" pitchFamily="18" charset="0"/>
              </a:rPr>
              <a:t>cây</a:t>
            </a:r>
            <a:r>
              <a:rPr lang="en-US" sz="3200" dirty="0">
                <a:latin typeface="+mj-lt"/>
                <a:cs typeface="Times New Roman" pitchFamily="18" charset="0"/>
              </a:rPr>
              <a:t> </a:t>
            </a:r>
            <a:r>
              <a:rPr lang="en-US" sz="3200" dirty="0" err="1">
                <a:latin typeface="+mj-lt"/>
                <a:cs typeface="Times New Roman" pitchFamily="18" charset="0"/>
              </a:rPr>
              <a:t>về</a:t>
            </a:r>
            <a:r>
              <a:rPr lang="en-US" sz="3200" dirty="0">
                <a:latin typeface="+mj-lt"/>
                <a:cs typeface="Times New Roman" pitchFamily="18" charset="0"/>
              </a:rPr>
              <a:t>, </a:t>
            </a:r>
            <a:r>
              <a:rPr lang="en-US" sz="3200" dirty="0" err="1">
                <a:latin typeface="+mj-lt"/>
                <a:cs typeface="Times New Roman" pitchFamily="18" charset="0"/>
              </a:rPr>
              <a:t>vợ</a:t>
            </a:r>
            <a:r>
              <a:rPr lang="en-US" sz="3200" dirty="0">
                <a:latin typeface="+mj-lt"/>
                <a:cs typeface="Times New Roman" pitchFamily="18" charset="0"/>
              </a:rPr>
              <a:t> </a:t>
            </a:r>
            <a:r>
              <a:rPr lang="en-US" sz="3200" dirty="0" err="1">
                <a:latin typeface="+mj-lt"/>
                <a:cs typeface="Times New Roman" pitchFamily="18" charset="0"/>
              </a:rPr>
              <a:t>chồng</a:t>
            </a:r>
            <a:r>
              <a:rPr lang="en-US" sz="3200" dirty="0">
                <a:latin typeface="+mj-lt"/>
                <a:cs typeface="Times New Roman" pitchFamily="18" charset="0"/>
              </a:rPr>
              <a:t> </a:t>
            </a:r>
            <a:r>
              <a:rPr lang="en-US" sz="3200" dirty="0" err="1">
                <a:latin typeface="+mj-lt"/>
                <a:cs typeface="Times New Roman" pitchFamily="18" charset="0"/>
              </a:rPr>
              <a:t>tôi</a:t>
            </a:r>
            <a:r>
              <a:rPr lang="en-US" sz="3200" dirty="0">
                <a:latin typeface="+mj-lt"/>
                <a:cs typeface="Times New Roman" pitchFamily="18" charset="0"/>
              </a:rPr>
              <a:t> </a:t>
            </a:r>
            <a:r>
              <a:rPr lang="en-US" sz="3200" dirty="0" err="1">
                <a:latin typeface="+mj-lt"/>
                <a:cs typeface="Times New Roman" pitchFamily="18" charset="0"/>
              </a:rPr>
              <a:t>đã</a:t>
            </a:r>
            <a:r>
              <a:rPr lang="en-US" sz="3200" dirty="0">
                <a:latin typeface="+mj-lt"/>
                <a:cs typeface="Times New Roman" pitchFamily="18" charset="0"/>
              </a:rPr>
              <a:t> </a:t>
            </a:r>
            <a:r>
              <a:rPr lang="en-US" sz="3200" dirty="0" err="1">
                <a:latin typeface="+mj-lt"/>
                <a:cs typeface="Times New Roman" pitchFamily="18" charset="0"/>
              </a:rPr>
              <a:t>mừng</a:t>
            </a:r>
            <a:r>
              <a:rPr lang="en-US" sz="3200" dirty="0">
                <a:latin typeface="+mj-lt"/>
                <a:cs typeface="Times New Roman" pitchFamily="18" charset="0"/>
              </a:rPr>
              <a:t> </a:t>
            </a:r>
            <a:r>
              <a:rPr lang="en-US" sz="3200" dirty="0" err="1">
                <a:latin typeface="+mj-lt"/>
                <a:cs typeface="Times New Roman" pitchFamily="18" charset="0"/>
              </a:rPr>
              <a:t>rớt</a:t>
            </a:r>
            <a:r>
              <a:rPr lang="en-US" sz="3200" dirty="0">
                <a:latin typeface="+mj-lt"/>
                <a:cs typeface="Times New Roman" pitchFamily="18" charset="0"/>
              </a:rPr>
              <a:t> </a:t>
            </a:r>
            <a:r>
              <a:rPr lang="en-US" sz="3200" dirty="0" err="1">
                <a:latin typeface="+mj-lt"/>
                <a:cs typeface="Times New Roman" pitchFamily="18" charset="0"/>
              </a:rPr>
              <a:t>nước</a:t>
            </a:r>
            <a:r>
              <a:rPr lang="en-US" sz="3200" dirty="0">
                <a:latin typeface="+mj-lt"/>
                <a:cs typeface="Times New Roman" pitchFamily="18" charset="0"/>
              </a:rPr>
              <a:t> </a:t>
            </a:r>
            <a:r>
              <a:rPr lang="en-US" sz="3200" dirty="0" err="1">
                <a:latin typeface="+mj-lt"/>
                <a:cs typeface="Times New Roman" pitchFamily="18" charset="0"/>
              </a:rPr>
              <a:t>mắt</a:t>
            </a:r>
            <a:r>
              <a:rPr lang="en-US" sz="3200" dirty="0">
                <a:latin typeface="+mj-lt"/>
                <a:cs typeface="Times New Roman" pitchFamily="18" charset="0"/>
              </a:rPr>
              <a:t>. </a:t>
            </a:r>
            <a:r>
              <a:rPr lang="en-US" sz="3200" dirty="0" err="1">
                <a:latin typeface="+mj-lt"/>
                <a:cs typeface="Times New Roman" pitchFamily="18" charset="0"/>
              </a:rPr>
              <a:t>Thầy</a:t>
            </a:r>
            <a:r>
              <a:rPr lang="en-US" sz="3200" dirty="0">
                <a:latin typeface="+mj-lt"/>
                <a:cs typeface="Times New Roman" pitchFamily="18" charset="0"/>
              </a:rPr>
              <a:t> </a:t>
            </a:r>
            <a:r>
              <a:rPr lang="en-US" sz="3200" dirty="0" err="1">
                <a:latin typeface="+mj-lt"/>
                <a:cs typeface="Times New Roman" pitchFamily="18" charset="0"/>
              </a:rPr>
              <a:t>giáo</a:t>
            </a:r>
            <a:r>
              <a:rPr lang="en-US" sz="3200" dirty="0">
                <a:latin typeface="+mj-lt"/>
                <a:cs typeface="Times New Roman" pitchFamily="18" charset="0"/>
              </a:rPr>
              <a:t> </a:t>
            </a:r>
            <a:r>
              <a:rPr lang="en-US" sz="3200" dirty="0" err="1">
                <a:latin typeface="+mj-lt"/>
                <a:cs typeface="Times New Roman" pitchFamily="18" charset="0"/>
              </a:rPr>
              <a:t>của</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 </a:t>
            </a:r>
            <a:r>
              <a:rPr lang="en-US" sz="3200" dirty="0" err="1">
                <a:latin typeface="+mj-lt"/>
                <a:cs typeface="Times New Roman" pitchFamily="18" charset="0"/>
              </a:rPr>
              <a:t>đã</a:t>
            </a:r>
            <a:r>
              <a:rPr lang="en-US" sz="3200" dirty="0">
                <a:latin typeface="+mj-lt"/>
                <a:cs typeface="Times New Roman" pitchFamily="18" charset="0"/>
              </a:rPr>
              <a:t> </a:t>
            </a:r>
            <a:r>
              <a:rPr lang="en-US" sz="3200" dirty="0" err="1">
                <a:latin typeface="+mj-lt"/>
                <a:cs typeface="Times New Roman" pitchFamily="18" charset="0"/>
              </a:rPr>
              <a:t>làm</a:t>
            </a:r>
            <a:r>
              <a:rPr lang="en-US" sz="3200" dirty="0">
                <a:latin typeface="+mj-lt"/>
                <a:cs typeface="Times New Roman" pitchFamily="18" charset="0"/>
              </a:rPr>
              <a:t> </a:t>
            </a:r>
            <a:r>
              <a:rPr lang="en-US" sz="3200" dirty="0" err="1">
                <a:latin typeface="+mj-lt"/>
                <a:cs typeface="Times New Roman" pitchFamily="18" charset="0"/>
              </a:rPr>
              <a:t>thay</a:t>
            </a:r>
            <a:r>
              <a:rPr lang="en-US" sz="3200" dirty="0">
                <a:latin typeface="+mj-lt"/>
                <a:cs typeface="Times New Roman" pitchFamily="18" charset="0"/>
              </a:rPr>
              <a:t> </a:t>
            </a:r>
            <a:r>
              <a:rPr lang="en-US" sz="3200" dirty="0" err="1">
                <a:latin typeface="+mj-lt"/>
                <a:cs typeface="Times New Roman" pitchFamily="18" charset="0"/>
              </a:rPr>
              <a:t>đổi</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a:t>
            </a:r>
            <a:endParaRPr lang="vi-VN" sz="3200" dirty="0">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33" y="1253302"/>
            <a:ext cx="1524006" cy="15240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644" y="3040010"/>
            <a:ext cx="1577876" cy="1577876"/>
          </a:xfrm>
          <a:prstGeom prst="rect">
            <a:avLst/>
          </a:prstGeom>
        </p:spPr>
      </p:pic>
      <p:sp>
        <p:nvSpPr>
          <p:cNvPr id="6" name="Rounded Rectangle 5"/>
          <p:cNvSpPr/>
          <p:nvPr/>
        </p:nvSpPr>
        <p:spPr>
          <a:xfrm>
            <a:off x="304006" y="990600"/>
            <a:ext cx="11430000" cy="4953000"/>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7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xmlns="" id="{E2DAA67D-47F7-4D88-B20E-CD592D23DD68}"/>
              </a:ext>
            </a:extLst>
          </p:cNvPr>
          <p:cNvSpPr/>
          <p:nvPr/>
        </p:nvSpPr>
        <p:spPr>
          <a:xfrm>
            <a:off x="4271340" y="2014331"/>
            <a:ext cx="7551882" cy="254441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5F2EC9F5-083D-4FB3-A238-28A205028F39}"/>
              </a:ext>
            </a:extLst>
          </p:cNvPr>
          <p:cNvSpPr txBox="1"/>
          <p:nvPr/>
        </p:nvSpPr>
        <p:spPr>
          <a:xfrm>
            <a:off x="530087" y="497680"/>
            <a:ext cx="1129313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a:solidFill>
                  <a:schemeClr val="accent1"/>
                </a:solidFill>
                <a:cs typeface="Times New Roman" pitchFamily="18" charset="0"/>
              </a:rPr>
              <a:t>- Qua câu chuyện, em thấy cách làm của thầy giáo đem lại kết quả như thế nào ?</a:t>
            </a:r>
          </a:p>
        </p:txBody>
      </p:sp>
      <p:sp>
        <p:nvSpPr>
          <p:cNvPr id="7" name="TextBox 6">
            <a:extLst>
              <a:ext uri="{FF2B5EF4-FFF2-40B4-BE49-F238E27FC236}">
                <a16:creationId xmlns:a16="http://schemas.microsoft.com/office/drawing/2014/main" xmlns="" id="{4EABFC10-9A70-4D0C-9040-AF1D7CA58995}"/>
              </a:ext>
            </a:extLst>
          </p:cNvPr>
          <p:cNvSpPr txBox="1"/>
          <p:nvPr/>
        </p:nvSpPr>
        <p:spPr>
          <a:xfrm>
            <a:off x="4625069" y="2356083"/>
            <a:ext cx="7062974" cy="1815882"/>
          </a:xfrm>
          <a:prstGeom prst="rect">
            <a:avLst/>
          </a:prstGeom>
          <a:noFill/>
        </p:spPr>
        <p:txBody>
          <a:bodyPr wrap="square" rtlCol="0">
            <a:spAutoFit/>
          </a:bodyPr>
          <a:lstStyle/>
          <a:p>
            <a:pPr algn="just"/>
            <a:r>
              <a:rPr lang="en-US" sz="2800">
                <a:solidFill>
                  <a:schemeClr val="accent1"/>
                </a:solidFill>
                <a:cs typeface="Times New Roman" pitchFamily="18" charset="0"/>
              </a:rPr>
              <a:t>- Thầy giáo rất khéo léo động viện, khích lệ cả lớp, cả những học sinh chậm như Việt biết tin tưởng vào bản thân, thay đổi và tiến bộ không ngừng.</a:t>
            </a: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8589" t="2285"/>
          <a:stretch/>
        </p:blipFill>
        <p:spPr>
          <a:xfrm>
            <a:off x="232012" y="1658336"/>
            <a:ext cx="3862316" cy="4683504"/>
          </a:xfrm>
          <a:prstGeom prst="roundRect">
            <a:avLst/>
          </a:prstGeom>
        </p:spPr>
      </p:pic>
    </p:spTree>
    <p:extLst>
      <p:ext uri="{BB962C8B-B14F-4D97-AF65-F5344CB8AC3E}">
        <p14:creationId xmlns:p14="http://schemas.microsoft.com/office/powerpoint/2010/main" val="32583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0AF6A02-1082-4239-8F62-4F2C730EEB9E}"/>
              </a:ext>
            </a:extLst>
          </p:cNvPr>
          <p:cNvPicPr>
            <a:picLocks noChangeAspect="1"/>
          </p:cNvPicPr>
          <p:nvPr/>
        </p:nvPicPr>
        <p:blipFill>
          <a:blip r:embed="rId2"/>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xmlns="" id="{1B31CC8B-ABEF-4847-94C3-C9CE9426FE77}"/>
              </a:ext>
            </a:extLst>
          </p:cNvPr>
          <p:cNvSpPr/>
          <p:nvPr/>
        </p:nvSpPr>
        <p:spPr>
          <a:xfrm>
            <a:off x="4069647" y="3373367"/>
            <a:ext cx="4051118"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8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kumimoji="0" lang="en-US" sz="4800" b="1" i="0" u="none" strike="noStrike" kern="1200" cap="all" spc="0" normalizeH="0" baseline="0" noProof="0"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uLnTx/>
              <a:uFillTx/>
              <a:latin typeface="UTM Avo"/>
              <a:cs typeface="Times New Roman" pitchFamily="18" charset="0"/>
            </a:endParaRPr>
          </a:p>
        </p:txBody>
      </p:sp>
      <p:pic>
        <p:nvPicPr>
          <p:cNvPr id="11" name="55">
            <a:extLst>
              <a:ext uri="{FF2B5EF4-FFF2-40B4-BE49-F238E27FC236}">
                <a16:creationId xmlns:a16="http://schemas.microsoft.com/office/drawing/2014/main" xmlns=""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xmlns=""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xmlns="" id="{5EE46816-CEE4-4965-A34F-88072896694E}"/>
              </a:ext>
            </a:extLst>
          </p:cNvPr>
          <p:cNvPicPr>
            <a:picLocks noChangeAspect="1"/>
          </p:cNvPicPr>
          <p:nvPr/>
        </p:nvPicPr>
        <p:blipFill>
          <a:blip r:embed="rId5"/>
          <a:stretch>
            <a:fillRect/>
          </a:stretch>
        </p:blipFill>
        <p:spPr>
          <a:xfrm>
            <a:off x="2495746" y="586854"/>
            <a:ext cx="2177862" cy="2876544"/>
          </a:xfrm>
          <a:prstGeom prst="rect">
            <a:avLst/>
          </a:prstGeom>
        </p:spPr>
      </p:pic>
    </p:spTree>
    <p:extLst>
      <p:ext uri="{BB962C8B-B14F-4D97-AF65-F5344CB8AC3E}">
        <p14:creationId xmlns:p14="http://schemas.microsoft.com/office/powerpoint/2010/main" val="2196921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580" y="934526"/>
            <a:ext cx="9709709" cy="646331"/>
          </a:xfrm>
          <a:prstGeom prst="rect">
            <a:avLst/>
          </a:prstGeom>
        </p:spPr>
        <p:txBody>
          <a:bodyPr wrap="none">
            <a:spAutoFit/>
          </a:bodyPr>
          <a:lstStyle/>
          <a:p>
            <a:r>
              <a:rPr lang="en-US" sz="3600" dirty="0">
                <a:solidFill>
                  <a:srgbClr val="0000FF"/>
                </a:solidFill>
                <a:cs typeface="Times New Roman" pitchFamily="18" charset="0"/>
              </a:rPr>
              <a:t>1. </a:t>
            </a:r>
            <a:r>
              <a:rPr lang="en-US" sz="3600" dirty="0" err="1">
                <a:solidFill>
                  <a:srgbClr val="0000FF"/>
                </a:solidFill>
                <a:cs typeface="Times New Roman" pitchFamily="18" charset="0"/>
              </a:rPr>
              <a:t>Tìm</a:t>
            </a:r>
            <a:r>
              <a:rPr lang="en-US" sz="3600" dirty="0">
                <a:solidFill>
                  <a:srgbClr val="0000FF"/>
                </a:solidFill>
                <a:cs typeface="Times New Roman" pitchFamily="18" charset="0"/>
              </a:rPr>
              <a:t> </a:t>
            </a:r>
            <a:r>
              <a:rPr lang="en-US" sz="3600" dirty="0" err="1">
                <a:solidFill>
                  <a:srgbClr val="0000FF"/>
                </a:solidFill>
                <a:cs typeface="Times New Roman" pitchFamily="18" charset="0"/>
              </a:rPr>
              <a:t>trong</a:t>
            </a:r>
            <a:r>
              <a:rPr lang="en-US" sz="3600" dirty="0">
                <a:solidFill>
                  <a:srgbClr val="0000FF"/>
                </a:solidFill>
                <a:cs typeface="Times New Roman" pitchFamily="18" charset="0"/>
              </a:rPr>
              <a:t> </a:t>
            </a:r>
            <a:r>
              <a:rPr lang="en-US" sz="3600" dirty="0" err="1">
                <a:solidFill>
                  <a:srgbClr val="0000FF"/>
                </a:solidFill>
                <a:cs typeface="Times New Roman" pitchFamily="18" charset="0"/>
              </a:rPr>
              <a:t>bài</a:t>
            </a:r>
            <a:r>
              <a:rPr lang="en-US" sz="3600" dirty="0">
                <a:solidFill>
                  <a:srgbClr val="0000FF"/>
                </a:solidFill>
                <a:cs typeface="Times New Roman" pitchFamily="18" charset="0"/>
              </a:rPr>
              <a:t> </a:t>
            </a:r>
            <a:r>
              <a:rPr lang="en-US" sz="3600" dirty="0" err="1">
                <a:solidFill>
                  <a:srgbClr val="0000FF"/>
                </a:solidFill>
                <a:cs typeface="Times New Roman" pitchFamily="18" charset="0"/>
              </a:rPr>
              <a:t>một</a:t>
            </a:r>
            <a:r>
              <a:rPr lang="en-US" sz="3600" dirty="0">
                <a:solidFill>
                  <a:srgbClr val="0000FF"/>
                </a:solidFill>
                <a:cs typeface="Times New Roman" pitchFamily="18" charset="0"/>
              </a:rPr>
              <a:t> </a:t>
            </a:r>
            <a:r>
              <a:rPr lang="en-US" sz="3600" dirty="0" err="1">
                <a:solidFill>
                  <a:srgbClr val="0000FF"/>
                </a:solidFill>
                <a:cs typeface="Times New Roman" pitchFamily="18" charset="0"/>
              </a:rPr>
              <a:t>câu</a:t>
            </a:r>
            <a:r>
              <a:rPr lang="en-US" sz="3600" dirty="0">
                <a:solidFill>
                  <a:srgbClr val="0000FF"/>
                </a:solidFill>
                <a:cs typeface="Times New Roman" pitchFamily="18" charset="0"/>
              </a:rPr>
              <a:t> </a:t>
            </a:r>
            <a:r>
              <a:rPr lang="en-US" sz="3600" dirty="0" err="1">
                <a:solidFill>
                  <a:srgbClr val="0000FF"/>
                </a:solidFill>
                <a:cs typeface="Times New Roman" pitchFamily="18" charset="0"/>
              </a:rPr>
              <a:t>yêu</a:t>
            </a:r>
            <a:r>
              <a:rPr lang="en-US" sz="3600" dirty="0">
                <a:solidFill>
                  <a:srgbClr val="0000FF"/>
                </a:solidFill>
                <a:cs typeface="Times New Roman" pitchFamily="18" charset="0"/>
              </a:rPr>
              <a:t> </a:t>
            </a:r>
            <a:r>
              <a:rPr lang="en-US" sz="3600" dirty="0" err="1">
                <a:solidFill>
                  <a:srgbClr val="0000FF"/>
                </a:solidFill>
                <a:cs typeface="Times New Roman" pitchFamily="18" charset="0"/>
              </a:rPr>
              <a:t>cầu</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đề</a:t>
            </a:r>
            <a:r>
              <a:rPr lang="en-US" sz="3600" dirty="0">
                <a:solidFill>
                  <a:srgbClr val="0000FF"/>
                </a:solidFill>
                <a:cs typeface="Times New Roman" pitchFamily="18" charset="0"/>
              </a:rPr>
              <a:t> </a:t>
            </a:r>
            <a:r>
              <a:rPr lang="en-US" sz="3600" dirty="0" err="1">
                <a:solidFill>
                  <a:srgbClr val="0000FF"/>
                </a:solidFill>
                <a:cs typeface="Times New Roman" pitchFamily="18" charset="0"/>
              </a:rPr>
              <a:t>nghị</a:t>
            </a:r>
            <a:r>
              <a:rPr lang="en-US" sz="3600" dirty="0">
                <a:solidFill>
                  <a:srgbClr val="0000FF"/>
                </a:solidFill>
                <a:cs typeface="Times New Roman" pitchFamily="18" charset="0"/>
              </a:rPr>
              <a:t>.</a:t>
            </a:r>
          </a:p>
        </p:txBody>
      </p:sp>
      <p:sp>
        <p:nvSpPr>
          <p:cNvPr id="3" name="Cloud 2"/>
          <p:cNvSpPr/>
          <p:nvPr/>
        </p:nvSpPr>
        <p:spPr>
          <a:xfrm>
            <a:off x="2663931" y="1913723"/>
            <a:ext cx="6934200" cy="175260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cs typeface="Times New Roman" pitchFamily="18" charset="0"/>
              </a:rPr>
              <a:t>Các</a:t>
            </a:r>
            <a:r>
              <a:rPr lang="en-US" sz="3200" dirty="0">
                <a:solidFill>
                  <a:schemeClr val="tx1"/>
                </a:solidFill>
                <a:cs typeface="Times New Roman" pitchFamily="18" charset="0"/>
              </a:rPr>
              <a:t> </a:t>
            </a:r>
            <a:r>
              <a:rPr lang="en-US" sz="3200" dirty="0" err="1">
                <a:solidFill>
                  <a:schemeClr val="tx1"/>
                </a:solidFill>
                <a:cs typeface="Times New Roman" pitchFamily="18" charset="0"/>
              </a:rPr>
              <a:t>em</a:t>
            </a:r>
            <a:r>
              <a:rPr lang="en-US" sz="3200" dirty="0">
                <a:solidFill>
                  <a:schemeClr val="tx1"/>
                </a:solidFill>
                <a:cs typeface="Times New Roman" pitchFamily="18" charset="0"/>
              </a:rPr>
              <a:t> </a:t>
            </a:r>
            <a:r>
              <a:rPr lang="en-US" sz="3200" dirty="0" err="1">
                <a:solidFill>
                  <a:schemeClr val="tx1"/>
                </a:solidFill>
                <a:cs typeface="Times New Roman" pitchFamily="18" charset="0"/>
              </a:rPr>
              <a:t>cố</a:t>
            </a:r>
            <a:r>
              <a:rPr lang="en-US" sz="3200" dirty="0">
                <a:solidFill>
                  <a:schemeClr val="tx1"/>
                </a:solidFill>
                <a:cs typeface="Times New Roman" pitchFamily="18" charset="0"/>
              </a:rPr>
              <a:t> </a:t>
            </a:r>
            <a:r>
              <a:rPr lang="en-US" sz="3200" dirty="0" err="1">
                <a:solidFill>
                  <a:schemeClr val="tx1"/>
                </a:solidFill>
                <a:cs typeface="Times New Roman" pitchFamily="18" charset="0"/>
              </a:rPr>
              <a:t>gắng</a:t>
            </a:r>
            <a:r>
              <a:rPr lang="en-US" sz="3200" dirty="0">
                <a:solidFill>
                  <a:schemeClr val="tx1"/>
                </a:solidFill>
                <a:cs typeface="Times New Roman" pitchFamily="18" charset="0"/>
              </a:rPr>
              <a:t> </a:t>
            </a:r>
            <a:r>
              <a:rPr lang="en-US" sz="3200" dirty="0" err="1">
                <a:solidFill>
                  <a:schemeClr val="tx1"/>
                </a:solidFill>
                <a:cs typeface="Times New Roman" pitchFamily="18" charset="0"/>
              </a:rPr>
              <a:t>nhé</a:t>
            </a:r>
            <a:r>
              <a:rPr lang="en-US" sz="3200" dirty="0">
                <a:solidFill>
                  <a:schemeClr val="tx1"/>
                </a:solidFill>
                <a:cs typeface="Times New Roman" pitchFamily="18" charset="0"/>
              </a:rPr>
              <a:t>!</a:t>
            </a:r>
          </a:p>
        </p:txBody>
      </p:sp>
      <p:sp>
        <p:nvSpPr>
          <p:cNvPr id="4" name="Rectangle 3"/>
          <p:cNvSpPr/>
          <p:nvPr/>
        </p:nvSpPr>
        <p:spPr>
          <a:xfrm>
            <a:off x="891309" y="4156312"/>
            <a:ext cx="11003236" cy="646331"/>
          </a:xfrm>
          <a:prstGeom prst="rect">
            <a:avLst/>
          </a:prstGeom>
        </p:spPr>
        <p:txBody>
          <a:bodyPr wrap="square">
            <a:spAutoFit/>
          </a:bodyPr>
          <a:lstStyle/>
          <a:p>
            <a:pPr algn="ctr"/>
            <a:r>
              <a:rPr lang="en-US" sz="3600" dirty="0">
                <a:solidFill>
                  <a:srgbClr val="0000FF"/>
                </a:solidFill>
                <a:cs typeface="Times New Roman" pitchFamily="18" charset="0"/>
              </a:rPr>
              <a:t>2. </a:t>
            </a:r>
            <a:r>
              <a:rPr lang="vi-VN" sz="3600" dirty="0">
                <a:solidFill>
                  <a:srgbClr val="0000FF"/>
                </a:solidFill>
                <a:cs typeface="Times New Roman" pitchFamily="18" charset="0"/>
              </a:rPr>
              <a:t>Em thích cách nói nào dưới đây hơn? Vì sao?</a:t>
            </a:r>
          </a:p>
        </p:txBody>
      </p:sp>
      <p:sp>
        <p:nvSpPr>
          <p:cNvPr id="5" name="Rectangle 4"/>
          <p:cNvSpPr/>
          <p:nvPr/>
        </p:nvSpPr>
        <p:spPr>
          <a:xfrm>
            <a:off x="2872580" y="4756477"/>
            <a:ext cx="6477000" cy="1651671"/>
          </a:xfrm>
          <a:prstGeom prst="rect">
            <a:avLst/>
          </a:prstGeom>
        </p:spPr>
        <p:txBody>
          <a:bodyPr wrap="square">
            <a:spAutoFit/>
          </a:bodyPr>
          <a:lstStyle/>
          <a:p>
            <a:pPr>
              <a:lnSpc>
                <a:spcPct val="150000"/>
              </a:lnSpc>
            </a:pPr>
            <a:r>
              <a:rPr lang="vi-VN" sz="3600" dirty="0">
                <a:solidFill>
                  <a:srgbClr val="0000FF"/>
                </a:solidFill>
                <a:cs typeface="Times New Roman" pitchFamily="18" charset="0"/>
              </a:rPr>
              <a:t>a</a:t>
            </a:r>
            <a:r>
              <a:rPr lang="en-US" sz="3600" dirty="0">
                <a:solidFill>
                  <a:srgbClr val="0000FF"/>
                </a:solidFill>
                <a:cs typeface="Times New Roman" pitchFamily="18" charset="0"/>
              </a:rPr>
              <a:t>)</a:t>
            </a:r>
            <a:r>
              <a:rPr lang="vi-VN" sz="3600" dirty="0">
                <a:solidFill>
                  <a:srgbClr val="0000FF"/>
                </a:solidFill>
                <a:cs typeface="Times New Roman" pitchFamily="18" charset="0"/>
              </a:rPr>
              <a:t> Các em phải cố gắng!</a:t>
            </a:r>
          </a:p>
          <a:p>
            <a:pPr>
              <a:lnSpc>
                <a:spcPct val="150000"/>
              </a:lnSpc>
            </a:pPr>
            <a:r>
              <a:rPr lang="vi-VN" sz="3600" dirty="0">
                <a:solidFill>
                  <a:srgbClr val="0000FF"/>
                </a:solidFill>
                <a:cs typeface="Times New Roman" pitchFamily="18" charset="0"/>
              </a:rPr>
              <a:t>b</a:t>
            </a:r>
            <a:r>
              <a:rPr lang="en-US" sz="3600" dirty="0">
                <a:solidFill>
                  <a:srgbClr val="0000FF"/>
                </a:solidFill>
                <a:cs typeface="Times New Roman" pitchFamily="18" charset="0"/>
              </a:rPr>
              <a:t>)</a:t>
            </a:r>
            <a:r>
              <a:rPr lang="vi-VN" sz="3600" dirty="0">
                <a:solidFill>
                  <a:srgbClr val="0000FF"/>
                </a:solidFill>
                <a:cs typeface="Times New Roman" pitchFamily="18" charset="0"/>
              </a:rPr>
              <a:t> Các em cố gắng nhé!</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31" y="449852"/>
            <a:ext cx="1524006" cy="15240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4" y="3962659"/>
            <a:ext cx="864015" cy="922678"/>
          </a:xfrm>
          <a:prstGeom prst="rect">
            <a:avLst/>
          </a:prstGeom>
        </p:spPr>
      </p:pic>
    </p:spTree>
    <p:extLst>
      <p:ext uri="{BB962C8B-B14F-4D97-AF65-F5344CB8AC3E}">
        <p14:creationId xmlns:p14="http://schemas.microsoft.com/office/powerpoint/2010/main" val="32601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421167B2-B9C0-4A1A-B847-1459A6305C33}"/>
              </a:ext>
            </a:extLst>
          </p:cNvPr>
          <p:cNvSpPr txBox="1">
            <a:spLocks/>
          </p:cNvSpPr>
          <p:nvPr/>
        </p:nvSpPr>
        <p:spPr>
          <a:xfrm>
            <a:off x="1940062" y="2866396"/>
            <a:ext cx="9142809"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218114641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a16="http://schemas.microsoft.com/office/drawing/2014/main" xmlns=""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a16="http://schemas.microsoft.com/office/drawing/2014/main" xmlns="" id="{ADECD916-DCC3-4B6B-867E-92AF3A7EEA90}"/>
              </a:ext>
            </a:extLst>
          </p:cNvPr>
          <p:cNvSpPr txBox="1"/>
          <p:nvPr/>
        </p:nvSpPr>
        <p:spPr>
          <a:xfrm>
            <a:off x="4910483" y="3013501"/>
            <a:ext cx="4134678" cy="830997"/>
          </a:xfrm>
          <a:prstGeom prst="rect">
            <a:avLst/>
          </a:prstGeom>
          <a:noFill/>
        </p:spPr>
        <p:txBody>
          <a:bodyPr wrap="square" rtlCol="0">
            <a:spAutoFit/>
          </a:bodyPr>
          <a:lstStyle/>
          <a:p>
            <a:r>
              <a:rPr lang="en-US" sz="4800" b="1" dirty="0">
                <a:solidFill>
                  <a:schemeClr val="bg1"/>
                </a:solidFill>
              </a:rPr>
              <a:t>KHỞI ĐỘNG</a:t>
            </a:r>
          </a:p>
        </p:txBody>
      </p:sp>
    </p:spTree>
    <p:extLst>
      <p:ext uri="{BB962C8B-B14F-4D97-AF65-F5344CB8AC3E}">
        <p14:creationId xmlns:p14="http://schemas.microsoft.com/office/powerpoint/2010/main" val="1915691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35D1BF24-76CA-4563-959A-F281F9EC668C}"/>
              </a:ext>
            </a:extLst>
          </p:cNvPr>
          <p:cNvSpPr txBox="1">
            <a:spLocks/>
          </p:cNvSpPr>
          <p:nvPr/>
        </p:nvSpPr>
        <p:spPr>
          <a:xfrm>
            <a:off x="390522" y="436729"/>
            <a:ext cx="10514231" cy="667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cs typeface="Times New Roman" pitchFamily="18" charset="0"/>
              </a:rPr>
              <a:t/>
            </a:r>
            <a:br>
              <a:rPr lang="en-US" sz="3600" b="1" dirty="0">
                <a:cs typeface="Times New Roman" pitchFamily="18" charset="0"/>
              </a:rPr>
            </a:br>
            <a:r>
              <a:rPr lang="en-US" sz="3600" b="1" dirty="0">
                <a:cs typeface="Times New Roman" pitchFamily="18" charset="0"/>
              </a:rPr>
              <a:t>        </a:t>
            </a:r>
            <a:r>
              <a:rPr lang="en-US" sz="3600" b="1" dirty="0" err="1">
                <a:solidFill>
                  <a:srgbClr val="FF0000"/>
                </a:solidFill>
                <a:cs typeface="Times New Roman" pitchFamily="18" charset="0"/>
              </a:rPr>
              <a:t>Bài</a:t>
            </a:r>
            <a:r>
              <a:rPr lang="en-US" sz="3600" b="1" dirty="0">
                <a:solidFill>
                  <a:srgbClr val="FF0000"/>
                </a:solidFill>
                <a:cs typeface="Times New Roman" pitchFamily="18" charset="0"/>
              </a:rPr>
              <a:t> </a:t>
            </a:r>
            <a:r>
              <a:rPr lang="en-US" sz="3600" b="1" dirty="0" err="1">
                <a:solidFill>
                  <a:srgbClr val="FF0000"/>
                </a:solidFill>
                <a:cs typeface="Times New Roman" pitchFamily="18" charset="0"/>
              </a:rPr>
              <a:t>đọc</a:t>
            </a:r>
            <a:r>
              <a:rPr lang="en-US" sz="3600" b="1" dirty="0">
                <a:solidFill>
                  <a:srgbClr val="FF0000"/>
                </a:solidFill>
                <a:cs typeface="Times New Roman" pitchFamily="18" charset="0"/>
              </a:rPr>
              <a:t> 2</a:t>
            </a:r>
            <a:r>
              <a:rPr lang="en-US" sz="3600" b="1">
                <a:solidFill>
                  <a:srgbClr val="FF0000"/>
                </a:solidFill>
                <a:cs typeface="Times New Roman" pitchFamily="18" charset="0"/>
              </a:rPr>
              <a:t>: Những cây sen đá</a:t>
            </a:r>
            <a:endParaRPr lang="en-US" sz="3600" b="1" dirty="0">
              <a:solidFill>
                <a:srgbClr val="FF0000"/>
              </a:solidFill>
              <a:cs typeface="Times New Roman" pitchFamily="18" charset="0"/>
            </a:endParaRPr>
          </a:p>
        </p:txBody>
      </p:sp>
      <p:sp>
        <p:nvSpPr>
          <p:cNvPr id="2" name="AutoShape 2" descr="Top 9 loại sen đá đẹp và phổ biến nhất hiện nay khiến ai cũng muốn c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1944688"/>
            <a:ext cx="10153934" cy="388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88752" y="1938528"/>
            <a:ext cx="725242" cy="1197864"/>
          </a:xfrm>
          <a:prstGeom prst="rect">
            <a:avLst/>
          </a:prstGeom>
          <a:solidFill>
            <a:srgbClr val="FFFFF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endParaRPr>
          </a:p>
        </p:txBody>
      </p:sp>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15" y="1307721"/>
            <a:ext cx="3820639"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489" y="1307721"/>
            <a:ext cx="3316407"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793" y="1307721"/>
            <a:ext cx="3398293"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1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40260" y="466912"/>
            <a:ext cx="4457700" cy="738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solidFill>
                  <a:srgbClr val="FF0000"/>
                </a:solidFill>
                <a:effectLst>
                  <a:outerShdw blurRad="38100" dist="38100" dir="2700000" algn="tl">
                    <a:srgbClr val="000000">
                      <a:alpha val="43137"/>
                    </a:srgbClr>
                  </a:outerShdw>
                </a:effectLst>
                <a:cs typeface="Times New Roman" pitchFamily="18" charset="0"/>
              </a:rPr>
              <a:t>Những cây sen đá</a:t>
            </a:r>
            <a:endParaRPr lang="en-US" sz="36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6" name="Subtitle 2"/>
          <p:cNvSpPr txBox="1">
            <a:spLocks/>
          </p:cNvSpPr>
          <p:nvPr/>
        </p:nvSpPr>
        <p:spPr>
          <a:xfrm>
            <a:off x="268315" y="1345024"/>
            <a:ext cx="11735607" cy="4324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500" b="1" dirty="0">
                <a:solidFill>
                  <a:prstClr val="black"/>
                </a:solidFill>
              </a:rPr>
              <a:t>1</a:t>
            </a:r>
            <a:r>
              <a:rPr lang="vi-VN" sz="2500" dirty="0">
                <a:solidFill>
                  <a:prstClr val="black"/>
                </a:solidFill>
              </a:rPr>
              <a:t>. Một hôm, thầy Huy mang đến lớp một chậu sen đá. Thầy bảo:</a:t>
            </a:r>
          </a:p>
          <a:p>
            <a:pPr marL="0" indent="0">
              <a:buFont typeface="Arial" pitchFamily="34" charset="0"/>
              <a:buNone/>
            </a:pPr>
            <a:r>
              <a:rPr lang="vi-VN" sz="2500" dirty="0">
                <a:solidFill>
                  <a:prstClr val="black"/>
                </a:solidFill>
              </a:rPr>
              <a:t>- Cây này có rất nhiều cây con. Mỗi tuần, thầy sẽ tặng một cây cho em nào đạt kết quả học tập cao nhất trong tuần. Các em cố gắng nhé!</a:t>
            </a:r>
          </a:p>
          <a:p>
            <a:pPr marL="0" indent="0">
              <a:buFont typeface="Arial" pitchFamily="34" charset="0"/>
              <a:buNone/>
            </a:pPr>
            <a:r>
              <a:rPr lang="vi-VN" sz="2500" b="1" dirty="0">
                <a:solidFill>
                  <a:prstClr val="black"/>
                </a:solidFill>
              </a:rPr>
              <a:t>2.</a:t>
            </a:r>
            <a:r>
              <a:rPr lang="vi-VN" sz="2500" dirty="0">
                <a:solidFill>
                  <a:prstClr val="black"/>
                </a:solidFill>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Font typeface="Arial" pitchFamily="34" charset="0"/>
              <a:buNone/>
            </a:pPr>
            <a:r>
              <a:rPr lang="vi-VN" sz="2500" b="1" dirty="0">
                <a:solidFill>
                  <a:prstClr val="black"/>
                </a:solidFill>
              </a:rPr>
              <a:t>3.</a:t>
            </a:r>
            <a:r>
              <a:rPr lang="vi-VN" sz="2500" dirty="0">
                <a:solidFill>
                  <a:prstClr val="black"/>
                </a:solidFill>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Font typeface="Arial" pitchFamily="34" charset="0"/>
              <a:buNone/>
            </a:pPr>
            <a:r>
              <a:rPr lang="vi-VN" sz="2500" dirty="0">
                <a:solidFill>
                  <a:prstClr val="black"/>
                </a:solidFill>
              </a:rPr>
              <a:t>- Khi cháu đem chậu cây về, vợ chồng tôi đã mừng rơi nước mắt. Thầy giáo của cháu đã làm thay đổi cháu.</a:t>
            </a:r>
          </a:p>
          <a:p>
            <a:pPr marL="0" indent="0" algn="r">
              <a:buFont typeface="Arial" pitchFamily="34" charset="0"/>
              <a:buNone/>
            </a:pPr>
            <a:r>
              <a:rPr lang="vi-VN" sz="2500" i="1" dirty="0">
                <a:solidFill>
                  <a:prstClr val="black"/>
                </a:solidFill>
              </a:rPr>
              <a:t>Theo Thái Hiển</a:t>
            </a:r>
            <a:endParaRPr lang="vi-VN" sz="2500" dirty="0">
              <a:solidFill>
                <a:prstClr val="black"/>
              </a:solidFill>
            </a:endParaRPr>
          </a:p>
          <a:p>
            <a:pPr marL="0" indent="0">
              <a:buFont typeface="Arial" pitchFamily="34" charset="0"/>
              <a:buNone/>
            </a:pPr>
            <a:endParaRPr lang="en-US" sz="2500" dirty="0">
              <a:solidFill>
                <a:prstClr val="black"/>
              </a:solidFill>
            </a:endParaRPr>
          </a:p>
        </p:txBody>
      </p:sp>
      <p:sp>
        <p:nvSpPr>
          <p:cNvPr id="8" name="Flowchart: Terminator 7"/>
          <p:cNvSpPr/>
          <p:nvPr/>
        </p:nvSpPr>
        <p:spPr>
          <a:xfrm>
            <a:off x="473806" y="468111"/>
            <a:ext cx="2654259" cy="736988"/>
          </a:xfrm>
          <a:prstGeom prst="flowChartTerminator">
            <a:avLst/>
          </a:prstGeom>
          <a:solidFill>
            <a:srgbClr val="085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prstClr val="white"/>
                </a:solidFill>
                <a:effectLst>
                  <a:outerShdw blurRad="38100" dist="38100" dir="2700000" algn="tl">
                    <a:srgbClr val="000000">
                      <a:alpha val="43137"/>
                    </a:srgbClr>
                  </a:outerShdw>
                </a:effectLst>
                <a:cs typeface="Times New Roman" panose="02020603050405020304" pitchFamily="18" charset="0"/>
              </a:rPr>
              <a:t>ĐỌC CẢ BÀI</a:t>
            </a:r>
          </a:p>
        </p:txBody>
      </p:sp>
    </p:spTree>
    <p:extLst>
      <p:ext uri="{BB962C8B-B14F-4D97-AF65-F5344CB8AC3E}">
        <p14:creationId xmlns:p14="http://schemas.microsoft.com/office/powerpoint/2010/main" val="87658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0AF6A02-1082-4239-8F62-4F2C730EEB9E}"/>
              </a:ext>
            </a:extLst>
          </p:cNvPr>
          <p:cNvPicPr>
            <a:picLocks noChangeAspect="1"/>
          </p:cNvPicPr>
          <p:nvPr/>
        </p:nvPicPr>
        <p:blipFill>
          <a:blip r:embed="rId2"/>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xmlns="" id="{1B31CC8B-ABEF-4847-94C3-C9CE9426FE77}"/>
              </a:ext>
            </a:extLst>
          </p:cNvPr>
          <p:cNvSpPr/>
          <p:nvPr/>
        </p:nvSpPr>
        <p:spPr>
          <a:xfrm>
            <a:off x="4069647" y="3256590"/>
            <a:ext cx="4051118" cy="861774"/>
          </a:xfrm>
          <a:prstGeom prst="rect">
            <a:avLst/>
          </a:prstGeom>
          <a:noFill/>
        </p:spPr>
        <p:txBody>
          <a:bodyPr wrap="square" lIns="91440" tIns="45720" rIns="91440" bIns="45720">
            <a:spAutoFit/>
          </a:bodyPr>
          <a:lstStyle/>
          <a:p>
            <a:pPr algn="ctr"/>
            <a:r>
              <a:rPr lang="vi-VN"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a:extLst>
              <a:ext uri="{FF2B5EF4-FFF2-40B4-BE49-F238E27FC236}">
                <a16:creationId xmlns:a16="http://schemas.microsoft.com/office/drawing/2014/main" xmlns=""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xmlns=""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xmlns="" id="{5EE46816-CEE4-4965-A34F-88072896694E}"/>
              </a:ext>
            </a:extLst>
          </p:cNvPr>
          <p:cNvPicPr>
            <a:picLocks noChangeAspect="1"/>
          </p:cNvPicPr>
          <p:nvPr/>
        </p:nvPicPr>
        <p:blipFill>
          <a:blip r:embed="rId5"/>
          <a:stretch>
            <a:fillRect/>
          </a:stretch>
        </p:blipFill>
        <p:spPr>
          <a:xfrm>
            <a:off x="2495746" y="171744"/>
            <a:ext cx="2177862" cy="3291654"/>
          </a:xfrm>
          <a:prstGeom prst="rect">
            <a:avLst/>
          </a:prstGeom>
        </p:spPr>
      </p:pic>
    </p:spTree>
    <p:extLst>
      <p:ext uri="{BB962C8B-B14F-4D97-AF65-F5344CB8AC3E}">
        <p14:creationId xmlns:p14="http://schemas.microsoft.com/office/powerpoint/2010/main" val="321349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409" y="882098"/>
            <a:ext cx="10287000" cy="5139869"/>
          </a:xfrm>
          <a:prstGeom prst="rect">
            <a:avLst/>
          </a:prstGeom>
        </p:spPr>
        <p:txBody>
          <a:bodyPr wrap="square">
            <a:spAutoFit/>
          </a:bodyPr>
          <a:lstStyle/>
          <a:p>
            <a:pPr marL="742950" indent="-742950">
              <a:buAutoNum type="arabicPeriod"/>
            </a:pPr>
            <a:r>
              <a:rPr lang="vi-VN" sz="3200" dirty="0" smtClean="0">
                <a:solidFill>
                  <a:srgbClr val="0000FF"/>
                </a:solidFill>
                <a:cs typeface="Times New Roman" pitchFamily="18" charset="0"/>
              </a:rPr>
              <a:t>Thầy </a:t>
            </a:r>
            <a:r>
              <a:rPr lang="vi-VN" sz="3200" dirty="0">
                <a:solidFill>
                  <a:srgbClr val="0000FF"/>
                </a:solidFill>
                <a:cs typeface="Times New Roman" pitchFamily="18" charset="0"/>
              </a:rPr>
              <a:t>giáo mang chậu </a:t>
            </a:r>
            <a:r>
              <a:rPr lang="en-US" sz="3200" dirty="0" err="1">
                <a:solidFill>
                  <a:srgbClr val="0000FF"/>
                </a:solidFill>
                <a:cs typeface="Times New Roman" pitchFamily="18" charset="0"/>
              </a:rPr>
              <a:t>sen</a:t>
            </a:r>
            <a:r>
              <a:rPr lang="vi-VN" sz="3200" dirty="0">
                <a:solidFill>
                  <a:srgbClr val="0000FF"/>
                </a:solidFill>
                <a:cs typeface="Times New Roman" pitchFamily="18" charset="0"/>
              </a:rPr>
              <a:t> đá đến lớp để làm gì</a:t>
            </a:r>
            <a:r>
              <a:rPr lang="vi-VN" sz="3200" dirty="0" smtClean="0">
                <a:solidFill>
                  <a:srgbClr val="0000FF"/>
                </a:solidFill>
                <a:cs typeface="Times New Roman" pitchFamily="18" charset="0"/>
              </a:rPr>
              <a:t>?</a:t>
            </a:r>
            <a:endParaRPr lang="en-US" sz="3200" dirty="0" smtClean="0">
              <a:solidFill>
                <a:srgbClr val="0000FF"/>
              </a:solidFill>
              <a:cs typeface="Times New Roman" pitchFamily="18" charset="0"/>
            </a:endParaRPr>
          </a:p>
          <a:p>
            <a:pPr marL="742950" indent="-742950">
              <a:buFontTx/>
              <a:buAutoNum type="arabicPeriod"/>
            </a:pPr>
            <a:r>
              <a:rPr lang="vi-VN" sz="3200" dirty="0" smtClean="0">
                <a:solidFill>
                  <a:srgbClr val="0000FF"/>
                </a:solidFill>
                <a:cs typeface="Times New Roman" pitchFamily="18" charset="0"/>
              </a:rPr>
              <a:t>Các </a:t>
            </a:r>
            <a:r>
              <a:rPr lang="vi-VN" sz="3200" dirty="0">
                <a:solidFill>
                  <a:srgbClr val="0000FF"/>
                </a:solidFill>
                <a:cs typeface="Times New Roman" pitchFamily="18" charset="0"/>
              </a:rPr>
              <a:t>bạn học </a:t>
            </a:r>
            <a:r>
              <a:rPr lang="vi-VN" sz="3200" dirty="0" smtClean="0">
                <a:solidFill>
                  <a:srgbClr val="0000FF"/>
                </a:solidFill>
                <a:cs typeface="Times New Roman" pitchFamily="18" charset="0"/>
              </a:rPr>
              <a:t>sin</a:t>
            </a:r>
            <a:r>
              <a:rPr lang="en-US" sz="3200" dirty="0">
                <a:solidFill>
                  <a:srgbClr val="0000FF"/>
                </a:solidFill>
                <a:cs typeface="Times New Roman" pitchFamily="18" charset="0"/>
              </a:rPr>
              <a:t>h</a:t>
            </a:r>
            <a:r>
              <a:rPr lang="vi-VN" sz="3200" dirty="0" smtClean="0">
                <a:solidFill>
                  <a:srgbClr val="0000FF"/>
                </a:solidFill>
                <a:cs typeface="Times New Roman" pitchFamily="18" charset="0"/>
              </a:rPr>
              <a:t> </a:t>
            </a:r>
            <a:r>
              <a:rPr lang="vi-VN" sz="3200" dirty="0">
                <a:solidFill>
                  <a:srgbClr val="0000FF"/>
                </a:solidFill>
                <a:cs typeface="Times New Roman" pitchFamily="18" charset="0"/>
              </a:rPr>
              <a:t>làm gì để được thầy giáo tặng cây.</a:t>
            </a:r>
          </a:p>
          <a:p>
            <a:pPr marL="742950" indent="-742950">
              <a:buFontTx/>
              <a:buAutoNum type="arabicPeriod"/>
            </a:pPr>
            <a:r>
              <a:rPr lang="en-US" sz="3200" dirty="0" smtClean="0">
                <a:solidFill>
                  <a:srgbClr val="0000FF"/>
                </a:solidFill>
                <a:cs typeface="Times New Roman" pitchFamily="18" charset="0"/>
              </a:rPr>
              <a:t> </a:t>
            </a:r>
            <a:r>
              <a:rPr lang="en-US" sz="3200" dirty="0" err="1">
                <a:solidFill>
                  <a:srgbClr val="0000FF"/>
                </a:solidFill>
                <a:cs typeface="Times New Roman" pitchFamily="18" charset="0"/>
              </a:rPr>
              <a:t>Việt</a:t>
            </a:r>
            <a:r>
              <a:rPr lang="en-US" sz="3200" dirty="0">
                <a:solidFill>
                  <a:srgbClr val="0000FF"/>
                </a:solidFill>
                <a:cs typeface="Times New Roman" pitchFamily="18" charset="0"/>
              </a:rPr>
              <a:t> </a:t>
            </a:r>
            <a:r>
              <a:rPr lang="en-US" sz="3200" dirty="0" err="1">
                <a:solidFill>
                  <a:srgbClr val="0000FF"/>
                </a:solidFill>
                <a:cs typeface="Times New Roman" pitchFamily="18" charset="0"/>
              </a:rPr>
              <a:t>cảm</a:t>
            </a:r>
            <a:r>
              <a:rPr lang="en-US" sz="3200" dirty="0">
                <a:solidFill>
                  <a:srgbClr val="0000FF"/>
                </a:solidFill>
                <a:cs typeface="Times New Roman" pitchFamily="18" charset="0"/>
              </a:rPr>
              <a:t> </a:t>
            </a:r>
            <a:r>
              <a:rPr lang="en-US" sz="3200" dirty="0" err="1">
                <a:solidFill>
                  <a:srgbClr val="0000FF"/>
                </a:solidFill>
                <a:cs typeface="Times New Roman" pitchFamily="18" charset="0"/>
              </a:rPr>
              <a:t>thấy</a:t>
            </a:r>
            <a:r>
              <a:rPr lang="en-US" sz="3200" dirty="0">
                <a:solidFill>
                  <a:srgbClr val="0000FF"/>
                </a:solidFill>
                <a:cs typeface="Times New Roman" pitchFamily="18" charset="0"/>
              </a:rPr>
              <a:t> </a:t>
            </a:r>
            <a:r>
              <a:rPr lang="en-US" sz="3200" dirty="0" err="1">
                <a:solidFill>
                  <a:srgbClr val="0000FF"/>
                </a:solidFill>
                <a:cs typeface="Times New Roman" pitchFamily="18" charset="0"/>
              </a:rPr>
              <a:t>thế</a:t>
            </a:r>
            <a:r>
              <a:rPr lang="en-US" sz="3200" dirty="0">
                <a:solidFill>
                  <a:srgbClr val="0000FF"/>
                </a:solidFill>
                <a:cs typeface="Times New Roman" pitchFamily="18" charset="0"/>
              </a:rPr>
              <a:t> </a:t>
            </a:r>
            <a:r>
              <a:rPr lang="en-US" sz="3200" dirty="0" err="1">
                <a:solidFill>
                  <a:srgbClr val="0000FF"/>
                </a:solidFill>
                <a:cs typeface="Times New Roman" pitchFamily="18" charset="0"/>
              </a:rPr>
              <a:t>nào</a:t>
            </a:r>
            <a:r>
              <a:rPr lang="en-US" sz="3200" dirty="0">
                <a:solidFill>
                  <a:srgbClr val="0000FF"/>
                </a:solidFill>
                <a:cs typeface="Times New Roman" pitchFamily="18" charset="0"/>
              </a:rPr>
              <a:t> </a:t>
            </a:r>
            <a:r>
              <a:rPr lang="en-US" sz="3200" dirty="0" err="1">
                <a:solidFill>
                  <a:srgbClr val="0000FF"/>
                </a:solidFill>
                <a:cs typeface="Times New Roman" pitchFamily="18" charset="0"/>
              </a:rPr>
              <a:t>khi</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được</a:t>
            </a:r>
            <a:r>
              <a:rPr lang="en-US" sz="3200" dirty="0">
                <a:solidFill>
                  <a:srgbClr val="0000FF"/>
                </a:solidFill>
                <a:cs typeface="Times New Roman" pitchFamily="18" charset="0"/>
              </a:rPr>
              <a:t> </a:t>
            </a:r>
            <a:r>
              <a:rPr lang="en-US" sz="3200" dirty="0" err="1">
                <a:solidFill>
                  <a:srgbClr val="0000FF"/>
                </a:solidFill>
                <a:cs typeface="Times New Roman" pitchFamily="18" charset="0"/>
              </a:rPr>
              <a:t>nhận</a:t>
            </a:r>
            <a:r>
              <a:rPr lang="en-US" sz="3200" dirty="0">
                <a:solidFill>
                  <a:srgbClr val="0000FF"/>
                </a:solidFill>
                <a:cs typeface="Times New Roman" pitchFamily="18" charset="0"/>
              </a:rPr>
              <a:t> </a:t>
            </a:r>
            <a:r>
              <a:rPr lang="en-US" sz="3200" dirty="0" err="1">
                <a:solidFill>
                  <a:srgbClr val="0000FF"/>
                </a:solidFill>
                <a:cs typeface="Times New Roman" pitchFamily="18" charset="0"/>
              </a:rPr>
              <a:t>chậu</a:t>
            </a:r>
            <a:r>
              <a:rPr lang="en-US" sz="3200" dirty="0">
                <a:solidFill>
                  <a:srgbClr val="0000FF"/>
                </a:solidFill>
                <a:cs typeface="Times New Roman" pitchFamily="18" charset="0"/>
              </a:rPr>
              <a:t> </a:t>
            </a:r>
            <a:r>
              <a:rPr lang="en-US" sz="3200" dirty="0" err="1">
                <a:solidFill>
                  <a:srgbClr val="0000FF"/>
                </a:solidFill>
                <a:cs typeface="Times New Roman" pitchFamily="18" charset="0"/>
              </a:rPr>
              <a:t>sen</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đá</a:t>
            </a:r>
            <a:r>
              <a:rPr lang="en-US" sz="3200" dirty="0" smtClean="0">
                <a:solidFill>
                  <a:srgbClr val="0000FF"/>
                </a:solidFill>
                <a:cs typeface="Times New Roman" pitchFamily="18" charset="0"/>
              </a:rPr>
              <a:t>?</a:t>
            </a:r>
          </a:p>
          <a:p>
            <a:pPr marL="742950" indent="-742950">
              <a:buFontTx/>
              <a:buAutoNum type="arabicPeriod"/>
            </a:pPr>
            <a:r>
              <a:rPr lang="en-US" sz="3200" dirty="0" smtClean="0">
                <a:solidFill>
                  <a:srgbClr val="0000FF"/>
                </a:solidFill>
                <a:cs typeface="Times New Roman" pitchFamily="18" charset="0"/>
              </a:rPr>
              <a:t> </a:t>
            </a:r>
            <a:r>
              <a:rPr lang="en-US" sz="3200" dirty="0" err="1">
                <a:solidFill>
                  <a:srgbClr val="0000FF"/>
                </a:solidFill>
                <a:cs typeface="Times New Roman" pitchFamily="18" charset="0"/>
              </a:rPr>
              <a:t>Mỗi</a:t>
            </a:r>
            <a:r>
              <a:rPr lang="en-US" sz="3200" dirty="0">
                <a:solidFill>
                  <a:srgbClr val="0000FF"/>
                </a:solidFill>
                <a:cs typeface="Times New Roman" pitchFamily="18" charset="0"/>
              </a:rPr>
              <a:t> </a:t>
            </a:r>
            <a:r>
              <a:rPr lang="en-US" sz="3200" dirty="0" err="1">
                <a:solidFill>
                  <a:srgbClr val="0000FF"/>
                </a:solidFill>
                <a:cs typeface="Times New Roman" pitchFamily="18" charset="0"/>
              </a:rPr>
              <a:t>lần</a:t>
            </a:r>
            <a:r>
              <a:rPr lang="en-US" sz="3200" dirty="0">
                <a:solidFill>
                  <a:srgbClr val="0000FF"/>
                </a:solidFill>
                <a:cs typeface="Times New Roman" pitchFamily="18" charset="0"/>
              </a:rPr>
              <a:t> </a:t>
            </a:r>
            <a:r>
              <a:rPr lang="en-US" sz="3200" dirty="0" err="1">
                <a:solidFill>
                  <a:srgbClr val="0000FF"/>
                </a:solidFill>
                <a:cs typeface="Times New Roman" pitchFamily="18" charset="0"/>
              </a:rPr>
              <a:t>có</a:t>
            </a:r>
            <a:r>
              <a:rPr lang="en-US" sz="3200" dirty="0">
                <a:solidFill>
                  <a:srgbClr val="0000FF"/>
                </a:solidFill>
                <a:cs typeface="Times New Roman" pitchFamily="18" charset="0"/>
              </a:rPr>
              <a:t> </a:t>
            </a:r>
            <a:r>
              <a:rPr lang="en-US" sz="3200" dirty="0" err="1">
                <a:solidFill>
                  <a:srgbClr val="0000FF"/>
                </a:solidFill>
                <a:cs typeface="Times New Roman" pitchFamily="18" charset="0"/>
              </a:rPr>
              <a:t>ai</a:t>
            </a:r>
            <a:r>
              <a:rPr lang="en-US" sz="3200" dirty="0">
                <a:solidFill>
                  <a:srgbClr val="0000FF"/>
                </a:solidFill>
                <a:cs typeface="Times New Roman" pitchFamily="18" charset="0"/>
              </a:rPr>
              <a:t> </a:t>
            </a:r>
            <a:r>
              <a:rPr lang="en-US" sz="3200" dirty="0" err="1">
                <a:solidFill>
                  <a:srgbClr val="0000FF"/>
                </a:solidFill>
                <a:cs typeface="Times New Roman" pitchFamily="18" charset="0"/>
              </a:rPr>
              <a:t>khen</a:t>
            </a:r>
            <a:r>
              <a:rPr lang="en-US" sz="3200" dirty="0">
                <a:solidFill>
                  <a:srgbClr val="0000FF"/>
                </a:solidFill>
                <a:cs typeface="Times New Roman" pitchFamily="18" charset="0"/>
              </a:rPr>
              <a:t> </a:t>
            </a:r>
            <a:r>
              <a:rPr lang="en-US" sz="3200" dirty="0" err="1">
                <a:solidFill>
                  <a:srgbClr val="0000FF"/>
                </a:solidFill>
                <a:cs typeface="Times New Roman" pitchFamily="18" charset="0"/>
              </a:rPr>
              <a:t>những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chậu</a:t>
            </a:r>
            <a:r>
              <a:rPr lang="en-US" sz="3200" dirty="0">
                <a:solidFill>
                  <a:srgbClr val="0000FF"/>
                </a:solidFill>
                <a:cs typeface="Times New Roman" pitchFamily="18" charset="0"/>
              </a:rPr>
              <a:t> </a:t>
            </a:r>
            <a:r>
              <a:rPr lang="en-US" sz="3200" dirty="0" err="1">
                <a:solidFill>
                  <a:srgbClr val="0000FF"/>
                </a:solidFill>
                <a:cs typeface="Times New Roman" pitchFamily="18" charset="0"/>
              </a:rPr>
              <a:t>sen</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đá</a:t>
            </a:r>
            <a:r>
              <a:rPr lang="en-US" sz="3200" dirty="0">
                <a:solidFill>
                  <a:srgbClr val="0000FF"/>
                </a:solidFill>
                <a:cs typeface="Times New Roman" pitchFamily="18" charset="0"/>
              </a:rPr>
              <a:t>, </a:t>
            </a:r>
            <a:r>
              <a:rPr lang="en-US" sz="3200" dirty="0" err="1">
                <a:solidFill>
                  <a:srgbClr val="0000FF"/>
                </a:solidFill>
                <a:cs typeface="Times New Roman" pitchFamily="18" charset="0"/>
              </a:rPr>
              <a:t>bố</a:t>
            </a:r>
            <a:r>
              <a:rPr lang="en-US" sz="3200" dirty="0">
                <a:solidFill>
                  <a:srgbClr val="0000FF"/>
                </a:solidFill>
                <a:cs typeface="Times New Roman" pitchFamily="18" charset="0"/>
              </a:rPr>
              <a:t> </a:t>
            </a:r>
            <a:r>
              <a:rPr lang="en-US" sz="3200" dirty="0" err="1">
                <a:solidFill>
                  <a:srgbClr val="0000FF"/>
                </a:solidFill>
                <a:cs typeface="Times New Roman" pitchFamily="18" charset="0"/>
              </a:rPr>
              <a:t>của</a:t>
            </a:r>
            <a:r>
              <a:rPr lang="en-US" sz="3200" dirty="0">
                <a:solidFill>
                  <a:srgbClr val="0000FF"/>
                </a:solidFill>
                <a:cs typeface="Times New Roman" pitchFamily="18" charset="0"/>
              </a:rPr>
              <a:t> </a:t>
            </a:r>
            <a:r>
              <a:rPr lang="en-US" sz="3200" dirty="0" err="1">
                <a:solidFill>
                  <a:srgbClr val="0000FF"/>
                </a:solidFill>
                <a:cs typeface="Times New Roman" pitchFamily="18" charset="0"/>
              </a:rPr>
              <a:t>Việt</a:t>
            </a:r>
            <a:r>
              <a:rPr lang="en-US" sz="3200" dirty="0">
                <a:solidFill>
                  <a:srgbClr val="0000FF"/>
                </a:solidFill>
                <a:cs typeface="Times New Roman" pitchFamily="18" charset="0"/>
              </a:rPr>
              <a:t> </a:t>
            </a:r>
            <a:r>
              <a:rPr lang="en-US" sz="3200" dirty="0" err="1">
                <a:solidFill>
                  <a:srgbClr val="0000FF"/>
                </a:solidFill>
                <a:cs typeface="Times New Roman" pitchFamily="18" charset="0"/>
              </a:rPr>
              <a:t>nói</a:t>
            </a:r>
            <a:r>
              <a:rPr lang="en-US" sz="3200" dirty="0">
                <a:solidFill>
                  <a:srgbClr val="0000FF"/>
                </a:solidFill>
                <a:cs typeface="Times New Roman" pitchFamily="18" charset="0"/>
              </a:rPr>
              <a:t> </a:t>
            </a:r>
            <a:r>
              <a:rPr lang="en-US" sz="3200" dirty="0" err="1">
                <a:solidFill>
                  <a:srgbClr val="0000FF"/>
                </a:solidFill>
                <a:cs typeface="Times New Roman" pitchFamily="18" charset="0"/>
              </a:rPr>
              <a:t>gì</a:t>
            </a:r>
            <a:r>
              <a:rPr lang="en-US" sz="3200" dirty="0">
                <a:solidFill>
                  <a:srgbClr val="0000FF"/>
                </a:solidFill>
                <a:cs typeface="Times New Roman" pitchFamily="18" charset="0"/>
              </a:rPr>
              <a:t>?</a:t>
            </a:r>
            <a:endParaRPr lang="vi-VN" sz="3200" dirty="0">
              <a:solidFill>
                <a:srgbClr val="0000FF"/>
              </a:solidFill>
              <a:cs typeface="Times New Roman" pitchFamily="18" charset="0"/>
            </a:endParaRPr>
          </a:p>
          <a:p>
            <a:pPr marL="742950" indent="-742950">
              <a:buFontTx/>
              <a:buAutoNum type="arabicPeriod"/>
            </a:pPr>
            <a:endParaRPr lang="vi-VN" sz="3600" dirty="0">
              <a:solidFill>
                <a:srgbClr val="0000FF"/>
              </a:solidFill>
              <a:cs typeface="Times New Roman" pitchFamily="18" charset="0"/>
            </a:endParaRPr>
          </a:p>
          <a:p>
            <a:pPr marL="742950" indent="-742950">
              <a:buAutoNum type="arabicPeriod"/>
            </a:pPr>
            <a:endParaRPr lang="vi-VN" sz="3600" dirty="0">
              <a:solidFill>
                <a:srgbClr val="0000FF"/>
              </a:solidFill>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3" y="558421"/>
            <a:ext cx="1524006" cy="1524006"/>
          </a:xfrm>
          <a:prstGeom prst="rect">
            <a:avLst/>
          </a:prstGeom>
        </p:spPr>
      </p:pic>
    </p:spTree>
    <p:extLst>
      <p:ext uri="{BB962C8B-B14F-4D97-AF65-F5344CB8AC3E}">
        <p14:creationId xmlns:p14="http://schemas.microsoft.com/office/powerpoint/2010/main" val="25387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409" y="882098"/>
            <a:ext cx="10287000" cy="1200329"/>
          </a:xfrm>
          <a:prstGeom prst="rect">
            <a:avLst/>
          </a:prstGeom>
        </p:spPr>
        <p:txBody>
          <a:bodyPr wrap="square">
            <a:spAutoFit/>
          </a:bodyPr>
          <a:lstStyle/>
          <a:p>
            <a:r>
              <a:rPr lang="en-US" sz="3600" dirty="0">
                <a:solidFill>
                  <a:srgbClr val="0000FF"/>
                </a:solidFill>
                <a:cs typeface="Times New Roman" pitchFamily="18" charset="0"/>
              </a:rPr>
              <a:t>1. </a:t>
            </a:r>
            <a:r>
              <a:rPr lang="vi-VN" sz="3600" dirty="0">
                <a:solidFill>
                  <a:srgbClr val="0000FF"/>
                </a:solidFill>
                <a:cs typeface="Times New Roman" pitchFamily="18" charset="0"/>
              </a:rPr>
              <a:t>Thầy giáo mang chậu </a:t>
            </a:r>
            <a:r>
              <a:rPr lang="en-US" sz="3600" dirty="0" err="1">
                <a:solidFill>
                  <a:srgbClr val="0000FF"/>
                </a:solidFill>
                <a:cs typeface="Times New Roman" pitchFamily="18" charset="0"/>
              </a:rPr>
              <a:t>sen</a:t>
            </a:r>
            <a:r>
              <a:rPr lang="vi-VN" sz="3600" dirty="0">
                <a:solidFill>
                  <a:srgbClr val="0000FF"/>
                </a:solidFill>
                <a:cs typeface="Times New Roman" pitchFamily="18" charset="0"/>
              </a:rPr>
              <a:t> đá đến lớp để làm gì?</a:t>
            </a:r>
          </a:p>
        </p:txBody>
      </p:sp>
      <p:sp>
        <p:nvSpPr>
          <p:cNvPr id="3" name="Rectangle 2"/>
          <p:cNvSpPr/>
          <p:nvPr/>
        </p:nvSpPr>
        <p:spPr>
          <a:xfrm>
            <a:off x="5714207" y="2151727"/>
            <a:ext cx="5867400" cy="2554545"/>
          </a:xfrm>
          <a:prstGeom prst="rect">
            <a:avLst/>
          </a:prstGeom>
        </p:spPr>
        <p:txBody>
          <a:bodyPr wrap="square">
            <a:spAutoFit/>
          </a:bodyPr>
          <a:lstStyle/>
          <a:p>
            <a:pPr algn="just"/>
            <a:r>
              <a:rPr lang="en-US" sz="3200">
                <a:cs typeface="Times New Roman" pitchFamily="18" charset="0"/>
              </a:rPr>
              <a:t>- </a:t>
            </a:r>
            <a:r>
              <a:rPr lang="vi-VN" sz="3200">
                <a:cs typeface="Times New Roman" pitchFamily="18" charset="0"/>
              </a:rPr>
              <a:t>Thầy </a:t>
            </a:r>
            <a:r>
              <a:rPr lang="vi-VN" sz="3200" dirty="0">
                <a:cs typeface="Times New Roman" pitchFamily="18" charset="0"/>
              </a:rPr>
              <a:t>giáo mang chậu sen đá đến lớp để mỗi tuần tặng một cây cho bạn học sinh đạt kết quả cao nhất trong tuần.</a:t>
            </a:r>
            <a:endParaRPr lang="en-US" sz="3200" dirty="0">
              <a:cs typeface="Times New Roman"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8589" t="2285"/>
          <a:stretch/>
        </p:blipFill>
        <p:spPr>
          <a:xfrm>
            <a:off x="608806" y="2101477"/>
            <a:ext cx="5015302" cy="3701143"/>
          </a:xfrm>
          <a:prstGeom prst="round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3" y="558421"/>
            <a:ext cx="1524006" cy="1524006"/>
          </a:xfrm>
          <a:prstGeom prst="rect">
            <a:avLst/>
          </a:prstGeom>
        </p:spPr>
      </p:pic>
    </p:spTree>
    <p:extLst>
      <p:ext uri="{BB962C8B-B14F-4D97-AF65-F5344CB8AC3E}">
        <p14:creationId xmlns:p14="http://schemas.microsoft.com/office/powerpoint/2010/main" val="174260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500" y="396738"/>
            <a:ext cx="10848408" cy="1200329"/>
          </a:xfrm>
          <a:prstGeom prst="rect">
            <a:avLst/>
          </a:prstGeom>
        </p:spPr>
        <p:txBody>
          <a:bodyPr wrap="square">
            <a:spAutoFit/>
          </a:bodyPr>
          <a:lstStyle/>
          <a:p>
            <a:r>
              <a:rPr lang="en-US" sz="3600" dirty="0">
                <a:solidFill>
                  <a:srgbClr val="0000FF"/>
                </a:solidFill>
                <a:cs typeface="Times New Roman" pitchFamily="18" charset="0"/>
              </a:rPr>
              <a:t>2. </a:t>
            </a:r>
            <a:r>
              <a:rPr lang="vi-VN" sz="3600" dirty="0">
                <a:solidFill>
                  <a:srgbClr val="0000FF"/>
                </a:solidFill>
                <a:cs typeface="Times New Roman" pitchFamily="18" charset="0"/>
              </a:rPr>
              <a:t>Các bạn học sinh làm gì để được thầy giáo tặng cây.</a:t>
            </a:r>
          </a:p>
        </p:txBody>
      </p:sp>
      <p:sp>
        <p:nvSpPr>
          <p:cNvPr id="3" name="Rectangle 2"/>
          <p:cNvSpPr/>
          <p:nvPr/>
        </p:nvSpPr>
        <p:spPr>
          <a:xfrm>
            <a:off x="5409406" y="1685979"/>
            <a:ext cx="6292264" cy="1569660"/>
          </a:xfrm>
          <a:prstGeom prst="rect">
            <a:avLst/>
          </a:prstGeom>
        </p:spPr>
        <p:txBody>
          <a:bodyPr wrap="square">
            <a:spAutoFit/>
          </a:bodyPr>
          <a:lstStyle/>
          <a:p>
            <a:pPr algn="just"/>
            <a:r>
              <a:rPr lang="en-US" sz="3200">
                <a:cs typeface="Times New Roman" pitchFamily="18" charset="0"/>
              </a:rPr>
              <a:t>- Các </a:t>
            </a:r>
            <a:r>
              <a:rPr lang="en-US" sz="3200" dirty="0" err="1">
                <a:cs typeface="Times New Roman" pitchFamily="18" charset="0"/>
              </a:rPr>
              <a:t>bạn</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sinh</a:t>
            </a:r>
            <a:r>
              <a:rPr lang="en-US" sz="3200" dirty="0">
                <a:cs typeface="Times New Roman" pitchFamily="18" charset="0"/>
              </a:rPr>
              <a:t> </a:t>
            </a:r>
            <a:r>
              <a:rPr lang="en-US" sz="3200" dirty="0" err="1">
                <a:cs typeface="Times New Roman" pitchFamily="18" charset="0"/>
              </a:rPr>
              <a:t>ai</a:t>
            </a:r>
            <a:r>
              <a:rPr lang="en-US" sz="3200" dirty="0">
                <a:cs typeface="Times New Roman" pitchFamily="18" charset="0"/>
              </a:rPr>
              <a:t> </a:t>
            </a:r>
            <a:r>
              <a:rPr lang="en-US" sz="3200" dirty="0" err="1">
                <a:cs typeface="Times New Roman" pitchFamily="18" charset="0"/>
              </a:rPr>
              <a:t>cũng</a:t>
            </a:r>
            <a:r>
              <a:rPr lang="en-US" sz="3200" dirty="0">
                <a:cs typeface="Times New Roman" pitchFamily="18" charset="0"/>
              </a:rPr>
              <a:t> </a:t>
            </a:r>
            <a:r>
              <a:rPr lang="en-US" sz="3200" dirty="0" err="1">
                <a:cs typeface="Times New Roman" pitchFamily="18" charset="0"/>
              </a:rPr>
              <a:t>cố</a:t>
            </a:r>
            <a:r>
              <a:rPr lang="en-US" sz="3200" dirty="0">
                <a:cs typeface="Times New Roman" pitchFamily="18" charset="0"/>
              </a:rPr>
              <a:t> </a:t>
            </a:r>
            <a:r>
              <a:rPr lang="en-US" sz="3200" dirty="0" err="1">
                <a:cs typeface="Times New Roman" pitchFamily="18" charset="0"/>
              </a:rPr>
              <a:t>gắng</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để</a:t>
            </a:r>
            <a:r>
              <a:rPr lang="en-US" sz="3200" dirty="0">
                <a:cs typeface="Times New Roman" pitchFamily="18" charset="0"/>
              </a:rPr>
              <a:t> </a:t>
            </a:r>
            <a:r>
              <a:rPr lang="en-US" sz="3200" dirty="0" err="1">
                <a:cs typeface="Times New Roman" pitchFamily="18" charset="0"/>
              </a:rPr>
              <a:t>được</a:t>
            </a:r>
            <a:r>
              <a:rPr lang="en-US" sz="3200" dirty="0">
                <a:cs typeface="Times New Roman" pitchFamily="18" charset="0"/>
              </a:rPr>
              <a:t> </a:t>
            </a:r>
            <a:r>
              <a:rPr lang="en-US" sz="3200" dirty="0" err="1">
                <a:cs typeface="Times New Roman" pitchFamily="18" charset="0"/>
              </a:rPr>
              <a:t>nhận</a:t>
            </a:r>
            <a:r>
              <a:rPr lang="en-US" sz="3200" dirty="0">
                <a:cs typeface="Times New Roman" pitchFamily="18" charset="0"/>
              </a:rPr>
              <a:t> </a:t>
            </a:r>
            <a:r>
              <a:rPr lang="en-US" sz="3200" dirty="0" err="1">
                <a:cs typeface="Times New Roman" pitchFamily="18" charset="0"/>
              </a:rPr>
              <a:t>phần</a:t>
            </a:r>
            <a:r>
              <a:rPr lang="en-US" sz="3200" dirty="0">
                <a:cs typeface="Times New Roman" pitchFamily="18" charset="0"/>
              </a:rPr>
              <a:t> </a:t>
            </a:r>
            <a:r>
              <a:rPr lang="en-US" sz="3200" dirty="0" err="1">
                <a:cs typeface="Times New Roman" pitchFamily="18" charset="0"/>
              </a:rPr>
              <a:t>thưởng</a:t>
            </a:r>
            <a:r>
              <a:rPr lang="en-US" sz="3200" dirty="0">
                <a:cs typeface="Times New Roman" pitchFamily="18" charset="0"/>
              </a:rPr>
              <a:t> </a:t>
            </a:r>
            <a:r>
              <a:rPr lang="en-US" sz="3200" err="1">
                <a:cs typeface="Times New Roman" pitchFamily="18" charset="0"/>
              </a:rPr>
              <a:t>của</a:t>
            </a:r>
            <a:r>
              <a:rPr lang="en-US" sz="3200">
                <a:cs typeface="Times New Roman" pitchFamily="18" charset="0"/>
              </a:rPr>
              <a:t> thầy.</a:t>
            </a:r>
            <a:endParaRPr lang="vi-VN" sz="3200" dirty="0">
              <a:cs typeface="Times New Roman" pitchFamily="18" charset="0"/>
            </a:endParaRPr>
          </a:p>
        </p:txBody>
      </p:sp>
      <p:sp>
        <p:nvSpPr>
          <p:cNvPr id="4" name="Rectangle 3"/>
          <p:cNvSpPr/>
          <p:nvPr/>
        </p:nvSpPr>
        <p:spPr>
          <a:xfrm>
            <a:off x="1378499" y="3895129"/>
            <a:ext cx="10584107" cy="1200329"/>
          </a:xfrm>
          <a:prstGeom prst="rect">
            <a:avLst/>
          </a:prstGeom>
        </p:spPr>
        <p:txBody>
          <a:bodyPr wrap="square">
            <a:spAutoFit/>
          </a:bodyPr>
          <a:lstStyle/>
          <a:p>
            <a:r>
              <a:rPr lang="en-US" sz="3600" dirty="0">
                <a:solidFill>
                  <a:srgbClr val="0000FF"/>
                </a:solidFill>
                <a:cs typeface="Times New Roman" pitchFamily="18" charset="0"/>
              </a:rPr>
              <a:t>3. </a:t>
            </a:r>
            <a:r>
              <a:rPr lang="en-US" sz="3600" dirty="0" err="1">
                <a:solidFill>
                  <a:srgbClr val="0000FF"/>
                </a:solidFill>
                <a:cs typeface="Times New Roman" pitchFamily="18" charset="0"/>
              </a:rPr>
              <a:t>Việt</a:t>
            </a:r>
            <a:r>
              <a:rPr lang="en-US" sz="3600" dirty="0">
                <a:solidFill>
                  <a:srgbClr val="0000FF"/>
                </a:solidFill>
                <a:cs typeface="Times New Roman" pitchFamily="18" charset="0"/>
              </a:rPr>
              <a:t> </a:t>
            </a:r>
            <a:r>
              <a:rPr lang="en-US" sz="3600" dirty="0" err="1">
                <a:solidFill>
                  <a:srgbClr val="0000FF"/>
                </a:solidFill>
                <a:cs typeface="Times New Roman" pitchFamily="18" charset="0"/>
              </a:rPr>
              <a:t>cảm</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thấy</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thế</a:t>
            </a:r>
            <a:r>
              <a:rPr lang="en-US" sz="3600" dirty="0">
                <a:solidFill>
                  <a:srgbClr val="0000FF"/>
                </a:solidFill>
                <a:cs typeface="Times New Roman" pitchFamily="18" charset="0"/>
              </a:rPr>
              <a:t> </a:t>
            </a:r>
            <a:r>
              <a:rPr lang="en-US" sz="3600" dirty="0" err="1">
                <a:solidFill>
                  <a:srgbClr val="0000FF"/>
                </a:solidFill>
                <a:cs typeface="Times New Roman" pitchFamily="18" charset="0"/>
              </a:rPr>
              <a:t>nào</a:t>
            </a:r>
            <a:r>
              <a:rPr lang="en-US" sz="3600" dirty="0">
                <a:solidFill>
                  <a:srgbClr val="0000FF"/>
                </a:solidFill>
                <a:cs typeface="Times New Roman" pitchFamily="18" charset="0"/>
              </a:rPr>
              <a:t> </a:t>
            </a:r>
            <a:r>
              <a:rPr lang="en-US" sz="3600" dirty="0" err="1">
                <a:solidFill>
                  <a:srgbClr val="0000FF"/>
                </a:solidFill>
                <a:cs typeface="Times New Roman" pitchFamily="18" charset="0"/>
              </a:rPr>
              <a:t>khi</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được</a:t>
            </a:r>
            <a:r>
              <a:rPr lang="en-US" sz="3600" dirty="0">
                <a:solidFill>
                  <a:srgbClr val="0000FF"/>
                </a:solidFill>
                <a:cs typeface="Times New Roman" pitchFamily="18" charset="0"/>
              </a:rPr>
              <a:t> </a:t>
            </a:r>
            <a:r>
              <a:rPr lang="en-US" sz="3600" dirty="0" err="1">
                <a:solidFill>
                  <a:srgbClr val="0000FF"/>
                </a:solidFill>
                <a:cs typeface="Times New Roman" pitchFamily="18" charset="0"/>
              </a:rPr>
              <a:t>nhận</a:t>
            </a:r>
            <a:r>
              <a:rPr lang="en-US" sz="3600" dirty="0">
                <a:solidFill>
                  <a:srgbClr val="0000FF"/>
                </a:solidFill>
                <a:cs typeface="Times New Roman" pitchFamily="18" charset="0"/>
              </a:rPr>
              <a:t> </a:t>
            </a:r>
            <a:r>
              <a:rPr lang="en-US" sz="3600" dirty="0" err="1">
                <a:solidFill>
                  <a:srgbClr val="0000FF"/>
                </a:solidFill>
                <a:cs typeface="Times New Roman" pitchFamily="18" charset="0"/>
              </a:rPr>
              <a:t>chậu</a:t>
            </a:r>
            <a:r>
              <a:rPr lang="en-US" sz="3600" dirty="0">
                <a:solidFill>
                  <a:srgbClr val="0000FF"/>
                </a:solidFill>
                <a:cs typeface="Times New Roman" pitchFamily="18" charset="0"/>
              </a:rPr>
              <a:t> </a:t>
            </a:r>
            <a:r>
              <a:rPr lang="en-US" sz="3600" dirty="0" err="1">
                <a:solidFill>
                  <a:srgbClr val="0000FF"/>
                </a:solidFill>
                <a:cs typeface="Times New Roman" pitchFamily="18" charset="0"/>
              </a:rPr>
              <a:t>sen</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đá</a:t>
            </a:r>
            <a:r>
              <a:rPr lang="en-US" sz="3600" dirty="0">
                <a:solidFill>
                  <a:srgbClr val="0000FF"/>
                </a:solidFill>
                <a:cs typeface="Times New Roman" pitchFamily="18" charset="0"/>
              </a:rPr>
              <a:t>?</a:t>
            </a:r>
            <a:endParaRPr lang="vi-VN" sz="3600" dirty="0">
              <a:solidFill>
                <a:srgbClr val="0000FF"/>
              </a:solidFill>
              <a:cs typeface="Times New Roman" pitchFamily="18" charset="0"/>
            </a:endParaRPr>
          </a:p>
        </p:txBody>
      </p:sp>
      <p:sp>
        <p:nvSpPr>
          <p:cNvPr id="5" name="Rectangle 4"/>
          <p:cNvSpPr/>
          <p:nvPr/>
        </p:nvSpPr>
        <p:spPr>
          <a:xfrm>
            <a:off x="395887" y="5196339"/>
            <a:ext cx="9448800" cy="1077218"/>
          </a:xfrm>
          <a:prstGeom prst="rect">
            <a:avLst/>
          </a:prstGeom>
        </p:spPr>
        <p:txBody>
          <a:bodyPr wrap="square">
            <a:spAutoFit/>
          </a:bodyPr>
          <a:lstStyle/>
          <a:p>
            <a:r>
              <a:rPr lang="en-US" sz="3200">
                <a:cs typeface="Times New Roman" pitchFamily="18" charset="0"/>
              </a:rPr>
              <a:t>- Việt </a:t>
            </a:r>
            <a:r>
              <a:rPr lang="en-US" sz="3200" dirty="0" err="1">
                <a:cs typeface="Times New Roman" pitchFamily="18" charset="0"/>
              </a:rPr>
              <a:t>cảm</a:t>
            </a:r>
            <a:r>
              <a:rPr lang="en-US" sz="3200" dirty="0">
                <a:cs typeface="Times New Roman" pitchFamily="18" charset="0"/>
              </a:rPr>
              <a:t> </a:t>
            </a:r>
            <a:r>
              <a:rPr lang="en-US" sz="3200" dirty="0" err="1">
                <a:cs typeface="Times New Roman" pitchFamily="18" charset="0"/>
              </a:rPr>
              <a:t>thấy</a:t>
            </a:r>
            <a:r>
              <a:rPr lang="en-US" sz="3200" dirty="0">
                <a:cs typeface="Times New Roman" pitchFamily="18" charset="0"/>
              </a:rPr>
              <a:t> </a:t>
            </a:r>
            <a:r>
              <a:rPr lang="en-US" sz="3200" dirty="0" err="1">
                <a:cs typeface="Times New Roman" pitchFamily="18" charset="0"/>
              </a:rPr>
              <a:t>rất</a:t>
            </a:r>
            <a:r>
              <a:rPr lang="en-US" sz="3200" dirty="0">
                <a:cs typeface="Times New Roman" pitchFamily="18" charset="0"/>
              </a:rPr>
              <a:t> </a:t>
            </a:r>
            <a:r>
              <a:rPr lang="en-US" sz="3200" dirty="0" err="1">
                <a:cs typeface="Times New Roman" pitchFamily="18" charset="0"/>
              </a:rPr>
              <a:t>tự</a:t>
            </a:r>
            <a:r>
              <a:rPr lang="en-US" sz="3200" dirty="0">
                <a:cs typeface="Times New Roman" pitchFamily="18" charset="0"/>
              </a:rPr>
              <a:t> h</a:t>
            </a:r>
            <a:r>
              <a:rPr lang="vi-VN" sz="3200" dirty="0">
                <a:cs typeface="Times New Roman" pitchFamily="18" charset="0"/>
              </a:rPr>
              <a:t>ào</a:t>
            </a:r>
            <a:r>
              <a:rPr lang="en-US" sz="3200" dirty="0">
                <a:cs typeface="Times New Roman" pitchFamily="18" charset="0"/>
              </a:rPr>
              <a:t> </a:t>
            </a:r>
            <a:r>
              <a:rPr lang="en-US" sz="3200" dirty="0" err="1">
                <a:cs typeface="Times New Roman" pitchFamily="18" charset="0"/>
              </a:rPr>
              <a:t>khi</a:t>
            </a:r>
            <a:r>
              <a:rPr lang="en-US" sz="3200" dirty="0">
                <a:cs typeface="Times New Roman" pitchFamily="18" charset="0"/>
              </a:rPr>
              <a:t> </a:t>
            </a:r>
            <a:r>
              <a:rPr lang="en-US" sz="3200" dirty="0" err="1">
                <a:cs typeface="Times New Roman" pitchFamily="18" charset="0"/>
              </a:rPr>
              <a:t>được</a:t>
            </a:r>
            <a:r>
              <a:rPr lang="en-US" sz="3200" dirty="0">
                <a:cs typeface="Times New Roman" pitchFamily="18" charset="0"/>
              </a:rPr>
              <a:t> </a:t>
            </a:r>
            <a:r>
              <a:rPr lang="en-US" sz="3200" dirty="0" err="1">
                <a:cs typeface="Times New Roman" pitchFamily="18" charset="0"/>
              </a:rPr>
              <a:t>nhận</a:t>
            </a:r>
            <a:r>
              <a:rPr lang="en-US" sz="3200" dirty="0">
                <a:cs typeface="Times New Roman" pitchFamily="18" charset="0"/>
              </a:rPr>
              <a:t> </a:t>
            </a:r>
            <a:r>
              <a:rPr lang="en-US" sz="3200" dirty="0" err="1">
                <a:cs typeface="Times New Roman" pitchFamily="18" charset="0"/>
              </a:rPr>
              <a:t>chậu</a:t>
            </a:r>
            <a:r>
              <a:rPr lang="en-US" sz="3200" dirty="0">
                <a:cs typeface="Times New Roman" pitchFamily="18" charset="0"/>
              </a:rPr>
              <a:t> </a:t>
            </a:r>
            <a:r>
              <a:rPr lang="en-US" sz="3200" dirty="0" err="1">
                <a:cs typeface="Times New Roman" pitchFamily="18" charset="0"/>
              </a:rPr>
              <a:t>sen</a:t>
            </a:r>
            <a:r>
              <a:rPr lang="en-US" sz="3200" dirty="0">
                <a:cs typeface="Times New Roman" pitchFamily="18" charset="0"/>
              </a:rPr>
              <a:t> </a:t>
            </a:r>
            <a:r>
              <a:rPr lang="en-US" sz="3200" dirty="0" err="1">
                <a:cs typeface="Times New Roman" pitchFamily="18" charset="0"/>
              </a:rPr>
              <a:t>đá</a:t>
            </a:r>
            <a:r>
              <a:rPr lang="en-US" sz="3200" dirty="0">
                <a:cs typeface="Times New Roman" pitchFamily="18" charset="0"/>
              </a:rPr>
              <a:t>.</a:t>
            </a:r>
            <a:endParaRPr lang="vi-VN" sz="3200" dirty="0">
              <a:cs typeface="Times New Roman" pitchFamily="18" charset="0"/>
            </a:endParaRPr>
          </a:p>
        </p:txBody>
      </p:sp>
      <p:pic>
        <p:nvPicPr>
          <p:cNvPr id="6" name="Picture 10" descr="Hình ảnh Nghỉ đông Giáo Dục Tuyên Truyền Tuyển Sinh, Cậu Bé, Hoạt Hình.,  Hình ảnh Hoạt Hình Vector và PNG với nền trong suốt để tải xuống miễn ph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923" b="84492" l="0" r="100000">
                        <a14:foregroundMark x1="46083" y1="33452" x2="39417" y2="40404"/>
                        <a14:foregroundMark x1="64417" y1="31967" x2="69083" y2="37314"/>
                        <a14:foregroundMark x1="66750" y1="36185" x2="64167" y2="38562"/>
                        <a14:foregroundMark x1="39917" y1="37314" x2="38917" y2="37077"/>
                      </a14:backgroundRemoval>
                    </a14:imgEffect>
                  </a14:imgLayer>
                </a14:imgProps>
              </a:ext>
              <a:ext uri="{28A0092B-C50C-407E-A947-70E740481C1C}">
                <a14:useLocalDpi xmlns:a14="http://schemas.microsoft.com/office/drawing/2010/main" val="0"/>
              </a:ext>
            </a:extLst>
          </a:blip>
          <a:srcRect t="15160" b="12111"/>
          <a:stretch/>
        </p:blipFill>
        <p:spPr bwMode="auto">
          <a:xfrm>
            <a:off x="1828006" y="1597066"/>
            <a:ext cx="2667000" cy="23257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iếu Niên Tự Hào Hình ảnh | Định dạng hình ảnh AI 401554841|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3721" y1="85000" x2="47791" y2="85233"/>
                        <a14:foregroundMark x1="55581" y1="82326" x2="56047" y2="85465"/>
                        <a14:foregroundMark x1="57209" y1="85465" x2="60116" y2="85233"/>
                      </a14:backgroundRemoval>
                    </a14:imgEffect>
                  </a14:imgLayer>
                </a14:imgProps>
              </a:ext>
              <a:ext uri="{28A0092B-C50C-407E-A947-70E740481C1C}">
                <a14:useLocalDpi xmlns:a14="http://schemas.microsoft.com/office/drawing/2010/main" val="0"/>
              </a:ext>
            </a:extLst>
          </a:blip>
          <a:srcRect/>
          <a:stretch>
            <a:fillRect/>
          </a:stretch>
        </p:blipFill>
        <p:spPr bwMode="auto">
          <a:xfrm>
            <a:off x="8776300" y="4218294"/>
            <a:ext cx="3018226" cy="3018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06" y="396738"/>
            <a:ext cx="1524006" cy="15240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07" y="3733290"/>
            <a:ext cx="1524006" cy="1524006"/>
          </a:xfrm>
          <a:prstGeom prst="rect">
            <a:avLst/>
          </a:prstGeom>
        </p:spPr>
      </p:pic>
    </p:spTree>
    <p:extLst>
      <p:ext uri="{BB962C8B-B14F-4D97-AF65-F5344CB8AC3E}">
        <p14:creationId xmlns:p14="http://schemas.microsoft.com/office/powerpoint/2010/main" val="16476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Words>
  <Application>Microsoft Office PowerPoint</Application>
  <PresentationFormat>Custom</PresentationFormat>
  <Paragraphs>37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2024-10-23T08:08:00Z</dcterms:modified>
</cp:coreProperties>
</file>