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502" r:id="rId2"/>
    <p:sldId id="571" r:id="rId3"/>
    <p:sldId id="330" r:id="rId4"/>
    <p:sldId id="331" r:id="rId5"/>
    <p:sldId id="332" r:id="rId6"/>
    <p:sldId id="354" r:id="rId7"/>
    <p:sldId id="355" r:id="rId8"/>
    <p:sldId id="572" r:id="rId9"/>
    <p:sldId id="421" r:id="rId10"/>
    <p:sldId id="391" r:id="rId11"/>
    <p:sldId id="551" r:id="rId12"/>
    <p:sldId id="573" r:id="rId13"/>
    <p:sldId id="392" r:id="rId14"/>
    <p:sldId id="552" r:id="rId15"/>
    <p:sldId id="559" r:id="rId16"/>
    <p:sldId id="560" r:id="rId17"/>
    <p:sldId id="561" r:id="rId18"/>
    <p:sldId id="562" r:id="rId19"/>
    <p:sldId id="393" r:id="rId20"/>
    <p:sldId id="500" r:id="rId21"/>
    <p:sldId id="394" r:id="rId22"/>
    <p:sldId id="564" r:id="rId23"/>
    <p:sldId id="565" r:id="rId24"/>
    <p:sldId id="566" r:id="rId25"/>
    <p:sldId id="567" r:id="rId26"/>
    <p:sldId id="569" r:id="rId27"/>
    <p:sldId id="570" r:id="rId2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i0ldbbGdFKG6kPpKWkMsMCGtC1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5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013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446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857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TEACHER SPELLS THE FIRST LETTER OF ANY DAY/ OR SPELLS ANY LETTER IN A DAY, PUPILS GUESS</a:t>
            </a:r>
            <a:r>
              <a:rPr lang="en-US" dirty="0"/>
              <a:t>.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0874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73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VN" dirty="0"/>
              <a:t>epeat the question when the letter blinks</a:t>
            </a:r>
          </a:p>
          <a:p>
            <a:r>
              <a:rPr lang="en-US" dirty="0"/>
              <a:t>K</a:t>
            </a:r>
            <a:r>
              <a:rPr lang="en-VN" dirty="0"/>
              <a:t>ey: TUESDAY</a:t>
            </a:r>
          </a:p>
        </p:txBody>
      </p:sp>
    </p:spTree>
    <p:extLst>
      <p:ext uri="{BB962C8B-B14F-4D97-AF65-F5344CB8AC3E}">
        <p14:creationId xmlns:p14="http://schemas.microsoft.com/office/powerpoint/2010/main" val="2024483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DAY</a:t>
            </a:r>
          </a:p>
        </p:txBody>
      </p:sp>
    </p:spTree>
    <p:extLst>
      <p:ext uri="{BB962C8B-B14F-4D97-AF65-F5344CB8AC3E}">
        <p14:creationId xmlns:p14="http://schemas.microsoft.com/office/powerpoint/2010/main" val="2023978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734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</a:t>
            </a:r>
            <a:r>
              <a:rPr lang="en-VN"/>
              <a:t>upils</a:t>
            </a:r>
            <a:r>
              <a:rPr lang="en-US"/>
              <a:t>’</a:t>
            </a:r>
            <a:r>
              <a:rPr lang="en-VN"/>
              <a:t> </a:t>
            </a:r>
            <a:r>
              <a:rPr lang="en-VN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766247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08795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WEDNESDAY</a:t>
            </a:r>
          </a:p>
        </p:txBody>
      </p:sp>
    </p:spTree>
    <p:extLst>
      <p:ext uri="{BB962C8B-B14F-4D97-AF65-F5344CB8AC3E}">
        <p14:creationId xmlns:p14="http://schemas.microsoft.com/office/powerpoint/2010/main" val="372057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8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47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1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8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9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4625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60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3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3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995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005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468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30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5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5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6"/>
          <p:cNvSpPr txBox="1"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7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7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7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8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8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8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58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9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0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0"/>
          <p:cNvSpPr txBox="1">
            <a:spLocks noGrp="1"/>
          </p:cNvSpPr>
          <p:nvPr>
            <p:ph type="body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60"/>
          <p:cNvSpPr txBox="1">
            <a:spLocks noGrp="1"/>
          </p:cNvSpPr>
          <p:nvPr>
            <p:ph type="body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1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1"/>
          <p:cNvSpPr>
            <a:spLocks noGrp="1"/>
          </p:cNvSpPr>
          <p:nvPr>
            <p:ph type="pic" idx="2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61"/>
          <p:cNvSpPr txBox="1">
            <a:spLocks noGrp="1"/>
          </p:cNvSpPr>
          <p:nvPr>
            <p:ph type="body" idx="1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2"/>
          <p:cNvSpPr txBox="1">
            <a:spLocks noGrp="1"/>
          </p:cNvSpPr>
          <p:nvPr>
            <p:ph type="body" idx="1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licenses/by/3.0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metanoverde.blogspot.com/2017/07/confira-utilidades-inusitadas-para-o.html" TargetMode="External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jpe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licenses/by/3.0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://www.thinkinghumanity.com/2018/03/55-stunning-photographs-of-girls-going-to-school-in-different-countries.html" TargetMode="External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tiff"/><Relationship Id="rId11" Type="http://schemas.openxmlformats.org/officeDocument/2006/relationships/hyperlink" Target="https://www.pexels.com/photo/family-making-breakfast-in-the-kitchen-4259198/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9.jpe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hyperlink" Target="https://livingandlovinglifeafter50.wordpress.com/2013/08/20/unwelcome-change-after-50/" TargetMode="Externa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licenses/by/3.0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flickr.com/photos/jennaddenda/16281369455/" TargetMode="External"/><Relationship Id="rId10" Type="http://schemas.openxmlformats.org/officeDocument/2006/relationships/image" Target="../media/image2.tiff"/><Relationship Id="rId4" Type="http://schemas.openxmlformats.org/officeDocument/2006/relationships/audio" Target="../media/audio2.wav"/><Relationship Id="rId9" Type="http://schemas.openxmlformats.org/officeDocument/2006/relationships/image" Target="../media/image1.png"/><Relationship Id="rId1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tiff"/><Relationship Id="rId11" Type="http://schemas.openxmlformats.org/officeDocument/2006/relationships/hyperlink" Target="https://freesvg.org/quarterto7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licenses/by/3.0/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www.freeimageslive.co.uk/free_stock_image/digialalarmclockjpg" TargetMode="External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87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95761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92D050"/>
              </a:solidFill>
              <a:highlight>
                <a:srgbClr val="FF00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229061" y="1965440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54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sz="54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br>
              <a:rPr lang="en-US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825701" y="81618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vi-VN" dirty="0"/>
              <a:t>02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06396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EEEEF-ADB3-C0E7-A788-FC001FA0E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7D48D12-00B8-5C9F-0AA0-B31FB639A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2523"/>
            <a:ext cx="9069050" cy="3317796"/>
          </a:xfrm>
          <a:prstGeom prst="rect">
            <a:avLst/>
          </a:prstGeom>
        </p:spPr>
      </p:pic>
      <p:pic>
        <p:nvPicPr>
          <p:cNvPr id="8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9607" y="852523"/>
            <a:ext cx="451172" cy="4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4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A1771-5CFB-B39A-9405-F61AB3CC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07" y="187822"/>
            <a:ext cx="7929797" cy="1277700"/>
          </a:xfrm>
        </p:spPr>
        <p:txBody>
          <a:bodyPr/>
          <a:lstStyle/>
          <a:p>
            <a:r>
              <a:rPr lang="en-US" dirty="0"/>
              <a:t>Game: What is missing?</a:t>
            </a:r>
          </a:p>
        </p:txBody>
      </p:sp>
    </p:spTree>
    <p:extLst>
      <p:ext uri="{BB962C8B-B14F-4D97-AF65-F5344CB8AC3E}">
        <p14:creationId xmlns:p14="http://schemas.microsoft.com/office/powerpoint/2010/main" val="1549266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88885" y="2602594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/>
                </a:solidFill>
                <a:latin typeface="Comic Sans MS" panose="030F0702030302020204" pitchFamily="66" charset="0"/>
              </a:rPr>
              <a:t>Activity 2</a:t>
            </a:r>
            <a:br>
              <a:rPr lang="en-US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vi-VN" sz="4500">
                <a:solidFill>
                  <a:schemeClr val="tx1"/>
                </a:solidFill>
                <a:latin typeface="Comic Sans MS" panose="030F0702030302020204" pitchFamily="66" charset="0"/>
              </a:rPr>
              <a:t>Listen</a:t>
            </a:r>
            <a:r>
              <a:rPr lang="vi-VN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, point and say.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941564" y="1083455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95620" y="11603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65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8409-191C-919F-135E-E9514C5B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9DB262-CA61-2A50-4E66-7FEC9570FA4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F359E52-8025-0BF0-FCCE-B9236FC4BC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7AB81-F09C-5A2F-6950-FD53CE6031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3"/>
          <a:stretch/>
        </p:blipFill>
        <p:spPr>
          <a:xfrm>
            <a:off x="9379" y="443593"/>
            <a:ext cx="9065869" cy="3819024"/>
          </a:xfrm>
          <a:prstGeom prst="rect">
            <a:avLst/>
          </a:prstGeom>
        </p:spPr>
      </p:pic>
      <p:pic>
        <p:nvPicPr>
          <p:cNvPr id="7" name="Track 27">
            <a:hlinkClick r:id="" action="ppaction://media"/>
            <a:extLst>
              <a:ext uri="{FF2B5EF4-FFF2-40B4-BE49-F238E27FC236}">
                <a16:creationId xmlns:a16="http://schemas.microsoft.com/office/drawing/2014/main" id="{255311D3-EBB3-1732-C13C-B8F0175DA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4515" y="564592"/>
            <a:ext cx="552385" cy="5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4146" r="2026" b="3360"/>
          <a:stretch/>
        </p:blipFill>
        <p:spPr bwMode="auto">
          <a:xfrm>
            <a:off x="3790897" y="1054607"/>
            <a:ext cx="5223944" cy="288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56FD05-16A2-6748-D025-7A5858C48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607"/>
            <a:ext cx="3655985" cy="22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3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3308" r="1282" b="4975"/>
          <a:stretch/>
        </p:blipFill>
        <p:spPr bwMode="auto">
          <a:xfrm>
            <a:off x="3986349" y="904705"/>
            <a:ext cx="4916847" cy="27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63BA32-13E2-893E-5C51-D93E32359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7" y="904705"/>
            <a:ext cx="3716527" cy="22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1965" r="980" b="1245"/>
          <a:stretch/>
        </p:blipFill>
        <p:spPr bwMode="auto">
          <a:xfrm>
            <a:off x="4077082" y="874115"/>
            <a:ext cx="4950459" cy="2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4BF8C-D097-E391-6A03-083CABA90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26" y="874115"/>
            <a:ext cx="3655985" cy="22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6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2289" r="1718" b="5729"/>
          <a:stretch/>
        </p:blipFill>
        <p:spPr bwMode="auto">
          <a:xfrm>
            <a:off x="4008210" y="1109274"/>
            <a:ext cx="4937574" cy="269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EA0B83-3C77-3A9B-20E3-09C9095BF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16" y="1109274"/>
            <a:ext cx="3655985" cy="22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 panose="030F0702030302020204" pitchFamily="66" charset="0"/>
              </a:rPr>
              <a:t>3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vi-VN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4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6883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D12BB-7A05-D4BF-92CD-F7BB032F9712}"/>
              </a:ext>
            </a:extLst>
          </p:cNvPr>
          <p:cNvSpPr txBox="1"/>
          <p:nvPr/>
        </p:nvSpPr>
        <p:spPr>
          <a:xfrm>
            <a:off x="3813347" y="2324409"/>
            <a:ext cx="246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metanoverde.blogspot.com/2017/07/confira-utilidades-inusitadas-para-o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3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09485" y="3078683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97318" y="3399340"/>
            <a:ext cx="868000" cy="1140716"/>
            <a:chOff x="5488870" y="4527538"/>
            <a:chExt cx="115733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893552" y="4827270"/>
              <a:ext cx="246308" cy="9541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436261" y="3348945"/>
            <a:ext cx="460094" cy="2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 bwMode="auto">
          <a:xfrm>
            <a:off x="3386185" y="651346"/>
            <a:ext cx="2468879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40436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CD4A94-4EF9-773A-557A-DE65C3272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55" y="3514000"/>
            <a:ext cx="1726301" cy="1726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63A63F-B2F3-B575-697D-25B506CDAA05}"/>
              </a:ext>
            </a:extLst>
          </p:cNvPr>
          <p:cNvSpPr txBox="1"/>
          <p:nvPr/>
        </p:nvSpPr>
        <p:spPr>
          <a:xfrm>
            <a:off x="566094" y="221991"/>
            <a:ext cx="816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LISTEN AND GUESS WHAT DAY IT IS</a:t>
            </a:r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.</a:t>
            </a:r>
            <a:endParaRPr lang="x-none" sz="32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DA79F-CBC7-FD0B-703E-F02CB10FC665}"/>
              </a:ext>
            </a:extLst>
          </p:cNvPr>
          <p:cNvSpPr txBox="1"/>
          <p:nvPr/>
        </p:nvSpPr>
        <p:spPr>
          <a:xfrm>
            <a:off x="1055131" y="913887"/>
            <a:ext cx="577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892CF-C25E-7E7D-854D-1AF8C61E5B46}"/>
              </a:ext>
            </a:extLst>
          </p:cNvPr>
          <p:cNvSpPr txBox="1"/>
          <p:nvPr/>
        </p:nvSpPr>
        <p:spPr>
          <a:xfrm>
            <a:off x="558352" y="2052662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B16A47-6E5F-7C57-8075-A658DA81097D}"/>
              </a:ext>
            </a:extLst>
          </p:cNvPr>
          <p:cNvSpPr txBox="1"/>
          <p:nvPr/>
        </p:nvSpPr>
        <p:spPr>
          <a:xfrm>
            <a:off x="2759334" y="939757"/>
            <a:ext cx="577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E764C-5C49-45A2-195D-1FF20CCA9F6D}"/>
              </a:ext>
            </a:extLst>
          </p:cNvPr>
          <p:cNvSpPr txBox="1"/>
          <p:nvPr/>
        </p:nvSpPr>
        <p:spPr>
          <a:xfrm>
            <a:off x="4131198" y="939756"/>
            <a:ext cx="1035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5A772-8FCA-CCCE-54EC-717A6D5EF6C9}"/>
              </a:ext>
            </a:extLst>
          </p:cNvPr>
          <p:cNvSpPr txBox="1"/>
          <p:nvPr/>
        </p:nvSpPr>
        <p:spPr>
          <a:xfrm>
            <a:off x="5712380" y="913886"/>
            <a:ext cx="1116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9D764-FCC1-5D03-DE52-95258AA00F9D}"/>
              </a:ext>
            </a:extLst>
          </p:cNvPr>
          <p:cNvSpPr txBox="1"/>
          <p:nvPr/>
        </p:nvSpPr>
        <p:spPr>
          <a:xfrm>
            <a:off x="7224592" y="913885"/>
            <a:ext cx="1183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TU</a:t>
            </a:r>
            <a:endParaRPr lang="x-none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343DC-7DA3-A5FF-9C19-08F84107F670}"/>
              </a:ext>
            </a:extLst>
          </p:cNvPr>
          <p:cNvSpPr txBox="1"/>
          <p:nvPr/>
        </p:nvSpPr>
        <p:spPr>
          <a:xfrm>
            <a:off x="2142983" y="2420357"/>
            <a:ext cx="157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7B06D2-8DCD-9D91-82CA-85770B7CD582}"/>
              </a:ext>
            </a:extLst>
          </p:cNvPr>
          <p:cNvSpPr txBox="1"/>
          <p:nvPr/>
        </p:nvSpPr>
        <p:spPr>
          <a:xfrm>
            <a:off x="3276962" y="2888567"/>
            <a:ext cx="255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008471-C76A-7A3B-08F1-BF41BADE5820}"/>
              </a:ext>
            </a:extLst>
          </p:cNvPr>
          <p:cNvSpPr txBox="1"/>
          <p:nvPr/>
        </p:nvSpPr>
        <p:spPr>
          <a:xfrm>
            <a:off x="5239447" y="3363683"/>
            <a:ext cx="2193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A46AD-ACB3-96D8-2F70-B7E12F1057BF}"/>
              </a:ext>
            </a:extLst>
          </p:cNvPr>
          <p:cNvSpPr txBox="1"/>
          <p:nvPr/>
        </p:nvSpPr>
        <p:spPr>
          <a:xfrm>
            <a:off x="6954114" y="3891354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TUESDAY</a:t>
            </a:r>
            <a:endParaRPr lang="x-none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343888" y="1616166"/>
            <a:ext cx="45719" cy="469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2982394" y="1643557"/>
            <a:ext cx="75715" cy="77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537055" y="1696872"/>
            <a:ext cx="109062" cy="11189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225449" y="1678436"/>
            <a:ext cx="142596" cy="1462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7822056" y="1667008"/>
            <a:ext cx="180027" cy="1846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7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6"/>
                </a:solidFill>
                <a:latin typeface="Comic Sans MS" panose="030F0702030302020204" pitchFamily="66" charset="0"/>
              </a:rPr>
              <a:t>Fun corner &amp; wrap-up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3628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3517-DEE8-72ED-9647-C4F77D84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VN" dirty="0"/>
              <a:t>QUESTION 1: </a:t>
            </a:r>
            <a:br>
              <a:rPr lang="en-VN" dirty="0"/>
            </a:br>
            <a:endParaRPr lang="en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6CCBB-2D6E-0C75-473B-7F829E7E3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VN" sz="4400" dirty="0">
                <a:solidFill>
                  <a:schemeClr val="accent2"/>
                </a:solidFill>
              </a:rPr>
              <a:t>FIND THE THE MISSING LETTER</a:t>
            </a:r>
            <a:r>
              <a:rPr lang="en-US" sz="4400" dirty="0"/>
              <a:t>.</a:t>
            </a:r>
            <a:endParaRPr lang="en-VN" sz="4400" dirty="0"/>
          </a:p>
          <a:p>
            <a:pPr marL="114300" indent="0">
              <a:buNone/>
            </a:pPr>
            <a:r>
              <a:rPr lang="en-VN" sz="4400" dirty="0"/>
              <a:t> </a:t>
            </a:r>
            <a:r>
              <a:rPr lang="en-VN" sz="4400" dirty="0">
                <a:ln w="5715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TU_SDAY</a:t>
            </a:r>
          </a:p>
          <a:p>
            <a:endParaRPr lang="en-VN" sz="4400" dirty="0">
              <a:ln w="5715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114300" indent="0">
              <a:buNone/>
            </a:pPr>
            <a:r>
              <a:rPr lang="en-US" sz="44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VN" sz="4400" dirty="0">
                <a:ln w="5715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4803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9 0.1858 C 0.04306 -0.01234 0.06823 -0.21049 0.07518 -0.2892 C 0.0823 -0.3679 0.06025 -0.28673 0.06025 -0.28642 L 0.06025 -0.28673 L 0.06424 -0.28673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-25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369F-9745-918F-858B-1BFEAB448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VN" dirty="0"/>
              <a:t>QUESTION 2: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AEAE5-4252-A9EA-3EC6-61FD86AE2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231" y="1370013"/>
            <a:ext cx="8416976" cy="326231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VN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3 letters stand next to each other in all days of the wee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k.</a:t>
            </a:r>
          </a:p>
          <a:p>
            <a:pPr marL="114300" indent="0">
              <a:buNone/>
            </a:pP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(3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cái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đứng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cạnh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nhau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tất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ngày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5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tuần</a:t>
            </a:r>
            <a:r>
              <a:rPr lang="en-US" sz="35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.)</a:t>
            </a:r>
            <a:endParaRPr lang="en-VN" sz="3500" dirty="0">
              <a:ln w="5715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VN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sz="44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</a:t>
            </a:r>
            <a:r>
              <a:rPr lang="en-VN" sz="4400" dirty="0">
                <a:ln w="5715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DAY</a:t>
            </a:r>
          </a:p>
        </p:txBody>
      </p:sp>
    </p:spTree>
    <p:extLst>
      <p:ext uri="{BB962C8B-B14F-4D97-AF65-F5344CB8AC3E}">
        <p14:creationId xmlns:p14="http://schemas.microsoft.com/office/powerpoint/2010/main" val="378598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0B550-8CD6-EAE0-418A-7D9AEB81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QUESTION 3: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5E272-D00F-784C-2030-49101B8D3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VN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many days 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 you go to school in a week</a:t>
            </a:r>
            <a:r>
              <a:rPr lang="en-VN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học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bao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nhiêu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ngày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tuần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?)</a:t>
            </a:r>
            <a:endParaRPr lang="en-VN" sz="3200" dirty="0">
              <a:ln w="5715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114300" indent="0">
              <a:buNone/>
            </a:pPr>
            <a:r>
              <a:rPr lang="en-US" sz="44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</a:t>
            </a:r>
            <a:r>
              <a:rPr lang="en-VN" sz="4400" dirty="0">
                <a:ln w="5715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r>
              <a:rPr lang="en-US" sz="4400" dirty="0">
                <a:ln w="5715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days</a:t>
            </a:r>
            <a:endParaRPr lang="en-VN" sz="4400" dirty="0">
              <a:ln w="5715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46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BD09-324C-498D-3770-8F5E527DB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QUESTION </a:t>
            </a:r>
            <a:r>
              <a:rPr lang="en-US" dirty="0"/>
              <a:t>4</a:t>
            </a:r>
            <a:r>
              <a:rPr lang="en-VN" dirty="0"/>
              <a:t>: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EA5A0-4B2A-98A5-BD5C-28F7D5B9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370013"/>
            <a:ext cx="8312983" cy="326231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VN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day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r>
              <a:rPr lang="en-VN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 have English lessons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tên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ngày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môn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Anh)</a:t>
            </a:r>
          </a:p>
          <a:p>
            <a:pPr marL="114300" indent="0">
              <a:buNone/>
            </a:pPr>
            <a:endParaRPr lang="en-US" sz="3200" dirty="0">
              <a:ln w="5715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114300" indent="0">
              <a:buNone/>
            </a:pPr>
            <a:r>
              <a:rPr lang="en-US" sz="3200" dirty="0">
                <a:ln w="5715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Wednesday and Thursday</a:t>
            </a:r>
            <a:endParaRPr lang="en-VN" sz="3200" dirty="0">
              <a:ln w="5715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641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C2977-6B27-498C-2A94-5C2EEA4F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QUESTION </a:t>
            </a:r>
            <a:r>
              <a:rPr lang="en-US" dirty="0"/>
              <a:t>5</a:t>
            </a:r>
            <a:r>
              <a:rPr lang="en-VN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4C743-B0C8-F9FE-56AF-7664C7AB9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VN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days have the letter 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‘s’ (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tên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ngày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cái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“s” )</a:t>
            </a:r>
          </a:p>
          <a:p>
            <a:pPr marL="114300" indent="0">
              <a:buNone/>
            </a:pPr>
            <a:r>
              <a:rPr lang="en-VN" sz="3200" dirty="0">
                <a:solidFill>
                  <a:schemeClr val="accent5">
                    <a:lumMod val="75000"/>
                  </a:schemeClr>
                </a:solidFill>
              </a:rPr>
              <a:t>Tuesday, Wednesday,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Thursday</a:t>
            </a:r>
            <a:endParaRPr lang="en-VN" sz="3200" dirty="0">
              <a:ln w="5715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2189-4985-76D0-4812-314AA377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QUESTION </a:t>
            </a:r>
            <a:r>
              <a:rPr lang="en-US" dirty="0"/>
              <a:t>6</a:t>
            </a:r>
            <a:r>
              <a:rPr lang="en-VN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014FF-F4A8-68C4-63B8-ACFD1033D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VN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day with more letters than 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other</a:t>
            </a:r>
            <a:r>
              <a:rPr lang="en-VN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days in a week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tên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ngày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cái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hơn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ngày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khác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tuần</a:t>
            </a: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  <a:endParaRPr lang="en-VN" sz="3200" dirty="0">
              <a:ln w="5715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114300" indent="0">
              <a:buNone/>
            </a:pPr>
            <a:r>
              <a:rPr lang="en-US" sz="3200" dirty="0">
                <a:ln w="5715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US" sz="3200" dirty="0">
                <a:ln w="5715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Wednesday</a:t>
            </a:r>
            <a:endParaRPr lang="en-VN" sz="3200" dirty="0">
              <a:ln w="5715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404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CD16C1-54A2-2044-26C7-BD767F96920A}"/>
              </a:ext>
            </a:extLst>
          </p:cNvPr>
          <p:cNvSpPr txBox="1"/>
          <p:nvPr/>
        </p:nvSpPr>
        <p:spPr>
          <a:xfrm>
            <a:off x="2802636" y="2142093"/>
            <a:ext cx="266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://www.thinkinghumanity.com/2018/03/55-stunning-photographs-of-girls-going-to-school-in-different-countries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2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60" name="6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15" y="5293031"/>
            <a:ext cx="635147" cy="580564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1157245" y="3075137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97318" y="3399340"/>
            <a:ext cx="868000" cy="1140716"/>
            <a:chOff x="5488870" y="4527538"/>
            <a:chExt cx="115733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893552" y="4827270"/>
              <a:ext cx="246308" cy="9541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18716" y="5293031"/>
            <a:ext cx="483920" cy="68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 bwMode="auto">
          <a:xfrm>
            <a:off x="3288499" y="689559"/>
            <a:ext cx="2664252" cy="177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33916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1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</a:p>
        </p:txBody>
      </p:sp>
      <p:sp>
        <p:nvSpPr>
          <p:cNvPr id="60" name="6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79721" y="2063626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1157245" y="3082473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97318" y="3399340"/>
            <a:ext cx="868000" cy="1140716"/>
            <a:chOff x="5488870" y="4527538"/>
            <a:chExt cx="115733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893552" y="4827270"/>
              <a:ext cx="246308" cy="9541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651076" y="3348944"/>
            <a:ext cx="529541" cy="453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 bwMode="auto">
          <a:xfrm>
            <a:off x="3290342" y="689579"/>
            <a:ext cx="2660425" cy="17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7728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F84511-A694-A2DC-02DC-0E465A2F8460}"/>
              </a:ext>
            </a:extLst>
          </p:cNvPr>
          <p:cNvSpPr txBox="1"/>
          <p:nvPr/>
        </p:nvSpPr>
        <p:spPr>
          <a:xfrm>
            <a:off x="3129836" y="2227741"/>
            <a:ext cx="185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www.flickr.com/photos/jennaddenda/16281369455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C7709-8A48-EFF9-D3EE-997183DFDBB8}"/>
              </a:ext>
            </a:extLst>
          </p:cNvPr>
          <p:cNvSpPr txBox="1"/>
          <p:nvPr/>
        </p:nvSpPr>
        <p:spPr>
          <a:xfrm>
            <a:off x="2945937" y="2105763"/>
            <a:ext cx="232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7" tooltip="https://livingandlovinglifeafter50.wordpress.com/2013/08/20/unwelcome-change-after-50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-nc-nd/3.0/"/>
              </a:rPr>
              <a:t>CC BY-NC-ND</a:t>
            </a:r>
            <a:endParaRPr lang="en-US" sz="900" dirty="0"/>
          </a:p>
        </p:txBody>
      </p:sp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4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9200" y="306798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24574" y="396656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97318" y="3399340"/>
            <a:ext cx="868000" cy="1140716"/>
            <a:chOff x="5488870" y="4527538"/>
            <a:chExt cx="115733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893552" y="4827270"/>
              <a:ext cx="246308" cy="9541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059347" y="5312780"/>
            <a:ext cx="633714" cy="355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 bwMode="auto">
          <a:xfrm>
            <a:off x="3456408" y="651346"/>
            <a:ext cx="2328434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5689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3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go to school at seven forty-five.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go to school at seven fifteen.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go to school at seven o’clock.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09485" y="3078683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go to school at six forty-five.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97318" y="3399340"/>
            <a:ext cx="868000" cy="1140716"/>
            <a:chOff x="5488870" y="4527538"/>
            <a:chExt cx="115733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893552" y="4827270"/>
              <a:ext cx="246308" cy="9541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436261" y="3348945"/>
            <a:ext cx="460094" cy="2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 bwMode="auto">
          <a:xfrm>
            <a:off x="3694795" y="651346"/>
            <a:ext cx="185166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6686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066968-59F6-821C-485F-1536065FDFE7}"/>
              </a:ext>
            </a:extLst>
          </p:cNvPr>
          <p:cNvSpPr txBox="1"/>
          <p:nvPr/>
        </p:nvSpPr>
        <p:spPr>
          <a:xfrm>
            <a:off x="3805865" y="2125232"/>
            <a:ext cx="15527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www.freeimageslive.co.uk/free_stock_image/digialalarmclock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14" name="7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2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6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60" name="5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get up at six forty-five.</a:t>
            </a:r>
          </a:p>
        </p:txBody>
      </p:sp>
      <p:sp>
        <p:nvSpPr>
          <p:cNvPr id="31" name="4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get up at six thirty.</a:t>
            </a:r>
          </a:p>
        </p:txBody>
      </p:sp>
      <p:pic>
        <p:nvPicPr>
          <p:cNvPr id="34" name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15" y="5293031"/>
            <a:ext cx="635147" cy="580564"/>
          </a:xfrm>
          <a:prstGeom prst="rect">
            <a:avLst/>
          </a:prstGeom>
        </p:spPr>
      </p:pic>
      <p:sp>
        <p:nvSpPr>
          <p:cNvPr id="51" name="2"/>
          <p:cNvSpPr/>
          <p:nvPr/>
        </p:nvSpPr>
        <p:spPr>
          <a:xfrm>
            <a:off x="1157245" y="3075137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get up at six fifteen.</a:t>
            </a:r>
          </a:p>
        </p:txBody>
      </p:sp>
      <p:pic>
        <p:nvPicPr>
          <p:cNvPr id="65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35773" y="4614992"/>
              <a:ext cx="109260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97318" y="3399340"/>
            <a:ext cx="868000" cy="1140716"/>
            <a:chOff x="5488870" y="4527538"/>
            <a:chExt cx="115733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893552" y="4827270"/>
              <a:ext cx="246308" cy="95410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18716" y="5293031"/>
            <a:ext cx="483920" cy="68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805865" y="1092121"/>
            <a:ext cx="1552773" cy="10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399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รูปหน้าปฏิทินเกลียวเดือนกุมภาพันธ์ PNG , วันเสาร์, สัญญาณ, วันพุธภาพ PNG  และ เวกเตอร์ สำหรับการดาวน์โหลดฟรี">
            <a:extLst>
              <a:ext uri="{FF2B5EF4-FFF2-40B4-BE49-F238E27FC236}">
                <a16:creationId xmlns:a16="http://schemas.microsoft.com/office/drawing/2014/main" id="{31F39FF1-F089-FAC1-FF7F-6E6DDC01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94" y="353205"/>
            <a:ext cx="4153211" cy="415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0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 idx="4294967295"/>
          </p:nvPr>
        </p:nvSpPr>
        <p:spPr>
          <a:xfrm>
            <a:off x="1838819" y="1442555"/>
            <a:ext cx="6351320" cy="29176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54" y="2516931"/>
            <a:ext cx="5039370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735866" y="2588896"/>
            <a:ext cx="493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1 - PERIOD 1</a:t>
            </a: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84924143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494</Words>
  <Application>Microsoft Office PowerPoint</Application>
  <PresentationFormat>On-screen Show (16:9)</PresentationFormat>
  <Paragraphs>121</Paragraphs>
  <Slides>27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Comic Sans MS</vt:lpstr>
      <vt:lpstr>Tahoma</vt:lpstr>
      <vt:lpstr>Arial Black</vt:lpstr>
      <vt:lpstr>American Typewriter</vt:lpstr>
      <vt:lpstr>Custom Design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week </vt:lpstr>
      <vt:lpstr>Activity 1 Look, listen and repeat.</vt:lpstr>
      <vt:lpstr>PowerPoint Presentation</vt:lpstr>
      <vt:lpstr>Game: What is missing?</vt:lpstr>
      <vt:lpstr>Activity 2 Listen, point and say.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 Let’s talk.</vt:lpstr>
      <vt:lpstr>PowerPoint Presentation</vt:lpstr>
      <vt:lpstr>Fun corner &amp; wrap-up</vt:lpstr>
      <vt:lpstr>QUESTION 1:  </vt:lpstr>
      <vt:lpstr>QUESTION 2:</vt:lpstr>
      <vt:lpstr>QUESTION 3:</vt:lpstr>
      <vt:lpstr>QUESTION 4: </vt:lpstr>
      <vt:lpstr>QUESTION 5:</vt:lpstr>
      <vt:lpstr>QUESTION 6: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32</cp:revision>
  <dcterms:modified xsi:type="dcterms:W3CDTF">2025-03-27T03:33:01Z</dcterms:modified>
</cp:coreProperties>
</file>