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87" r:id="rId3"/>
    <p:sldId id="272" r:id="rId4"/>
    <p:sldId id="257" r:id="rId5"/>
    <p:sldId id="261" r:id="rId6"/>
    <p:sldId id="259" r:id="rId7"/>
    <p:sldId id="297" r:id="rId8"/>
    <p:sldId id="288" r:id="rId9"/>
    <p:sldId id="258" r:id="rId10"/>
    <p:sldId id="291" r:id="rId11"/>
    <p:sldId id="292" r:id="rId12"/>
    <p:sldId id="298" r:id="rId13"/>
    <p:sldId id="278" r:id="rId14"/>
    <p:sldId id="304" r:id="rId15"/>
    <p:sldId id="299" r:id="rId16"/>
    <p:sldId id="300" r:id="rId17"/>
    <p:sldId id="301" r:id="rId18"/>
    <p:sldId id="290" r:id="rId19"/>
    <p:sldId id="302" r:id="rId20"/>
    <p:sldId id="280" r:id="rId21"/>
    <p:sldId id="281" r:id="rId22"/>
    <p:sldId id="285" r:id="rId23"/>
    <p:sldId id="293" r:id="rId24"/>
    <p:sldId id="303" r:id="rId25"/>
    <p:sldId id="266" r:id="rId26"/>
    <p:sldId id="270" r:id="rId27"/>
  </p:sldIdLst>
  <p:sldSz cx="18288000" cy="10287000"/>
  <p:notesSz cx="6858000" cy="9144000"/>
  <p:embeddedFontLst>
    <p:embeddedFont>
      <p:font typeface="等线 Light" panose="02010600030101010101" pitchFamily="2" charset="-122"/>
      <p:regular r:id="rId29"/>
    </p:embeddedFont>
    <p:embeddedFont>
      <p:font typeface="Arial" panose="020B0604020202020204" pitchFamily="34" charset="0"/>
      <p:regular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0601"/>
    <a:srgbClr val="5D2F28"/>
    <a:srgbClr val="F8E4D0"/>
    <a:srgbClr val="FFE9DB"/>
    <a:srgbClr val="B85E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587" autoAdjust="0"/>
  </p:normalViewPr>
  <p:slideViewPr>
    <p:cSldViewPr>
      <p:cViewPr varScale="1">
        <p:scale>
          <a:sx n="53" d="100"/>
          <a:sy n="53" d="100"/>
        </p:scale>
        <p:origin x="715"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3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BD470-241D-4E03-9F48-3E415CD29941}" type="datetimeFigureOut">
              <a:rPr lang="vi-VN" smtClean="0"/>
              <a:t>23/01/2025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26D6FA-FF79-4B05-AF4C-969503AD83A5}" type="slidenum">
              <a:rPr lang="vi-VN" smtClean="0"/>
              <a:t>‹#›</a:t>
            </a:fld>
            <a:endParaRPr lang="vi-VN"/>
          </a:p>
        </p:txBody>
      </p:sp>
    </p:spTree>
    <p:extLst>
      <p:ext uri="{BB962C8B-B14F-4D97-AF65-F5344CB8AC3E}">
        <p14:creationId xmlns:p14="http://schemas.microsoft.com/office/powerpoint/2010/main" val="2636193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Ngày hôm nay rất vinh dự cho lớp của chúng ta được đón thầy Vũ Huy Thành Phó HT nhà trường, cô Nguyễn Thị Thu Hường TT tổ 4-5 và một số thầy cô trong tổ 4-5 về dự giờ thăm lớp. Đề nghị chúng ta nổ một tràng pháo tay thật giòn giã để chào đón các thầy cô. Trước tiên, cc cùng đứng lên hát và vận động theo nhạc với bài hát Bụi phấn nhé!</a:t>
            </a:r>
          </a:p>
        </p:txBody>
      </p:sp>
      <p:sp>
        <p:nvSpPr>
          <p:cNvPr id="4" name="Slide Number Placeholder 3"/>
          <p:cNvSpPr>
            <a:spLocks noGrp="1"/>
          </p:cNvSpPr>
          <p:nvPr>
            <p:ph type="sldNum" sz="quarter" idx="5"/>
          </p:nvPr>
        </p:nvSpPr>
        <p:spPr/>
        <p:txBody>
          <a:bodyPr/>
          <a:lstStyle/>
          <a:p>
            <a:fld id="{7B26D6FA-FF79-4B05-AF4C-969503AD83A5}" type="slidenum">
              <a:rPr lang="vi-VN" smtClean="0"/>
              <a:t>1</a:t>
            </a:fld>
            <a:endParaRPr lang="vi-VN"/>
          </a:p>
        </p:txBody>
      </p:sp>
    </p:spTree>
    <p:extLst>
      <p:ext uri="{BB962C8B-B14F-4D97-AF65-F5344CB8AC3E}">
        <p14:creationId xmlns:p14="http://schemas.microsoft.com/office/powerpoint/2010/main" val="3200796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Ở khổ thơ này có nhiều câu thơ dài, ngắt nghỉ hơi đâu để cho đúng cho hay? À để ngắt nghỉ hơi đúng cc không chỉ ngắt hơi sau dấu phẩy, nghỉ hơi sau dấu chấm mà còn phải ngắt theo nghĩa của dòng thơ. Nhấn giọng ở những từ ngữ thể hiện sự trang nghiêm của buổi học cuối cùng như: cuối cùng, không nghịch đùa, lặng yên...</a:t>
            </a:r>
            <a:endParaRPr lang="en-US" dirty="0"/>
          </a:p>
        </p:txBody>
      </p:sp>
      <p:sp>
        <p:nvSpPr>
          <p:cNvPr id="4" name="Slide Number Placeholder 3"/>
          <p:cNvSpPr>
            <a:spLocks noGrp="1"/>
          </p:cNvSpPr>
          <p:nvPr>
            <p:ph type="sldNum" sz="quarter" idx="5"/>
          </p:nvPr>
        </p:nvSpPr>
        <p:spPr/>
        <p:txBody>
          <a:bodyPr/>
          <a:lstStyle/>
          <a:p>
            <a:fld id="{7B26D6FA-FF79-4B05-AF4C-969503AD83A5}" type="slidenum">
              <a:rPr lang="vi-VN" smtClean="0"/>
              <a:t>14</a:t>
            </a:fld>
            <a:endParaRPr lang="vi-VN"/>
          </a:p>
        </p:txBody>
      </p:sp>
    </p:spTree>
    <p:extLst>
      <p:ext uri="{BB962C8B-B14F-4D97-AF65-F5344CB8AC3E}">
        <p14:creationId xmlns:p14="http://schemas.microsoft.com/office/powerpoint/2010/main" val="2971713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Mái tóc của cô giáo trong khổ này được tả thế nào? Em hiểu thế nào là hoa râm? Ở khổ này, các con chú ý giọng đọc ở câu cuổi cùng. Lên giọng một chút ở cuối câu thể hiện sự tự trách mình đã nhận ra quá muộn. Vẫn là cô giáo ấy, vẫn là giọng nói, nụ cười ấy nhưng hôm nay các bạn ấy mới nhận ra mái tóc cô đã điểm bạc, bàn tay gầy gò vì thời gian qua đã tận tụy hết lòng với cv thế nào.</a:t>
            </a:r>
            <a:endParaRPr lang="en-US" dirty="0"/>
          </a:p>
        </p:txBody>
      </p:sp>
      <p:sp>
        <p:nvSpPr>
          <p:cNvPr id="4" name="Slide Number Placeholder 3"/>
          <p:cNvSpPr>
            <a:spLocks noGrp="1"/>
          </p:cNvSpPr>
          <p:nvPr>
            <p:ph type="sldNum" sz="quarter" idx="5"/>
          </p:nvPr>
        </p:nvSpPr>
        <p:spPr/>
        <p:txBody>
          <a:bodyPr/>
          <a:lstStyle/>
          <a:p>
            <a:fld id="{7B26D6FA-FF79-4B05-AF4C-969503AD83A5}" type="slidenum">
              <a:rPr lang="vi-VN" smtClean="0"/>
              <a:t>15</a:t>
            </a:fld>
            <a:endParaRPr lang="vi-VN"/>
          </a:p>
        </p:txBody>
      </p:sp>
    </p:spTree>
    <p:extLst>
      <p:ext uri="{BB962C8B-B14F-4D97-AF65-F5344CB8AC3E}">
        <p14:creationId xmlns:p14="http://schemas.microsoft.com/office/powerpoint/2010/main" val="486240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giọng ở các từ cố ngoan hơn, bù đắp, lười nghịch để thể hiện mong muốn được sửa chữa lỗi lầm của các bạn học sinh ở buổi học cuối cùng này.</a:t>
            </a:r>
            <a:endParaRPr lang="en-US" dirty="0"/>
          </a:p>
        </p:txBody>
      </p:sp>
      <p:sp>
        <p:nvSpPr>
          <p:cNvPr id="4" name="Slide Number Placeholder 3"/>
          <p:cNvSpPr>
            <a:spLocks noGrp="1"/>
          </p:cNvSpPr>
          <p:nvPr>
            <p:ph type="sldNum" sz="quarter" idx="5"/>
          </p:nvPr>
        </p:nvSpPr>
        <p:spPr/>
        <p:txBody>
          <a:bodyPr/>
          <a:lstStyle/>
          <a:p>
            <a:fld id="{7B26D6FA-FF79-4B05-AF4C-969503AD83A5}" type="slidenum">
              <a:rPr lang="vi-VN" smtClean="0"/>
              <a:t>17</a:t>
            </a:fld>
            <a:endParaRPr lang="vi-VN"/>
          </a:p>
        </p:txBody>
      </p:sp>
    </p:spTree>
    <p:extLst>
      <p:ext uri="{BB962C8B-B14F-4D97-AF65-F5344CB8AC3E}">
        <p14:creationId xmlns:p14="http://schemas.microsoft.com/office/powerpoint/2010/main" val="2295349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Vừa rồi các con đã luyện đọc TT bây giờ để hiểu bài thơ hơn các con cùng đến với phần đọc hiểu nhé</a:t>
            </a:r>
          </a:p>
        </p:txBody>
      </p:sp>
      <p:sp>
        <p:nvSpPr>
          <p:cNvPr id="4" name="Slide Number Placeholder 3"/>
          <p:cNvSpPr>
            <a:spLocks noGrp="1"/>
          </p:cNvSpPr>
          <p:nvPr>
            <p:ph type="sldNum" sz="quarter" idx="5"/>
          </p:nvPr>
        </p:nvSpPr>
        <p:spPr/>
        <p:txBody>
          <a:bodyPr/>
          <a:lstStyle/>
          <a:p>
            <a:fld id="{7B26D6FA-FF79-4B05-AF4C-969503AD83A5}" type="slidenum">
              <a:rPr lang="vi-VN" smtClean="0"/>
              <a:t>19</a:t>
            </a:fld>
            <a:endParaRPr lang="vi-VN"/>
          </a:p>
        </p:txBody>
      </p:sp>
    </p:spTree>
    <p:extLst>
      <p:ext uri="{BB962C8B-B14F-4D97-AF65-F5344CB8AC3E}">
        <p14:creationId xmlns:p14="http://schemas.microsoft.com/office/powerpoint/2010/main" val="691163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50000"/>
              </a:lnSpc>
              <a:buFont typeface="Arial" panose="020B0604020202020204" pitchFamily="34" charset="0"/>
              <a:buNone/>
            </a:pPr>
            <a:r>
              <a:rPr lang="nl-NL" sz="1200" b="1" i="1" kern="1200" dirty="0">
                <a:solidFill>
                  <a:schemeClr val="tx1"/>
                </a:solidFill>
                <a:effectLst/>
                <a:latin typeface="+mn-lt"/>
                <a:ea typeface="+mn-ea"/>
                <a:cs typeface="+mn-cs"/>
              </a:rPr>
              <a:t>Bài thơ nói về một buổi chia tay đặc biệt </a:t>
            </a:r>
            <a:r>
              <a:rPr lang="vi-VN" sz="1200" b="1" i="1" kern="1200" dirty="0">
                <a:solidFill>
                  <a:schemeClr val="tx1"/>
                </a:solidFill>
                <a:effectLst/>
                <a:latin typeface="+mn-lt"/>
                <a:ea typeface="+mn-ea"/>
                <a:cs typeface="+mn-cs"/>
              </a:rPr>
              <a:t>thể hiện </a:t>
            </a:r>
            <a:r>
              <a:rPr lang="vi-VN" dirty="0"/>
              <a:t>cảm xúc của HS trong buổi học cuối cùng với cô giáo trước khi nghỉ hưu. Đó là tình yêu thương cô pha chút tiếc nuối và mong muốn chăm, ngoan hơn để cô vui lòng. </a:t>
            </a:r>
            <a:r>
              <a:rPr lang="vi-VN" sz="1200" dirty="0">
                <a:solidFill>
                  <a:schemeClr val="bg1"/>
                </a:solidFill>
                <a:effectLst/>
                <a:latin typeface="+mn-lt"/>
                <a:ea typeface="Calibri" panose="020F0502020204030204" pitchFamily="34" charset="0"/>
                <a:cs typeface="Arial" panose="020B0604020202020204" pitchFamily="34" charset="0"/>
              </a:rPr>
              <a:t>Các em ạ, thầy cô là người luôn yêu thương, tận tụy với học sinh. Vì vậy, chúng ta cần thể hiện tình yêu thương và sự biết ơn thầy cô bằng cách chăm ngoan để mỗi khi nghĩ về thầy cô, chúng ta không phải ân hận, nuối tiếc về những phút giây lười, nghịch" khiến thầy cô buồn.</a:t>
            </a:r>
            <a:endParaRPr lang="vi-VN" sz="1200" dirty="0">
              <a:solidFill>
                <a:schemeClr val="bg1"/>
              </a:solidFill>
              <a:effectLst/>
              <a:latin typeface="+mn-lt"/>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B26D6FA-FF79-4B05-AF4C-969503AD83A5}" type="slidenum">
              <a:rPr lang="vi-VN" smtClean="0"/>
              <a:t>21</a:t>
            </a:fld>
            <a:endParaRPr lang="vi-VN"/>
          </a:p>
        </p:txBody>
      </p:sp>
    </p:spTree>
    <p:extLst>
      <p:ext uri="{BB962C8B-B14F-4D97-AF65-F5344CB8AC3E}">
        <p14:creationId xmlns:p14="http://schemas.microsoft.com/office/powerpoint/2010/main" val="2087380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CC đã nắm được nội dung bài thơ. Tiếp theo cc hay thể hiện giọng đọc của mình qua phần đọc nâng cao nhé! Bạn nào xung phong lên thể hiện cảm xúc của bài thơ qua giọng đọc của mình: My, Chi. Khen tặng quà bóng bay hoặc kẹo mút.</a:t>
            </a:r>
            <a:endParaRPr lang="en-US" dirty="0"/>
          </a:p>
        </p:txBody>
      </p:sp>
      <p:sp>
        <p:nvSpPr>
          <p:cNvPr id="4" name="Slide Number Placeholder 3"/>
          <p:cNvSpPr>
            <a:spLocks noGrp="1"/>
          </p:cNvSpPr>
          <p:nvPr>
            <p:ph type="sldNum" sz="quarter" idx="5"/>
          </p:nvPr>
        </p:nvSpPr>
        <p:spPr/>
        <p:txBody>
          <a:bodyPr/>
          <a:lstStyle/>
          <a:p>
            <a:fld id="{7B26D6FA-FF79-4B05-AF4C-969503AD83A5}" type="slidenum">
              <a:rPr lang="vi-VN" smtClean="0"/>
              <a:t>22</a:t>
            </a:fld>
            <a:endParaRPr lang="vi-VN"/>
          </a:p>
        </p:txBody>
      </p:sp>
    </p:spTree>
    <p:extLst>
      <p:ext uri="{BB962C8B-B14F-4D97-AF65-F5344CB8AC3E}">
        <p14:creationId xmlns:p14="http://schemas.microsoft.com/office/powerpoint/2010/main" val="3753208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Cta vừa tỉm hiểu xong một bài thơ đầy cảm xúc về buổi học cuối cùng. Vậy ở trường thì các con thường thể hiện tình yêu thương và sự biết ơn thầy cô bằng những cách nào? Cô mong là qua buổi học này, các con sẽ chăm ngoan hơn để chúng ta không phải ân hận, nuối tiếc về những phút giây lười, nghich để cô buồn như các nhỏ trong bài nhé!</a:t>
            </a:r>
            <a:endParaRPr lang="en-US" dirty="0"/>
          </a:p>
        </p:txBody>
      </p:sp>
      <p:sp>
        <p:nvSpPr>
          <p:cNvPr id="4" name="Slide Number Placeholder 3"/>
          <p:cNvSpPr>
            <a:spLocks noGrp="1"/>
          </p:cNvSpPr>
          <p:nvPr>
            <p:ph type="sldNum" sz="quarter" idx="5"/>
          </p:nvPr>
        </p:nvSpPr>
        <p:spPr/>
        <p:txBody>
          <a:bodyPr/>
          <a:lstStyle/>
          <a:p>
            <a:fld id="{7B26D6FA-FF79-4B05-AF4C-969503AD83A5}" type="slidenum">
              <a:rPr lang="vi-VN" smtClean="0"/>
              <a:t>24</a:t>
            </a:fld>
            <a:endParaRPr lang="vi-VN"/>
          </a:p>
        </p:txBody>
      </p:sp>
    </p:spTree>
    <p:extLst>
      <p:ext uri="{BB962C8B-B14F-4D97-AF65-F5344CB8AC3E}">
        <p14:creationId xmlns:p14="http://schemas.microsoft.com/office/powerpoint/2010/main" val="3984498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26D6FA-FF79-4B05-AF4C-969503AD83A5}" type="slidenum">
              <a:rPr lang="vi-VN" smtClean="0"/>
              <a:t>2</a:t>
            </a:fld>
            <a:endParaRPr lang="vi-VN"/>
          </a:p>
        </p:txBody>
      </p:sp>
    </p:spTree>
    <p:extLst>
      <p:ext uri="{BB962C8B-B14F-4D97-AF65-F5344CB8AC3E}">
        <p14:creationId xmlns:p14="http://schemas.microsoft.com/office/powerpoint/2010/main" val="3910666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Bài hát vừa rồi các con thể hiện là một ca khúc nổi tiếng thể hiện lòng biết ơn sâu sắc của học trò đối với thầy cô giáo. Bài đọc ngày hôm nay tiếp tục chủ đề Trái tim yêu thương các con sẽ được học một bài thơ vô cùng xúc động nói về buổi học rất đặc biệt với cô giáo và các bạn học sinh. Để biết đó là buổi học ntn chúng ta cùng đến với Bài đọc 2: Buổi học cuối cùng. HS mở SGK trang 6. GV viết tên bài. HS đọc tên bài.</a:t>
            </a:r>
            <a:endParaRPr lang="en-US" dirty="0"/>
          </a:p>
          <a:p>
            <a:endParaRPr lang="en-US" dirty="0"/>
          </a:p>
        </p:txBody>
      </p:sp>
      <p:sp>
        <p:nvSpPr>
          <p:cNvPr id="4" name="Slide Number Placeholder 3"/>
          <p:cNvSpPr>
            <a:spLocks noGrp="1"/>
          </p:cNvSpPr>
          <p:nvPr>
            <p:ph type="sldNum" sz="quarter" idx="5"/>
          </p:nvPr>
        </p:nvSpPr>
        <p:spPr/>
        <p:txBody>
          <a:bodyPr/>
          <a:lstStyle/>
          <a:p>
            <a:fld id="{7B26D6FA-FF79-4B05-AF4C-969503AD83A5}" type="slidenum">
              <a:rPr lang="vi-VN" smtClean="0"/>
              <a:t>3</a:t>
            </a:fld>
            <a:endParaRPr lang="vi-VN"/>
          </a:p>
        </p:txBody>
      </p:sp>
    </p:spTree>
    <p:extLst>
      <p:ext uri="{BB962C8B-B14F-4D97-AF65-F5344CB8AC3E}">
        <p14:creationId xmlns:p14="http://schemas.microsoft.com/office/powerpoint/2010/main" val="4018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Giới thiệu nội dung bài</a:t>
            </a:r>
            <a:endParaRPr lang="en-US" dirty="0"/>
          </a:p>
        </p:txBody>
      </p:sp>
      <p:sp>
        <p:nvSpPr>
          <p:cNvPr id="4" name="Slide Number Placeholder 3"/>
          <p:cNvSpPr>
            <a:spLocks noGrp="1"/>
          </p:cNvSpPr>
          <p:nvPr>
            <p:ph type="sldNum" sz="quarter" idx="5"/>
          </p:nvPr>
        </p:nvSpPr>
        <p:spPr/>
        <p:txBody>
          <a:bodyPr/>
          <a:lstStyle/>
          <a:p>
            <a:fld id="{7B26D6FA-FF79-4B05-AF4C-969503AD83A5}" type="slidenum">
              <a:rPr lang="vi-VN" smtClean="0"/>
              <a:t>5</a:t>
            </a:fld>
            <a:endParaRPr lang="vi-VN"/>
          </a:p>
        </p:txBody>
      </p:sp>
    </p:spTree>
    <p:extLst>
      <p:ext uri="{BB962C8B-B14F-4D97-AF65-F5344CB8AC3E}">
        <p14:creationId xmlns:p14="http://schemas.microsoft.com/office/powerpoint/2010/main" val="4074770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Đọc mẫu xong hỏi HS giọng đọc rồi GV chốt giọng đọc</a:t>
            </a:r>
            <a:endParaRPr lang="en-US" dirty="0"/>
          </a:p>
        </p:txBody>
      </p:sp>
      <p:sp>
        <p:nvSpPr>
          <p:cNvPr id="4" name="Slide Number Placeholder 3"/>
          <p:cNvSpPr>
            <a:spLocks noGrp="1"/>
          </p:cNvSpPr>
          <p:nvPr>
            <p:ph type="sldNum" sz="quarter" idx="5"/>
          </p:nvPr>
        </p:nvSpPr>
        <p:spPr/>
        <p:txBody>
          <a:bodyPr/>
          <a:lstStyle/>
          <a:p>
            <a:fld id="{7B26D6FA-FF79-4B05-AF4C-969503AD83A5}" type="slidenum">
              <a:rPr lang="vi-VN" smtClean="0"/>
              <a:t>8</a:t>
            </a:fld>
            <a:endParaRPr lang="vi-VN"/>
          </a:p>
        </p:txBody>
      </p:sp>
    </p:spTree>
    <p:extLst>
      <p:ext uri="{BB962C8B-B14F-4D97-AF65-F5344CB8AC3E}">
        <p14:creationId xmlns:p14="http://schemas.microsoft.com/office/powerpoint/2010/main" val="4104939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Chia khổ</a:t>
            </a:r>
            <a:endParaRPr lang="en-US" dirty="0"/>
          </a:p>
        </p:txBody>
      </p:sp>
      <p:sp>
        <p:nvSpPr>
          <p:cNvPr id="4" name="Slide Number Placeholder 3"/>
          <p:cNvSpPr>
            <a:spLocks noGrp="1"/>
          </p:cNvSpPr>
          <p:nvPr>
            <p:ph type="sldNum" sz="quarter" idx="5"/>
          </p:nvPr>
        </p:nvSpPr>
        <p:spPr/>
        <p:txBody>
          <a:bodyPr/>
          <a:lstStyle/>
          <a:p>
            <a:fld id="{7B26D6FA-FF79-4B05-AF4C-969503AD83A5}" type="slidenum">
              <a:rPr lang="vi-VN" smtClean="0"/>
              <a:t>9</a:t>
            </a:fld>
            <a:endParaRPr lang="vi-VN"/>
          </a:p>
        </p:txBody>
      </p:sp>
    </p:spTree>
    <p:extLst>
      <p:ext uri="{BB962C8B-B14F-4D97-AF65-F5344CB8AC3E}">
        <p14:creationId xmlns:p14="http://schemas.microsoft.com/office/powerpoint/2010/main" val="1714793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Bài này cô chia ra làm 3 đoạn như sau để đọc tốt hơn chúng ta cùng đi luyện đọc từng đoạn. Gọi 3 b đọc nối tiếp 3 khổ thơ. Kết hợp sửa từ khó đọc: lặng yên, xương gầy, hoa râm, về hưu</a:t>
            </a:r>
            <a:endParaRPr lang="en-US" dirty="0"/>
          </a:p>
        </p:txBody>
      </p:sp>
      <p:sp>
        <p:nvSpPr>
          <p:cNvPr id="4" name="Slide Number Placeholder 3"/>
          <p:cNvSpPr>
            <a:spLocks noGrp="1"/>
          </p:cNvSpPr>
          <p:nvPr>
            <p:ph type="sldNum" sz="quarter" idx="5"/>
          </p:nvPr>
        </p:nvSpPr>
        <p:spPr/>
        <p:txBody>
          <a:bodyPr/>
          <a:lstStyle/>
          <a:p>
            <a:fld id="{7B26D6FA-FF79-4B05-AF4C-969503AD83A5}" type="slidenum">
              <a:rPr lang="vi-VN" smtClean="0"/>
              <a:t>10</a:t>
            </a:fld>
            <a:endParaRPr lang="vi-VN"/>
          </a:p>
        </p:txBody>
      </p:sp>
    </p:spTree>
    <p:extLst>
      <p:ext uri="{BB962C8B-B14F-4D97-AF65-F5344CB8AC3E}">
        <p14:creationId xmlns:p14="http://schemas.microsoft.com/office/powerpoint/2010/main" val="2941243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Đọc xong khổ 1 hỏi HS: Em hiểu từ “về hưu” là ntn? </a:t>
            </a:r>
          </a:p>
          <a:p>
            <a:r>
              <a:rPr lang="vi-VN" dirty="0"/>
              <a:t>Đọc xong đoạn 2 hỏi HS: Mái tóc của cô giáo được tả tn? Thế nào là mái tóc hoa râm?</a:t>
            </a:r>
          </a:p>
          <a:p>
            <a:r>
              <a:rPr lang="vi-VN" dirty="0"/>
              <a:t>Nghiêm trang nghĩa là thái độ học rất nghiêm túc. lặng yên từ khó</a:t>
            </a:r>
            <a:endParaRPr lang="en-US" dirty="0"/>
          </a:p>
        </p:txBody>
      </p:sp>
      <p:sp>
        <p:nvSpPr>
          <p:cNvPr id="4" name="Slide Number Placeholder 3"/>
          <p:cNvSpPr>
            <a:spLocks noGrp="1"/>
          </p:cNvSpPr>
          <p:nvPr>
            <p:ph type="sldNum" sz="quarter" idx="5"/>
          </p:nvPr>
        </p:nvSpPr>
        <p:spPr/>
        <p:txBody>
          <a:bodyPr/>
          <a:lstStyle/>
          <a:p>
            <a:fld id="{7B26D6FA-FF79-4B05-AF4C-969503AD83A5}" type="slidenum">
              <a:rPr lang="vi-VN" smtClean="0"/>
              <a:t>11</a:t>
            </a:fld>
            <a:endParaRPr lang="vi-VN"/>
          </a:p>
        </p:txBody>
      </p:sp>
    </p:spTree>
    <p:extLst>
      <p:ext uri="{BB962C8B-B14F-4D97-AF65-F5344CB8AC3E}">
        <p14:creationId xmlns:p14="http://schemas.microsoft.com/office/powerpoint/2010/main" val="1894351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Kết hợp giải nghĩa từ VỀ HƯU hay còn gọi là nghỉ hưu</a:t>
            </a:r>
            <a:endParaRPr lang="en-US" dirty="0"/>
          </a:p>
        </p:txBody>
      </p:sp>
      <p:sp>
        <p:nvSpPr>
          <p:cNvPr id="4" name="Slide Number Placeholder 3"/>
          <p:cNvSpPr>
            <a:spLocks noGrp="1"/>
          </p:cNvSpPr>
          <p:nvPr>
            <p:ph type="sldNum" sz="quarter" idx="5"/>
          </p:nvPr>
        </p:nvSpPr>
        <p:spPr/>
        <p:txBody>
          <a:bodyPr/>
          <a:lstStyle/>
          <a:p>
            <a:fld id="{7B26D6FA-FF79-4B05-AF4C-969503AD83A5}" type="slidenum">
              <a:rPr lang="vi-VN" smtClean="0"/>
              <a:t>12</a:t>
            </a:fld>
            <a:endParaRPr lang="vi-VN"/>
          </a:p>
        </p:txBody>
      </p:sp>
    </p:spTree>
    <p:extLst>
      <p:ext uri="{BB962C8B-B14F-4D97-AF65-F5344CB8AC3E}">
        <p14:creationId xmlns:p14="http://schemas.microsoft.com/office/powerpoint/2010/main" val="317793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split orient="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svg"/><Relationship Id="rId5" Type="http://schemas.openxmlformats.org/officeDocument/2006/relationships/image" Target="../media/image36.svg"/><Relationship Id="rId10" Type="http://schemas.openxmlformats.org/officeDocument/2006/relationships/image" Target="../media/image3.png"/><Relationship Id="rId4" Type="http://schemas.openxmlformats.org/officeDocument/2006/relationships/image" Target="../media/image35.png"/><Relationship Id="rId9" Type="http://schemas.openxmlformats.org/officeDocument/2006/relationships/image" Target="../media/image40.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D2F28"/>
        </a:solidFill>
        <a:effectLst/>
      </p:bgPr>
    </p:bg>
    <p:spTree>
      <p:nvGrpSpPr>
        <p:cNvPr id="1" name=""/>
        <p:cNvGrpSpPr/>
        <p:nvPr/>
      </p:nvGrpSpPr>
      <p:grpSpPr>
        <a:xfrm>
          <a:off x="0" y="0"/>
          <a:ext cx="0" cy="0"/>
          <a:chOff x="0" y="0"/>
          <a:chExt cx="0" cy="0"/>
        </a:xfrm>
      </p:grpSpPr>
      <p:sp>
        <p:nvSpPr>
          <p:cNvPr id="2" name="Freeform 2"/>
          <p:cNvSpPr/>
          <p:nvPr/>
        </p:nvSpPr>
        <p:spPr>
          <a:xfrm>
            <a:off x="-493719" y="-3500583"/>
            <a:ext cx="19275437" cy="13948407"/>
          </a:xfrm>
          <a:custGeom>
            <a:avLst/>
            <a:gdLst/>
            <a:ahLst/>
            <a:cxnLst/>
            <a:rect l="l" t="t" r="r" b="b"/>
            <a:pathLst>
              <a:path w="19275437" h="13948407">
                <a:moveTo>
                  <a:pt x="0" y="0"/>
                </a:moveTo>
                <a:lnTo>
                  <a:pt x="19275438" y="0"/>
                </a:lnTo>
                <a:lnTo>
                  <a:pt x="19275438" y="13948408"/>
                </a:lnTo>
                <a:lnTo>
                  <a:pt x="0" y="13948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922432" y="1148101"/>
            <a:ext cx="14443135" cy="7365999"/>
          </a:xfrm>
          <a:custGeom>
            <a:avLst/>
            <a:gdLst/>
            <a:ahLst/>
            <a:cxnLst/>
            <a:rect l="l" t="t" r="r" b="b"/>
            <a:pathLst>
              <a:path w="14443135" h="7365999">
                <a:moveTo>
                  <a:pt x="0" y="0"/>
                </a:moveTo>
                <a:lnTo>
                  <a:pt x="14443136" y="0"/>
                </a:lnTo>
                <a:lnTo>
                  <a:pt x="14443136" y="7365999"/>
                </a:lnTo>
                <a:lnTo>
                  <a:pt x="0" y="73659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3388685" y="2175180"/>
            <a:ext cx="11635178" cy="5311839"/>
          </a:xfrm>
          <a:prstGeom prst="rect">
            <a:avLst/>
          </a:prstGeom>
        </p:spPr>
        <p:txBody>
          <a:bodyPr wrap="square" lIns="0" tIns="0" rIns="0" bIns="0" rtlCol="0" anchor="t">
            <a:spAutoFit/>
          </a:bodyPr>
          <a:lstStyle/>
          <a:p>
            <a:pPr marL="0" lvl="0" indent="0" algn="ctr">
              <a:lnSpc>
                <a:spcPct val="150000"/>
              </a:lnSpc>
            </a:pPr>
            <a:r>
              <a:rPr lang="vi-VN" sz="8000" b="1" u="none" strike="noStrike" dirty="0">
                <a:solidFill>
                  <a:srgbClr val="FFC786"/>
                </a:solidFill>
                <a:latin typeface="Arial"/>
              </a:rPr>
              <a:t>CHÀO MỪNG CÁC THẦY CÔ VỀ DỰ GIỜ THĂM LỚP 4B</a:t>
            </a:r>
            <a:endParaRPr lang="en-US" sz="8000" b="1" u="none" strike="noStrike" dirty="0">
              <a:solidFill>
                <a:srgbClr val="FFC786"/>
              </a:solidFill>
              <a:latin typeface="Arial"/>
            </a:endParaRPr>
          </a:p>
        </p:txBody>
      </p:sp>
      <p:sp>
        <p:nvSpPr>
          <p:cNvPr id="7" name="Freeform 7"/>
          <p:cNvSpPr/>
          <p:nvPr/>
        </p:nvSpPr>
        <p:spPr>
          <a:xfrm>
            <a:off x="14947611" y="3523505"/>
            <a:ext cx="2603070" cy="6407557"/>
          </a:xfrm>
          <a:custGeom>
            <a:avLst/>
            <a:gdLst/>
            <a:ahLst/>
            <a:cxnLst/>
            <a:rect l="l" t="t" r="r" b="b"/>
            <a:pathLst>
              <a:path w="2603070" h="6407557">
                <a:moveTo>
                  <a:pt x="0" y="0"/>
                </a:moveTo>
                <a:lnTo>
                  <a:pt x="2603070" y="0"/>
                </a:lnTo>
                <a:lnTo>
                  <a:pt x="2603070" y="6407557"/>
                </a:lnTo>
                <a:lnTo>
                  <a:pt x="0" y="64075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12771" y="2733169"/>
            <a:ext cx="2852165" cy="7197893"/>
          </a:xfrm>
          <a:custGeom>
            <a:avLst/>
            <a:gdLst/>
            <a:ahLst/>
            <a:cxnLst/>
            <a:rect l="l" t="t" r="r" b="b"/>
            <a:pathLst>
              <a:path w="2852165" h="7197893">
                <a:moveTo>
                  <a:pt x="0" y="0"/>
                </a:moveTo>
                <a:lnTo>
                  <a:pt x="2852166" y="0"/>
                </a:lnTo>
                <a:lnTo>
                  <a:pt x="2852166" y="7197893"/>
                </a:lnTo>
                <a:lnTo>
                  <a:pt x="0" y="71978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87E544-6C1E-4AD1-9DB0-B4C67FEF4FB1}"/>
              </a:ext>
            </a:extLst>
          </p:cNvPr>
          <p:cNvPicPr>
            <a:picLocks noChangeAspect="1"/>
          </p:cNvPicPr>
          <p:nvPr/>
        </p:nvPicPr>
        <p:blipFill>
          <a:blip r:embed="rId3"/>
          <a:stretch>
            <a:fillRect/>
          </a:stretch>
        </p:blipFill>
        <p:spPr>
          <a:xfrm>
            <a:off x="3886200" y="1732643"/>
            <a:ext cx="11201399" cy="8077200"/>
          </a:xfrm>
          <a:prstGeom prst="rect">
            <a:avLst/>
          </a:prstGeom>
        </p:spPr>
      </p:pic>
      <p:sp>
        <p:nvSpPr>
          <p:cNvPr id="8" name="Oval 7">
            <a:extLst>
              <a:ext uri="{FF2B5EF4-FFF2-40B4-BE49-F238E27FC236}">
                <a16:creationId xmlns:a16="http://schemas.microsoft.com/office/drawing/2014/main" id="{3BBB0D7E-C45E-4D12-B6DA-18EA3E8B5E2C}"/>
              </a:ext>
            </a:extLst>
          </p:cNvPr>
          <p:cNvSpPr/>
          <p:nvPr/>
        </p:nvSpPr>
        <p:spPr>
          <a:xfrm>
            <a:off x="3562350" y="1732643"/>
            <a:ext cx="952500" cy="6622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t>1</a:t>
            </a:r>
            <a:endParaRPr lang="en-US" sz="2400" dirty="0"/>
          </a:p>
        </p:txBody>
      </p:sp>
      <p:sp>
        <p:nvSpPr>
          <p:cNvPr id="14" name="Oval 13">
            <a:extLst>
              <a:ext uri="{FF2B5EF4-FFF2-40B4-BE49-F238E27FC236}">
                <a16:creationId xmlns:a16="http://schemas.microsoft.com/office/drawing/2014/main" id="{E7E47839-8B8D-4B6A-862F-CBA03110D6D3}"/>
              </a:ext>
            </a:extLst>
          </p:cNvPr>
          <p:cNvSpPr/>
          <p:nvPr/>
        </p:nvSpPr>
        <p:spPr>
          <a:xfrm>
            <a:off x="3562350" y="4486538"/>
            <a:ext cx="952500" cy="6622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t>2</a:t>
            </a:r>
            <a:endParaRPr lang="en-US" sz="2400" dirty="0"/>
          </a:p>
        </p:txBody>
      </p:sp>
      <p:sp>
        <p:nvSpPr>
          <p:cNvPr id="16" name="Oval 15">
            <a:extLst>
              <a:ext uri="{FF2B5EF4-FFF2-40B4-BE49-F238E27FC236}">
                <a16:creationId xmlns:a16="http://schemas.microsoft.com/office/drawing/2014/main" id="{43DA2B4A-8D50-4022-ACAD-D898579A73C9}"/>
              </a:ext>
            </a:extLst>
          </p:cNvPr>
          <p:cNvSpPr/>
          <p:nvPr/>
        </p:nvSpPr>
        <p:spPr>
          <a:xfrm>
            <a:off x="3562350" y="7227733"/>
            <a:ext cx="952500" cy="6622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t>3</a:t>
            </a:r>
            <a:endParaRPr lang="en-US" sz="2400" dirty="0"/>
          </a:p>
        </p:txBody>
      </p:sp>
      <p:pic>
        <p:nvPicPr>
          <p:cNvPr id="3" name="Picture 2">
            <a:extLst>
              <a:ext uri="{FF2B5EF4-FFF2-40B4-BE49-F238E27FC236}">
                <a16:creationId xmlns:a16="http://schemas.microsoft.com/office/drawing/2014/main" id="{83C35C90-1B60-4682-91A2-786DB2B6F2EC}"/>
              </a:ext>
            </a:extLst>
          </p:cNvPr>
          <p:cNvPicPr>
            <a:picLocks noChangeAspect="1"/>
          </p:cNvPicPr>
          <p:nvPr/>
        </p:nvPicPr>
        <p:blipFill>
          <a:blip r:embed="rId4"/>
          <a:stretch>
            <a:fillRect/>
          </a:stretch>
        </p:blipFill>
        <p:spPr>
          <a:xfrm>
            <a:off x="4038600" y="477157"/>
            <a:ext cx="9753600" cy="1046965"/>
          </a:xfrm>
          <a:prstGeom prst="rect">
            <a:avLst/>
          </a:prstGeom>
        </p:spPr>
      </p:pic>
    </p:spTree>
    <p:extLst>
      <p:ext uri="{BB962C8B-B14F-4D97-AF65-F5344CB8AC3E}">
        <p14:creationId xmlns:p14="http://schemas.microsoft.com/office/powerpoint/2010/main" val="14484005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4112" y="1494511"/>
            <a:ext cx="10242988" cy="8189416"/>
            <a:chOff x="0" y="0"/>
            <a:chExt cx="14229518" cy="10919221"/>
          </a:xfrm>
        </p:grpSpPr>
        <p:grpSp>
          <p:nvGrpSpPr>
            <p:cNvPr id="3" name="Group 3"/>
            <p:cNvGrpSpPr/>
            <p:nvPr/>
          </p:nvGrpSpPr>
          <p:grpSpPr>
            <a:xfrm>
              <a:off x="0" y="326577"/>
              <a:ext cx="14044886" cy="10592644"/>
              <a:chOff x="0" y="0"/>
              <a:chExt cx="16281551" cy="12279535"/>
            </a:xfrm>
          </p:grpSpPr>
          <p:sp>
            <p:nvSpPr>
              <p:cNvPr id="4" name="Freeform 4"/>
              <p:cNvSpPr/>
              <p:nvPr/>
            </p:nvSpPr>
            <p:spPr>
              <a:xfrm>
                <a:off x="0" y="-4073"/>
                <a:ext cx="16287942" cy="12286138"/>
              </a:xfrm>
              <a:custGeom>
                <a:avLst/>
                <a:gdLst/>
                <a:ahLst/>
                <a:cxnLst/>
                <a:rect l="l" t="t" r="r" b="b"/>
                <a:pathLst>
                  <a:path w="16287942" h="12286138">
                    <a:moveTo>
                      <a:pt x="15660164" y="12231660"/>
                    </a:moveTo>
                    <a:cubicBezTo>
                      <a:pt x="15660164" y="12231660"/>
                      <a:pt x="14929289" y="12286138"/>
                      <a:pt x="12690941" y="12283517"/>
                    </a:cubicBezTo>
                    <a:cubicBezTo>
                      <a:pt x="5872301" y="12281354"/>
                      <a:pt x="1057074" y="12273530"/>
                      <a:pt x="1057074" y="12273530"/>
                    </a:cubicBezTo>
                    <a:cubicBezTo>
                      <a:pt x="812932" y="12264695"/>
                      <a:pt x="449110" y="12243465"/>
                      <a:pt x="282371" y="12185288"/>
                    </a:cubicBezTo>
                    <a:cubicBezTo>
                      <a:pt x="4469" y="12088325"/>
                      <a:pt x="0" y="11915045"/>
                      <a:pt x="0" y="9759585"/>
                    </a:cubicBezTo>
                    <a:cubicBezTo>
                      <a:pt x="8536" y="491230"/>
                      <a:pt x="0" y="345608"/>
                      <a:pt x="77597" y="223930"/>
                    </a:cubicBezTo>
                    <a:cubicBezTo>
                      <a:pt x="217372" y="4759"/>
                      <a:pt x="519255" y="4073"/>
                      <a:pt x="937909" y="4073"/>
                    </a:cubicBezTo>
                    <a:cubicBezTo>
                      <a:pt x="937909" y="4073"/>
                      <a:pt x="3011268" y="15681"/>
                      <a:pt x="10176680" y="7673"/>
                    </a:cubicBezTo>
                    <a:cubicBezTo>
                      <a:pt x="14710361" y="0"/>
                      <a:pt x="15427096" y="6979"/>
                      <a:pt x="15427096" y="6979"/>
                    </a:cubicBezTo>
                    <a:cubicBezTo>
                      <a:pt x="15795403" y="14458"/>
                      <a:pt x="15933663" y="42638"/>
                      <a:pt x="16131403" y="165219"/>
                    </a:cubicBezTo>
                    <a:cubicBezTo>
                      <a:pt x="16282420" y="258836"/>
                      <a:pt x="16287942" y="476157"/>
                      <a:pt x="16278802" y="9759474"/>
                    </a:cubicBezTo>
                    <a:cubicBezTo>
                      <a:pt x="16278800" y="12033011"/>
                      <a:pt x="16236017" y="12181598"/>
                      <a:pt x="15660164" y="12231660"/>
                    </a:cubicBezTo>
                    <a:close/>
                  </a:path>
                </a:pathLst>
              </a:custGeom>
              <a:solidFill>
                <a:srgbClr val="864216"/>
              </a:solidFill>
            </p:spPr>
          </p:sp>
        </p:grpSp>
        <p:grpSp>
          <p:nvGrpSpPr>
            <p:cNvPr id="5" name="Group 5"/>
            <p:cNvGrpSpPr/>
            <p:nvPr/>
          </p:nvGrpSpPr>
          <p:grpSpPr>
            <a:xfrm>
              <a:off x="328596" y="0"/>
              <a:ext cx="13900923" cy="10675467"/>
              <a:chOff x="0" y="0"/>
              <a:chExt cx="16114662" cy="12375548"/>
            </a:xfrm>
          </p:grpSpPr>
          <p:sp>
            <p:nvSpPr>
              <p:cNvPr id="6" name="Freeform 6"/>
              <p:cNvSpPr/>
              <p:nvPr/>
            </p:nvSpPr>
            <p:spPr>
              <a:xfrm>
                <a:off x="0" y="-4073"/>
                <a:ext cx="16121053" cy="12382151"/>
              </a:xfrm>
              <a:custGeom>
                <a:avLst/>
                <a:gdLst/>
                <a:ahLst/>
                <a:cxnLst/>
                <a:rect l="l" t="t" r="r" b="b"/>
                <a:pathLst>
                  <a:path w="16121053" h="12382151">
                    <a:moveTo>
                      <a:pt x="15493274" y="12327673"/>
                    </a:moveTo>
                    <a:cubicBezTo>
                      <a:pt x="15493274" y="12327673"/>
                      <a:pt x="14762400" y="12382151"/>
                      <a:pt x="12548003" y="12379530"/>
                    </a:cubicBezTo>
                    <a:cubicBezTo>
                      <a:pt x="5816185" y="12377367"/>
                      <a:pt x="1057074" y="12369542"/>
                      <a:pt x="1057074" y="12369542"/>
                    </a:cubicBezTo>
                    <a:cubicBezTo>
                      <a:pt x="812932" y="12360709"/>
                      <a:pt x="449110" y="12339477"/>
                      <a:pt x="282371" y="12281300"/>
                    </a:cubicBezTo>
                    <a:cubicBezTo>
                      <a:pt x="4469" y="12184337"/>
                      <a:pt x="0" y="12011059"/>
                      <a:pt x="0" y="9838639"/>
                    </a:cubicBezTo>
                    <a:cubicBezTo>
                      <a:pt x="8536" y="491230"/>
                      <a:pt x="0" y="345608"/>
                      <a:pt x="77597" y="223930"/>
                    </a:cubicBezTo>
                    <a:cubicBezTo>
                      <a:pt x="217372" y="4759"/>
                      <a:pt x="519255" y="4073"/>
                      <a:pt x="937909" y="4073"/>
                    </a:cubicBezTo>
                    <a:cubicBezTo>
                      <a:pt x="937909" y="4073"/>
                      <a:pt x="2991582" y="15681"/>
                      <a:pt x="10065756" y="7673"/>
                    </a:cubicBezTo>
                    <a:cubicBezTo>
                      <a:pt x="14543472" y="0"/>
                      <a:pt x="15260207" y="6979"/>
                      <a:pt x="15260207" y="6979"/>
                    </a:cubicBezTo>
                    <a:cubicBezTo>
                      <a:pt x="15628514" y="14458"/>
                      <a:pt x="15766774" y="42638"/>
                      <a:pt x="15964514" y="165219"/>
                    </a:cubicBezTo>
                    <a:cubicBezTo>
                      <a:pt x="16115531" y="258836"/>
                      <a:pt x="16121053" y="476157"/>
                      <a:pt x="16111913" y="9838528"/>
                    </a:cubicBezTo>
                    <a:cubicBezTo>
                      <a:pt x="16111911" y="12129024"/>
                      <a:pt x="16069128" y="12277611"/>
                      <a:pt x="15493274" y="12327673"/>
                    </a:cubicBezTo>
                    <a:close/>
                  </a:path>
                </a:pathLst>
              </a:custGeom>
              <a:solidFill>
                <a:srgbClr val="FFE9DB"/>
              </a:solidFill>
            </p:spPr>
          </p:sp>
        </p:grpSp>
      </p:grpSp>
      <p:sp>
        <p:nvSpPr>
          <p:cNvPr id="12" name="TextBox 12"/>
          <p:cNvSpPr txBox="1"/>
          <p:nvPr/>
        </p:nvSpPr>
        <p:spPr>
          <a:xfrm>
            <a:off x="6805713" y="623030"/>
            <a:ext cx="4676574" cy="1268168"/>
          </a:xfrm>
          <a:prstGeom prst="rect">
            <a:avLst/>
          </a:prstGeom>
        </p:spPr>
        <p:txBody>
          <a:bodyPr wrap="square" lIns="0" tIns="0" rIns="0" bIns="0" rtlCol="0" anchor="t">
            <a:spAutoFit/>
          </a:bodyPr>
          <a:lstStyle/>
          <a:p>
            <a:pPr marL="0" lvl="0" indent="0" algn="ctr">
              <a:lnSpc>
                <a:spcPts val="11000"/>
              </a:lnSpc>
              <a:spcBef>
                <a:spcPct val="0"/>
              </a:spcBef>
            </a:pPr>
            <a:r>
              <a:rPr lang="vi-VN" sz="7200" b="1" u="none" strike="noStrike" dirty="0">
                <a:solidFill>
                  <a:srgbClr val="FFE9DB"/>
                </a:solidFill>
                <a:latin typeface="Arial" panose="020B0604020202020204" pitchFamily="34" charset="0"/>
                <a:cs typeface="Arial" panose="020B0604020202020204" pitchFamily="34" charset="0"/>
              </a:rPr>
              <a:t>01</a:t>
            </a:r>
            <a:endParaRPr lang="en-US" sz="7200" b="1" u="none" strike="noStrike" dirty="0">
              <a:solidFill>
                <a:srgbClr val="FFE9DB"/>
              </a:solidFill>
              <a:latin typeface="Arial" panose="020B0604020202020204" pitchFamily="34" charset="0"/>
              <a:cs typeface="Arial" panose="020B0604020202020204" pitchFamily="34" charset="0"/>
            </a:endParaRPr>
          </a:p>
        </p:txBody>
      </p:sp>
      <p:sp>
        <p:nvSpPr>
          <p:cNvPr id="13" name="TextBox 13"/>
          <p:cNvSpPr txBox="1"/>
          <p:nvPr/>
        </p:nvSpPr>
        <p:spPr>
          <a:xfrm>
            <a:off x="2057400" y="4381500"/>
            <a:ext cx="8281707" cy="3118674"/>
          </a:xfrm>
          <a:prstGeom prst="rect">
            <a:avLst/>
          </a:prstGeom>
        </p:spPr>
        <p:txBody>
          <a:bodyPr wrap="square" lIns="0" tIns="0" rIns="0" bIns="0" rtlCol="0" anchor="t">
            <a:spAutoFit/>
          </a:bodyPr>
          <a:lstStyle/>
          <a:p>
            <a:pPr marL="485772" lvl="1" algn="ctr">
              <a:lnSpc>
                <a:spcPct val="150000"/>
              </a:lnSpc>
            </a:pPr>
            <a:r>
              <a:rPr lang="vi-VN" sz="7200" b="1" u="none" strike="noStrike" dirty="0">
                <a:solidFill>
                  <a:srgbClr val="5C0601"/>
                </a:solidFill>
                <a:latin typeface="Arial" panose="020B0604020202020204" pitchFamily="34" charset="0"/>
                <a:cs typeface="Arial" panose="020B0604020202020204" pitchFamily="34" charset="0"/>
              </a:rPr>
              <a:t>LUYỆN ĐỌC TỪNG KHỔ THƠ</a:t>
            </a:r>
            <a:endParaRPr lang="en-US" sz="7200" b="1" u="none" strike="noStrike" dirty="0">
              <a:solidFill>
                <a:srgbClr val="5C0601"/>
              </a:solidFill>
              <a:latin typeface="Arial" panose="020B0604020202020204" pitchFamily="34" charset="0"/>
              <a:cs typeface="Arial" panose="020B0604020202020204" pitchFamily="34" charset="0"/>
            </a:endParaRPr>
          </a:p>
        </p:txBody>
      </p:sp>
      <p:sp>
        <p:nvSpPr>
          <p:cNvPr id="15" name="Freeform 20">
            <a:extLst>
              <a:ext uri="{FF2B5EF4-FFF2-40B4-BE49-F238E27FC236}">
                <a16:creationId xmlns:a16="http://schemas.microsoft.com/office/drawing/2014/main" id="{99C55792-D2AA-2C20-646F-181726AB8A7E}"/>
              </a:ext>
            </a:extLst>
          </p:cNvPr>
          <p:cNvSpPr/>
          <p:nvPr/>
        </p:nvSpPr>
        <p:spPr>
          <a:xfrm>
            <a:off x="11815092" y="2717409"/>
            <a:ext cx="5666896" cy="7371567"/>
          </a:xfrm>
          <a:custGeom>
            <a:avLst/>
            <a:gdLst/>
            <a:ahLst/>
            <a:cxnLst/>
            <a:rect l="l" t="t" r="r" b="b"/>
            <a:pathLst>
              <a:path w="891582" h="1159781">
                <a:moveTo>
                  <a:pt x="0" y="0"/>
                </a:moveTo>
                <a:lnTo>
                  <a:pt x="891582" y="0"/>
                </a:lnTo>
                <a:lnTo>
                  <a:pt x="891582" y="1159781"/>
                </a:lnTo>
                <a:lnTo>
                  <a:pt x="0" y="1159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41682108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F3BA27-E0BD-4D55-80A4-A99F8DF214AA}"/>
              </a:ext>
            </a:extLst>
          </p:cNvPr>
          <p:cNvPicPr>
            <a:picLocks noChangeAspect="1"/>
          </p:cNvPicPr>
          <p:nvPr/>
        </p:nvPicPr>
        <p:blipFill>
          <a:blip r:embed="rId3"/>
          <a:stretch>
            <a:fillRect/>
          </a:stretch>
        </p:blipFill>
        <p:spPr>
          <a:xfrm>
            <a:off x="730107" y="1409700"/>
            <a:ext cx="17330046" cy="6400800"/>
          </a:xfrm>
          <a:prstGeom prst="rect">
            <a:avLst/>
          </a:prstGeom>
        </p:spPr>
      </p:pic>
    </p:spTree>
    <p:extLst>
      <p:ext uri="{BB962C8B-B14F-4D97-AF65-F5344CB8AC3E}">
        <p14:creationId xmlns:p14="http://schemas.microsoft.com/office/powerpoint/2010/main" val="1820588463"/>
      </p:ext>
    </p:extLst>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1371600" y="1943100"/>
            <a:ext cx="15621000" cy="8189416"/>
            <a:chOff x="0" y="0"/>
            <a:chExt cx="14229518" cy="10919221"/>
          </a:xfrm>
        </p:grpSpPr>
        <p:grpSp>
          <p:nvGrpSpPr>
            <p:cNvPr id="3" name="Group 3"/>
            <p:cNvGrpSpPr/>
            <p:nvPr/>
          </p:nvGrpSpPr>
          <p:grpSpPr>
            <a:xfrm>
              <a:off x="0" y="326577"/>
              <a:ext cx="14044886" cy="10592644"/>
              <a:chOff x="0" y="0"/>
              <a:chExt cx="16281551" cy="12279535"/>
            </a:xfrm>
          </p:grpSpPr>
          <p:sp>
            <p:nvSpPr>
              <p:cNvPr id="4" name="Freeform 4"/>
              <p:cNvSpPr/>
              <p:nvPr/>
            </p:nvSpPr>
            <p:spPr>
              <a:xfrm>
                <a:off x="0" y="-4073"/>
                <a:ext cx="16287942" cy="12286138"/>
              </a:xfrm>
              <a:custGeom>
                <a:avLst/>
                <a:gdLst/>
                <a:ahLst/>
                <a:cxnLst/>
                <a:rect l="l" t="t" r="r" b="b"/>
                <a:pathLst>
                  <a:path w="16287942" h="12286138">
                    <a:moveTo>
                      <a:pt x="15660164" y="12231660"/>
                    </a:moveTo>
                    <a:cubicBezTo>
                      <a:pt x="15660164" y="12231660"/>
                      <a:pt x="14929289" y="12286138"/>
                      <a:pt x="12690941" y="12283517"/>
                    </a:cubicBezTo>
                    <a:cubicBezTo>
                      <a:pt x="5872301" y="12281354"/>
                      <a:pt x="1057074" y="12273530"/>
                      <a:pt x="1057074" y="12273530"/>
                    </a:cubicBezTo>
                    <a:cubicBezTo>
                      <a:pt x="812932" y="12264695"/>
                      <a:pt x="449110" y="12243465"/>
                      <a:pt x="282371" y="12185288"/>
                    </a:cubicBezTo>
                    <a:cubicBezTo>
                      <a:pt x="4469" y="12088325"/>
                      <a:pt x="0" y="11915045"/>
                      <a:pt x="0" y="9759585"/>
                    </a:cubicBezTo>
                    <a:cubicBezTo>
                      <a:pt x="8536" y="491230"/>
                      <a:pt x="0" y="345608"/>
                      <a:pt x="77597" y="223930"/>
                    </a:cubicBezTo>
                    <a:cubicBezTo>
                      <a:pt x="217372" y="4759"/>
                      <a:pt x="519255" y="4073"/>
                      <a:pt x="937909" y="4073"/>
                    </a:cubicBezTo>
                    <a:cubicBezTo>
                      <a:pt x="937909" y="4073"/>
                      <a:pt x="3011268" y="15681"/>
                      <a:pt x="10176680" y="7673"/>
                    </a:cubicBezTo>
                    <a:cubicBezTo>
                      <a:pt x="14710361" y="0"/>
                      <a:pt x="15427096" y="6979"/>
                      <a:pt x="15427096" y="6979"/>
                    </a:cubicBezTo>
                    <a:cubicBezTo>
                      <a:pt x="15795403" y="14458"/>
                      <a:pt x="15933663" y="42638"/>
                      <a:pt x="16131403" y="165219"/>
                    </a:cubicBezTo>
                    <a:cubicBezTo>
                      <a:pt x="16282420" y="258836"/>
                      <a:pt x="16287942" y="476157"/>
                      <a:pt x="16278802" y="9759474"/>
                    </a:cubicBezTo>
                    <a:cubicBezTo>
                      <a:pt x="16278800" y="12033011"/>
                      <a:pt x="16236017" y="12181598"/>
                      <a:pt x="15660164" y="12231660"/>
                    </a:cubicBezTo>
                    <a:close/>
                  </a:path>
                </a:pathLst>
              </a:custGeom>
              <a:solidFill>
                <a:srgbClr val="864216"/>
              </a:solidFill>
            </p:spPr>
          </p:sp>
        </p:grpSp>
        <p:grpSp>
          <p:nvGrpSpPr>
            <p:cNvPr id="5" name="Group 5"/>
            <p:cNvGrpSpPr/>
            <p:nvPr/>
          </p:nvGrpSpPr>
          <p:grpSpPr>
            <a:xfrm>
              <a:off x="328596" y="0"/>
              <a:ext cx="13900923" cy="10675467"/>
              <a:chOff x="0" y="0"/>
              <a:chExt cx="16114662" cy="12375548"/>
            </a:xfrm>
          </p:grpSpPr>
          <p:sp>
            <p:nvSpPr>
              <p:cNvPr id="6" name="Freeform 6"/>
              <p:cNvSpPr/>
              <p:nvPr/>
            </p:nvSpPr>
            <p:spPr>
              <a:xfrm>
                <a:off x="0" y="-4073"/>
                <a:ext cx="16121053" cy="12382151"/>
              </a:xfrm>
              <a:custGeom>
                <a:avLst/>
                <a:gdLst/>
                <a:ahLst/>
                <a:cxnLst/>
                <a:rect l="l" t="t" r="r" b="b"/>
                <a:pathLst>
                  <a:path w="16121053" h="12382151">
                    <a:moveTo>
                      <a:pt x="15493274" y="12327673"/>
                    </a:moveTo>
                    <a:cubicBezTo>
                      <a:pt x="15493274" y="12327673"/>
                      <a:pt x="14762400" y="12382151"/>
                      <a:pt x="12548003" y="12379530"/>
                    </a:cubicBezTo>
                    <a:cubicBezTo>
                      <a:pt x="5816185" y="12377367"/>
                      <a:pt x="1057074" y="12369542"/>
                      <a:pt x="1057074" y="12369542"/>
                    </a:cubicBezTo>
                    <a:cubicBezTo>
                      <a:pt x="812932" y="12360709"/>
                      <a:pt x="449110" y="12339477"/>
                      <a:pt x="282371" y="12281300"/>
                    </a:cubicBezTo>
                    <a:cubicBezTo>
                      <a:pt x="4469" y="12184337"/>
                      <a:pt x="0" y="12011059"/>
                      <a:pt x="0" y="9838639"/>
                    </a:cubicBezTo>
                    <a:cubicBezTo>
                      <a:pt x="8536" y="491230"/>
                      <a:pt x="0" y="345608"/>
                      <a:pt x="77597" y="223930"/>
                    </a:cubicBezTo>
                    <a:cubicBezTo>
                      <a:pt x="217372" y="4759"/>
                      <a:pt x="519255" y="4073"/>
                      <a:pt x="937909" y="4073"/>
                    </a:cubicBezTo>
                    <a:cubicBezTo>
                      <a:pt x="937909" y="4073"/>
                      <a:pt x="2991582" y="15681"/>
                      <a:pt x="10065756" y="7673"/>
                    </a:cubicBezTo>
                    <a:cubicBezTo>
                      <a:pt x="14543472" y="0"/>
                      <a:pt x="15260207" y="6979"/>
                      <a:pt x="15260207" y="6979"/>
                    </a:cubicBezTo>
                    <a:cubicBezTo>
                      <a:pt x="15628514" y="14458"/>
                      <a:pt x="15766774" y="42638"/>
                      <a:pt x="15964514" y="165219"/>
                    </a:cubicBezTo>
                    <a:cubicBezTo>
                      <a:pt x="16115531" y="258836"/>
                      <a:pt x="16121053" y="476157"/>
                      <a:pt x="16111913" y="9838528"/>
                    </a:cubicBezTo>
                    <a:cubicBezTo>
                      <a:pt x="16111911" y="12129024"/>
                      <a:pt x="16069128" y="12277611"/>
                      <a:pt x="15493274" y="12327673"/>
                    </a:cubicBezTo>
                    <a:close/>
                  </a:path>
                </a:pathLst>
              </a:custGeom>
              <a:solidFill>
                <a:srgbClr val="FFE9DB"/>
              </a:solidFill>
            </p:spPr>
          </p:sp>
        </p:grpSp>
      </p:grpSp>
      <p:sp>
        <p:nvSpPr>
          <p:cNvPr id="12" name="TextBox 12"/>
          <p:cNvSpPr txBox="1"/>
          <p:nvPr/>
        </p:nvSpPr>
        <p:spPr>
          <a:xfrm>
            <a:off x="5715000" y="411863"/>
            <a:ext cx="6858000" cy="923330"/>
          </a:xfrm>
          <a:prstGeom prst="rect">
            <a:avLst/>
          </a:prstGeom>
        </p:spPr>
        <p:txBody>
          <a:bodyPr wrap="square" lIns="0" tIns="0" rIns="0" bIns="0" rtlCol="0" anchor="t">
            <a:spAutoFit/>
          </a:bodyPr>
          <a:lstStyle/>
          <a:p>
            <a:pPr marL="0" lvl="0" indent="0" algn="ctr">
              <a:spcBef>
                <a:spcPct val="0"/>
              </a:spcBef>
            </a:pPr>
            <a:r>
              <a:rPr lang="vi-VN" sz="6000" b="1" u="none" strike="noStrike" dirty="0">
                <a:solidFill>
                  <a:schemeClr val="bg1"/>
                </a:solidFill>
                <a:latin typeface="Arial" panose="020B0604020202020204" pitchFamily="34" charset="0"/>
                <a:cs typeface="Arial" panose="020B0604020202020204" pitchFamily="34" charset="0"/>
              </a:rPr>
              <a:t>Giải nghĩa từ khó</a:t>
            </a:r>
            <a:endParaRPr lang="en-US" sz="6000" b="1" u="none" strike="noStrike"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981BA2F-8ECE-61BA-850C-1C05839A43F6}"/>
              </a:ext>
            </a:extLst>
          </p:cNvPr>
          <p:cNvSpPr txBox="1"/>
          <p:nvPr/>
        </p:nvSpPr>
        <p:spPr>
          <a:xfrm>
            <a:off x="8031991" y="2290154"/>
            <a:ext cx="2667000" cy="769441"/>
          </a:xfrm>
          <a:prstGeom prst="rect">
            <a:avLst/>
          </a:prstGeom>
          <a:noFill/>
        </p:spPr>
        <p:txBody>
          <a:bodyPr wrap="square">
            <a:spAutoFit/>
          </a:bodyPr>
          <a:lstStyle/>
          <a:p>
            <a:pPr algn="ctr"/>
            <a:r>
              <a:rPr lang="vi-VN" sz="4400" b="1" dirty="0">
                <a:latin typeface="Arial" panose="020B0604020202020204" pitchFamily="34" charset="0"/>
                <a:cs typeface="Arial" panose="020B0604020202020204" pitchFamily="34" charset="0"/>
              </a:rPr>
              <a:t>Về hưu</a:t>
            </a:r>
            <a:endParaRPr lang="en-US" sz="4400" b="1" u="none" strike="noStrike"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4F3CC5A-3CAB-282E-6E56-514EFF78362D}"/>
              </a:ext>
            </a:extLst>
          </p:cNvPr>
          <p:cNvSpPr txBox="1"/>
          <p:nvPr/>
        </p:nvSpPr>
        <p:spPr>
          <a:xfrm>
            <a:off x="3200400" y="6670659"/>
            <a:ext cx="11811000" cy="1998176"/>
          </a:xfrm>
          <a:prstGeom prst="rect">
            <a:avLst/>
          </a:prstGeom>
          <a:noFill/>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Nghỉ làm việc do lớn tuổi hoặc do sức khỏe kém và đã làm việc đủ số năm quy định</a:t>
            </a:r>
            <a:r>
              <a:rPr lang="vi-VN" sz="4000" dirty="0">
                <a:latin typeface="Arial" panose="020B0604020202020204" pitchFamily="34" charset="0"/>
                <a:cs typeface="Arial" panose="020B0604020202020204" pitchFamily="34" charset="0"/>
              </a:rPr>
              <a:t>.</a:t>
            </a:r>
            <a:endParaRPr lang="en-US" sz="4000" u="none" strike="noStrike" dirty="0">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E1475118-1F2F-02AA-02CC-50113BD4A2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3082947"/>
            <a:ext cx="11641738" cy="3276600"/>
          </a:xfrm>
          <a:prstGeom prst="rect">
            <a:avLst/>
          </a:prstGeom>
        </p:spPr>
      </p:pic>
    </p:spTree>
    <p:extLst>
      <p:ext uri="{BB962C8B-B14F-4D97-AF65-F5344CB8AC3E}">
        <p14:creationId xmlns:p14="http://schemas.microsoft.com/office/powerpoint/2010/main" val="271952644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49772-DC13-4C14-A0FF-C18BBD498202}"/>
              </a:ext>
            </a:extLst>
          </p:cNvPr>
          <p:cNvSpPr/>
          <p:nvPr/>
        </p:nvSpPr>
        <p:spPr>
          <a:xfrm>
            <a:off x="2286000" y="2781300"/>
            <a:ext cx="14020800" cy="3914918"/>
          </a:xfrm>
          <a:prstGeom prst="rect">
            <a:avLst/>
          </a:prstGeom>
          <a:solidFill>
            <a:schemeClr val="accent3">
              <a:lumMod val="20000"/>
              <a:lumOff val="80000"/>
            </a:schemeClr>
          </a:solidFill>
        </p:spPr>
        <p:txBody>
          <a:bodyPr wrap="square">
            <a:spAutoFit/>
          </a:bodyPr>
          <a:lstStyle/>
          <a:p>
            <a:pPr algn="just">
              <a:lnSpc>
                <a:spcPct val="120000"/>
              </a:lnSpc>
              <a:spcAft>
                <a:spcPts val="0"/>
              </a:spcAft>
            </a:pPr>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Buổi học cuối cùng, mai cô giáo về hưu</a:t>
            </a:r>
            <a:endParaRPr lang="en-US" sz="48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spcAft>
                <a:spcPts val="0"/>
              </a:spcAft>
            </a:pPr>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Cả lớp em</a:t>
            </a:r>
            <a:r>
              <a:rPr lang="vi-VN" sz="54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bỗng trang nghiêm hơn trước</a:t>
            </a:r>
            <a:endParaRPr lang="en-US" sz="48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spcAft>
                <a:spcPts val="0"/>
              </a:spcAft>
            </a:pPr>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Bàn con trai</a:t>
            </a:r>
            <a:r>
              <a:rPr lang="nl-NL" sz="54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không nghịch </a:t>
            </a:r>
            <a:r>
              <a:rPr lang="vi-VN"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đùa</a:t>
            </a:r>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r>
              <a:rPr lang="vi-VN" sz="54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gõ thước</a:t>
            </a:r>
            <a:endParaRPr lang="en-US" sz="48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Bàn con gái</a:t>
            </a:r>
            <a:r>
              <a:rPr lang="vi-VN"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lặng </a:t>
            </a:r>
            <a:r>
              <a:rPr lang="vi-VN"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yên, </a:t>
            </a:r>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bím tóc cũng nơ </a:t>
            </a:r>
            <a:r>
              <a:rPr lang="vi-VN"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hồng.</a:t>
            </a:r>
            <a:endParaRPr lang="en-US" dirty="0">
              <a:solidFill>
                <a:srgbClr val="FF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39FECD5-75BF-498B-9EE3-F4E89B6BBAA3}"/>
              </a:ext>
            </a:extLst>
          </p:cNvPr>
          <p:cNvSpPr/>
          <p:nvPr/>
        </p:nvSpPr>
        <p:spPr>
          <a:xfrm>
            <a:off x="2438399" y="2781300"/>
            <a:ext cx="14706601" cy="3914918"/>
          </a:xfrm>
          <a:prstGeom prst="rect">
            <a:avLst/>
          </a:prstGeom>
          <a:solidFill>
            <a:schemeClr val="accent3">
              <a:lumMod val="20000"/>
              <a:lumOff val="80000"/>
            </a:schemeClr>
          </a:solidFill>
        </p:spPr>
        <p:txBody>
          <a:bodyPr wrap="square">
            <a:spAutoFit/>
          </a:bodyPr>
          <a:lstStyle/>
          <a:p>
            <a:pPr algn="just">
              <a:lnSpc>
                <a:spcPct val="120000"/>
              </a:lnSpc>
              <a:spcAft>
                <a:spcPts val="0"/>
              </a:spcAft>
            </a:pPr>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Buổi học cuối cùng,</a:t>
            </a:r>
            <a:r>
              <a:rPr lang="nl-NL" sz="5400"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 mai cô giáo về hưu</a:t>
            </a:r>
            <a:r>
              <a:rPr lang="nl-NL" sz="5400"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48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spcAft>
                <a:spcPts val="0"/>
              </a:spcAft>
            </a:pPr>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Cả lớp em</a:t>
            </a:r>
            <a:r>
              <a:rPr lang="nl-NL" sz="54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bỗng trang nghiêm hơn trước</a:t>
            </a:r>
            <a:r>
              <a:rPr lang="nl-NL" sz="5400"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48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spcAft>
                <a:spcPts val="0"/>
              </a:spcAft>
            </a:pPr>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Bàn con trai</a:t>
            </a:r>
            <a:r>
              <a:rPr lang="nl-NL" sz="54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không nghịch </a:t>
            </a:r>
            <a:r>
              <a:rPr lang="vi-VN"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đùa</a:t>
            </a:r>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r>
              <a:rPr lang="nl-NL" sz="5400"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 gõ thước</a:t>
            </a:r>
            <a:r>
              <a:rPr lang="nl-NL" sz="5400"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48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Bàn con gái/ lặng yên</a:t>
            </a:r>
            <a:r>
              <a:rPr lang="nl-NL" sz="5400"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vi-VN"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nl-NL"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bím tóc cũng nơ </a:t>
            </a:r>
            <a:r>
              <a:rPr lang="vi-VN" sz="5400" i="1" dirty="0">
                <a:solidFill>
                  <a:schemeClr val="accent1"/>
                </a:solidFill>
                <a:latin typeface="Arial" panose="020B0604020202020204" pitchFamily="34" charset="0"/>
                <a:ea typeface="Times New Roman" panose="02020603050405020304" pitchFamily="18" charset="0"/>
                <a:cs typeface="Arial" panose="020B0604020202020204" pitchFamily="34" charset="0"/>
              </a:rPr>
              <a:t>hồng.</a:t>
            </a:r>
            <a:r>
              <a:rPr lang="nl-NL" sz="5400"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813800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E8433-19CF-4662-8806-7958B3C21B64}"/>
              </a:ext>
            </a:extLst>
          </p:cNvPr>
          <p:cNvPicPr>
            <a:picLocks noChangeAspect="1"/>
          </p:cNvPicPr>
          <p:nvPr/>
        </p:nvPicPr>
        <p:blipFill>
          <a:blip r:embed="rId3"/>
          <a:stretch>
            <a:fillRect/>
          </a:stretch>
        </p:blipFill>
        <p:spPr>
          <a:xfrm>
            <a:off x="457201" y="2247900"/>
            <a:ext cx="16230600" cy="4210111"/>
          </a:xfrm>
          <a:prstGeom prst="rect">
            <a:avLst/>
          </a:prstGeom>
        </p:spPr>
      </p:pic>
    </p:spTree>
    <p:extLst>
      <p:ext uri="{BB962C8B-B14F-4D97-AF65-F5344CB8AC3E}">
        <p14:creationId xmlns:p14="http://schemas.microsoft.com/office/powerpoint/2010/main" val="3109089772"/>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5715000" y="411863"/>
            <a:ext cx="6858000" cy="923330"/>
          </a:xfrm>
          <a:prstGeom prst="rect">
            <a:avLst/>
          </a:prstGeom>
        </p:spPr>
        <p:txBody>
          <a:bodyPr wrap="square" lIns="0" tIns="0" rIns="0" bIns="0" rtlCol="0" anchor="t">
            <a:spAutoFit/>
          </a:bodyPr>
          <a:lstStyle/>
          <a:p>
            <a:pPr marL="0" lvl="0" indent="0" algn="ctr">
              <a:spcBef>
                <a:spcPct val="0"/>
              </a:spcBef>
            </a:pPr>
            <a:r>
              <a:rPr lang="vi-VN" sz="6000" b="1" u="none" strike="noStrike" dirty="0">
                <a:solidFill>
                  <a:schemeClr val="bg1"/>
                </a:solidFill>
                <a:latin typeface="Arial" panose="020B0604020202020204" pitchFamily="34" charset="0"/>
                <a:cs typeface="Arial" panose="020B0604020202020204" pitchFamily="34" charset="0"/>
              </a:rPr>
              <a:t>Giải nghĩa từ khó</a:t>
            </a:r>
            <a:endParaRPr lang="en-US" sz="6000" b="1" u="none" strike="noStrike" dirty="0">
              <a:solidFill>
                <a:schemeClr val="bg1"/>
              </a:solidFill>
              <a:latin typeface="Arial" panose="020B0604020202020204" pitchFamily="34" charset="0"/>
              <a:cs typeface="Arial" panose="020B0604020202020204" pitchFamily="34" charset="0"/>
            </a:endParaRPr>
          </a:p>
        </p:txBody>
      </p:sp>
      <p:grpSp>
        <p:nvGrpSpPr>
          <p:cNvPr id="23" name="Group 2">
            <a:extLst>
              <a:ext uri="{FF2B5EF4-FFF2-40B4-BE49-F238E27FC236}">
                <a16:creationId xmlns:a16="http://schemas.microsoft.com/office/drawing/2014/main" id="{E2253C09-7505-A6AC-39BA-4D72823203FC}"/>
              </a:ext>
            </a:extLst>
          </p:cNvPr>
          <p:cNvGrpSpPr/>
          <p:nvPr/>
        </p:nvGrpSpPr>
        <p:grpSpPr>
          <a:xfrm>
            <a:off x="1752600" y="1485900"/>
            <a:ext cx="14557346" cy="8189416"/>
            <a:chOff x="0" y="0"/>
            <a:chExt cx="14229518" cy="10919221"/>
          </a:xfrm>
        </p:grpSpPr>
        <p:grpSp>
          <p:nvGrpSpPr>
            <p:cNvPr id="24" name="Group 3">
              <a:extLst>
                <a:ext uri="{FF2B5EF4-FFF2-40B4-BE49-F238E27FC236}">
                  <a16:creationId xmlns:a16="http://schemas.microsoft.com/office/drawing/2014/main" id="{DFC26BBF-1C44-DC38-F18D-0AC11E474A1D}"/>
                </a:ext>
              </a:extLst>
            </p:cNvPr>
            <p:cNvGrpSpPr/>
            <p:nvPr/>
          </p:nvGrpSpPr>
          <p:grpSpPr>
            <a:xfrm>
              <a:off x="0" y="326577"/>
              <a:ext cx="14044886" cy="10592644"/>
              <a:chOff x="0" y="0"/>
              <a:chExt cx="16281551" cy="12279535"/>
            </a:xfrm>
          </p:grpSpPr>
          <p:sp>
            <p:nvSpPr>
              <p:cNvPr id="27" name="Freeform 4">
                <a:extLst>
                  <a:ext uri="{FF2B5EF4-FFF2-40B4-BE49-F238E27FC236}">
                    <a16:creationId xmlns:a16="http://schemas.microsoft.com/office/drawing/2014/main" id="{399B6463-3835-0B35-4068-554BFBDD2F2F}"/>
                  </a:ext>
                </a:extLst>
              </p:cNvPr>
              <p:cNvSpPr/>
              <p:nvPr/>
            </p:nvSpPr>
            <p:spPr>
              <a:xfrm>
                <a:off x="0" y="-4073"/>
                <a:ext cx="16287942" cy="12286138"/>
              </a:xfrm>
              <a:custGeom>
                <a:avLst/>
                <a:gdLst/>
                <a:ahLst/>
                <a:cxnLst/>
                <a:rect l="l" t="t" r="r" b="b"/>
                <a:pathLst>
                  <a:path w="16287942" h="12286138">
                    <a:moveTo>
                      <a:pt x="15660164" y="12231660"/>
                    </a:moveTo>
                    <a:cubicBezTo>
                      <a:pt x="15660164" y="12231660"/>
                      <a:pt x="14929289" y="12286138"/>
                      <a:pt x="12690941" y="12283517"/>
                    </a:cubicBezTo>
                    <a:cubicBezTo>
                      <a:pt x="5872301" y="12281354"/>
                      <a:pt x="1057074" y="12273530"/>
                      <a:pt x="1057074" y="12273530"/>
                    </a:cubicBezTo>
                    <a:cubicBezTo>
                      <a:pt x="812932" y="12264695"/>
                      <a:pt x="449110" y="12243465"/>
                      <a:pt x="282371" y="12185288"/>
                    </a:cubicBezTo>
                    <a:cubicBezTo>
                      <a:pt x="4469" y="12088325"/>
                      <a:pt x="0" y="11915045"/>
                      <a:pt x="0" y="9759585"/>
                    </a:cubicBezTo>
                    <a:cubicBezTo>
                      <a:pt x="8536" y="491230"/>
                      <a:pt x="0" y="345608"/>
                      <a:pt x="77597" y="223930"/>
                    </a:cubicBezTo>
                    <a:cubicBezTo>
                      <a:pt x="217372" y="4759"/>
                      <a:pt x="519255" y="4073"/>
                      <a:pt x="937909" y="4073"/>
                    </a:cubicBezTo>
                    <a:cubicBezTo>
                      <a:pt x="937909" y="4073"/>
                      <a:pt x="3011268" y="15681"/>
                      <a:pt x="10176680" y="7673"/>
                    </a:cubicBezTo>
                    <a:cubicBezTo>
                      <a:pt x="14710361" y="0"/>
                      <a:pt x="15427096" y="6979"/>
                      <a:pt x="15427096" y="6979"/>
                    </a:cubicBezTo>
                    <a:cubicBezTo>
                      <a:pt x="15795403" y="14458"/>
                      <a:pt x="15933663" y="42638"/>
                      <a:pt x="16131403" y="165219"/>
                    </a:cubicBezTo>
                    <a:cubicBezTo>
                      <a:pt x="16282420" y="258836"/>
                      <a:pt x="16287942" y="476157"/>
                      <a:pt x="16278802" y="9759474"/>
                    </a:cubicBezTo>
                    <a:cubicBezTo>
                      <a:pt x="16278800" y="12033011"/>
                      <a:pt x="16236017" y="12181598"/>
                      <a:pt x="15660164" y="12231660"/>
                    </a:cubicBezTo>
                    <a:close/>
                  </a:path>
                </a:pathLst>
              </a:custGeom>
              <a:solidFill>
                <a:srgbClr val="864216"/>
              </a:solidFill>
            </p:spPr>
          </p:sp>
        </p:grpSp>
        <p:grpSp>
          <p:nvGrpSpPr>
            <p:cNvPr id="25" name="Group 5">
              <a:extLst>
                <a:ext uri="{FF2B5EF4-FFF2-40B4-BE49-F238E27FC236}">
                  <a16:creationId xmlns:a16="http://schemas.microsoft.com/office/drawing/2014/main" id="{83442EC3-5E50-9251-1B28-B9C94785B661}"/>
                </a:ext>
              </a:extLst>
            </p:cNvPr>
            <p:cNvGrpSpPr/>
            <p:nvPr/>
          </p:nvGrpSpPr>
          <p:grpSpPr>
            <a:xfrm>
              <a:off x="328596" y="0"/>
              <a:ext cx="13900923" cy="10675467"/>
              <a:chOff x="0" y="0"/>
              <a:chExt cx="16114662" cy="12375548"/>
            </a:xfrm>
          </p:grpSpPr>
          <p:sp>
            <p:nvSpPr>
              <p:cNvPr id="26" name="Freeform 6">
                <a:extLst>
                  <a:ext uri="{FF2B5EF4-FFF2-40B4-BE49-F238E27FC236}">
                    <a16:creationId xmlns:a16="http://schemas.microsoft.com/office/drawing/2014/main" id="{61531A76-CBD0-702F-FFA5-888F6A384114}"/>
                  </a:ext>
                </a:extLst>
              </p:cNvPr>
              <p:cNvSpPr/>
              <p:nvPr/>
            </p:nvSpPr>
            <p:spPr>
              <a:xfrm>
                <a:off x="0" y="-4073"/>
                <a:ext cx="16121053" cy="12382151"/>
              </a:xfrm>
              <a:custGeom>
                <a:avLst/>
                <a:gdLst/>
                <a:ahLst/>
                <a:cxnLst/>
                <a:rect l="l" t="t" r="r" b="b"/>
                <a:pathLst>
                  <a:path w="16121053" h="12382151">
                    <a:moveTo>
                      <a:pt x="15493274" y="12327673"/>
                    </a:moveTo>
                    <a:cubicBezTo>
                      <a:pt x="15493274" y="12327673"/>
                      <a:pt x="14762400" y="12382151"/>
                      <a:pt x="12548003" y="12379530"/>
                    </a:cubicBezTo>
                    <a:cubicBezTo>
                      <a:pt x="5816185" y="12377367"/>
                      <a:pt x="1057074" y="12369542"/>
                      <a:pt x="1057074" y="12369542"/>
                    </a:cubicBezTo>
                    <a:cubicBezTo>
                      <a:pt x="812932" y="12360709"/>
                      <a:pt x="449110" y="12339477"/>
                      <a:pt x="282371" y="12281300"/>
                    </a:cubicBezTo>
                    <a:cubicBezTo>
                      <a:pt x="4469" y="12184337"/>
                      <a:pt x="0" y="12011059"/>
                      <a:pt x="0" y="9838639"/>
                    </a:cubicBezTo>
                    <a:cubicBezTo>
                      <a:pt x="8536" y="491230"/>
                      <a:pt x="0" y="345608"/>
                      <a:pt x="77597" y="223930"/>
                    </a:cubicBezTo>
                    <a:cubicBezTo>
                      <a:pt x="217372" y="4759"/>
                      <a:pt x="519255" y="4073"/>
                      <a:pt x="937909" y="4073"/>
                    </a:cubicBezTo>
                    <a:cubicBezTo>
                      <a:pt x="937909" y="4073"/>
                      <a:pt x="2991582" y="15681"/>
                      <a:pt x="10065756" y="7673"/>
                    </a:cubicBezTo>
                    <a:cubicBezTo>
                      <a:pt x="14543472" y="0"/>
                      <a:pt x="15260207" y="6979"/>
                      <a:pt x="15260207" y="6979"/>
                    </a:cubicBezTo>
                    <a:cubicBezTo>
                      <a:pt x="15628514" y="14458"/>
                      <a:pt x="15766774" y="42638"/>
                      <a:pt x="15964514" y="165219"/>
                    </a:cubicBezTo>
                    <a:cubicBezTo>
                      <a:pt x="16115531" y="258836"/>
                      <a:pt x="16121053" y="476157"/>
                      <a:pt x="16111913" y="9838528"/>
                    </a:cubicBezTo>
                    <a:cubicBezTo>
                      <a:pt x="16111911" y="12129024"/>
                      <a:pt x="16069128" y="12277611"/>
                      <a:pt x="15493274" y="12327673"/>
                    </a:cubicBezTo>
                    <a:close/>
                  </a:path>
                </a:pathLst>
              </a:custGeom>
              <a:solidFill>
                <a:srgbClr val="FFE9DB"/>
              </a:solidFill>
            </p:spPr>
          </p:sp>
        </p:grpSp>
      </p:grpSp>
      <p:sp>
        <p:nvSpPr>
          <p:cNvPr id="28" name="TextBox 27">
            <a:extLst>
              <a:ext uri="{FF2B5EF4-FFF2-40B4-BE49-F238E27FC236}">
                <a16:creationId xmlns:a16="http://schemas.microsoft.com/office/drawing/2014/main" id="{F7AD2904-8CB2-D9AE-38D3-BF294D3F61B8}"/>
              </a:ext>
            </a:extLst>
          </p:cNvPr>
          <p:cNvSpPr txBox="1"/>
          <p:nvPr/>
        </p:nvSpPr>
        <p:spPr>
          <a:xfrm>
            <a:off x="7810500" y="1782353"/>
            <a:ext cx="2667000" cy="769441"/>
          </a:xfrm>
          <a:prstGeom prst="rect">
            <a:avLst/>
          </a:prstGeom>
          <a:noFill/>
        </p:spPr>
        <p:txBody>
          <a:bodyPr wrap="square">
            <a:spAutoFit/>
          </a:bodyPr>
          <a:lstStyle/>
          <a:p>
            <a:pPr algn="ctr"/>
            <a:r>
              <a:rPr lang="vi-VN" sz="4400" b="1" dirty="0">
                <a:latin typeface="Arial" panose="020B0604020202020204" pitchFamily="34" charset="0"/>
                <a:cs typeface="Arial" panose="020B0604020202020204" pitchFamily="34" charset="0"/>
              </a:rPr>
              <a:t>Hoa râm</a:t>
            </a:r>
            <a:endParaRPr lang="en-US" sz="4400" b="1" u="none" strike="noStrike"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68F3F00-2253-2370-7B18-4549E50DE693}"/>
              </a:ext>
            </a:extLst>
          </p:cNvPr>
          <p:cNvSpPr txBox="1"/>
          <p:nvPr/>
        </p:nvSpPr>
        <p:spPr>
          <a:xfrm>
            <a:off x="4343400" y="7048500"/>
            <a:ext cx="11536721" cy="90159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Chỉ đặc điểm của tóc, tóc có nhiều sợi bạc.</a:t>
            </a:r>
            <a:endParaRPr lang="en-US" sz="4000" u="none" strike="noStrike"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BA633992-EACF-78D5-8DFD-4BB597809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030099"/>
            <a:ext cx="11352366" cy="327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87174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randombar(horizontal)">
                                      <p:cBhvr>
                                        <p:cTn id="12" dur="500"/>
                                        <p:tgtEl>
                                          <p:spTgt spid="28"/>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0D128A-B6E8-451E-A3A0-27B86A1749FA}"/>
              </a:ext>
            </a:extLst>
          </p:cNvPr>
          <p:cNvPicPr>
            <a:picLocks noChangeAspect="1"/>
          </p:cNvPicPr>
          <p:nvPr/>
        </p:nvPicPr>
        <p:blipFill>
          <a:blip r:embed="rId3"/>
          <a:stretch>
            <a:fillRect/>
          </a:stretch>
        </p:blipFill>
        <p:spPr>
          <a:xfrm>
            <a:off x="762000" y="1943100"/>
            <a:ext cx="16918869" cy="4343400"/>
          </a:xfrm>
          <a:prstGeom prst="rect">
            <a:avLst/>
          </a:prstGeom>
        </p:spPr>
      </p:pic>
    </p:spTree>
    <p:extLst>
      <p:ext uri="{BB962C8B-B14F-4D97-AF65-F5344CB8AC3E}">
        <p14:creationId xmlns:p14="http://schemas.microsoft.com/office/powerpoint/2010/main" val="1343333522"/>
      </p:ext>
    </p:extLst>
  </p:cSld>
  <p:clrMapOvr>
    <a:masterClrMapping/>
  </p:clrMapOvr>
  <p:transition spd="slow">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4112" y="1494511"/>
            <a:ext cx="10242988" cy="8189416"/>
            <a:chOff x="0" y="0"/>
            <a:chExt cx="14229518" cy="10919221"/>
          </a:xfrm>
        </p:grpSpPr>
        <p:grpSp>
          <p:nvGrpSpPr>
            <p:cNvPr id="3" name="Group 3"/>
            <p:cNvGrpSpPr/>
            <p:nvPr/>
          </p:nvGrpSpPr>
          <p:grpSpPr>
            <a:xfrm>
              <a:off x="0" y="326577"/>
              <a:ext cx="14044886" cy="10592644"/>
              <a:chOff x="0" y="0"/>
              <a:chExt cx="16281551" cy="12279535"/>
            </a:xfrm>
          </p:grpSpPr>
          <p:sp>
            <p:nvSpPr>
              <p:cNvPr id="4" name="Freeform 4"/>
              <p:cNvSpPr/>
              <p:nvPr/>
            </p:nvSpPr>
            <p:spPr>
              <a:xfrm>
                <a:off x="0" y="-4073"/>
                <a:ext cx="16287942" cy="12286138"/>
              </a:xfrm>
              <a:custGeom>
                <a:avLst/>
                <a:gdLst/>
                <a:ahLst/>
                <a:cxnLst/>
                <a:rect l="l" t="t" r="r" b="b"/>
                <a:pathLst>
                  <a:path w="16287942" h="12286138">
                    <a:moveTo>
                      <a:pt x="15660164" y="12231660"/>
                    </a:moveTo>
                    <a:cubicBezTo>
                      <a:pt x="15660164" y="12231660"/>
                      <a:pt x="14929289" y="12286138"/>
                      <a:pt x="12690941" y="12283517"/>
                    </a:cubicBezTo>
                    <a:cubicBezTo>
                      <a:pt x="5872301" y="12281354"/>
                      <a:pt x="1057074" y="12273530"/>
                      <a:pt x="1057074" y="12273530"/>
                    </a:cubicBezTo>
                    <a:cubicBezTo>
                      <a:pt x="812932" y="12264695"/>
                      <a:pt x="449110" y="12243465"/>
                      <a:pt x="282371" y="12185288"/>
                    </a:cubicBezTo>
                    <a:cubicBezTo>
                      <a:pt x="4469" y="12088325"/>
                      <a:pt x="0" y="11915045"/>
                      <a:pt x="0" y="9759585"/>
                    </a:cubicBezTo>
                    <a:cubicBezTo>
                      <a:pt x="8536" y="491230"/>
                      <a:pt x="0" y="345608"/>
                      <a:pt x="77597" y="223930"/>
                    </a:cubicBezTo>
                    <a:cubicBezTo>
                      <a:pt x="217372" y="4759"/>
                      <a:pt x="519255" y="4073"/>
                      <a:pt x="937909" y="4073"/>
                    </a:cubicBezTo>
                    <a:cubicBezTo>
                      <a:pt x="937909" y="4073"/>
                      <a:pt x="3011268" y="15681"/>
                      <a:pt x="10176680" y="7673"/>
                    </a:cubicBezTo>
                    <a:cubicBezTo>
                      <a:pt x="14710361" y="0"/>
                      <a:pt x="15427096" y="6979"/>
                      <a:pt x="15427096" y="6979"/>
                    </a:cubicBezTo>
                    <a:cubicBezTo>
                      <a:pt x="15795403" y="14458"/>
                      <a:pt x="15933663" y="42638"/>
                      <a:pt x="16131403" y="165219"/>
                    </a:cubicBezTo>
                    <a:cubicBezTo>
                      <a:pt x="16282420" y="258836"/>
                      <a:pt x="16287942" y="476157"/>
                      <a:pt x="16278802" y="9759474"/>
                    </a:cubicBezTo>
                    <a:cubicBezTo>
                      <a:pt x="16278800" y="12033011"/>
                      <a:pt x="16236017" y="12181598"/>
                      <a:pt x="15660164" y="12231660"/>
                    </a:cubicBezTo>
                    <a:close/>
                  </a:path>
                </a:pathLst>
              </a:custGeom>
              <a:solidFill>
                <a:srgbClr val="864216"/>
              </a:solidFill>
            </p:spPr>
          </p:sp>
        </p:grpSp>
        <p:grpSp>
          <p:nvGrpSpPr>
            <p:cNvPr id="5" name="Group 5"/>
            <p:cNvGrpSpPr/>
            <p:nvPr/>
          </p:nvGrpSpPr>
          <p:grpSpPr>
            <a:xfrm>
              <a:off x="328596" y="0"/>
              <a:ext cx="13900923" cy="10675467"/>
              <a:chOff x="0" y="0"/>
              <a:chExt cx="16114662" cy="12375548"/>
            </a:xfrm>
          </p:grpSpPr>
          <p:sp>
            <p:nvSpPr>
              <p:cNvPr id="6" name="Freeform 6"/>
              <p:cNvSpPr/>
              <p:nvPr/>
            </p:nvSpPr>
            <p:spPr>
              <a:xfrm>
                <a:off x="0" y="-4073"/>
                <a:ext cx="16121053" cy="12382151"/>
              </a:xfrm>
              <a:custGeom>
                <a:avLst/>
                <a:gdLst/>
                <a:ahLst/>
                <a:cxnLst/>
                <a:rect l="l" t="t" r="r" b="b"/>
                <a:pathLst>
                  <a:path w="16121053" h="12382151">
                    <a:moveTo>
                      <a:pt x="15493274" y="12327673"/>
                    </a:moveTo>
                    <a:cubicBezTo>
                      <a:pt x="15493274" y="12327673"/>
                      <a:pt x="14762400" y="12382151"/>
                      <a:pt x="12548003" y="12379530"/>
                    </a:cubicBezTo>
                    <a:cubicBezTo>
                      <a:pt x="5816185" y="12377367"/>
                      <a:pt x="1057074" y="12369542"/>
                      <a:pt x="1057074" y="12369542"/>
                    </a:cubicBezTo>
                    <a:cubicBezTo>
                      <a:pt x="812932" y="12360709"/>
                      <a:pt x="449110" y="12339477"/>
                      <a:pt x="282371" y="12281300"/>
                    </a:cubicBezTo>
                    <a:cubicBezTo>
                      <a:pt x="4469" y="12184337"/>
                      <a:pt x="0" y="12011059"/>
                      <a:pt x="0" y="9838639"/>
                    </a:cubicBezTo>
                    <a:cubicBezTo>
                      <a:pt x="8536" y="491230"/>
                      <a:pt x="0" y="345608"/>
                      <a:pt x="77597" y="223930"/>
                    </a:cubicBezTo>
                    <a:cubicBezTo>
                      <a:pt x="217372" y="4759"/>
                      <a:pt x="519255" y="4073"/>
                      <a:pt x="937909" y="4073"/>
                    </a:cubicBezTo>
                    <a:cubicBezTo>
                      <a:pt x="937909" y="4073"/>
                      <a:pt x="2991582" y="15681"/>
                      <a:pt x="10065756" y="7673"/>
                    </a:cubicBezTo>
                    <a:cubicBezTo>
                      <a:pt x="14543472" y="0"/>
                      <a:pt x="15260207" y="6979"/>
                      <a:pt x="15260207" y="6979"/>
                    </a:cubicBezTo>
                    <a:cubicBezTo>
                      <a:pt x="15628514" y="14458"/>
                      <a:pt x="15766774" y="42638"/>
                      <a:pt x="15964514" y="165219"/>
                    </a:cubicBezTo>
                    <a:cubicBezTo>
                      <a:pt x="16115531" y="258836"/>
                      <a:pt x="16121053" y="476157"/>
                      <a:pt x="16111913" y="9838528"/>
                    </a:cubicBezTo>
                    <a:cubicBezTo>
                      <a:pt x="16111911" y="12129024"/>
                      <a:pt x="16069128" y="12277611"/>
                      <a:pt x="15493274" y="12327673"/>
                    </a:cubicBezTo>
                    <a:close/>
                  </a:path>
                </a:pathLst>
              </a:custGeom>
              <a:solidFill>
                <a:srgbClr val="FFE9DB"/>
              </a:solidFill>
            </p:spPr>
          </p:sp>
        </p:grpSp>
      </p:grpSp>
      <p:sp>
        <p:nvSpPr>
          <p:cNvPr id="12" name="TextBox 12"/>
          <p:cNvSpPr txBox="1"/>
          <p:nvPr/>
        </p:nvSpPr>
        <p:spPr>
          <a:xfrm>
            <a:off x="6805713" y="623030"/>
            <a:ext cx="4676574" cy="1268168"/>
          </a:xfrm>
          <a:prstGeom prst="rect">
            <a:avLst/>
          </a:prstGeom>
        </p:spPr>
        <p:txBody>
          <a:bodyPr wrap="square" lIns="0" tIns="0" rIns="0" bIns="0" rtlCol="0" anchor="t">
            <a:spAutoFit/>
          </a:bodyPr>
          <a:lstStyle/>
          <a:p>
            <a:pPr marL="0" lvl="0" indent="0" algn="ctr">
              <a:lnSpc>
                <a:spcPts val="11000"/>
              </a:lnSpc>
              <a:spcBef>
                <a:spcPct val="0"/>
              </a:spcBef>
            </a:pPr>
            <a:r>
              <a:rPr lang="vi-VN" sz="7200" b="1" u="none" strike="noStrike" dirty="0">
                <a:solidFill>
                  <a:srgbClr val="FFE9DB"/>
                </a:solidFill>
                <a:latin typeface="Arial" panose="020B0604020202020204" pitchFamily="34" charset="0"/>
                <a:cs typeface="Arial" panose="020B0604020202020204" pitchFamily="34" charset="0"/>
              </a:rPr>
              <a:t>01</a:t>
            </a:r>
            <a:endParaRPr lang="en-US" sz="7200" b="1" u="none" strike="noStrike" dirty="0">
              <a:solidFill>
                <a:srgbClr val="FFE9DB"/>
              </a:solidFill>
              <a:latin typeface="Arial" panose="020B0604020202020204" pitchFamily="34" charset="0"/>
              <a:cs typeface="Arial" panose="020B0604020202020204" pitchFamily="34" charset="0"/>
            </a:endParaRPr>
          </a:p>
        </p:txBody>
      </p:sp>
      <p:sp>
        <p:nvSpPr>
          <p:cNvPr id="13" name="TextBox 13"/>
          <p:cNvSpPr txBox="1"/>
          <p:nvPr/>
        </p:nvSpPr>
        <p:spPr>
          <a:xfrm>
            <a:off x="2057400" y="4381500"/>
            <a:ext cx="8281707" cy="3118674"/>
          </a:xfrm>
          <a:prstGeom prst="rect">
            <a:avLst/>
          </a:prstGeom>
        </p:spPr>
        <p:txBody>
          <a:bodyPr wrap="square" lIns="0" tIns="0" rIns="0" bIns="0" rtlCol="0" anchor="t">
            <a:spAutoFit/>
          </a:bodyPr>
          <a:lstStyle/>
          <a:p>
            <a:pPr marL="485772" lvl="1" algn="ctr">
              <a:lnSpc>
                <a:spcPct val="150000"/>
              </a:lnSpc>
            </a:pPr>
            <a:r>
              <a:rPr lang="vi-VN" sz="7200" b="1" u="none" strike="noStrike" dirty="0">
                <a:solidFill>
                  <a:srgbClr val="5C0601"/>
                </a:solidFill>
                <a:latin typeface="Arial" panose="020B0604020202020204" pitchFamily="34" charset="0"/>
                <a:cs typeface="Arial" panose="020B0604020202020204" pitchFamily="34" charset="0"/>
              </a:rPr>
              <a:t>LUYỆN ĐỌC CẢ BÀI THƠ</a:t>
            </a:r>
            <a:endParaRPr lang="en-US" sz="7200" b="1" u="none" strike="noStrike" dirty="0">
              <a:solidFill>
                <a:srgbClr val="5C0601"/>
              </a:solidFill>
              <a:latin typeface="Arial" panose="020B0604020202020204" pitchFamily="34" charset="0"/>
              <a:cs typeface="Arial" panose="020B0604020202020204" pitchFamily="34" charset="0"/>
            </a:endParaRPr>
          </a:p>
        </p:txBody>
      </p:sp>
      <p:sp>
        <p:nvSpPr>
          <p:cNvPr id="15" name="Freeform 20">
            <a:extLst>
              <a:ext uri="{FF2B5EF4-FFF2-40B4-BE49-F238E27FC236}">
                <a16:creationId xmlns:a16="http://schemas.microsoft.com/office/drawing/2014/main" id="{99C55792-D2AA-2C20-646F-181726AB8A7E}"/>
              </a:ext>
            </a:extLst>
          </p:cNvPr>
          <p:cNvSpPr/>
          <p:nvPr/>
        </p:nvSpPr>
        <p:spPr>
          <a:xfrm>
            <a:off x="11815092" y="2717409"/>
            <a:ext cx="5666896" cy="7371567"/>
          </a:xfrm>
          <a:custGeom>
            <a:avLst/>
            <a:gdLst/>
            <a:ahLst/>
            <a:cxnLst/>
            <a:rect l="l" t="t" r="r" b="b"/>
            <a:pathLst>
              <a:path w="891582" h="1159781">
                <a:moveTo>
                  <a:pt x="0" y="0"/>
                </a:moveTo>
                <a:lnTo>
                  <a:pt x="891582" y="0"/>
                </a:lnTo>
                <a:lnTo>
                  <a:pt x="891582" y="1159781"/>
                </a:lnTo>
                <a:lnTo>
                  <a:pt x="0" y="11597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42206408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2FE33A-8226-4BD3-AD20-BC63C4C2A7BC}"/>
              </a:ext>
            </a:extLst>
          </p:cNvPr>
          <p:cNvPicPr>
            <a:picLocks noChangeAspect="1"/>
          </p:cNvPicPr>
          <p:nvPr/>
        </p:nvPicPr>
        <p:blipFill>
          <a:blip r:embed="rId3"/>
          <a:stretch>
            <a:fillRect/>
          </a:stretch>
        </p:blipFill>
        <p:spPr>
          <a:xfrm>
            <a:off x="2743200" y="2171700"/>
            <a:ext cx="13335000" cy="6934594"/>
          </a:xfrm>
          <a:prstGeom prst="rect">
            <a:avLst/>
          </a:prstGeom>
        </p:spPr>
      </p:pic>
      <p:pic>
        <p:nvPicPr>
          <p:cNvPr id="3" name="Picture 2">
            <a:extLst>
              <a:ext uri="{FF2B5EF4-FFF2-40B4-BE49-F238E27FC236}">
                <a16:creationId xmlns:a16="http://schemas.microsoft.com/office/drawing/2014/main" id="{44773751-91CE-4ACE-BEE9-8D064B6127C6}"/>
              </a:ext>
            </a:extLst>
          </p:cNvPr>
          <p:cNvPicPr>
            <a:picLocks noChangeAspect="1"/>
          </p:cNvPicPr>
          <p:nvPr/>
        </p:nvPicPr>
        <p:blipFill>
          <a:blip r:embed="rId4"/>
          <a:stretch>
            <a:fillRect/>
          </a:stretch>
        </p:blipFill>
        <p:spPr>
          <a:xfrm>
            <a:off x="3657600" y="571106"/>
            <a:ext cx="12268200" cy="1219200"/>
          </a:xfrm>
          <a:prstGeom prst="rect">
            <a:avLst/>
          </a:prstGeom>
        </p:spPr>
      </p:pic>
    </p:spTree>
    <p:extLst>
      <p:ext uri="{BB962C8B-B14F-4D97-AF65-F5344CB8AC3E}">
        <p14:creationId xmlns:p14="http://schemas.microsoft.com/office/powerpoint/2010/main" val="1355289326"/>
      </p:ext>
    </p:extLst>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 Bụi Phấn - Âm Nhạc Lớp 6 Cánh Diều ( Beat Chuẩn ) Lớp Nhạc Doremi (online-video-cutter.com)">
            <a:hlinkClick r:id="" action="ppaction://media"/>
            <a:extLst>
              <a:ext uri="{FF2B5EF4-FFF2-40B4-BE49-F238E27FC236}">
                <a16:creationId xmlns:a16="http://schemas.microsoft.com/office/drawing/2014/main" id="{6144D992-1AA0-4622-9969-96C73417E2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4300"/>
            <a:ext cx="17983200" cy="10058400"/>
          </a:xfrm>
          <a:prstGeom prst="rect">
            <a:avLst/>
          </a:prstGeom>
        </p:spPr>
      </p:pic>
    </p:spTree>
    <p:extLst>
      <p:ext uri="{BB962C8B-B14F-4D97-AF65-F5344CB8AC3E}">
        <p14:creationId xmlns:p14="http://schemas.microsoft.com/office/powerpoint/2010/main" val="3617405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806013" y="2720044"/>
            <a:ext cx="10242988" cy="8189416"/>
            <a:chOff x="0" y="0"/>
            <a:chExt cx="14229518" cy="10919221"/>
          </a:xfrm>
        </p:grpSpPr>
        <p:grpSp>
          <p:nvGrpSpPr>
            <p:cNvPr id="3" name="Group 3"/>
            <p:cNvGrpSpPr/>
            <p:nvPr/>
          </p:nvGrpSpPr>
          <p:grpSpPr>
            <a:xfrm>
              <a:off x="0" y="326577"/>
              <a:ext cx="14044886" cy="10592644"/>
              <a:chOff x="0" y="0"/>
              <a:chExt cx="16281551" cy="12279535"/>
            </a:xfrm>
          </p:grpSpPr>
          <p:sp>
            <p:nvSpPr>
              <p:cNvPr id="4" name="Freeform 4"/>
              <p:cNvSpPr/>
              <p:nvPr/>
            </p:nvSpPr>
            <p:spPr>
              <a:xfrm>
                <a:off x="0" y="-4073"/>
                <a:ext cx="16287942" cy="12286138"/>
              </a:xfrm>
              <a:custGeom>
                <a:avLst/>
                <a:gdLst/>
                <a:ahLst/>
                <a:cxnLst/>
                <a:rect l="l" t="t" r="r" b="b"/>
                <a:pathLst>
                  <a:path w="16287942" h="12286138">
                    <a:moveTo>
                      <a:pt x="15660164" y="12231660"/>
                    </a:moveTo>
                    <a:cubicBezTo>
                      <a:pt x="15660164" y="12231660"/>
                      <a:pt x="14929289" y="12286138"/>
                      <a:pt x="12690941" y="12283517"/>
                    </a:cubicBezTo>
                    <a:cubicBezTo>
                      <a:pt x="5872301" y="12281354"/>
                      <a:pt x="1057074" y="12273530"/>
                      <a:pt x="1057074" y="12273530"/>
                    </a:cubicBezTo>
                    <a:cubicBezTo>
                      <a:pt x="812932" y="12264695"/>
                      <a:pt x="449110" y="12243465"/>
                      <a:pt x="282371" y="12185288"/>
                    </a:cubicBezTo>
                    <a:cubicBezTo>
                      <a:pt x="4469" y="12088325"/>
                      <a:pt x="0" y="11915045"/>
                      <a:pt x="0" y="9759585"/>
                    </a:cubicBezTo>
                    <a:cubicBezTo>
                      <a:pt x="8536" y="491230"/>
                      <a:pt x="0" y="345608"/>
                      <a:pt x="77597" y="223930"/>
                    </a:cubicBezTo>
                    <a:cubicBezTo>
                      <a:pt x="217372" y="4759"/>
                      <a:pt x="519255" y="4073"/>
                      <a:pt x="937909" y="4073"/>
                    </a:cubicBezTo>
                    <a:cubicBezTo>
                      <a:pt x="937909" y="4073"/>
                      <a:pt x="3011268" y="15681"/>
                      <a:pt x="10176680" y="7673"/>
                    </a:cubicBezTo>
                    <a:cubicBezTo>
                      <a:pt x="14710361" y="0"/>
                      <a:pt x="15427096" y="6979"/>
                      <a:pt x="15427096" y="6979"/>
                    </a:cubicBezTo>
                    <a:cubicBezTo>
                      <a:pt x="15795403" y="14458"/>
                      <a:pt x="15933663" y="42638"/>
                      <a:pt x="16131403" y="165219"/>
                    </a:cubicBezTo>
                    <a:cubicBezTo>
                      <a:pt x="16282420" y="258836"/>
                      <a:pt x="16287942" y="476157"/>
                      <a:pt x="16278802" y="9759474"/>
                    </a:cubicBezTo>
                    <a:cubicBezTo>
                      <a:pt x="16278800" y="12033011"/>
                      <a:pt x="16236017" y="12181598"/>
                      <a:pt x="15660164" y="12231660"/>
                    </a:cubicBezTo>
                    <a:close/>
                  </a:path>
                </a:pathLst>
              </a:custGeom>
              <a:solidFill>
                <a:srgbClr val="864216"/>
              </a:solidFill>
            </p:spPr>
          </p:sp>
        </p:grpSp>
        <p:grpSp>
          <p:nvGrpSpPr>
            <p:cNvPr id="5" name="Group 5"/>
            <p:cNvGrpSpPr/>
            <p:nvPr/>
          </p:nvGrpSpPr>
          <p:grpSpPr>
            <a:xfrm>
              <a:off x="328596" y="0"/>
              <a:ext cx="13900923" cy="10675467"/>
              <a:chOff x="0" y="0"/>
              <a:chExt cx="16114662" cy="12375548"/>
            </a:xfrm>
          </p:grpSpPr>
          <p:sp>
            <p:nvSpPr>
              <p:cNvPr id="6" name="Freeform 6"/>
              <p:cNvSpPr/>
              <p:nvPr/>
            </p:nvSpPr>
            <p:spPr>
              <a:xfrm>
                <a:off x="0" y="-4073"/>
                <a:ext cx="16121053" cy="12382151"/>
              </a:xfrm>
              <a:custGeom>
                <a:avLst/>
                <a:gdLst/>
                <a:ahLst/>
                <a:cxnLst/>
                <a:rect l="l" t="t" r="r" b="b"/>
                <a:pathLst>
                  <a:path w="16121053" h="12382151">
                    <a:moveTo>
                      <a:pt x="15493274" y="12327673"/>
                    </a:moveTo>
                    <a:cubicBezTo>
                      <a:pt x="15493274" y="12327673"/>
                      <a:pt x="14762400" y="12382151"/>
                      <a:pt x="12548003" y="12379530"/>
                    </a:cubicBezTo>
                    <a:cubicBezTo>
                      <a:pt x="5816185" y="12377367"/>
                      <a:pt x="1057074" y="12369542"/>
                      <a:pt x="1057074" y="12369542"/>
                    </a:cubicBezTo>
                    <a:cubicBezTo>
                      <a:pt x="812932" y="12360709"/>
                      <a:pt x="449110" y="12339477"/>
                      <a:pt x="282371" y="12281300"/>
                    </a:cubicBezTo>
                    <a:cubicBezTo>
                      <a:pt x="4469" y="12184337"/>
                      <a:pt x="0" y="12011059"/>
                      <a:pt x="0" y="9838639"/>
                    </a:cubicBezTo>
                    <a:cubicBezTo>
                      <a:pt x="8536" y="491230"/>
                      <a:pt x="0" y="345608"/>
                      <a:pt x="77597" y="223930"/>
                    </a:cubicBezTo>
                    <a:cubicBezTo>
                      <a:pt x="217372" y="4759"/>
                      <a:pt x="519255" y="4073"/>
                      <a:pt x="937909" y="4073"/>
                    </a:cubicBezTo>
                    <a:cubicBezTo>
                      <a:pt x="937909" y="4073"/>
                      <a:pt x="2991582" y="15681"/>
                      <a:pt x="10065756" y="7673"/>
                    </a:cubicBezTo>
                    <a:cubicBezTo>
                      <a:pt x="14543472" y="0"/>
                      <a:pt x="15260207" y="6979"/>
                      <a:pt x="15260207" y="6979"/>
                    </a:cubicBezTo>
                    <a:cubicBezTo>
                      <a:pt x="15628514" y="14458"/>
                      <a:pt x="15766774" y="42638"/>
                      <a:pt x="15964514" y="165219"/>
                    </a:cubicBezTo>
                    <a:cubicBezTo>
                      <a:pt x="16115531" y="258836"/>
                      <a:pt x="16121053" y="476157"/>
                      <a:pt x="16111913" y="9838528"/>
                    </a:cubicBezTo>
                    <a:cubicBezTo>
                      <a:pt x="16111911" y="12129024"/>
                      <a:pt x="16069128" y="12277611"/>
                      <a:pt x="15493274" y="12327673"/>
                    </a:cubicBezTo>
                    <a:close/>
                  </a:path>
                </a:pathLst>
              </a:custGeom>
              <a:solidFill>
                <a:srgbClr val="FFE9DB"/>
              </a:solidFill>
            </p:spPr>
          </p:sp>
        </p:grpSp>
      </p:grpSp>
      <p:sp>
        <p:nvSpPr>
          <p:cNvPr id="12" name="TextBox 12"/>
          <p:cNvSpPr txBox="1"/>
          <p:nvPr/>
        </p:nvSpPr>
        <p:spPr>
          <a:xfrm>
            <a:off x="6805713" y="623030"/>
            <a:ext cx="4676574" cy="1268168"/>
          </a:xfrm>
          <a:prstGeom prst="rect">
            <a:avLst/>
          </a:prstGeom>
        </p:spPr>
        <p:txBody>
          <a:bodyPr wrap="square" lIns="0" tIns="0" rIns="0" bIns="0" rtlCol="0" anchor="t">
            <a:spAutoFit/>
          </a:bodyPr>
          <a:lstStyle/>
          <a:p>
            <a:pPr marL="0" lvl="0" indent="0" algn="ctr">
              <a:lnSpc>
                <a:spcPts val="11000"/>
              </a:lnSpc>
              <a:spcBef>
                <a:spcPct val="0"/>
              </a:spcBef>
            </a:pPr>
            <a:r>
              <a:rPr lang="vi-VN" sz="7200" b="1" u="none" strike="noStrike" dirty="0">
                <a:solidFill>
                  <a:srgbClr val="FFE9DB"/>
                </a:solidFill>
                <a:latin typeface="Arial" panose="020B0604020202020204" pitchFamily="34" charset="0"/>
                <a:cs typeface="Arial" panose="020B0604020202020204" pitchFamily="34" charset="0"/>
              </a:rPr>
              <a:t>02</a:t>
            </a:r>
            <a:endParaRPr lang="en-US" sz="7200" b="1" u="none" strike="noStrike" dirty="0">
              <a:solidFill>
                <a:srgbClr val="FFE9DB"/>
              </a:solidFill>
              <a:latin typeface="Arial" panose="020B0604020202020204" pitchFamily="34" charset="0"/>
              <a:cs typeface="Arial" panose="020B0604020202020204" pitchFamily="34" charset="0"/>
            </a:endParaRPr>
          </a:p>
        </p:txBody>
      </p:sp>
      <p:sp>
        <p:nvSpPr>
          <p:cNvPr id="13" name="TextBox 13"/>
          <p:cNvSpPr txBox="1"/>
          <p:nvPr/>
        </p:nvSpPr>
        <p:spPr>
          <a:xfrm>
            <a:off x="2963076" y="4991100"/>
            <a:ext cx="5799924" cy="1456681"/>
          </a:xfrm>
          <a:prstGeom prst="rect">
            <a:avLst/>
          </a:prstGeom>
        </p:spPr>
        <p:txBody>
          <a:bodyPr wrap="square" lIns="0" tIns="0" rIns="0" bIns="0" rtlCol="0" anchor="t">
            <a:spAutoFit/>
          </a:bodyPr>
          <a:lstStyle/>
          <a:p>
            <a:pPr marL="485772" lvl="1" algn="ctr">
              <a:lnSpc>
                <a:spcPct val="150000"/>
              </a:lnSpc>
            </a:pPr>
            <a:r>
              <a:rPr lang="vi-VN" sz="7200" b="1" u="none" strike="noStrike" dirty="0">
                <a:solidFill>
                  <a:srgbClr val="5C0601"/>
                </a:solidFill>
                <a:latin typeface="Arial" panose="020B0604020202020204" pitchFamily="34" charset="0"/>
                <a:cs typeface="Arial" panose="020B0604020202020204" pitchFamily="34" charset="0"/>
              </a:rPr>
              <a:t>ĐỌC HIỂU</a:t>
            </a:r>
            <a:endParaRPr lang="en-US" sz="7200" b="1" u="none" strike="noStrike" dirty="0">
              <a:solidFill>
                <a:srgbClr val="5C0601"/>
              </a:solidFill>
              <a:latin typeface="Arial" panose="020B0604020202020204" pitchFamily="34" charset="0"/>
              <a:cs typeface="Arial" panose="020B0604020202020204" pitchFamily="34" charset="0"/>
            </a:endParaRPr>
          </a:p>
        </p:txBody>
      </p:sp>
      <p:sp>
        <p:nvSpPr>
          <p:cNvPr id="7" name="Freeform 22">
            <a:extLst>
              <a:ext uri="{FF2B5EF4-FFF2-40B4-BE49-F238E27FC236}">
                <a16:creationId xmlns:a16="http://schemas.microsoft.com/office/drawing/2014/main" id="{545B9C93-C9D0-F568-83D4-399619072A71}"/>
              </a:ext>
            </a:extLst>
          </p:cNvPr>
          <p:cNvSpPr/>
          <p:nvPr/>
        </p:nvSpPr>
        <p:spPr>
          <a:xfrm>
            <a:off x="12124340" y="3041959"/>
            <a:ext cx="5357647" cy="6517153"/>
          </a:xfrm>
          <a:custGeom>
            <a:avLst/>
            <a:gdLst/>
            <a:ahLst/>
            <a:cxnLst/>
            <a:rect l="l" t="t" r="r" b="b"/>
            <a:pathLst>
              <a:path w="862119" h="1048700">
                <a:moveTo>
                  <a:pt x="0" y="0"/>
                </a:moveTo>
                <a:lnTo>
                  <a:pt x="862119" y="0"/>
                </a:lnTo>
                <a:lnTo>
                  <a:pt x="862119" y="1048700"/>
                </a:lnTo>
                <a:lnTo>
                  <a:pt x="0" y="1048700"/>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5400000" algn="t" rotWithShape="0">
              <a:prstClr val="black">
                <a:alpha val="40000"/>
              </a:prstClr>
            </a:outerShdw>
          </a:effectLst>
        </p:spPr>
      </p:sp>
    </p:spTree>
    <p:extLst>
      <p:ext uri="{BB962C8B-B14F-4D97-AF65-F5344CB8AC3E}">
        <p14:creationId xmlns:p14="http://schemas.microsoft.com/office/powerpoint/2010/main" val="24028453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D2F28"/>
        </a:solidFill>
        <a:effectLst/>
      </p:bgPr>
    </p:bg>
    <p:spTree>
      <p:nvGrpSpPr>
        <p:cNvPr id="1" name=""/>
        <p:cNvGrpSpPr/>
        <p:nvPr/>
      </p:nvGrpSpPr>
      <p:grpSpPr>
        <a:xfrm>
          <a:off x="0" y="0"/>
          <a:ext cx="0" cy="0"/>
          <a:chOff x="0" y="0"/>
          <a:chExt cx="0" cy="0"/>
        </a:xfrm>
      </p:grpSpPr>
      <p:grpSp>
        <p:nvGrpSpPr>
          <p:cNvPr id="2" name="Group 2"/>
          <p:cNvGrpSpPr/>
          <p:nvPr/>
        </p:nvGrpSpPr>
        <p:grpSpPr>
          <a:xfrm>
            <a:off x="836635" y="2228887"/>
            <a:ext cx="16614730" cy="7291320"/>
            <a:chOff x="0" y="0"/>
            <a:chExt cx="25680861" cy="11269962"/>
          </a:xfrm>
        </p:grpSpPr>
        <p:sp>
          <p:nvSpPr>
            <p:cNvPr id="3" name="Freeform 3"/>
            <p:cNvSpPr/>
            <p:nvPr/>
          </p:nvSpPr>
          <p:spPr>
            <a:xfrm>
              <a:off x="0" y="-4073"/>
              <a:ext cx="25687252" cy="11276565"/>
            </a:xfrm>
            <a:custGeom>
              <a:avLst/>
              <a:gdLst/>
              <a:ahLst/>
              <a:cxnLst/>
              <a:rect l="l" t="t" r="r" b="b"/>
              <a:pathLst>
                <a:path w="25687252" h="11276565">
                  <a:moveTo>
                    <a:pt x="25059475" y="11222087"/>
                  </a:moveTo>
                  <a:cubicBezTo>
                    <a:pt x="25059475" y="11222087"/>
                    <a:pt x="24328600" y="11276565"/>
                    <a:pt x="20741280" y="11273944"/>
                  </a:cubicBezTo>
                  <a:cubicBezTo>
                    <a:pt x="9032794" y="11271781"/>
                    <a:pt x="1057074" y="11263956"/>
                    <a:pt x="1057074" y="11263956"/>
                  </a:cubicBezTo>
                  <a:cubicBezTo>
                    <a:pt x="812932" y="11255122"/>
                    <a:pt x="449110" y="11233891"/>
                    <a:pt x="282371" y="11175714"/>
                  </a:cubicBezTo>
                  <a:cubicBezTo>
                    <a:pt x="4469" y="11078751"/>
                    <a:pt x="0" y="10905472"/>
                    <a:pt x="0" y="8928329"/>
                  </a:cubicBezTo>
                  <a:cubicBezTo>
                    <a:pt x="8536" y="491230"/>
                    <a:pt x="0" y="345608"/>
                    <a:pt x="77597" y="223930"/>
                  </a:cubicBezTo>
                  <a:cubicBezTo>
                    <a:pt x="217372" y="4759"/>
                    <a:pt x="519255" y="4073"/>
                    <a:pt x="937909" y="4073"/>
                  </a:cubicBezTo>
                  <a:cubicBezTo>
                    <a:pt x="937909" y="4073"/>
                    <a:pt x="4120031" y="15681"/>
                    <a:pt x="16423968" y="7673"/>
                  </a:cubicBezTo>
                  <a:cubicBezTo>
                    <a:pt x="24109673" y="0"/>
                    <a:pt x="24826406" y="6979"/>
                    <a:pt x="24826406" y="6979"/>
                  </a:cubicBezTo>
                  <a:cubicBezTo>
                    <a:pt x="25194713" y="14458"/>
                    <a:pt x="25332973" y="42638"/>
                    <a:pt x="25530713" y="165219"/>
                  </a:cubicBezTo>
                  <a:cubicBezTo>
                    <a:pt x="25681730" y="258836"/>
                    <a:pt x="25687252" y="476157"/>
                    <a:pt x="25678112" y="8928228"/>
                  </a:cubicBezTo>
                  <a:cubicBezTo>
                    <a:pt x="25678110" y="11023438"/>
                    <a:pt x="25635327" y="11172025"/>
                    <a:pt x="25059475" y="11222087"/>
                  </a:cubicBezTo>
                  <a:close/>
                </a:path>
              </a:pathLst>
            </a:custGeom>
            <a:solidFill>
              <a:srgbClr val="AD6357"/>
            </a:solidFill>
          </p:spPr>
        </p:sp>
      </p:grpSp>
      <p:sp>
        <p:nvSpPr>
          <p:cNvPr id="6" name="TextBox 6"/>
          <p:cNvSpPr txBox="1"/>
          <p:nvPr/>
        </p:nvSpPr>
        <p:spPr>
          <a:xfrm>
            <a:off x="4087661" y="837427"/>
            <a:ext cx="11380939" cy="896527"/>
          </a:xfrm>
          <a:prstGeom prst="rect">
            <a:avLst/>
          </a:prstGeom>
        </p:spPr>
        <p:txBody>
          <a:bodyPr wrap="square" lIns="0" tIns="0" rIns="0" bIns="0" rtlCol="0" anchor="t">
            <a:spAutoFit/>
          </a:bodyPr>
          <a:lstStyle/>
          <a:p>
            <a:pPr algn="ctr">
              <a:lnSpc>
                <a:spcPts val="7500"/>
              </a:lnSpc>
            </a:pPr>
            <a:r>
              <a:rPr lang="vi-VN" sz="6000" b="1" dirty="0">
                <a:solidFill>
                  <a:schemeClr val="bg1"/>
                </a:solidFill>
                <a:latin typeface="Arial"/>
              </a:rPr>
              <a:t>Trả lời </a:t>
            </a:r>
            <a:r>
              <a:rPr lang="vi-VN" sz="6000" b="1">
                <a:solidFill>
                  <a:schemeClr val="bg1"/>
                </a:solidFill>
                <a:latin typeface="Arial"/>
              </a:rPr>
              <a:t>câu hỏi 4 câu hỏi sau</a:t>
            </a:r>
            <a:endParaRPr lang="en-US" sz="6000" b="1" dirty="0">
              <a:solidFill>
                <a:schemeClr val="bg1"/>
              </a:solidFill>
              <a:latin typeface="Arial"/>
            </a:endParaRPr>
          </a:p>
        </p:txBody>
      </p:sp>
      <p:sp>
        <p:nvSpPr>
          <p:cNvPr id="25" name="TextBox 24">
            <a:extLst>
              <a:ext uri="{FF2B5EF4-FFF2-40B4-BE49-F238E27FC236}">
                <a16:creationId xmlns:a16="http://schemas.microsoft.com/office/drawing/2014/main" id="{AA571212-3E97-EA6C-8DF8-21C256CD0ED9}"/>
              </a:ext>
            </a:extLst>
          </p:cNvPr>
          <p:cNvSpPr txBox="1"/>
          <p:nvPr/>
        </p:nvSpPr>
        <p:spPr>
          <a:xfrm>
            <a:off x="8907675" y="2555222"/>
            <a:ext cx="7696200" cy="6637651"/>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3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Câu 1. </a:t>
            </a: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Vì sao lớp học bỗng trở nên trang nghiêm hơn trước?</a:t>
            </a:r>
            <a:endParaRPr lang="vi-VN" sz="3600" dirty="0">
              <a:solidFill>
                <a:schemeClr val="bg1"/>
              </a:solidFill>
              <a:effectLst/>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vi-VN" sz="3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Câu 2. </a:t>
            </a: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Điều gì ở cô giáo khiến các bạn học sinh xúc động? </a:t>
            </a:r>
            <a:endParaRPr lang="vi-VN" sz="3600" dirty="0">
              <a:solidFill>
                <a:schemeClr val="bg1"/>
              </a:solidFill>
              <a:effectLst/>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vi-VN" sz="3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Câu 3. </a:t>
            </a: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Em hiểu dòng cuối khổ thơ 2 là một lời tự hỏi hay tự trách?</a:t>
            </a:r>
            <a:endParaRPr lang="vi-VN" sz="3600" dirty="0">
              <a:solidFill>
                <a:schemeClr val="bg1"/>
              </a:solidFill>
              <a:effectLst/>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vi-VN" sz="3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Câu 4. </a:t>
            </a: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Hai dòng thơ cuối bài muốn nói với em điều gì?</a:t>
            </a:r>
            <a:endParaRPr lang="vi-VN" sz="3600" dirty="0">
              <a:solidFill>
                <a:schemeClr val="bg1"/>
              </a:solidFill>
              <a:effectLst/>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1998A39A-638E-9669-9856-959BBD2A1A85}"/>
              </a:ext>
            </a:extLst>
          </p:cNvPr>
          <p:cNvGrpSpPr/>
          <p:nvPr/>
        </p:nvGrpSpPr>
        <p:grpSpPr>
          <a:xfrm>
            <a:off x="1454624" y="2019300"/>
            <a:ext cx="6836851" cy="7060937"/>
            <a:chOff x="1454624" y="2019300"/>
            <a:chExt cx="6836851" cy="7060937"/>
          </a:xfrm>
        </p:grpSpPr>
        <p:grpSp>
          <p:nvGrpSpPr>
            <p:cNvPr id="4" name="Group 4"/>
            <p:cNvGrpSpPr/>
            <p:nvPr/>
          </p:nvGrpSpPr>
          <p:grpSpPr>
            <a:xfrm>
              <a:off x="1454624" y="4971646"/>
              <a:ext cx="6836851" cy="4108591"/>
              <a:chOff x="0" y="-11209414"/>
              <a:chExt cx="24433708" cy="15798987"/>
            </a:xfrm>
          </p:grpSpPr>
          <p:sp>
            <p:nvSpPr>
              <p:cNvPr id="5" name="Freeform 5"/>
              <p:cNvSpPr/>
              <p:nvPr/>
            </p:nvSpPr>
            <p:spPr>
              <a:xfrm>
                <a:off x="0" y="-11209414"/>
                <a:ext cx="24433708" cy="15798987"/>
              </a:xfrm>
              <a:custGeom>
                <a:avLst/>
                <a:gdLst/>
                <a:ahLst/>
                <a:cxnLst/>
                <a:rect l="l" t="t" r="r" b="b"/>
                <a:pathLst>
                  <a:path w="24433709" h="4593645">
                    <a:moveTo>
                      <a:pt x="23805931" y="4539167"/>
                    </a:moveTo>
                    <a:cubicBezTo>
                      <a:pt x="23805931" y="4539167"/>
                      <a:pt x="23075057" y="4593645"/>
                      <a:pt x="19667643" y="4591024"/>
                    </a:cubicBezTo>
                    <a:cubicBezTo>
                      <a:pt x="8611294" y="4588861"/>
                      <a:pt x="1057074" y="4581036"/>
                      <a:pt x="1057074" y="4581036"/>
                    </a:cubicBezTo>
                    <a:cubicBezTo>
                      <a:pt x="812932" y="4572202"/>
                      <a:pt x="449110" y="4550972"/>
                      <a:pt x="282371" y="4492794"/>
                    </a:cubicBezTo>
                    <a:cubicBezTo>
                      <a:pt x="4469" y="4395831"/>
                      <a:pt x="0" y="4222552"/>
                      <a:pt x="0" y="3425788"/>
                    </a:cubicBezTo>
                    <a:cubicBezTo>
                      <a:pt x="8536" y="491230"/>
                      <a:pt x="0" y="345608"/>
                      <a:pt x="77597" y="223930"/>
                    </a:cubicBezTo>
                    <a:cubicBezTo>
                      <a:pt x="217372" y="4759"/>
                      <a:pt x="519255" y="4073"/>
                      <a:pt x="937909" y="4073"/>
                    </a:cubicBezTo>
                    <a:cubicBezTo>
                      <a:pt x="937909" y="4073"/>
                      <a:pt x="3972160" y="15681"/>
                      <a:pt x="15590796" y="7673"/>
                    </a:cubicBezTo>
                    <a:cubicBezTo>
                      <a:pt x="22856129" y="0"/>
                      <a:pt x="23572862" y="6979"/>
                      <a:pt x="23572862" y="6979"/>
                    </a:cubicBezTo>
                    <a:cubicBezTo>
                      <a:pt x="23941170" y="14458"/>
                      <a:pt x="24079429" y="42638"/>
                      <a:pt x="24277169" y="165219"/>
                    </a:cubicBezTo>
                    <a:cubicBezTo>
                      <a:pt x="24428186" y="258836"/>
                      <a:pt x="24433709" y="476157"/>
                      <a:pt x="24424568" y="3425753"/>
                    </a:cubicBezTo>
                    <a:cubicBezTo>
                      <a:pt x="24424567" y="4340518"/>
                      <a:pt x="24381783" y="4489105"/>
                      <a:pt x="23805931" y="4539167"/>
                    </a:cubicBezTo>
                    <a:close/>
                  </a:path>
                </a:pathLst>
              </a:custGeom>
              <a:solidFill>
                <a:srgbClr val="FFE9DB"/>
              </a:solidFill>
            </p:spPr>
            <p:txBody>
              <a:bodyPr anchor="ctr"/>
              <a:lstStyle/>
              <a:p>
                <a:pPr algn="ctr"/>
                <a:r>
                  <a:rPr lang="vi-VN" sz="4400" b="1" dirty="0"/>
                  <a:t>THẢO LUẬN NHÓM ĐÔI TRONG 4 PHÚT</a:t>
                </a:r>
              </a:p>
              <a:p>
                <a:pPr algn="ctr"/>
                <a:r>
                  <a:rPr lang="vi-VN" sz="4400" b="1" dirty="0"/>
                  <a:t>LÀM VÀO VỞ BT TIẾNG VIỆT</a:t>
                </a:r>
              </a:p>
            </p:txBody>
          </p:sp>
        </p:grpSp>
        <p:sp>
          <p:nvSpPr>
            <p:cNvPr id="26" name="Freeform 5">
              <a:extLst>
                <a:ext uri="{FF2B5EF4-FFF2-40B4-BE49-F238E27FC236}">
                  <a16:creationId xmlns:a16="http://schemas.microsoft.com/office/drawing/2014/main" id="{7A48A9F9-E287-D7FA-D8D8-C5D33AB1B586}"/>
                </a:ext>
              </a:extLst>
            </p:cNvPr>
            <p:cNvSpPr/>
            <p:nvPr/>
          </p:nvSpPr>
          <p:spPr>
            <a:xfrm>
              <a:off x="1924672" y="2019300"/>
              <a:ext cx="5851425" cy="2667000"/>
            </a:xfrm>
            <a:custGeom>
              <a:avLst/>
              <a:gdLst/>
              <a:ahLst/>
              <a:cxnLst/>
              <a:rect l="l" t="t" r="r" b="b"/>
              <a:pathLst>
                <a:path w="1095077" h="866936">
                  <a:moveTo>
                    <a:pt x="0" y="0"/>
                  </a:moveTo>
                  <a:lnTo>
                    <a:pt x="1095077" y="0"/>
                  </a:lnTo>
                  <a:lnTo>
                    <a:pt x="1095077" y="866936"/>
                  </a:lnTo>
                  <a:lnTo>
                    <a:pt x="0" y="866936"/>
                  </a:lnTo>
                  <a:lnTo>
                    <a:pt x="0" y="0"/>
                  </a:lnTo>
                  <a:close/>
                </a:path>
              </a:pathLst>
            </a:custGeom>
            <a:blipFill>
              <a:blip r:embed="rId3"/>
              <a:stretch>
                <a:fillRect/>
              </a:stretch>
            </a:blipFill>
          </p:spPr>
        </p:sp>
      </p:grpSp>
    </p:spTree>
    <p:extLst>
      <p:ext uri="{BB962C8B-B14F-4D97-AF65-F5344CB8AC3E}">
        <p14:creationId xmlns:p14="http://schemas.microsoft.com/office/powerpoint/2010/main" val="112231744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1042550" y="3619500"/>
            <a:ext cx="10242988" cy="5867400"/>
            <a:chOff x="0" y="0"/>
            <a:chExt cx="14229518" cy="10919221"/>
          </a:xfrm>
        </p:grpSpPr>
        <p:grpSp>
          <p:nvGrpSpPr>
            <p:cNvPr id="3" name="Group 3"/>
            <p:cNvGrpSpPr/>
            <p:nvPr/>
          </p:nvGrpSpPr>
          <p:grpSpPr>
            <a:xfrm>
              <a:off x="0" y="326577"/>
              <a:ext cx="14044886" cy="10592644"/>
              <a:chOff x="0" y="0"/>
              <a:chExt cx="16281551" cy="12279535"/>
            </a:xfrm>
          </p:grpSpPr>
          <p:sp>
            <p:nvSpPr>
              <p:cNvPr id="4" name="Freeform 4"/>
              <p:cNvSpPr/>
              <p:nvPr/>
            </p:nvSpPr>
            <p:spPr>
              <a:xfrm>
                <a:off x="0" y="-4073"/>
                <a:ext cx="16287942" cy="12286138"/>
              </a:xfrm>
              <a:custGeom>
                <a:avLst/>
                <a:gdLst/>
                <a:ahLst/>
                <a:cxnLst/>
                <a:rect l="l" t="t" r="r" b="b"/>
                <a:pathLst>
                  <a:path w="16287942" h="12286138">
                    <a:moveTo>
                      <a:pt x="15660164" y="12231660"/>
                    </a:moveTo>
                    <a:cubicBezTo>
                      <a:pt x="15660164" y="12231660"/>
                      <a:pt x="14929289" y="12286138"/>
                      <a:pt x="12690941" y="12283517"/>
                    </a:cubicBezTo>
                    <a:cubicBezTo>
                      <a:pt x="5872301" y="12281354"/>
                      <a:pt x="1057074" y="12273530"/>
                      <a:pt x="1057074" y="12273530"/>
                    </a:cubicBezTo>
                    <a:cubicBezTo>
                      <a:pt x="812932" y="12264695"/>
                      <a:pt x="449110" y="12243465"/>
                      <a:pt x="282371" y="12185288"/>
                    </a:cubicBezTo>
                    <a:cubicBezTo>
                      <a:pt x="4469" y="12088325"/>
                      <a:pt x="0" y="11915045"/>
                      <a:pt x="0" y="9759585"/>
                    </a:cubicBezTo>
                    <a:cubicBezTo>
                      <a:pt x="8536" y="491230"/>
                      <a:pt x="0" y="345608"/>
                      <a:pt x="77597" y="223930"/>
                    </a:cubicBezTo>
                    <a:cubicBezTo>
                      <a:pt x="217372" y="4759"/>
                      <a:pt x="519255" y="4073"/>
                      <a:pt x="937909" y="4073"/>
                    </a:cubicBezTo>
                    <a:cubicBezTo>
                      <a:pt x="937909" y="4073"/>
                      <a:pt x="3011268" y="15681"/>
                      <a:pt x="10176680" y="7673"/>
                    </a:cubicBezTo>
                    <a:cubicBezTo>
                      <a:pt x="14710361" y="0"/>
                      <a:pt x="15427096" y="6979"/>
                      <a:pt x="15427096" y="6979"/>
                    </a:cubicBezTo>
                    <a:cubicBezTo>
                      <a:pt x="15795403" y="14458"/>
                      <a:pt x="15933663" y="42638"/>
                      <a:pt x="16131403" y="165219"/>
                    </a:cubicBezTo>
                    <a:cubicBezTo>
                      <a:pt x="16282420" y="258836"/>
                      <a:pt x="16287942" y="476157"/>
                      <a:pt x="16278802" y="9759474"/>
                    </a:cubicBezTo>
                    <a:cubicBezTo>
                      <a:pt x="16278800" y="12033011"/>
                      <a:pt x="16236017" y="12181598"/>
                      <a:pt x="15660164" y="12231660"/>
                    </a:cubicBezTo>
                    <a:close/>
                  </a:path>
                </a:pathLst>
              </a:custGeom>
              <a:solidFill>
                <a:srgbClr val="864216"/>
              </a:solidFill>
            </p:spPr>
          </p:sp>
        </p:grpSp>
        <p:grpSp>
          <p:nvGrpSpPr>
            <p:cNvPr id="5" name="Group 5"/>
            <p:cNvGrpSpPr/>
            <p:nvPr/>
          </p:nvGrpSpPr>
          <p:grpSpPr>
            <a:xfrm>
              <a:off x="328596" y="0"/>
              <a:ext cx="13900923" cy="10675467"/>
              <a:chOff x="0" y="0"/>
              <a:chExt cx="16114662" cy="12375548"/>
            </a:xfrm>
          </p:grpSpPr>
          <p:sp>
            <p:nvSpPr>
              <p:cNvPr id="6" name="Freeform 6"/>
              <p:cNvSpPr/>
              <p:nvPr/>
            </p:nvSpPr>
            <p:spPr>
              <a:xfrm>
                <a:off x="0" y="-4073"/>
                <a:ext cx="16121053" cy="12382151"/>
              </a:xfrm>
              <a:custGeom>
                <a:avLst/>
                <a:gdLst/>
                <a:ahLst/>
                <a:cxnLst/>
                <a:rect l="l" t="t" r="r" b="b"/>
                <a:pathLst>
                  <a:path w="16121053" h="12382151">
                    <a:moveTo>
                      <a:pt x="15493274" y="12327673"/>
                    </a:moveTo>
                    <a:cubicBezTo>
                      <a:pt x="15493274" y="12327673"/>
                      <a:pt x="14762400" y="12382151"/>
                      <a:pt x="12548003" y="12379530"/>
                    </a:cubicBezTo>
                    <a:cubicBezTo>
                      <a:pt x="5816185" y="12377367"/>
                      <a:pt x="1057074" y="12369542"/>
                      <a:pt x="1057074" y="12369542"/>
                    </a:cubicBezTo>
                    <a:cubicBezTo>
                      <a:pt x="812932" y="12360709"/>
                      <a:pt x="449110" y="12339477"/>
                      <a:pt x="282371" y="12281300"/>
                    </a:cubicBezTo>
                    <a:cubicBezTo>
                      <a:pt x="4469" y="12184337"/>
                      <a:pt x="0" y="12011059"/>
                      <a:pt x="0" y="9838639"/>
                    </a:cubicBezTo>
                    <a:cubicBezTo>
                      <a:pt x="8536" y="491230"/>
                      <a:pt x="0" y="345608"/>
                      <a:pt x="77597" y="223930"/>
                    </a:cubicBezTo>
                    <a:cubicBezTo>
                      <a:pt x="217372" y="4759"/>
                      <a:pt x="519255" y="4073"/>
                      <a:pt x="937909" y="4073"/>
                    </a:cubicBezTo>
                    <a:cubicBezTo>
                      <a:pt x="937909" y="4073"/>
                      <a:pt x="2991582" y="15681"/>
                      <a:pt x="10065756" y="7673"/>
                    </a:cubicBezTo>
                    <a:cubicBezTo>
                      <a:pt x="14543472" y="0"/>
                      <a:pt x="15260207" y="6979"/>
                      <a:pt x="15260207" y="6979"/>
                    </a:cubicBezTo>
                    <a:cubicBezTo>
                      <a:pt x="15628514" y="14458"/>
                      <a:pt x="15766774" y="42638"/>
                      <a:pt x="15964514" y="165219"/>
                    </a:cubicBezTo>
                    <a:cubicBezTo>
                      <a:pt x="16115531" y="258836"/>
                      <a:pt x="16121053" y="476157"/>
                      <a:pt x="16111913" y="9838528"/>
                    </a:cubicBezTo>
                    <a:cubicBezTo>
                      <a:pt x="16111911" y="12129024"/>
                      <a:pt x="16069128" y="12277611"/>
                      <a:pt x="15493274" y="12327673"/>
                    </a:cubicBezTo>
                    <a:close/>
                  </a:path>
                </a:pathLst>
              </a:custGeom>
              <a:solidFill>
                <a:srgbClr val="FFE9DB"/>
              </a:solidFill>
            </p:spPr>
          </p:sp>
        </p:grpSp>
      </p:grpSp>
      <p:sp>
        <p:nvSpPr>
          <p:cNvPr id="12" name="TextBox 12"/>
          <p:cNvSpPr txBox="1"/>
          <p:nvPr/>
        </p:nvSpPr>
        <p:spPr>
          <a:xfrm>
            <a:off x="6805713" y="623030"/>
            <a:ext cx="4676574" cy="1268168"/>
          </a:xfrm>
          <a:prstGeom prst="rect">
            <a:avLst/>
          </a:prstGeom>
        </p:spPr>
        <p:txBody>
          <a:bodyPr wrap="square" lIns="0" tIns="0" rIns="0" bIns="0" rtlCol="0" anchor="t">
            <a:spAutoFit/>
          </a:bodyPr>
          <a:lstStyle/>
          <a:p>
            <a:pPr marL="0" lvl="0" indent="0" algn="ctr">
              <a:lnSpc>
                <a:spcPts val="11000"/>
              </a:lnSpc>
              <a:spcBef>
                <a:spcPct val="0"/>
              </a:spcBef>
            </a:pPr>
            <a:r>
              <a:rPr lang="vi-VN" sz="7200" b="1" u="none" strike="noStrike" dirty="0">
                <a:solidFill>
                  <a:srgbClr val="FFE9DB"/>
                </a:solidFill>
                <a:latin typeface="Arial" panose="020B0604020202020204" pitchFamily="34" charset="0"/>
                <a:cs typeface="Arial" panose="020B0604020202020204" pitchFamily="34" charset="0"/>
              </a:rPr>
              <a:t>03</a:t>
            </a:r>
            <a:endParaRPr lang="en-US" sz="7200" b="1" u="none" strike="noStrike" dirty="0">
              <a:solidFill>
                <a:srgbClr val="FFE9DB"/>
              </a:solidFill>
              <a:latin typeface="Arial" panose="020B0604020202020204" pitchFamily="34" charset="0"/>
              <a:cs typeface="Arial" panose="020B0604020202020204" pitchFamily="34" charset="0"/>
            </a:endParaRPr>
          </a:p>
        </p:txBody>
      </p:sp>
      <p:sp>
        <p:nvSpPr>
          <p:cNvPr id="13" name="TextBox 13"/>
          <p:cNvSpPr txBox="1"/>
          <p:nvPr/>
        </p:nvSpPr>
        <p:spPr>
          <a:xfrm>
            <a:off x="3048000" y="4741198"/>
            <a:ext cx="5715000" cy="3118674"/>
          </a:xfrm>
          <a:prstGeom prst="rect">
            <a:avLst/>
          </a:prstGeom>
        </p:spPr>
        <p:txBody>
          <a:bodyPr wrap="square" lIns="0" tIns="0" rIns="0" bIns="0" rtlCol="0" anchor="t">
            <a:spAutoFit/>
          </a:bodyPr>
          <a:lstStyle/>
          <a:p>
            <a:pPr marL="485772" lvl="1" algn="ctr">
              <a:lnSpc>
                <a:spcPct val="150000"/>
              </a:lnSpc>
            </a:pPr>
            <a:r>
              <a:rPr lang="vi-VN" sz="7200" b="1" u="none" strike="noStrike" dirty="0">
                <a:solidFill>
                  <a:srgbClr val="5C0601"/>
                </a:solidFill>
                <a:latin typeface="Arial" panose="020B0604020202020204" pitchFamily="34" charset="0"/>
                <a:cs typeface="Arial" panose="020B0604020202020204" pitchFamily="34" charset="0"/>
              </a:rPr>
              <a:t>ĐỌC </a:t>
            </a:r>
            <a:endParaRPr lang="vi-VN" sz="7200" b="1" dirty="0">
              <a:solidFill>
                <a:srgbClr val="5C0601"/>
              </a:solidFill>
              <a:latin typeface="Arial" panose="020B0604020202020204" pitchFamily="34" charset="0"/>
              <a:cs typeface="Arial" panose="020B0604020202020204" pitchFamily="34" charset="0"/>
            </a:endParaRPr>
          </a:p>
          <a:p>
            <a:pPr marL="485772" lvl="1" algn="ctr">
              <a:lnSpc>
                <a:spcPct val="150000"/>
              </a:lnSpc>
            </a:pPr>
            <a:r>
              <a:rPr lang="vi-VN" sz="7200" b="1" dirty="0">
                <a:solidFill>
                  <a:srgbClr val="5C0601"/>
                </a:solidFill>
                <a:latin typeface="Arial" panose="020B0604020202020204" pitchFamily="34" charset="0"/>
                <a:cs typeface="Arial" panose="020B0604020202020204" pitchFamily="34" charset="0"/>
              </a:rPr>
              <a:t>NÂNG CAO</a:t>
            </a:r>
            <a:endParaRPr lang="en-US" sz="7200" b="1" u="none" strike="noStrike" dirty="0">
              <a:solidFill>
                <a:srgbClr val="5C0601"/>
              </a:solidFill>
              <a:latin typeface="Arial" panose="020B0604020202020204" pitchFamily="34" charset="0"/>
              <a:cs typeface="Arial" panose="020B0604020202020204" pitchFamily="34" charset="0"/>
            </a:endParaRPr>
          </a:p>
        </p:txBody>
      </p:sp>
      <p:sp>
        <p:nvSpPr>
          <p:cNvPr id="8" name="Freeform 15">
            <a:extLst>
              <a:ext uri="{FF2B5EF4-FFF2-40B4-BE49-F238E27FC236}">
                <a16:creationId xmlns:a16="http://schemas.microsoft.com/office/drawing/2014/main" id="{88C7DF0C-5E72-CBE8-A770-A8B7AF346BD5}"/>
              </a:ext>
            </a:extLst>
          </p:cNvPr>
          <p:cNvSpPr/>
          <p:nvPr/>
        </p:nvSpPr>
        <p:spPr>
          <a:xfrm>
            <a:off x="12104001" y="2912429"/>
            <a:ext cx="5141449" cy="6776212"/>
          </a:xfrm>
          <a:custGeom>
            <a:avLst/>
            <a:gdLst/>
            <a:ahLst/>
            <a:cxnLst/>
            <a:rect l="l" t="t" r="r" b="b"/>
            <a:pathLst>
              <a:path w="871008" h="1147951">
                <a:moveTo>
                  <a:pt x="0" y="0"/>
                </a:moveTo>
                <a:lnTo>
                  <a:pt x="871007" y="0"/>
                </a:lnTo>
                <a:lnTo>
                  <a:pt x="871007" y="1147951"/>
                </a:lnTo>
                <a:lnTo>
                  <a:pt x="0" y="11479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89311335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54B11-DC0E-4D10-91EC-C018EC2C9EFC}"/>
              </a:ext>
            </a:extLst>
          </p:cNvPr>
          <p:cNvPicPr>
            <a:picLocks noChangeAspect="1"/>
          </p:cNvPicPr>
          <p:nvPr/>
        </p:nvPicPr>
        <p:blipFill>
          <a:blip r:embed="rId4"/>
          <a:stretch>
            <a:fillRect/>
          </a:stretch>
        </p:blipFill>
        <p:spPr>
          <a:xfrm>
            <a:off x="457200" y="266700"/>
            <a:ext cx="17145000" cy="9753600"/>
          </a:xfrm>
          <a:prstGeom prst="rect">
            <a:avLst/>
          </a:prstGeom>
        </p:spPr>
      </p:pic>
      <p:pic>
        <p:nvPicPr>
          <p:cNvPr id="3" name="Nhạc Không Lời Buồn Nhất - Xin Lỗi Nếu Làm Ai Đó Khóc #16 (online-video-cutter.com)">
            <a:hlinkClick r:id="" action="ppaction://media"/>
            <a:extLst>
              <a:ext uri="{FF2B5EF4-FFF2-40B4-BE49-F238E27FC236}">
                <a16:creationId xmlns:a16="http://schemas.microsoft.com/office/drawing/2014/main" id="{762C205C-1B29-4642-86AB-BC38E0B767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flipV="1">
            <a:off x="152400" y="9630229"/>
            <a:ext cx="4876800" cy="381000"/>
          </a:xfrm>
          <a:prstGeom prst="rect">
            <a:avLst/>
          </a:prstGeom>
        </p:spPr>
      </p:pic>
    </p:spTree>
    <p:extLst>
      <p:ext uri="{BB962C8B-B14F-4D97-AF65-F5344CB8AC3E}">
        <p14:creationId xmlns:p14="http://schemas.microsoft.com/office/powerpoint/2010/main" val="10633283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54B11-DC0E-4D10-91EC-C018EC2C9EFC}"/>
              </a:ext>
            </a:extLst>
          </p:cNvPr>
          <p:cNvPicPr>
            <a:picLocks noChangeAspect="1"/>
          </p:cNvPicPr>
          <p:nvPr/>
        </p:nvPicPr>
        <p:blipFill>
          <a:blip r:embed="rId5"/>
          <a:stretch>
            <a:fillRect/>
          </a:stretch>
        </p:blipFill>
        <p:spPr>
          <a:xfrm>
            <a:off x="457200" y="266700"/>
            <a:ext cx="17145000" cy="9753600"/>
          </a:xfrm>
          <a:prstGeom prst="rect">
            <a:avLst/>
          </a:prstGeom>
        </p:spPr>
      </p:pic>
      <p:pic>
        <p:nvPicPr>
          <p:cNvPr id="3" name="Nhạc Không Lời Buồn Nhất - Xin Lỗi Nếu Làm Ai Đó Khóc #16 (online-video-cutter.com)">
            <a:hlinkClick r:id="" action="ppaction://media"/>
            <a:extLst>
              <a:ext uri="{FF2B5EF4-FFF2-40B4-BE49-F238E27FC236}">
                <a16:creationId xmlns:a16="http://schemas.microsoft.com/office/drawing/2014/main" id="{762C205C-1B29-4642-86AB-BC38E0B7672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flipV="1">
            <a:off x="152400" y="9630229"/>
            <a:ext cx="4876800" cy="381000"/>
          </a:xfrm>
          <a:prstGeom prst="rect">
            <a:avLst/>
          </a:prstGeom>
        </p:spPr>
      </p:pic>
    </p:spTree>
    <p:extLst>
      <p:ext uri="{BB962C8B-B14F-4D97-AF65-F5344CB8AC3E}">
        <p14:creationId xmlns:p14="http://schemas.microsoft.com/office/powerpoint/2010/main" val="12094237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867431F-0204-CB30-3D33-D4DAED6524F9}"/>
              </a:ext>
            </a:extLst>
          </p:cNvPr>
          <p:cNvGrpSpPr/>
          <p:nvPr/>
        </p:nvGrpSpPr>
        <p:grpSpPr>
          <a:xfrm>
            <a:off x="8256407" y="2247900"/>
            <a:ext cx="9002893" cy="7010400"/>
            <a:chOff x="8256407" y="2247900"/>
            <a:chExt cx="9002893" cy="7010400"/>
          </a:xfrm>
        </p:grpSpPr>
        <p:grpSp>
          <p:nvGrpSpPr>
            <p:cNvPr id="2" name="Group 2"/>
            <p:cNvGrpSpPr/>
            <p:nvPr/>
          </p:nvGrpSpPr>
          <p:grpSpPr>
            <a:xfrm>
              <a:off x="8256407" y="2247900"/>
              <a:ext cx="9002893" cy="7010400"/>
              <a:chOff x="0" y="0"/>
              <a:chExt cx="13915486" cy="12720232"/>
            </a:xfrm>
          </p:grpSpPr>
          <p:sp>
            <p:nvSpPr>
              <p:cNvPr id="3" name="Freeform 3"/>
              <p:cNvSpPr/>
              <p:nvPr/>
            </p:nvSpPr>
            <p:spPr>
              <a:xfrm>
                <a:off x="0" y="-4073"/>
                <a:ext cx="13921876" cy="12726834"/>
              </a:xfrm>
              <a:custGeom>
                <a:avLst/>
                <a:gdLst/>
                <a:ahLst/>
                <a:cxnLst/>
                <a:rect l="l" t="t" r="r" b="b"/>
                <a:pathLst>
                  <a:path w="13921876" h="12726834">
                    <a:moveTo>
                      <a:pt x="13294099" y="12672357"/>
                    </a:moveTo>
                    <a:cubicBezTo>
                      <a:pt x="13294099" y="12672357"/>
                      <a:pt x="12563224" y="12726834"/>
                      <a:pt x="10664449" y="12724214"/>
                    </a:cubicBezTo>
                    <a:cubicBezTo>
                      <a:pt x="5076718" y="12722051"/>
                      <a:pt x="1057074" y="12714226"/>
                      <a:pt x="1057074" y="12714226"/>
                    </a:cubicBezTo>
                    <a:cubicBezTo>
                      <a:pt x="812932" y="12705392"/>
                      <a:pt x="449110" y="12684161"/>
                      <a:pt x="282371" y="12625984"/>
                    </a:cubicBezTo>
                    <a:cubicBezTo>
                      <a:pt x="4469" y="12529021"/>
                      <a:pt x="0" y="12355742"/>
                      <a:pt x="0" y="10122443"/>
                    </a:cubicBezTo>
                    <a:cubicBezTo>
                      <a:pt x="8536" y="491230"/>
                      <a:pt x="0" y="345608"/>
                      <a:pt x="77597" y="223930"/>
                    </a:cubicBezTo>
                    <a:cubicBezTo>
                      <a:pt x="217372" y="4759"/>
                      <a:pt x="519255" y="4073"/>
                      <a:pt x="937909" y="4073"/>
                    </a:cubicBezTo>
                    <a:cubicBezTo>
                      <a:pt x="937909" y="4073"/>
                      <a:pt x="2732162" y="15681"/>
                      <a:pt x="8604066" y="7673"/>
                    </a:cubicBezTo>
                    <a:cubicBezTo>
                      <a:pt x="12344296" y="0"/>
                      <a:pt x="13061029" y="6979"/>
                      <a:pt x="13061029" y="6979"/>
                    </a:cubicBezTo>
                    <a:cubicBezTo>
                      <a:pt x="13429337" y="14458"/>
                      <a:pt x="13567597" y="42638"/>
                      <a:pt x="13765338" y="165219"/>
                    </a:cubicBezTo>
                    <a:cubicBezTo>
                      <a:pt x="13916354" y="258836"/>
                      <a:pt x="13921876" y="476157"/>
                      <a:pt x="13912737" y="10122327"/>
                    </a:cubicBezTo>
                    <a:cubicBezTo>
                      <a:pt x="13912735" y="12473707"/>
                      <a:pt x="13869952" y="12622295"/>
                      <a:pt x="13294099" y="12672357"/>
                    </a:cubicBezTo>
                    <a:close/>
                  </a:path>
                </a:pathLst>
              </a:custGeom>
              <a:solidFill>
                <a:srgbClr val="FFE9DB"/>
              </a:solidFill>
            </p:spPr>
          </p:sp>
        </p:grpSp>
        <p:pic>
          <p:nvPicPr>
            <p:cNvPr id="2050" name="Picture 2" descr="Zeszyty Png, Wektory, PSD i Clipart do pobrania za darmo | Pngtree">
              <a:extLst>
                <a:ext uri="{FF2B5EF4-FFF2-40B4-BE49-F238E27FC236}">
                  <a16:creationId xmlns:a16="http://schemas.microsoft.com/office/drawing/2014/main" id="{8D30EEC9-8C44-E006-C7DE-219A59E256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381"/>
            <a:stretch/>
          </p:blipFill>
          <p:spPr bwMode="auto">
            <a:xfrm>
              <a:off x="10612031" y="6288142"/>
              <a:ext cx="4295775" cy="2970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4"/>
          <p:cNvGrpSpPr/>
          <p:nvPr/>
        </p:nvGrpSpPr>
        <p:grpSpPr>
          <a:xfrm>
            <a:off x="1028700" y="2993612"/>
            <a:ext cx="6871197" cy="6264688"/>
            <a:chOff x="0" y="0"/>
            <a:chExt cx="10620592" cy="9683130"/>
          </a:xfrm>
        </p:grpSpPr>
        <p:sp>
          <p:nvSpPr>
            <p:cNvPr id="5" name="Freeform 5"/>
            <p:cNvSpPr/>
            <p:nvPr/>
          </p:nvSpPr>
          <p:spPr>
            <a:xfrm>
              <a:off x="0" y="-4073"/>
              <a:ext cx="10626982" cy="9689733"/>
            </a:xfrm>
            <a:custGeom>
              <a:avLst/>
              <a:gdLst/>
              <a:ahLst/>
              <a:cxnLst/>
              <a:rect l="l" t="t" r="r" b="b"/>
              <a:pathLst>
                <a:path w="10626982" h="9689733">
                  <a:moveTo>
                    <a:pt x="9999205" y="9635255"/>
                  </a:moveTo>
                  <a:cubicBezTo>
                    <a:pt x="9999205" y="9635255"/>
                    <a:pt x="9268330" y="9689733"/>
                    <a:pt x="7842432" y="9687111"/>
                  </a:cubicBezTo>
                  <a:cubicBezTo>
                    <a:pt x="3968819" y="9684949"/>
                    <a:pt x="1057074" y="9677124"/>
                    <a:pt x="1057074" y="9677124"/>
                  </a:cubicBezTo>
                  <a:cubicBezTo>
                    <a:pt x="812932" y="9668290"/>
                    <a:pt x="449110" y="9647060"/>
                    <a:pt x="282371" y="9588882"/>
                  </a:cubicBezTo>
                  <a:cubicBezTo>
                    <a:pt x="4469" y="9491919"/>
                    <a:pt x="0" y="9318640"/>
                    <a:pt x="0" y="7621773"/>
                  </a:cubicBezTo>
                  <a:cubicBezTo>
                    <a:pt x="8536" y="491230"/>
                    <a:pt x="0" y="345608"/>
                    <a:pt x="77597" y="223930"/>
                  </a:cubicBezTo>
                  <a:cubicBezTo>
                    <a:pt x="217372" y="4759"/>
                    <a:pt x="519255" y="4073"/>
                    <a:pt x="937909" y="4073"/>
                  </a:cubicBezTo>
                  <a:cubicBezTo>
                    <a:pt x="937909" y="4073"/>
                    <a:pt x="2343490" y="15681"/>
                    <a:pt x="6414101" y="7673"/>
                  </a:cubicBezTo>
                  <a:cubicBezTo>
                    <a:pt x="9049403" y="0"/>
                    <a:pt x="9766136" y="6979"/>
                    <a:pt x="9766136" y="6979"/>
                  </a:cubicBezTo>
                  <a:cubicBezTo>
                    <a:pt x="10134443" y="14458"/>
                    <a:pt x="10272703" y="42638"/>
                    <a:pt x="10470444" y="165219"/>
                  </a:cubicBezTo>
                  <a:cubicBezTo>
                    <a:pt x="10621460" y="258836"/>
                    <a:pt x="10626982" y="476157"/>
                    <a:pt x="10617843" y="7621688"/>
                  </a:cubicBezTo>
                  <a:cubicBezTo>
                    <a:pt x="10617841" y="9436605"/>
                    <a:pt x="10575058" y="9585193"/>
                    <a:pt x="9999205" y="9635255"/>
                  </a:cubicBezTo>
                  <a:close/>
                </a:path>
              </a:pathLst>
            </a:custGeom>
            <a:solidFill>
              <a:srgbClr val="5D2F28"/>
            </a:solidFill>
          </p:spPr>
        </p:sp>
      </p:grpSp>
      <p:sp>
        <p:nvSpPr>
          <p:cNvPr id="6" name="Freeform 6"/>
          <p:cNvSpPr/>
          <p:nvPr/>
        </p:nvSpPr>
        <p:spPr>
          <a:xfrm>
            <a:off x="2038166" y="6104327"/>
            <a:ext cx="4852266" cy="3153973"/>
          </a:xfrm>
          <a:custGeom>
            <a:avLst/>
            <a:gdLst/>
            <a:ahLst/>
            <a:cxnLst/>
            <a:rect l="l" t="t" r="r" b="b"/>
            <a:pathLst>
              <a:path w="4852266" h="3153973">
                <a:moveTo>
                  <a:pt x="0" y="0"/>
                </a:moveTo>
                <a:lnTo>
                  <a:pt x="4852266" y="0"/>
                </a:lnTo>
                <a:lnTo>
                  <a:pt x="4852266" y="3153973"/>
                </a:lnTo>
                <a:lnTo>
                  <a:pt x="0" y="31539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1028700" y="812723"/>
            <a:ext cx="8801100" cy="1107996"/>
          </a:xfrm>
          <a:prstGeom prst="rect">
            <a:avLst/>
          </a:prstGeom>
        </p:spPr>
        <p:txBody>
          <a:bodyPr wrap="square" lIns="0" tIns="0" rIns="0" bIns="0" rtlCol="0" anchor="t">
            <a:spAutoFit/>
          </a:bodyPr>
          <a:lstStyle/>
          <a:p>
            <a:pPr marL="0" lvl="0" indent="0" algn="ctr">
              <a:spcBef>
                <a:spcPct val="0"/>
              </a:spcBef>
            </a:pPr>
            <a:r>
              <a:rPr lang="vi-VN" sz="7200" b="1" dirty="0">
                <a:solidFill>
                  <a:srgbClr val="FFE9DB"/>
                </a:solidFill>
                <a:latin typeface="Arial" panose="020B0604020202020204" pitchFamily="34" charset="0"/>
                <a:cs typeface="Arial" panose="020B0604020202020204" pitchFamily="34" charset="0"/>
              </a:rPr>
              <a:t>CỦNG CỐ, DẶN DÒ</a:t>
            </a:r>
            <a:endParaRPr lang="en-US" sz="7200" b="1" dirty="0">
              <a:solidFill>
                <a:srgbClr val="FFE9DB"/>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4223B7A-355D-0A79-A918-530938C9829A}"/>
              </a:ext>
            </a:extLst>
          </p:cNvPr>
          <p:cNvSpPr txBox="1"/>
          <p:nvPr/>
        </p:nvSpPr>
        <p:spPr>
          <a:xfrm>
            <a:off x="1727232" y="3354437"/>
            <a:ext cx="5474133" cy="2748253"/>
          </a:xfrm>
          <a:prstGeom prst="rect">
            <a:avLst/>
          </a:prstGeom>
          <a:noFill/>
        </p:spPr>
        <p:txBody>
          <a:bodyPr wrap="square">
            <a:spAutoFit/>
          </a:bodyPr>
          <a:lstStyle/>
          <a:p>
            <a:pPr algn="just">
              <a:lnSpc>
                <a:spcPct val="150000"/>
              </a:lnSpc>
            </a:pPr>
            <a:r>
              <a:rPr lang="vi-VN" sz="4000" dirty="0">
                <a:solidFill>
                  <a:schemeClr val="bg1"/>
                </a:solidFill>
                <a:latin typeface="Arial" panose="020B0604020202020204" pitchFamily="34" charset="0"/>
                <a:ea typeface="Calibri" panose="020F0502020204030204" pitchFamily="34" charset="0"/>
                <a:cs typeface="Arial" panose="020B0604020202020204" pitchFamily="34" charset="0"/>
              </a:rPr>
              <a:t>Đọc, tìm hiểu và chuẩn bị</a:t>
            </a: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cho tiết học sau Tra từ điển.</a:t>
            </a:r>
            <a:endParaRPr lang="vi-VN" sz="4000" dirty="0">
              <a:solidFill>
                <a:schemeClr val="bg1"/>
              </a:solidFill>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81B2EA1-F124-3674-DFD8-555F116E3B49}"/>
              </a:ext>
            </a:extLst>
          </p:cNvPr>
          <p:cNvSpPr txBox="1"/>
          <p:nvPr/>
        </p:nvSpPr>
        <p:spPr>
          <a:xfrm>
            <a:off x="8618950" y="2431107"/>
            <a:ext cx="8281939" cy="3671583"/>
          </a:xfrm>
          <a:prstGeom prst="rect">
            <a:avLst/>
          </a:prstGeom>
          <a:noFill/>
        </p:spPr>
        <p:txBody>
          <a:bodyPr wrap="square">
            <a:spAutoFit/>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Chuẩn bị một quyển Từ điển tiếng Việt hoặc Sổ tay từ ngữ Tiếng Việt 4 (NXB Đại học Huế) để tìm nghĩa của 1 – 2 từ trong bài đọc.</a:t>
            </a:r>
            <a:endParaRPr lang="vi-VN" sz="4000" dirty="0">
              <a:solidFill>
                <a:schemeClr val="bg1"/>
              </a:solidFill>
              <a:effectLst/>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9DB"/>
        </a:solidFill>
        <a:effectLst/>
      </p:bgPr>
    </p:bg>
    <p:spTree>
      <p:nvGrpSpPr>
        <p:cNvPr id="1" name=""/>
        <p:cNvGrpSpPr/>
        <p:nvPr/>
      </p:nvGrpSpPr>
      <p:grpSpPr>
        <a:xfrm>
          <a:off x="0" y="0"/>
          <a:ext cx="0" cy="0"/>
          <a:chOff x="0" y="0"/>
          <a:chExt cx="0" cy="0"/>
        </a:xfrm>
      </p:grpSpPr>
      <p:sp>
        <p:nvSpPr>
          <p:cNvPr id="2" name="Freeform 2"/>
          <p:cNvSpPr/>
          <p:nvPr/>
        </p:nvSpPr>
        <p:spPr>
          <a:xfrm>
            <a:off x="-493719" y="-3500583"/>
            <a:ext cx="19275437" cy="13948407"/>
          </a:xfrm>
          <a:custGeom>
            <a:avLst/>
            <a:gdLst/>
            <a:ahLst/>
            <a:cxnLst/>
            <a:rect l="l" t="t" r="r" b="b"/>
            <a:pathLst>
              <a:path w="19275437" h="13948407">
                <a:moveTo>
                  <a:pt x="0" y="0"/>
                </a:moveTo>
                <a:lnTo>
                  <a:pt x="19275438" y="0"/>
                </a:lnTo>
                <a:lnTo>
                  <a:pt x="19275438" y="13948408"/>
                </a:lnTo>
                <a:lnTo>
                  <a:pt x="0" y="139484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2557856" y="6413092"/>
            <a:ext cx="4776360" cy="3086723"/>
          </a:xfrm>
          <a:custGeom>
            <a:avLst/>
            <a:gdLst/>
            <a:ahLst/>
            <a:cxnLst/>
            <a:rect l="l" t="t" r="r" b="b"/>
            <a:pathLst>
              <a:path w="4776360" h="3086723">
                <a:moveTo>
                  <a:pt x="0" y="0"/>
                </a:moveTo>
                <a:lnTo>
                  <a:pt x="4776359" y="0"/>
                </a:lnTo>
                <a:lnTo>
                  <a:pt x="4776359" y="3086723"/>
                </a:lnTo>
                <a:lnTo>
                  <a:pt x="0" y="30867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632771" y="1028700"/>
            <a:ext cx="4626529" cy="3111341"/>
          </a:xfrm>
          <a:custGeom>
            <a:avLst/>
            <a:gdLst/>
            <a:ahLst/>
            <a:cxnLst/>
            <a:rect l="l" t="t" r="r" b="b"/>
            <a:pathLst>
              <a:path w="4626529" h="3111341">
                <a:moveTo>
                  <a:pt x="0" y="0"/>
                </a:moveTo>
                <a:lnTo>
                  <a:pt x="4626529" y="0"/>
                </a:lnTo>
                <a:lnTo>
                  <a:pt x="4626529" y="3111341"/>
                </a:lnTo>
                <a:lnTo>
                  <a:pt x="0" y="31113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3737617" y="5020390"/>
            <a:ext cx="2416837" cy="1392703"/>
          </a:xfrm>
          <a:custGeom>
            <a:avLst/>
            <a:gdLst/>
            <a:ahLst/>
            <a:cxnLst/>
            <a:rect l="l" t="t" r="r" b="b"/>
            <a:pathLst>
              <a:path w="2416837" h="1392703">
                <a:moveTo>
                  <a:pt x="0" y="0"/>
                </a:moveTo>
                <a:lnTo>
                  <a:pt x="2416837" y="0"/>
                </a:lnTo>
                <a:lnTo>
                  <a:pt x="2416837" y="1392702"/>
                </a:lnTo>
                <a:lnTo>
                  <a:pt x="0" y="13927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3">
            <a:extLst>
              <a:ext uri="{FF2B5EF4-FFF2-40B4-BE49-F238E27FC236}">
                <a16:creationId xmlns:a16="http://schemas.microsoft.com/office/drawing/2014/main" id="{0B97CC9F-ED5B-6123-86C6-7BDBA5934684}"/>
              </a:ext>
            </a:extLst>
          </p:cNvPr>
          <p:cNvSpPr/>
          <p:nvPr/>
        </p:nvSpPr>
        <p:spPr>
          <a:xfrm>
            <a:off x="553742" y="968828"/>
            <a:ext cx="11485858" cy="7679872"/>
          </a:xfrm>
          <a:custGeom>
            <a:avLst/>
            <a:gdLst/>
            <a:ahLst/>
            <a:cxnLst/>
            <a:rect l="l" t="t" r="r" b="b"/>
            <a:pathLst>
              <a:path w="14443135" h="7365999">
                <a:moveTo>
                  <a:pt x="0" y="0"/>
                </a:moveTo>
                <a:lnTo>
                  <a:pt x="14443136" y="0"/>
                </a:lnTo>
                <a:lnTo>
                  <a:pt x="14443136" y="7365999"/>
                </a:lnTo>
                <a:lnTo>
                  <a:pt x="0" y="73659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5">
            <a:extLst>
              <a:ext uri="{FF2B5EF4-FFF2-40B4-BE49-F238E27FC236}">
                <a16:creationId xmlns:a16="http://schemas.microsoft.com/office/drawing/2014/main" id="{5D0FD050-4949-DD5D-AA49-C41FD712F5E6}"/>
              </a:ext>
            </a:extLst>
          </p:cNvPr>
          <p:cNvSpPr txBox="1"/>
          <p:nvPr/>
        </p:nvSpPr>
        <p:spPr>
          <a:xfrm>
            <a:off x="1661416" y="1790700"/>
            <a:ext cx="9270509" cy="5311839"/>
          </a:xfrm>
          <a:prstGeom prst="rect">
            <a:avLst/>
          </a:prstGeom>
        </p:spPr>
        <p:txBody>
          <a:bodyPr wrap="square" lIns="0" tIns="0" rIns="0" bIns="0" rtlCol="0" anchor="t">
            <a:spAutoFit/>
          </a:bodyPr>
          <a:lstStyle/>
          <a:p>
            <a:pPr marL="0" lvl="0" indent="0" algn="ctr">
              <a:lnSpc>
                <a:spcPct val="150000"/>
              </a:lnSpc>
            </a:pPr>
            <a:r>
              <a:rPr lang="vi-VN" sz="8000" b="1" u="none" strike="noStrike" dirty="0">
                <a:solidFill>
                  <a:srgbClr val="FFC786"/>
                </a:solidFill>
                <a:latin typeface="Arial"/>
              </a:rPr>
              <a:t>CẢM ƠN CÁC BẠN ĐÃ CHÚ Ý </a:t>
            </a:r>
          </a:p>
          <a:p>
            <a:pPr marL="0" lvl="0" indent="0" algn="ctr">
              <a:lnSpc>
                <a:spcPct val="150000"/>
              </a:lnSpc>
            </a:pPr>
            <a:r>
              <a:rPr lang="vi-VN" sz="8000" b="1" u="none" strike="noStrike" dirty="0">
                <a:solidFill>
                  <a:srgbClr val="FFC786"/>
                </a:solidFill>
                <a:latin typeface="Arial"/>
              </a:rPr>
              <a:t>LẮNG NGHE!</a:t>
            </a:r>
            <a:endParaRPr lang="en-US" sz="8000" b="1" u="none" strike="noStrike" dirty="0">
              <a:solidFill>
                <a:srgbClr val="FFC786"/>
              </a:solidFill>
              <a:latin typeface="Aria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D2F28"/>
        </a:solidFill>
        <a:effectLst/>
      </p:bgPr>
    </p:bg>
    <p:spTree>
      <p:nvGrpSpPr>
        <p:cNvPr id="1" name=""/>
        <p:cNvGrpSpPr/>
        <p:nvPr/>
      </p:nvGrpSpPr>
      <p:grpSpPr>
        <a:xfrm>
          <a:off x="0" y="0"/>
          <a:ext cx="0" cy="0"/>
          <a:chOff x="0" y="0"/>
          <a:chExt cx="0" cy="0"/>
        </a:xfrm>
      </p:grpSpPr>
      <p:sp>
        <p:nvSpPr>
          <p:cNvPr id="20" name="TextBox 20"/>
          <p:cNvSpPr txBox="1"/>
          <p:nvPr/>
        </p:nvSpPr>
        <p:spPr>
          <a:xfrm>
            <a:off x="6019800" y="495300"/>
            <a:ext cx="6248400" cy="1107996"/>
          </a:xfrm>
          <a:prstGeom prst="rect">
            <a:avLst/>
          </a:prstGeom>
        </p:spPr>
        <p:txBody>
          <a:bodyPr wrap="square" lIns="0" tIns="0" rIns="0" bIns="0" rtlCol="0" anchor="t">
            <a:spAutoFit/>
          </a:bodyPr>
          <a:lstStyle/>
          <a:p>
            <a:pPr algn="ctr"/>
            <a:r>
              <a:rPr lang="vi-VN" sz="7200" b="1" dirty="0">
                <a:solidFill>
                  <a:srgbClr val="FFE9DB"/>
                </a:solidFill>
                <a:latin typeface="Arial" panose="020B0604020202020204" pitchFamily="34" charset="0"/>
                <a:cs typeface="Arial" panose="020B0604020202020204" pitchFamily="34" charset="0"/>
              </a:rPr>
              <a:t>KHỞI ĐỘNG</a:t>
            </a:r>
            <a:endParaRPr lang="en-US" sz="7200" b="1" dirty="0">
              <a:solidFill>
                <a:srgbClr val="FFE9DB"/>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F3627DAE-DCE1-2745-E7C4-CB146BFF7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943100"/>
            <a:ext cx="15468600" cy="7010400"/>
          </a:xfrm>
          <a:prstGeom prst="rect">
            <a:avLst/>
          </a:prstGeom>
        </p:spPr>
      </p:pic>
    </p:spTree>
    <p:extLst>
      <p:ext uri="{BB962C8B-B14F-4D97-AF65-F5344CB8AC3E}">
        <p14:creationId xmlns:p14="http://schemas.microsoft.com/office/powerpoint/2010/main" val="427709505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ppt_y</p:attrName>
                                        </p:attrNameLst>
                                      </p:cBhvr>
                                      <p:tavLst>
                                        <p:tav tm="0">
                                          <p:val>
                                            <p:strVal val="#ppt_y+#ppt_h*1.125000"/>
                                          </p:val>
                                        </p:tav>
                                        <p:tav tm="100000">
                                          <p:val>
                                            <p:strVal val="#ppt_y"/>
                                          </p:val>
                                        </p:tav>
                                      </p:tavLst>
                                    </p:anim>
                                    <p:animEffect transition="in" filter="wipe(up)">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2209800" y="2687346"/>
            <a:ext cx="14855272" cy="8318587"/>
            <a:chOff x="701722" y="25911"/>
            <a:chExt cx="19807028" cy="11091449"/>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771651" y="25911"/>
              <a:ext cx="19694231" cy="10663854"/>
              <a:chOff x="894537" y="30037"/>
              <a:chExt cx="22830562" cy="12362086"/>
            </a:xfrm>
          </p:grpSpPr>
          <p:sp>
            <p:nvSpPr>
              <p:cNvPr id="6" name="Freeform 6"/>
              <p:cNvSpPr/>
              <p:nvPr/>
            </p:nvSpPr>
            <p:spPr>
              <a:xfrm>
                <a:off x="894537" y="30037"/>
                <a:ext cx="22830562"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7" name="Freeform 7"/>
          <p:cNvSpPr/>
          <p:nvPr/>
        </p:nvSpPr>
        <p:spPr>
          <a:xfrm>
            <a:off x="1351446" y="1638300"/>
            <a:ext cx="4744554" cy="14796287"/>
          </a:xfrm>
          <a:custGeom>
            <a:avLst/>
            <a:gdLst/>
            <a:ahLst/>
            <a:cxnLst/>
            <a:rect l="l" t="t" r="r" b="b"/>
            <a:pathLst>
              <a:path w="5694199" h="13242323">
                <a:moveTo>
                  <a:pt x="0" y="0"/>
                </a:moveTo>
                <a:lnTo>
                  <a:pt x="5694199" y="0"/>
                </a:lnTo>
                <a:lnTo>
                  <a:pt x="5694199" y="13242323"/>
                </a:lnTo>
                <a:lnTo>
                  <a:pt x="0" y="132423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6096000" y="3543300"/>
            <a:ext cx="10840554" cy="3118674"/>
          </a:xfrm>
          <a:prstGeom prst="rect">
            <a:avLst/>
          </a:prstGeom>
        </p:spPr>
        <p:txBody>
          <a:bodyPr wrap="square" lIns="0" tIns="0" rIns="0" bIns="0" rtlCol="0" anchor="t">
            <a:spAutoFit/>
          </a:bodyPr>
          <a:lstStyle/>
          <a:p>
            <a:pPr algn="ctr">
              <a:lnSpc>
                <a:spcPct val="150000"/>
              </a:lnSpc>
            </a:pPr>
            <a:r>
              <a:rPr lang="vi-VN" sz="7200" b="1" dirty="0">
                <a:solidFill>
                  <a:srgbClr val="5C0601"/>
                </a:solidFill>
                <a:effectLst/>
                <a:latin typeface="Arial" panose="020B0604020202020204" pitchFamily="34" charset="0"/>
                <a:ea typeface="等线 Light" panose="02010600030101010101" pitchFamily="2" charset="-122"/>
                <a:cs typeface="Arial" panose="020B0604020202020204" pitchFamily="34" charset="0"/>
              </a:rPr>
              <a:t>BÀI ĐỌC 2: </a:t>
            </a:r>
          </a:p>
          <a:p>
            <a:pPr algn="ctr">
              <a:lnSpc>
                <a:spcPct val="150000"/>
              </a:lnSpc>
            </a:pPr>
            <a:r>
              <a:rPr lang="vi-VN" sz="7200" b="1" dirty="0">
                <a:solidFill>
                  <a:srgbClr val="5C0601"/>
                </a:solidFill>
                <a:effectLst/>
                <a:latin typeface="Arial" panose="020B0604020202020204" pitchFamily="34" charset="0"/>
                <a:ea typeface="等线 Light" panose="02010600030101010101" pitchFamily="2" charset="-122"/>
                <a:cs typeface="Arial" panose="020B0604020202020204" pitchFamily="34" charset="0"/>
              </a:rPr>
              <a:t>BUỔI HỌC CUỐI CÙNG</a:t>
            </a:r>
          </a:p>
        </p:txBody>
      </p:sp>
      <p:sp>
        <p:nvSpPr>
          <p:cNvPr id="12" name="TextBox 12"/>
          <p:cNvSpPr txBox="1"/>
          <p:nvPr/>
        </p:nvSpPr>
        <p:spPr>
          <a:xfrm>
            <a:off x="7086600" y="632555"/>
            <a:ext cx="4114800" cy="1231106"/>
          </a:xfrm>
          <a:prstGeom prst="rect">
            <a:avLst/>
          </a:prstGeom>
        </p:spPr>
        <p:txBody>
          <a:bodyPr wrap="square" lIns="0" tIns="0" rIns="0" bIns="0" rtlCol="0" anchor="t">
            <a:spAutoFit/>
          </a:bodyPr>
          <a:lstStyle/>
          <a:p>
            <a:pPr marL="0" lvl="0" indent="0" algn="ctr">
              <a:spcBef>
                <a:spcPct val="0"/>
              </a:spcBef>
            </a:pPr>
            <a:r>
              <a:rPr lang="vi-VN" sz="8000" b="1" u="none" strike="noStrike" dirty="0">
                <a:solidFill>
                  <a:srgbClr val="FFF8ED"/>
                </a:solidFill>
                <a:latin typeface="Arial" panose="020B0604020202020204" pitchFamily="34" charset="0"/>
                <a:cs typeface="Arial" panose="020B0604020202020204" pitchFamily="34" charset="0"/>
              </a:rPr>
              <a:t>BÀI 11</a:t>
            </a:r>
            <a:endParaRPr lang="en-US" sz="8000" b="1" u="none" strike="noStrike" dirty="0">
              <a:solidFill>
                <a:srgbClr val="FFF8ED"/>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2F2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403491"/>
            <a:ext cx="4869239" cy="6854809"/>
            <a:chOff x="0" y="0"/>
            <a:chExt cx="7526228" cy="10595261"/>
          </a:xfrm>
        </p:grpSpPr>
        <p:sp>
          <p:nvSpPr>
            <p:cNvPr id="3" name="Freeform 3"/>
            <p:cNvSpPr/>
            <p:nvPr/>
          </p:nvSpPr>
          <p:spPr>
            <a:xfrm>
              <a:off x="0" y="-4073"/>
              <a:ext cx="7532619" cy="10601863"/>
            </a:xfrm>
            <a:custGeom>
              <a:avLst/>
              <a:gdLst/>
              <a:ahLst/>
              <a:cxnLst/>
              <a:rect l="l" t="t" r="r" b="b"/>
              <a:pathLst>
                <a:path w="7532619" h="10601863">
                  <a:moveTo>
                    <a:pt x="6904841" y="10547385"/>
                  </a:moveTo>
                  <a:cubicBezTo>
                    <a:pt x="6904841" y="10547385"/>
                    <a:pt x="6173967" y="10601863"/>
                    <a:pt x="5192166" y="10599243"/>
                  </a:cubicBezTo>
                  <a:cubicBezTo>
                    <a:pt x="2928347" y="10597079"/>
                    <a:pt x="1057074" y="10589255"/>
                    <a:pt x="1057074" y="10589255"/>
                  </a:cubicBezTo>
                  <a:cubicBezTo>
                    <a:pt x="812932" y="10580420"/>
                    <a:pt x="449110" y="10559190"/>
                    <a:pt x="282371" y="10501013"/>
                  </a:cubicBezTo>
                  <a:cubicBezTo>
                    <a:pt x="4469" y="10404050"/>
                    <a:pt x="0" y="10230770"/>
                    <a:pt x="0" y="8372798"/>
                  </a:cubicBezTo>
                  <a:cubicBezTo>
                    <a:pt x="8536" y="491230"/>
                    <a:pt x="0" y="345608"/>
                    <a:pt x="77597" y="223930"/>
                  </a:cubicBezTo>
                  <a:cubicBezTo>
                    <a:pt x="217372" y="4759"/>
                    <a:pt x="519255" y="4073"/>
                    <a:pt x="937909" y="4073"/>
                  </a:cubicBezTo>
                  <a:cubicBezTo>
                    <a:pt x="937909" y="4073"/>
                    <a:pt x="1978472" y="15681"/>
                    <a:pt x="4357420" y="7673"/>
                  </a:cubicBezTo>
                  <a:cubicBezTo>
                    <a:pt x="5955039" y="0"/>
                    <a:pt x="6671773" y="6979"/>
                    <a:pt x="6671773" y="6979"/>
                  </a:cubicBezTo>
                  <a:cubicBezTo>
                    <a:pt x="7040080" y="14458"/>
                    <a:pt x="7178340" y="42638"/>
                    <a:pt x="7376080" y="165219"/>
                  </a:cubicBezTo>
                  <a:cubicBezTo>
                    <a:pt x="7527097" y="258836"/>
                    <a:pt x="7532619" y="476157"/>
                    <a:pt x="7523479" y="8372703"/>
                  </a:cubicBezTo>
                  <a:cubicBezTo>
                    <a:pt x="7523478" y="10348736"/>
                    <a:pt x="7480694" y="10497323"/>
                    <a:pt x="6904841" y="10547385"/>
                  </a:cubicBezTo>
                  <a:close/>
                </a:path>
              </a:pathLst>
            </a:custGeom>
            <a:solidFill>
              <a:srgbClr val="FFE9DB"/>
            </a:solidFill>
          </p:spPr>
        </p:sp>
      </p:grpSp>
      <p:grpSp>
        <p:nvGrpSpPr>
          <p:cNvPr id="6" name="Group 6"/>
          <p:cNvGrpSpPr/>
          <p:nvPr/>
        </p:nvGrpSpPr>
        <p:grpSpPr>
          <a:xfrm>
            <a:off x="12388245" y="2403491"/>
            <a:ext cx="4869239" cy="6854809"/>
            <a:chOff x="0" y="0"/>
            <a:chExt cx="7526228" cy="10595261"/>
          </a:xfrm>
        </p:grpSpPr>
        <p:sp>
          <p:nvSpPr>
            <p:cNvPr id="7" name="Freeform 7"/>
            <p:cNvSpPr/>
            <p:nvPr/>
          </p:nvSpPr>
          <p:spPr>
            <a:xfrm>
              <a:off x="0" y="-4073"/>
              <a:ext cx="7532619" cy="10601863"/>
            </a:xfrm>
            <a:custGeom>
              <a:avLst/>
              <a:gdLst/>
              <a:ahLst/>
              <a:cxnLst/>
              <a:rect l="l" t="t" r="r" b="b"/>
              <a:pathLst>
                <a:path w="7532619" h="10601863">
                  <a:moveTo>
                    <a:pt x="6904841" y="10547385"/>
                  </a:moveTo>
                  <a:cubicBezTo>
                    <a:pt x="6904841" y="10547385"/>
                    <a:pt x="6173967" y="10601863"/>
                    <a:pt x="5192166" y="10599243"/>
                  </a:cubicBezTo>
                  <a:cubicBezTo>
                    <a:pt x="2928347" y="10597079"/>
                    <a:pt x="1057074" y="10589255"/>
                    <a:pt x="1057074" y="10589255"/>
                  </a:cubicBezTo>
                  <a:cubicBezTo>
                    <a:pt x="812932" y="10580420"/>
                    <a:pt x="449110" y="10559190"/>
                    <a:pt x="282371" y="10501013"/>
                  </a:cubicBezTo>
                  <a:cubicBezTo>
                    <a:pt x="4469" y="10404050"/>
                    <a:pt x="0" y="10230770"/>
                    <a:pt x="0" y="8372798"/>
                  </a:cubicBezTo>
                  <a:cubicBezTo>
                    <a:pt x="8536" y="491230"/>
                    <a:pt x="0" y="345608"/>
                    <a:pt x="77597" y="223930"/>
                  </a:cubicBezTo>
                  <a:cubicBezTo>
                    <a:pt x="217372" y="4759"/>
                    <a:pt x="519255" y="4073"/>
                    <a:pt x="937909" y="4073"/>
                  </a:cubicBezTo>
                  <a:cubicBezTo>
                    <a:pt x="937909" y="4073"/>
                    <a:pt x="1978472" y="15681"/>
                    <a:pt x="4357420" y="7673"/>
                  </a:cubicBezTo>
                  <a:cubicBezTo>
                    <a:pt x="5955039" y="0"/>
                    <a:pt x="6671773" y="6979"/>
                    <a:pt x="6671773" y="6979"/>
                  </a:cubicBezTo>
                  <a:cubicBezTo>
                    <a:pt x="7040080" y="14458"/>
                    <a:pt x="7178340" y="42638"/>
                    <a:pt x="7376080" y="165219"/>
                  </a:cubicBezTo>
                  <a:cubicBezTo>
                    <a:pt x="7527097" y="258836"/>
                    <a:pt x="7532619" y="476157"/>
                    <a:pt x="7523479" y="8372703"/>
                  </a:cubicBezTo>
                  <a:cubicBezTo>
                    <a:pt x="7523478" y="10348736"/>
                    <a:pt x="7480694" y="10497323"/>
                    <a:pt x="6904841" y="10547385"/>
                  </a:cubicBezTo>
                  <a:close/>
                </a:path>
              </a:pathLst>
            </a:custGeom>
            <a:solidFill>
              <a:srgbClr val="FFE9DB"/>
            </a:solidFill>
          </p:spPr>
        </p:sp>
      </p:grpSp>
      <p:sp>
        <p:nvSpPr>
          <p:cNvPr id="20" name="TextBox 20"/>
          <p:cNvSpPr txBox="1"/>
          <p:nvPr/>
        </p:nvSpPr>
        <p:spPr>
          <a:xfrm>
            <a:off x="4087661" y="719003"/>
            <a:ext cx="10112679" cy="1107996"/>
          </a:xfrm>
          <a:prstGeom prst="rect">
            <a:avLst/>
          </a:prstGeom>
        </p:spPr>
        <p:txBody>
          <a:bodyPr lIns="0" tIns="0" rIns="0" bIns="0" rtlCol="0" anchor="t">
            <a:spAutoFit/>
          </a:bodyPr>
          <a:lstStyle/>
          <a:p>
            <a:pPr algn="ctr"/>
            <a:r>
              <a:rPr lang="vi-VN" sz="7200" b="1" dirty="0">
                <a:solidFill>
                  <a:srgbClr val="FFE9DB"/>
                </a:solidFill>
                <a:latin typeface="Arial" panose="020B0604020202020204" pitchFamily="34" charset="0"/>
                <a:cs typeface="Arial" panose="020B0604020202020204" pitchFamily="34" charset="0"/>
              </a:rPr>
              <a:t>NỘI DUNG BÀI HỌC</a:t>
            </a:r>
            <a:endParaRPr lang="en-US" sz="7200" b="1" dirty="0">
              <a:solidFill>
                <a:srgbClr val="FFE9DB"/>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86BF699-617F-588C-3D9F-508BDF0F34A1}"/>
              </a:ext>
            </a:extLst>
          </p:cNvPr>
          <p:cNvSpPr txBox="1"/>
          <p:nvPr/>
        </p:nvSpPr>
        <p:spPr>
          <a:xfrm>
            <a:off x="1721947" y="6591300"/>
            <a:ext cx="3486880" cy="1998176"/>
          </a:xfrm>
          <a:prstGeom prst="rect">
            <a:avLst/>
          </a:prstGeom>
          <a:noFill/>
        </p:spPr>
        <p:txBody>
          <a:bodyPr wrap="square">
            <a:spAutoFit/>
          </a:bodyP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Luyện đọc thành tiếng</a:t>
            </a:r>
            <a:endParaRPr lang="vi-VN" sz="4400" dirty="0">
              <a:effectLst/>
              <a:latin typeface="Arial" panose="020B0604020202020204" pitchFamily="34" charset="0"/>
              <a:cs typeface="Arial" panose="020B0604020202020204" pitchFamily="34" charset="0"/>
            </a:endParaRPr>
          </a:p>
        </p:txBody>
      </p:sp>
      <p:grpSp>
        <p:nvGrpSpPr>
          <p:cNvPr id="28" name="Group 6">
            <a:extLst>
              <a:ext uri="{FF2B5EF4-FFF2-40B4-BE49-F238E27FC236}">
                <a16:creationId xmlns:a16="http://schemas.microsoft.com/office/drawing/2014/main" id="{9825B16F-BDC6-7134-FC10-49DD04A8CE93}"/>
              </a:ext>
            </a:extLst>
          </p:cNvPr>
          <p:cNvGrpSpPr/>
          <p:nvPr/>
        </p:nvGrpSpPr>
        <p:grpSpPr>
          <a:xfrm>
            <a:off x="6710540" y="2400856"/>
            <a:ext cx="4869239" cy="6854809"/>
            <a:chOff x="0" y="0"/>
            <a:chExt cx="7526228" cy="10595261"/>
          </a:xfrm>
        </p:grpSpPr>
        <p:sp>
          <p:nvSpPr>
            <p:cNvPr id="29" name="Freeform 7">
              <a:extLst>
                <a:ext uri="{FF2B5EF4-FFF2-40B4-BE49-F238E27FC236}">
                  <a16:creationId xmlns:a16="http://schemas.microsoft.com/office/drawing/2014/main" id="{B2DCC047-B2DD-28F9-FEE0-91DC84F3B12E}"/>
                </a:ext>
              </a:extLst>
            </p:cNvPr>
            <p:cNvSpPr/>
            <p:nvPr/>
          </p:nvSpPr>
          <p:spPr>
            <a:xfrm>
              <a:off x="0" y="-4073"/>
              <a:ext cx="7532619" cy="10601863"/>
            </a:xfrm>
            <a:custGeom>
              <a:avLst/>
              <a:gdLst/>
              <a:ahLst/>
              <a:cxnLst/>
              <a:rect l="l" t="t" r="r" b="b"/>
              <a:pathLst>
                <a:path w="7532619" h="10601863">
                  <a:moveTo>
                    <a:pt x="6904841" y="10547385"/>
                  </a:moveTo>
                  <a:cubicBezTo>
                    <a:pt x="6904841" y="10547385"/>
                    <a:pt x="6173967" y="10601863"/>
                    <a:pt x="5192166" y="10599243"/>
                  </a:cubicBezTo>
                  <a:cubicBezTo>
                    <a:pt x="2928347" y="10597079"/>
                    <a:pt x="1057074" y="10589255"/>
                    <a:pt x="1057074" y="10589255"/>
                  </a:cubicBezTo>
                  <a:cubicBezTo>
                    <a:pt x="812932" y="10580420"/>
                    <a:pt x="449110" y="10559190"/>
                    <a:pt x="282371" y="10501013"/>
                  </a:cubicBezTo>
                  <a:cubicBezTo>
                    <a:pt x="4469" y="10404050"/>
                    <a:pt x="0" y="10230770"/>
                    <a:pt x="0" y="8372798"/>
                  </a:cubicBezTo>
                  <a:cubicBezTo>
                    <a:pt x="8536" y="491230"/>
                    <a:pt x="0" y="345608"/>
                    <a:pt x="77597" y="223930"/>
                  </a:cubicBezTo>
                  <a:cubicBezTo>
                    <a:pt x="217372" y="4759"/>
                    <a:pt x="519255" y="4073"/>
                    <a:pt x="937909" y="4073"/>
                  </a:cubicBezTo>
                  <a:cubicBezTo>
                    <a:pt x="937909" y="4073"/>
                    <a:pt x="1978472" y="15681"/>
                    <a:pt x="4357420" y="7673"/>
                  </a:cubicBezTo>
                  <a:cubicBezTo>
                    <a:pt x="5955039" y="0"/>
                    <a:pt x="6671773" y="6979"/>
                    <a:pt x="6671773" y="6979"/>
                  </a:cubicBezTo>
                  <a:cubicBezTo>
                    <a:pt x="7040080" y="14458"/>
                    <a:pt x="7178340" y="42638"/>
                    <a:pt x="7376080" y="165219"/>
                  </a:cubicBezTo>
                  <a:cubicBezTo>
                    <a:pt x="7527097" y="258836"/>
                    <a:pt x="7532619" y="476157"/>
                    <a:pt x="7523479" y="8372703"/>
                  </a:cubicBezTo>
                  <a:cubicBezTo>
                    <a:pt x="7523478" y="10348736"/>
                    <a:pt x="7480694" y="10497323"/>
                    <a:pt x="6904841" y="10547385"/>
                  </a:cubicBezTo>
                  <a:close/>
                </a:path>
              </a:pathLst>
            </a:custGeom>
            <a:solidFill>
              <a:srgbClr val="FFE9DB"/>
            </a:solidFill>
          </p:spPr>
        </p:sp>
      </p:grpSp>
      <p:sp>
        <p:nvSpPr>
          <p:cNvPr id="30" name="TextBox 29">
            <a:extLst>
              <a:ext uri="{FF2B5EF4-FFF2-40B4-BE49-F238E27FC236}">
                <a16:creationId xmlns:a16="http://schemas.microsoft.com/office/drawing/2014/main" id="{A13C9649-9A3C-B3FA-151C-AC5A977044B5}"/>
              </a:ext>
            </a:extLst>
          </p:cNvPr>
          <p:cNvSpPr txBox="1"/>
          <p:nvPr/>
        </p:nvSpPr>
        <p:spPr>
          <a:xfrm>
            <a:off x="7400560" y="6591300"/>
            <a:ext cx="3486880" cy="982513"/>
          </a:xfrm>
          <a:prstGeom prst="rect">
            <a:avLst/>
          </a:prstGeom>
          <a:noFill/>
        </p:spPr>
        <p:txBody>
          <a:bodyPr wrap="square">
            <a:spAutoFit/>
          </a:bodyP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Đọc hiểu</a:t>
            </a:r>
            <a:endParaRPr lang="vi-VN" sz="4400" dirty="0">
              <a:effectLst/>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B9C39B4A-AE56-022A-5EB0-73D19978EAAD}"/>
              </a:ext>
            </a:extLst>
          </p:cNvPr>
          <p:cNvSpPr txBox="1"/>
          <p:nvPr/>
        </p:nvSpPr>
        <p:spPr>
          <a:xfrm>
            <a:off x="13079173" y="6591300"/>
            <a:ext cx="3486880" cy="1998176"/>
          </a:xfrm>
          <a:prstGeom prst="rect">
            <a:avLst/>
          </a:prstGeom>
          <a:noFill/>
        </p:spPr>
        <p:txBody>
          <a:bodyPr wrap="square">
            <a:spAutoFit/>
          </a:bodyP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Đọc </a:t>
            </a:r>
          </a:p>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nâng cao</a:t>
            </a:r>
            <a:endParaRPr lang="vi-VN" sz="4400" dirty="0">
              <a:effectLst/>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8BFC43F2-3B02-DD28-0606-6E1A0CF62822}"/>
              </a:ext>
            </a:extLst>
          </p:cNvPr>
          <p:cNvSpPr txBox="1"/>
          <p:nvPr/>
        </p:nvSpPr>
        <p:spPr>
          <a:xfrm>
            <a:off x="2677080" y="2926259"/>
            <a:ext cx="1590120" cy="769441"/>
          </a:xfrm>
          <a:prstGeom prst="rect">
            <a:avLst/>
          </a:prstGeom>
          <a:noFill/>
        </p:spPr>
        <p:txBody>
          <a:bodyPr wrap="square">
            <a:spAutoFit/>
          </a:bodyPr>
          <a:lstStyle/>
          <a:p>
            <a:pPr algn="ct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01</a:t>
            </a:r>
            <a:endParaRPr lang="vi-VN" sz="4400" dirty="0">
              <a:effectLst/>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B98B6143-24E6-8522-46BC-D792FE6B65D6}"/>
              </a:ext>
            </a:extLst>
          </p:cNvPr>
          <p:cNvSpPr txBox="1"/>
          <p:nvPr/>
        </p:nvSpPr>
        <p:spPr>
          <a:xfrm>
            <a:off x="8348940" y="2926258"/>
            <a:ext cx="1590120" cy="769441"/>
          </a:xfrm>
          <a:prstGeom prst="rect">
            <a:avLst/>
          </a:prstGeom>
          <a:noFill/>
        </p:spPr>
        <p:txBody>
          <a:bodyPr wrap="square">
            <a:spAutoFit/>
          </a:bodyPr>
          <a:lstStyle/>
          <a:p>
            <a:pPr algn="ct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02</a:t>
            </a:r>
            <a:endParaRPr lang="vi-VN" sz="4400" dirty="0">
              <a:effectLst/>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A74FE82A-78F1-27C1-B7A6-06B8878480C5}"/>
              </a:ext>
            </a:extLst>
          </p:cNvPr>
          <p:cNvSpPr txBox="1"/>
          <p:nvPr/>
        </p:nvSpPr>
        <p:spPr>
          <a:xfrm>
            <a:off x="14020800" y="2926257"/>
            <a:ext cx="1590120" cy="769441"/>
          </a:xfrm>
          <a:prstGeom prst="rect">
            <a:avLst/>
          </a:prstGeom>
          <a:noFill/>
        </p:spPr>
        <p:txBody>
          <a:bodyPr wrap="square">
            <a:spAutoFit/>
          </a:bodyPr>
          <a:lstStyle/>
          <a:p>
            <a:pPr algn="ct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03</a:t>
            </a:r>
            <a:endParaRPr lang="vi-VN" sz="4400" dirty="0">
              <a:effectLst/>
              <a:latin typeface="Arial" panose="020B0604020202020204" pitchFamily="34" charset="0"/>
              <a:cs typeface="Arial" panose="020B0604020202020204" pitchFamily="34" charset="0"/>
            </a:endParaRPr>
          </a:p>
        </p:txBody>
      </p:sp>
      <p:sp>
        <p:nvSpPr>
          <p:cNvPr id="35" name="Freeform 20">
            <a:extLst>
              <a:ext uri="{FF2B5EF4-FFF2-40B4-BE49-F238E27FC236}">
                <a16:creationId xmlns:a16="http://schemas.microsoft.com/office/drawing/2014/main" id="{F38ABC15-24DD-BC80-1079-B38177FCD1E9}"/>
              </a:ext>
            </a:extLst>
          </p:cNvPr>
          <p:cNvSpPr/>
          <p:nvPr/>
        </p:nvSpPr>
        <p:spPr>
          <a:xfrm>
            <a:off x="2493065" y="3878692"/>
            <a:ext cx="1944643" cy="2529615"/>
          </a:xfrm>
          <a:custGeom>
            <a:avLst/>
            <a:gdLst/>
            <a:ahLst/>
            <a:cxnLst/>
            <a:rect l="l" t="t" r="r" b="b"/>
            <a:pathLst>
              <a:path w="891582" h="1159781">
                <a:moveTo>
                  <a:pt x="0" y="0"/>
                </a:moveTo>
                <a:lnTo>
                  <a:pt x="891582" y="0"/>
                </a:lnTo>
                <a:lnTo>
                  <a:pt x="891582" y="1159781"/>
                </a:lnTo>
                <a:lnTo>
                  <a:pt x="0" y="1159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6" name="Freeform 22">
            <a:extLst>
              <a:ext uri="{FF2B5EF4-FFF2-40B4-BE49-F238E27FC236}">
                <a16:creationId xmlns:a16="http://schemas.microsoft.com/office/drawing/2014/main" id="{CBE82706-144E-4EA5-AE65-0046AAC35FE1}"/>
              </a:ext>
            </a:extLst>
          </p:cNvPr>
          <p:cNvSpPr/>
          <p:nvPr/>
        </p:nvSpPr>
        <p:spPr>
          <a:xfrm>
            <a:off x="8129753" y="3908338"/>
            <a:ext cx="2030813" cy="2470323"/>
          </a:xfrm>
          <a:custGeom>
            <a:avLst/>
            <a:gdLst/>
            <a:ahLst/>
            <a:cxnLst/>
            <a:rect l="l" t="t" r="r" b="b"/>
            <a:pathLst>
              <a:path w="862119" h="1048700">
                <a:moveTo>
                  <a:pt x="0" y="0"/>
                </a:moveTo>
                <a:lnTo>
                  <a:pt x="862119" y="0"/>
                </a:lnTo>
                <a:lnTo>
                  <a:pt x="862119" y="1048700"/>
                </a:lnTo>
                <a:lnTo>
                  <a:pt x="0" y="10487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7" name="Freeform 15">
            <a:extLst>
              <a:ext uri="{FF2B5EF4-FFF2-40B4-BE49-F238E27FC236}">
                <a16:creationId xmlns:a16="http://schemas.microsoft.com/office/drawing/2014/main" id="{60B78EF3-1086-A7DA-6B03-1E87F83B5228}"/>
              </a:ext>
            </a:extLst>
          </p:cNvPr>
          <p:cNvSpPr/>
          <p:nvPr/>
        </p:nvSpPr>
        <p:spPr>
          <a:xfrm>
            <a:off x="13986860" y="3942451"/>
            <a:ext cx="1822589" cy="2402095"/>
          </a:xfrm>
          <a:custGeom>
            <a:avLst/>
            <a:gdLst/>
            <a:ahLst/>
            <a:cxnLst/>
            <a:rect l="l" t="t" r="r" b="b"/>
            <a:pathLst>
              <a:path w="871008" h="1147951">
                <a:moveTo>
                  <a:pt x="0" y="0"/>
                </a:moveTo>
                <a:lnTo>
                  <a:pt x="871007" y="0"/>
                </a:lnTo>
                <a:lnTo>
                  <a:pt x="871007" y="1147951"/>
                </a:lnTo>
                <a:lnTo>
                  <a:pt x="0" y="11479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p:tgtEl>
                                          <p:spTgt spid="32"/>
                                        </p:tgtEl>
                                        <p:attrNameLst>
                                          <p:attrName>ppt_y</p:attrName>
                                        </p:attrNameLst>
                                      </p:cBhvr>
                                      <p:tavLst>
                                        <p:tav tm="0">
                                          <p:val>
                                            <p:strVal val="#ppt_y+#ppt_h*1.125000"/>
                                          </p:val>
                                        </p:tav>
                                        <p:tav tm="100000">
                                          <p:val>
                                            <p:strVal val="#ppt_y"/>
                                          </p:val>
                                        </p:tav>
                                      </p:tavLst>
                                    </p:anim>
                                    <p:animEffect transition="in" filter="wipe(up)">
                                      <p:cBhvr>
                                        <p:cTn id="13" dur="500"/>
                                        <p:tgtEl>
                                          <p:spTgt spid="32"/>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p:tgtEl>
                                          <p:spTgt spid="27"/>
                                        </p:tgtEl>
                                        <p:attrNameLst>
                                          <p:attrName>ppt_y</p:attrName>
                                        </p:attrNameLst>
                                      </p:cBhvr>
                                      <p:tavLst>
                                        <p:tav tm="0">
                                          <p:val>
                                            <p:strVal val="#ppt_y+#ppt_h*1.125000"/>
                                          </p:val>
                                        </p:tav>
                                        <p:tav tm="100000">
                                          <p:val>
                                            <p:strVal val="#ppt_y"/>
                                          </p:val>
                                        </p:tav>
                                      </p:tavLst>
                                    </p:anim>
                                    <p:animEffect transition="in" filter="wipe(up)">
                                      <p:cBhvr>
                                        <p:cTn id="17" dur="500"/>
                                        <p:tgtEl>
                                          <p:spTgt spid="27"/>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p:tgtEl>
                                          <p:spTgt spid="33"/>
                                        </p:tgtEl>
                                        <p:attrNameLst>
                                          <p:attrName>ppt_y</p:attrName>
                                        </p:attrNameLst>
                                      </p:cBhvr>
                                      <p:tavLst>
                                        <p:tav tm="0">
                                          <p:val>
                                            <p:strVal val="#ppt_y+#ppt_h*1.125000"/>
                                          </p:val>
                                        </p:tav>
                                        <p:tav tm="100000">
                                          <p:val>
                                            <p:strVal val="#ppt_y"/>
                                          </p:val>
                                        </p:tav>
                                      </p:tavLst>
                                    </p:anim>
                                    <p:animEffect transition="in" filter="wipe(up)">
                                      <p:cBhvr>
                                        <p:cTn id="21" dur="500"/>
                                        <p:tgtEl>
                                          <p:spTgt spid="33"/>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p:tgtEl>
                                          <p:spTgt spid="30"/>
                                        </p:tgtEl>
                                        <p:attrNameLst>
                                          <p:attrName>ppt_y</p:attrName>
                                        </p:attrNameLst>
                                      </p:cBhvr>
                                      <p:tavLst>
                                        <p:tav tm="0">
                                          <p:val>
                                            <p:strVal val="#ppt_y+#ppt_h*1.125000"/>
                                          </p:val>
                                        </p:tav>
                                        <p:tav tm="100000">
                                          <p:val>
                                            <p:strVal val="#ppt_y"/>
                                          </p:val>
                                        </p:tav>
                                      </p:tavLst>
                                    </p:anim>
                                    <p:animEffect transition="in" filter="wipe(up)">
                                      <p:cBhvr>
                                        <p:cTn id="25" dur="500"/>
                                        <p:tgtEl>
                                          <p:spTgt spid="30"/>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500"/>
                                        <p:tgtEl>
                                          <p:spTgt spid="34"/>
                                        </p:tgtEl>
                                        <p:attrNameLst>
                                          <p:attrName>ppt_y</p:attrName>
                                        </p:attrNameLst>
                                      </p:cBhvr>
                                      <p:tavLst>
                                        <p:tav tm="0">
                                          <p:val>
                                            <p:strVal val="#ppt_y+#ppt_h*1.125000"/>
                                          </p:val>
                                        </p:tav>
                                        <p:tav tm="100000">
                                          <p:val>
                                            <p:strVal val="#ppt_y"/>
                                          </p:val>
                                        </p:tav>
                                      </p:tavLst>
                                    </p:anim>
                                    <p:animEffect transition="in" filter="wipe(up)">
                                      <p:cBhvr>
                                        <p:cTn id="29" dur="500"/>
                                        <p:tgtEl>
                                          <p:spTgt spid="34"/>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p:tgtEl>
                                          <p:spTgt spid="31"/>
                                        </p:tgtEl>
                                        <p:attrNameLst>
                                          <p:attrName>ppt_y</p:attrName>
                                        </p:attrNameLst>
                                      </p:cBhvr>
                                      <p:tavLst>
                                        <p:tav tm="0">
                                          <p:val>
                                            <p:strVal val="#ppt_y+#ppt_h*1.125000"/>
                                          </p:val>
                                        </p:tav>
                                        <p:tav tm="100000">
                                          <p:val>
                                            <p:strVal val="#ppt_y"/>
                                          </p:val>
                                        </p:tav>
                                      </p:tavLst>
                                    </p:anim>
                                    <p:animEffect transition="in" filter="wipe(up)">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30" grpId="0"/>
      <p:bldP spid="31" grpId="0"/>
      <p:bldP spid="32" grpId="0"/>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806013" y="2720044"/>
            <a:ext cx="10242988" cy="8189416"/>
            <a:chOff x="0" y="0"/>
            <a:chExt cx="14229518" cy="10919221"/>
          </a:xfrm>
        </p:grpSpPr>
        <p:grpSp>
          <p:nvGrpSpPr>
            <p:cNvPr id="3" name="Group 3"/>
            <p:cNvGrpSpPr/>
            <p:nvPr/>
          </p:nvGrpSpPr>
          <p:grpSpPr>
            <a:xfrm>
              <a:off x="0" y="326577"/>
              <a:ext cx="14044886" cy="10592644"/>
              <a:chOff x="0" y="0"/>
              <a:chExt cx="16281551" cy="12279535"/>
            </a:xfrm>
          </p:grpSpPr>
          <p:sp>
            <p:nvSpPr>
              <p:cNvPr id="4" name="Freeform 4"/>
              <p:cNvSpPr/>
              <p:nvPr/>
            </p:nvSpPr>
            <p:spPr>
              <a:xfrm>
                <a:off x="0" y="-4073"/>
                <a:ext cx="16287942" cy="12286138"/>
              </a:xfrm>
              <a:custGeom>
                <a:avLst/>
                <a:gdLst/>
                <a:ahLst/>
                <a:cxnLst/>
                <a:rect l="l" t="t" r="r" b="b"/>
                <a:pathLst>
                  <a:path w="16287942" h="12286138">
                    <a:moveTo>
                      <a:pt x="15660164" y="12231660"/>
                    </a:moveTo>
                    <a:cubicBezTo>
                      <a:pt x="15660164" y="12231660"/>
                      <a:pt x="14929289" y="12286138"/>
                      <a:pt x="12690941" y="12283517"/>
                    </a:cubicBezTo>
                    <a:cubicBezTo>
                      <a:pt x="5872301" y="12281354"/>
                      <a:pt x="1057074" y="12273530"/>
                      <a:pt x="1057074" y="12273530"/>
                    </a:cubicBezTo>
                    <a:cubicBezTo>
                      <a:pt x="812932" y="12264695"/>
                      <a:pt x="449110" y="12243465"/>
                      <a:pt x="282371" y="12185288"/>
                    </a:cubicBezTo>
                    <a:cubicBezTo>
                      <a:pt x="4469" y="12088325"/>
                      <a:pt x="0" y="11915045"/>
                      <a:pt x="0" y="9759585"/>
                    </a:cubicBezTo>
                    <a:cubicBezTo>
                      <a:pt x="8536" y="491230"/>
                      <a:pt x="0" y="345608"/>
                      <a:pt x="77597" y="223930"/>
                    </a:cubicBezTo>
                    <a:cubicBezTo>
                      <a:pt x="217372" y="4759"/>
                      <a:pt x="519255" y="4073"/>
                      <a:pt x="937909" y="4073"/>
                    </a:cubicBezTo>
                    <a:cubicBezTo>
                      <a:pt x="937909" y="4073"/>
                      <a:pt x="3011268" y="15681"/>
                      <a:pt x="10176680" y="7673"/>
                    </a:cubicBezTo>
                    <a:cubicBezTo>
                      <a:pt x="14710361" y="0"/>
                      <a:pt x="15427096" y="6979"/>
                      <a:pt x="15427096" y="6979"/>
                    </a:cubicBezTo>
                    <a:cubicBezTo>
                      <a:pt x="15795403" y="14458"/>
                      <a:pt x="15933663" y="42638"/>
                      <a:pt x="16131403" y="165219"/>
                    </a:cubicBezTo>
                    <a:cubicBezTo>
                      <a:pt x="16282420" y="258836"/>
                      <a:pt x="16287942" y="476157"/>
                      <a:pt x="16278802" y="9759474"/>
                    </a:cubicBezTo>
                    <a:cubicBezTo>
                      <a:pt x="16278800" y="12033011"/>
                      <a:pt x="16236017" y="12181598"/>
                      <a:pt x="15660164" y="12231660"/>
                    </a:cubicBezTo>
                    <a:close/>
                  </a:path>
                </a:pathLst>
              </a:custGeom>
              <a:solidFill>
                <a:srgbClr val="864216"/>
              </a:solidFill>
            </p:spPr>
          </p:sp>
        </p:grpSp>
        <p:grpSp>
          <p:nvGrpSpPr>
            <p:cNvPr id="5" name="Group 5"/>
            <p:cNvGrpSpPr/>
            <p:nvPr/>
          </p:nvGrpSpPr>
          <p:grpSpPr>
            <a:xfrm>
              <a:off x="328596" y="0"/>
              <a:ext cx="13900923" cy="10675467"/>
              <a:chOff x="0" y="0"/>
              <a:chExt cx="16114662" cy="12375548"/>
            </a:xfrm>
          </p:grpSpPr>
          <p:sp>
            <p:nvSpPr>
              <p:cNvPr id="6" name="Freeform 6"/>
              <p:cNvSpPr/>
              <p:nvPr/>
            </p:nvSpPr>
            <p:spPr>
              <a:xfrm>
                <a:off x="0" y="-4073"/>
                <a:ext cx="16121053" cy="12382151"/>
              </a:xfrm>
              <a:custGeom>
                <a:avLst/>
                <a:gdLst/>
                <a:ahLst/>
                <a:cxnLst/>
                <a:rect l="l" t="t" r="r" b="b"/>
                <a:pathLst>
                  <a:path w="16121053" h="12382151">
                    <a:moveTo>
                      <a:pt x="15493274" y="12327673"/>
                    </a:moveTo>
                    <a:cubicBezTo>
                      <a:pt x="15493274" y="12327673"/>
                      <a:pt x="14762400" y="12382151"/>
                      <a:pt x="12548003" y="12379530"/>
                    </a:cubicBezTo>
                    <a:cubicBezTo>
                      <a:pt x="5816185" y="12377367"/>
                      <a:pt x="1057074" y="12369542"/>
                      <a:pt x="1057074" y="12369542"/>
                    </a:cubicBezTo>
                    <a:cubicBezTo>
                      <a:pt x="812932" y="12360709"/>
                      <a:pt x="449110" y="12339477"/>
                      <a:pt x="282371" y="12281300"/>
                    </a:cubicBezTo>
                    <a:cubicBezTo>
                      <a:pt x="4469" y="12184337"/>
                      <a:pt x="0" y="12011059"/>
                      <a:pt x="0" y="9838639"/>
                    </a:cubicBezTo>
                    <a:cubicBezTo>
                      <a:pt x="8536" y="491230"/>
                      <a:pt x="0" y="345608"/>
                      <a:pt x="77597" y="223930"/>
                    </a:cubicBezTo>
                    <a:cubicBezTo>
                      <a:pt x="217372" y="4759"/>
                      <a:pt x="519255" y="4073"/>
                      <a:pt x="937909" y="4073"/>
                    </a:cubicBezTo>
                    <a:cubicBezTo>
                      <a:pt x="937909" y="4073"/>
                      <a:pt x="2991582" y="15681"/>
                      <a:pt x="10065756" y="7673"/>
                    </a:cubicBezTo>
                    <a:cubicBezTo>
                      <a:pt x="14543472" y="0"/>
                      <a:pt x="15260207" y="6979"/>
                      <a:pt x="15260207" y="6979"/>
                    </a:cubicBezTo>
                    <a:cubicBezTo>
                      <a:pt x="15628514" y="14458"/>
                      <a:pt x="15766774" y="42638"/>
                      <a:pt x="15964514" y="165219"/>
                    </a:cubicBezTo>
                    <a:cubicBezTo>
                      <a:pt x="16115531" y="258836"/>
                      <a:pt x="16121053" y="476157"/>
                      <a:pt x="16111913" y="9838528"/>
                    </a:cubicBezTo>
                    <a:cubicBezTo>
                      <a:pt x="16111911" y="12129024"/>
                      <a:pt x="16069128" y="12277611"/>
                      <a:pt x="15493274" y="12327673"/>
                    </a:cubicBezTo>
                    <a:close/>
                  </a:path>
                </a:pathLst>
              </a:custGeom>
              <a:solidFill>
                <a:srgbClr val="FFE9DB"/>
              </a:solidFill>
            </p:spPr>
          </p:sp>
        </p:grpSp>
      </p:grpSp>
      <p:sp>
        <p:nvSpPr>
          <p:cNvPr id="12" name="TextBox 12"/>
          <p:cNvSpPr txBox="1"/>
          <p:nvPr/>
        </p:nvSpPr>
        <p:spPr>
          <a:xfrm>
            <a:off x="6805713" y="623030"/>
            <a:ext cx="4676574" cy="1268168"/>
          </a:xfrm>
          <a:prstGeom prst="rect">
            <a:avLst/>
          </a:prstGeom>
        </p:spPr>
        <p:txBody>
          <a:bodyPr wrap="square" lIns="0" tIns="0" rIns="0" bIns="0" rtlCol="0" anchor="t">
            <a:spAutoFit/>
          </a:bodyPr>
          <a:lstStyle/>
          <a:p>
            <a:pPr marL="0" lvl="0" indent="0" algn="ctr">
              <a:lnSpc>
                <a:spcPts val="11000"/>
              </a:lnSpc>
              <a:spcBef>
                <a:spcPct val="0"/>
              </a:spcBef>
            </a:pPr>
            <a:r>
              <a:rPr lang="vi-VN" sz="7200" b="1" u="none" strike="noStrike" dirty="0">
                <a:solidFill>
                  <a:srgbClr val="FFE9DB"/>
                </a:solidFill>
                <a:latin typeface="Arial" panose="020B0604020202020204" pitchFamily="34" charset="0"/>
                <a:cs typeface="Arial" panose="020B0604020202020204" pitchFamily="34" charset="0"/>
              </a:rPr>
              <a:t>01</a:t>
            </a:r>
            <a:endParaRPr lang="en-US" sz="7200" b="1" u="none" strike="noStrike" dirty="0">
              <a:solidFill>
                <a:srgbClr val="FFE9DB"/>
              </a:solidFill>
              <a:latin typeface="Arial" panose="020B0604020202020204" pitchFamily="34" charset="0"/>
              <a:cs typeface="Arial" panose="020B0604020202020204" pitchFamily="34" charset="0"/>
            </a:endParaRPr>
          </a:p>
        </p:txBody>
      </p:sp>
      <p:sp>
        <p:nvSpPr>
          <p:cNvPr id="13" name="TextBox 13"/>
          <p:cNvSpPr txBox="1"/>
          <p:nvPr/>
        </p:nvSpPr>
        <p:spPr>
          <a:xfrm>
            <a:off x="2233893" y="4843855"/>
            <a:ext cx="7258290" cy="3118674"/>
          </a:xfrm>
          <a:prstGeom prst="rect">
            <a:avLst/>
          </a:prstGeom>
        </p:spPr>
        <p:txBody>
          <a:bodyPr wrap="square" lIns="0" tIns="0" rIns="0" bIns="0" rtlCol="0" anchor="t">
            <a:spAutoFit/>
          </a:bodyPr>
          <a:lstStyle/>
          <a:p>
            <a:pPr marL="485772" lvl="1" algn="ctr">
              <a:lnSpc>
                <a:spcPct val="150000"/>
              </a:lnSpc>
            </a:pPr>
            <a:r>
              <a:rPr lang="vi-VN" sz="7200" b="1" u="none" strike="noStrike" dirty="0">
                <a:solidFill>
                  <a:srgbClr val="5C0601"/>
                </a:solidFill>
                <a:latin typeface="Arial" panose="020B0604020202020204" pitchFamily="34" charset="0"/>
                <a:cs typeface="Arial" panose="020B0604020202020204" pitchFamily="34" charset="0"/>
              </a:rPr>
              <a:t>LUYỆN ĐỌC THÀNH TIẾNG</a:t>
            </a:r>
            <a:endParaRPr lang="en-US" sz="7200" b="1" u="none" strike="noStrike" dirty="0">
              <a:solidFill>
                <a:srgbClr val="5C0601"/>
              </a:solidFill>
              <a:latin typeface="Arial" panose="020B0604020202020204" pitchFamily="34" charset="0"/>
              <a:cs typeface="Arial" panose="020B0604020202020204" pitchFamily="34" charset="0"/>
            </a:endParaRPr>
          </a:p>
        </p:txBody>
      </p:sp>
      <p:sp>
        <p:nvSpPr>
          <p:cNvPr id="15" name="Freeform 20">
            <a:extLst>
              <a:ext uri="{FF2B5EF4-FFF2-40B4-BE49-F238E27FC236}">
                <a16:creationId xmlns:a16="http://schemas.microsoft.com/office/drawing/2014/main" id="{99C55792-D2AA-2C20-646F-181726AB8A7E}"/>
              </a:ext>
            </a:extLst>
          </p:cNvPr>
          <p:cNvSpPr/>
          <p:nvPr/>
        </p:nvSpPr>
        <p:spPr>
          <a:xfrm>
            <a:off x="11815092" y="2717409"/>
            <a:ext cx="5666896" cy="7371567"/>
          </a:xfrm>
          <a:custGeom>
            <a:avLst/>
            <a:gdLst/>
            <a:ahLst/>
            <a:cxnLst/>
            <a:rect l="l" t="t" r="r" b="b"/>
            <a:pathLst>
              <a:path w="891582" h="1159781">
                <a:moveTo>
                  <a:pt x="0" y="0"/>
                </a:moveTo>
                <a:lnTo>
                  <a:pt x="891582" y="0"/>
                </a:lnTo>
                <a:lnTo>
                  <a:pt x="891582" y="1159781"/>
                </a:lnTo>
                <a:lnTo>
                  <a:pt x="0" y="11597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4396" y="408260"/>
            <a:ext cx="14947603" cy="8229600"/>
            <a:chOff x="0" y="0"/>
            <a:chExt cx="11917940" cy="12720232"/>
          </a:xfrm>
        </p:grpSpPr>
        <p:sp>
          <p:nvSpPr>
            <p:cNvPr id="3" name="Freeform 3"/>
            <p:cNvSpPr/>
            <p:nvPr/>
          </p:nvSpPr>
          <p:spPr>
            <a:xfrm>
              <a:off x="0" y="-4073"/>
              <a:ext cx="11924330" cy="12726834"/>
            </a:xfrm>
            <a:custGeom>
              <a:avLst/>
              <a:gdLst/>
              <a:ahLst/>
              <a:cxnLst/>
              <a:rect l="l" t="t" r="r" b="b"/>
              <a:pathLst>
                <a:path w="11924330" h="12726834">
                  <a:moveTo>
                    <a:pt x="11296553" y="12672357"/>
                  </a:moveTo>
                  <a:cubicBezTo>
                    <a:pt x="11296553" y="12672357"/>
                    <a:pt x="10565678" y="12726834"/>
                    <a:pt x="8953587" y="12724214"/>
                  </a:cubicBezTo>
                  <a:cubicBezTo>
                    <a:pt x="4405049" y="12722051"/>
                    <a:pt x="1057074" y="12714226"/>
                    <a:pt x="1057074" y="12714226"/>
                  </a:cubicBezTo>
                  <a:cubicBezTo>
                    <a:pt x="812932" y="12705392"/>
                    <a:pt x="449110" y="12684161"/>
                    <a:pt x="282371" y="12625984"/>
                  </a:cubicBezTo>
                  <a:cubicBezTo>
                    <a:pt x="4469" y="12529021"/>
                    <a:pt x="0" y="12355742"/>
                    <a:pt x="0" y="10122443"/>
                  </a:cubicBezTo>
                  <a:cubicBezTo>
                    <a:pt x="8536" y="491230"/>
                    <a:pt x="0" y="345608"/>
                    <a:pt x="77597" y="223930"/>
                  </a:cubicBezTo>
                  <a:cubicBezTo>
                    <a:pt x="217372" y="4759"/>
                    <a:pt x="519255" y="4073"/>
                    <a:pt x="937909" y="4073"/>
                  </a:cubicBezTo>
                  <a:cubicBezTo>
                    <a:pt x="937909" y="4073"/>
                    <a:pt x="2496527" y="15681"/>
                    <a:pt x="7276388" y="7673"/>
                  </a:cubicBezTo>
                  <a:cubicBezTo>
                    <a:pt x="10346751" y="0"/>
                    <a:pt x="11063484" y="6979"/>
                    <a:pt x="11063484" y="6979"/>
                  </a:cubicBezTo>
                  <a:cubicBezTo>
                    <a:pt x="11431791" y="14458"/>
                    <a:pt x="11570051" y="42638"/>
                    <a:pt x="11767792" y="165219"/>
                  </a:cubicBezTo>
                  <a:cubicBezTo>
                    <a:pt x="11918808" y="258836"/>
                    <a:pt x="11924330" y="476157"/>
                    <a:pt x="11915191" y="10122327"/>
                  </a:cubicBezTo>
                  <a:cubicBezTo>
                    <a:pt x="11915189" y="12473707"/>
                    <a:pt x="11872406" y="12622295"/>
                    <a:pt x="11296553" y="12672357"/>
                  </a:cubicBezTo>
                  <a:close/>
                </a:path>
              </a:pathLst>
            </a:custGeom>
            <a:solidFill>
              <a:srgbClr val="FFE9DB"/>
            </a:solidFill>
          </p:spPr>
        </p:sp>
      </p:grpSp>
      <p:sp>
        <p:nvSpPr>
          <p:cNvPr id="11" name="TextBox 11"/>
          <p:cNvSpPr txBox="1"/>
          <p:nvPr/>
        </p:nvSpPr>
        <p:spPr>
          <a:xfrm>
            <a:off x="1333562" y="1562100"/>
            <a:ext cx="14135038" cy="2598917"/>
          </a:xfrm>
          <a:prstGeom prst="rect">
            <a:avLst/>
          </a:prstGeom>
        </p:spPr>
        <p:txBody>
          <a:bodyPr wrap="square" lIns="0" tIns="0" rIns="0" bIns="0" rtlCol="0" anchor="t">
            <a:spAutoFit/>
          </a:bodyPr>
          <a:lstStyle/>
          <a:p>
            <a:pPr algn="ctr">
              <a:lnSpc>
                <a:spcPct val="150000"/>
              </a:lnSpc>
            </a:pPr>
            <a:r>
              <a:rPr lang="vi-VN" sz="6000" b="1" u="none" strike="noStrike" dirty="0">
                <a:solidFill>
                  <a:srgbClr val="B85E25"/>
                </a:solidFill>
                <a:latin typeface="Arial" panose="020B0604020202020204" pitchFamily="34" charset="0"/>
                <a:cs typeface="Arial" panose="020B0604020202020204" pitchFamily="34" charset="0"/>
              </a:rPr>
              <a:t>Đọc mẫu bài </a:t>
            </a:r>
          </a:p>
          <a:p>
            <a:pPr algn="ctr">
              <a:lnSpc>
                <a:spcPct val="150000"/>
              </a:lnSpc>
            </a:pPr>
            <a:r>
              <a:rPr lang="vi-VN" sz="6000" b="1" i="1" u="none" strike="noStrike" dirty="0">
                <a:solidFill>
                  <a:srgbClr val="B85E25"/>
                </a:solidFill>
                <a:latin typeface="Arial" panose="020B0604020202020204" pitchFamily="34" charset="0"/>
                <a:cs typeface="Arial" panose="020B0604020202020204" pitchFamily="34" charset="0"/>
              </a:rPr>
              <a:t>Buổi học cuối cùng</a:t>
            </a:r>
            <a:endParaRPr lang="en-US" sz="6000" b="1" i="1" u="none" strike="noStrike" dirty="0">
              <a:solidFill>
                <a:srgbClr val="B85E25"/>
              </a:solidFill>
              <a:latin typeface="Arial" panose="020B0604020202020204" pitchFamily="34" charset="0"/>
              <a:cs typeface="Arial" panose="020B0604020202020204" pitchFamily="34" charset="0"/>
            </a:endParaRPr>
          </a:p>
        </p:txBody>
      </p:sp>
      <p:sp>
        <p:nvSpPr>
          <p:cNvPr id="18" name="Freeform 52">
            <a:extLst>
              <a:ext uri="{FF2B5EF4-FFF2-40B4-BE49-F238E27FC236}">
                <a16:creationId xmlns:a16="http://schemas.microsoft.com/office/drawing/2014/main" id="{309B7951-113E-6F9B-4E45-86FF9F1844B6}"/>
              </a:ext>
            </a:extLst>
          </p:cNvPr>
          <p:cNvSpPr/>
          <p:nvPr/>
        </p:nvSpPr>
        <p:spPr>
          <a:xfrm>
            <a:off x="6642920" y="4524374"/>
            <a:ext cx="3778567" cy="3778567"/>
          </a:xfrm>
          <a:custGeom>
            <a:avLst/>
            <a:gdLst/>
            <a:ahLst/>
            <a:cxnLst/>
            <a:rect l="l" t="t" r="r" b="b"/>
            <a:pathLst>
              <a:path w="1048700" h="1048700">
                <a:moveTo>
                  <a:pt x="0" y="0"/>
                </a:moveTo>
                <a:lnTo>
                  <a:pt x="1048701" y="0"/>
                </a:lnTo>
                <a:lnTo>
                  <a:pt x="1048701" y="1048700"/>
                </a:lnTo>
                <a:lnTo>
                  <a:pt x="0" y="10487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295192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54B11-DC0E-4D10-91EC-C018EC2C9EFC}"/>
              </a:ext>
            </a:extLst>
          </p:cNvPr>
          <p:cNvPicPr>
            <a:picLocks noChangeAspect="1"/>
          </p:cNvPicPr>
          <p:nvPr/>
        </p:nvPicPr>
        <p:blipFill>
          <a:blip r:embed="rId5"/>
          <a:stretch>
            <a:fillRect/>
          </a:stretch>
        </p:blipFill>
        <p:spPr>
          <a:xfrm>
            <a:off x="457200" y="266700"/>
            <a:ext cx="17145000" cy="9753600"/>
          </a:xfrm>
          <a:prstGeom prst="rect">
            <a:avLst/>
          </a:prstGeom>
        </p:spPr>
      </p:pic>
      <p:pic>
        <p:nvPicPr>
          <p:cNvPr id="3" name="Nhạc Không Lời Buồn Nhất - Xin Lỗi Nếu Làm Ai Đó Khóc #16 (online-video-cutter.com)">
            <a:hlinkClick r:id="" action="ppaction://media"/>
            <a:extLst>
              <a:ext uri="{FF2B5EF4-FFF2-40B4-BE49-F238E27FC236}">
                <a16:creationId xmlns:a16="http://schemas.microsoft.com/office/drawing/2014/main" id="{762C205C-1B29-4642-86AB-BC38E0B7672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flipV="1">
            <a:off x="457200" y="9410700"/>
            <a:ext cx="4876800" cy="381000"/>
          </a:xfrm>
          <a:prstGeom prst="rect">
            <a:avLst/>
          </a:prstGeom>
        </p:spPr>
      </p:pic>
    </p:spTree>
    <p:extLst>
      <p:ext uri="{BB962C8B-B14F-4D97-AF65-F5344CB8AC3E}">
        <p14:creationId xmlns:p14="http://schemas.microsoft.com/office/powerpoint/2010/main" val="18898954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D2F28"/>
        </a:solidFill>
        <a:effectLst/>
      </p:bgPr>
    </p:bg>
    <p:spTree>
      <p:nvGrpSpPr>
        <p:cNvPr id="1" name=""/>
        <p:cNvGrpSpPr/>
        <p:nvPr/>
      </p:nvGrpSpPr>
      <p:grpSpPr>
        <a:xfrm>
          <a:off x="0" y="0"/>
          <a:ext cx="0" cy="0"/>
          <a:chOff x="0" y="0"/>
          <a:chExt cx="0" cy="0"/>
        </a:xfrm>
      </p:grpSpPr>
      <p:sp>
        <p:nvSpPr>
          <p:cNvPr id="5" name="Freeform 5"/>
          <p:cNvSpPr/>
          <p:nvPr/>
        </p:nvSpPr>
        <p:spPr>
          <a:xfrm>
            <a:off x="990601" y="190500"/>
            <a:ext cx="16268700" cy="8192317"/>
          </a:xfrm>
          <a:custGeom>
            <a:avLst/>
            <a:gdLst/>
            <a:ahLst/>
            <a:cxnLst/>
            <a:rect l="l" t="t" r="r" b="b"/>
            <a:pathLst>
              <a:path w="12624911" h="6156025">
                <a:moveTo>
                  <a:pt x="11997133" y="6101547"/>
                </a:moveTo>
                <a:cubicBezTo>
                  <a:pt x="11997133" y="6101547"/>
                  <a:pt x="11266258" y="6156025"/>
                  <a:pt x="9553622" y="6153404"/>
                </a:cubicBezTo>
                <a:cubicBezTo>
                  <a:pt x="4640617" y="6151241"/>
                  <a:pt x="1057074" y="6143416"/>
                  <a:pt x="1057074" y="6143416"/>
                </a:cubicBezTo>
                <a:cubicBezTo>
                  <a:pt x="812932" y="6134582"/>
                  <a:pt x="449110" y="6113352"/>
                  <a:pt x="282371" y="6055174"/>
                </a:cubicBezTo>
                <a:cubicBezTo>
                  <a:pt x="4469" y="5958211"/>
                  <a:pt x="0" y="5784932"/>
                  <a:pt x="0" y="4712211"/>
                </a:cubicBezTo>
                <a:cubicBezTo>
                  <a:pt x="8536" y="491230"/>
                  <a:pt x="0" y="345608"/>
                  <a:pt x="77597" y="223930"/>
                </a:cubicBezTo>
                <a:cubicBezTo>
                  <a:pt x="217372" y="4759"/>
                  <a:pt x="519255" y="4073"/>
                  <a:pt x="937909" y="4073"/>
                </a:cubicBezTo>
                <a:cubicBezTo>
                  <a:pt x="937909" y="4073"/>
                  <a:pt x="2579170" y="15681"/>
                  <a:pt x="7742032" y="7673"/>
                </a:cubicBezTo>
                <a:cubicBezTo>
                  <a:pt x="11047330" y="0"/>
                  <a:pt x="11764064" y="6979"/>
                  <a:pt x="11764064" y="6979"/>
                </a:cubicBezTo>
                <a:cubicBezTo>
                  <a:pt x="12132372" y="14458"/>
                  <a:pt x="12270632" y="42638"/>
                  <a:pt x="12468372" y="165219"/>
                </a:cubicBezTo>
                <a:cubicBezTo>
                  <a:pt x="12619389" y="258836"/>
                  <a:pt x="12624911" y="476157"/>
                  <a:pt x="12615770" y="4712161"/>
                </a:cubicBezTo>
                <a:cubicBezTo>
                  <a:pt x="12615769" y="5902897"/>
                  <a:pt x="12572985" y="6051485"/>
                  <a:pt x="11997133" y="6101547"/>
                </a:cubicBezTo>
                <a:close/>
              </a:path>
            </a:pathLst>
          </a:custGeom>
          <a:solidFill>
            <a:srgbClr val="AD6357"/>
          </a:solidFill>
        </p:spPr>
        <p:txBody>
          <a:bodyPr lIns="360000" rIns="360000" anchor="ctr"/>
          <a:lstStyle/>
          <a:p>
            <a:pPr algn="just">
              <a:lnSpc>
                <a:spcPct val="150000"/>
              </a:lnSpc>
            </a:pPr>
            <a:r>
              <a:rPr lang="vi-VN"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Giọng đọc: </a:t>
            </a:r>
          </a:p>
          <a:p>
            <a:pPr algn="just">
              <a:lnSpc>
                <a:spcPct val="150000"/>
              </a:lnSpc>
            </a:pPr>
            <a:r>
              <a:rPr lang="vi-VN"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4000" dirty="0">
                <a:solidFill>
                  <a:schemeClr val="bg1"/>
                </a:solidFill>
                <a:latin typeface="Arial" panose="020B0604020202020204" pitchFamily="34" charset="0"/>
                <a:ea typeface="Calibri" panose="020F0502020204030204" pitchFamily="34" charset="0"/>
                <a:cs typeface="Arial" panose="020B0604020202020204" pitchFamily="34" charset="0"/>
              </a:rPr>
              <a:t>T</a:t>
            </a: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rầm lắng, thể hiện sự xúc động, nuối tiếc, ân hận.... </a:t>
            </a:r>
            <a:endParaRPr lang="vi-VN" sz="4000" dirty="0">
              <a:solidFill>
                <a:schemeClr val="bg1"/>
              </a:solidFill>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Chậm rãi, xúc động ở câu mở đầu các khổ thơ (1), (2), (3) và 2 câu cuối của bài thơ. </a:t>
            </a:r>
          </a:p>
          <a:p>
            <a:pPr algn="just">
              <a:lnSpc>
                <a:spcPct val="150000"/>
              </a:lnSpc>
            </a:pPr>
            <a:r>
              <a:rPr lang="vi-VN" sz="4000" b="1" dirty="0">
                <a:solidFill>
                  <a:schemeClr val="bg1"/>
                </a:solidFill>
                <a:ea typeface="Calibri" panose="020F0502020204030204" pitchFamily="34" charset="0"/>
                <a:cs typeface="Arial" panose="020B0604020202020204" pitchFamily="34" charset="0"/>
              </a:rPr>
              <a:t>Nhấn giọng: </a:t>
            </a:r>
          </a:p>
          <a:p>
            <a:pPr marL="571500" indent="-571500" algn="just">
              <a:lnSpc>
                <a:spcPct val="150000"/>
              </a:lnSpc>
              <a:buFont typeface="Arial" panose="020B0604020202020204" pitchFamily="34" charset="0"/>
              <a:buChar char="•"/>
            </a:pPr>
            <a:r>
              <a:rPr lang="vi-VN" sz="4000" dirty="0">
                <a:solidFill>
                  <a:schemeClr val="bg1"/>
                </a:solidFill>
                <a:ea typeface="Calibri" panose="020F0502020204030204" pitchFamily="34" charset="0"/>
                <a:cs typeface="Arial" panose="020B0604020202020204" pitchFamily="34" charset="0"/>
              </a:rPr>
              <a:t>Gây ấn tượng ở những từ ngữ gợi tả, gợi cảm xúc tiếc nuối đến nghẹn ngào.</a:t>
            </a:r>
            <a:endParaRPr lang="vi-VN" sz="4000" dirty="0">
              <a:solidFill>
                <a:schemeClr val="bg1"/>
              </a:solidFill>
              <a:cs typeface="Arial" panose="020B0604020202020204" pitchFamily="34" charset="0"/>
            </a:endParaRPr>
          </a:p>
          <a:p>
            <a:pPr marL="571500" indent="-571500" algn="just">
              <a:lnSpc>
                <a:spcPct val="150000"/>
              </a:lnSpc>
              <a:buFont typeface="Arial" panose="020B0604020202020204" pitchFamily="34" charset="0"/>
              <a:buChar char="•"/>
            </a:pPr>
            <a:endPar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endParaRPr lang="vi-VN" sz="4000" dirty="0">
              <a:solidFill>
                <a:schemeClr val="bg1"/>
              </a:solidFill>
              <a:effectLst/>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TotalTime>
  <Words>1268</Words>
  <Application>Microsoft Office PowerPoint</Application>
  <PresentationFormat>Custom</PresentationFormat>
  <Paragraphs>93</Paragraphs>
  <Slides>26</Slides>
  <Notes>16</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Times New Roman</vt:lpstr>
      <vt:lpstr>Calibri</vt:lpstr>
      <vt:lpstr>等线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kenhgiaovien_b11_doc2_buoi_hoc_cuoi_cung</dc:title>
  <dc:creator>Hanhphuclavitha</dc:creator>
  <cp:lastModifiedBy>Administrator</cp:lastModifiedBy>
  <cp:revision>56</cp:revision>
  <dcterms:created xsi:type="dcterms:W3CDTF">2006-08-16T00:00:00Z</dcterms:created>
  <dcterms:modified xsi:type="dcterms:W3CDTF">2025-01-22T21:54:30Z</dcterms:modified>
  <dc:identifier>DAFzuuZ1bLw</dc:identifier>
</cp:coreProperties>
</file>