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313" r:id="rId3"/>
    <p:sldId id="298" r:id="rId4"/>
    <p:sldId id="274" r:id="rId5"/>
    <p:sldId id="295" r:id="rId6"/>
    <p:sldId id="314" r:id="rId7"/>
    <p:sldId id="315" r:id="rId8"/>
    <p:sldId id="316" r:id="rId9"/>
    <p:sldId id="296" r:id="rId10"/>
    <p:sldId id="297" r:id="rId11"/>
    <p:sldId id="301" r:id="rId12"/>
    <p:sldId id="318" r:id="rId13"/>
    <p:sldId id="317" r:id="rId14"/>
    <p:sldId id="302" r:id="rId15"/>
    <p:sldId id="303" r:id="rId16"/>
    <p:sldId id="319" r:id="rId17"/>
    <p:sldId id="31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54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80962"/>
            <a:ext cx="9201150" cy="6938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90233" y="3933190"/>
            <a:ext cx="7772400" cy="157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buNone/>
            </a:pPr>
            <a:r>
              <a:rPr sz="2800" dirty="0">
                <a:latin typeface="Calibri" panose="020F0502020204030204" charset="0"/>
              </a:rPr>
              <a:t>      		</a:t>
            </a:r>
            <a:r>
              <a:rPr sz="2800" dirty="0">
                <a:solidFill>
                  <a:srgbClr val="0000FF"/>
                </a:solidFill>
                <a:latin typeface="Calibri" panose="020F0502020204030204" charset="0"/>
              </a:rPr>
              <a:t> 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Thu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endParaRPr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buNone/>
            </a:pPr>
            <a:r>
              <a:rPr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buNone/>
            </a:pPr>
            <a:endParaRPr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6" descr="Image result for music note clip 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76699">
            <a:off x="274638" y="5232718"/>
            <a:ext cx="5405437" cy="1487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WordArt 5"/>
          <p:cNvSpPr>
            <a:spLocks noChangeArrowheads="1" noChangeShapeType="1"/>
          </p:cNvSpPr>
          <p:nvPr/>
        </p:nvSpPr>
        <p:spPr bwMode="auto">
          <a:xfrm>
            <a:off x="-367506" y="1015169"/>
            <a:ext cx="10150623" cy="4395204"/>
          </a:xfrm>
          <a:prstGeom prst="rect">
            <a:avLst/>
          </a:prstGeom>
        </p:spPr>
        <p:txBody>
          <a:bodyPr wrap="none" numCol="1" fromWordArt="1">
            <a:prstTxWarp prst="textArchUpPour">
              <a:avLst>
                <a:gd name="adj1" fmla="val 11052443"/>
                <a:gd name="adj2" fmla="val 67787"/>
              </a:avLst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Chào mừng </a:t>
            </a:r>
            <a:r>
              <a:rPr kumimoji="0" lang="en-US" sz="3600" b="1" i="0" u="none" strike="noStrike" kern="1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thầy</a:t>
            </a:r>
            <a:r>
              <a:rPr kumimoji="0" lang="en-US" sz="3600" b="1" i="0" u="none" strike="noStrike" kern="1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cô</a:t>
            </a:r>
            <a:r>
              <a:rPr kumimoji="0" lang="en-US" sz="3600" b="1" i="0" u="none" strike="noStrike" kern="1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giáo</a:t>
            </a:r>
            <a:endParaRPr kumimoji="0" lang="en-US" sz="3600" b="1" i="0" u="none" strike="noStrike" kern="1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15" name="WordArt 3"/>
          <p:cNvSpPr>
            <a:spLocks noChangeArrowheads="1" noChangeShapeType="1"/>
          </p:cNvSpPr>
          <p:nvPr/>
        </p:nvSpPr>
        <p:spPr bwMode="auto">
          <a:xfrm>
            <a:off x="3238500" y="1724488"/>
            <a:ext cx="2476500" cy="673361"/>
          </a:xfrm>
          <a:prstGeom prst="rect">
            <a:avLst/>
          </a:prstGeom>
        </p:spPr>
        <p:txBody>
          <a:bodyPr wrap="none" numCol="1" fromWordArt="1">
            <a:prstTxWarp prst="textWave4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Âm</a:t>
            </a:r>
            <a:r>
              <a:rPr kumimoji="0" lang="en-US" sz="3600" b="1" i="0" u="none" strike="noStrike" kern="1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nhạc</a:t>
            </a:r>
            <a:r>
              <a:rPr kumimoji="0" lang="en-US" sz="3600" b="1" i="0" u="none" strike="noStrike" kern="1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lớp</a:t>
            </a:r>
            <a:r>
              <a:rPr kumimoji="0" lang="en-US" sz="3600" b="1" i="0" u="none" strike="noStrike" kern="1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2 </a:t>
            </a:r>
          </a:p>
        </p:txBody>
      </p:sp>
      <p:sp>
        <p:nvSpPr>
          <p:cNvPr id="2056" name="TextBox 18"/>
          <p:cNvSpPr txBox="1"/>
          <p:nvPr/>
        </p:nvSpPr>
        <p:spPr>
          <a:xfrm>
            <a:off x="109538" y="1588"/>
            <a:ext cx="89154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THÀNH PHỐ CHÍ LINH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HƯNG ĐẠO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83213" y="4983163"/>
            <a:ext cx="16002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635896" y="836712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3" y="-1"/>
            <a:ext cx="7416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2 NGHE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 BÀI:  “LỜI CÔ”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246" y="1057570"/>
            <a:ext cx="6374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Giới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thiệu bài hát </a:t>
            </a:r>
            <a:r>
              <a:rPr lang="vi-VN" sz="2800" b="1" i="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“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L</a:t>
            </a:r>
            <a:r>
              <a:rPr lang="vi-VN" sz="2800" b="1" i="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ời </a:t>
            </a:r>
            <a:r>
              <a:rPr lang="vi-VN" sz="2800" b="1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cô</a:t>
            </a:r>
            <a:r>
              <a:rPr lang="vi-VN" sz="2800" b="1" i="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”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                    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T</a:t>
            </a:r>
            <a:r>
              <a:rPr lang="vi-VN" sz="2800" b="1" i="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ác giả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:</a:t>
            </a:r>
            <a:r>
              <a:rPr lang="vi-VN" sz="2800" b="1" i="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</a:t>
            </a:r>
            <a:r>
              <a:rPr lang="vi-VN" sz="2800" b="1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Phạm Hải </a:t>
            </a:r>
            <a:r>
              <a:rPr lang="vi-VN" sz="2800" b="1" i="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Đăng</a:t>
            </a:r>
            <a:endParaRPr lang="en-US" sz="2800" b="1" i="1" dirty="0">
              <a:effectLst/>
              <a:latin typeface="Times New Roman" panose="02020603050405020304"/>
              <a:ea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1840" y="467211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HĐ TÌM 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HIỂU - KHÁM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PHÁ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230685"/>
            <a:ext cx="7570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Giới thiệu bài hát 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“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L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ời cô”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                      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T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ác giả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: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 Phạm Hải Đăng</a:t>
            </a:r>
            <a:endParaRPr lang="en-US" sz="2400" b="1" i="1" dirty="0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4" name="NGHE MAU LOI C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5733256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5488" y="962719"/>
            <a:ext cx="757030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thể hiện tình cảm tha thiết, trìu mến của các em học sinh dành cho cô giáo kính yêu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Lời cô làn gió mát,</a:t>
            </a:r>
          </a:p>
          <a:p>
            <a:pPr algn="ctr"/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mang ước mơ bay xa.</a:t>
            </a:r>
          </a:p>
          <a:p>
            <a:pPr algn="ctr"/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Lời cô là tia nắng,</a:t>
            </a:r>
          </a:p>
          <a:p>
            <a:pPr algn="ctr"/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cho cuộc đời nở hoa.</a:t>
            </a:r>
          </a:p>
          <a:p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85721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7624" y="-1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 CÔ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                                   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T</a:t>
            </a:r>
            <a:r>
              <a:rPr lang="vi-VN" sz="2400" b="1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ác giả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:</a:t>
            </a:r>
            <a:r>
              <a:rPr lang="vi-VN" sz="2400" b="1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Phạm Hải Đăng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0997"/>
            <a:ext cx="7200799" cy="5882078"/>
          </a:xfrm>
          <a:prstGeom prst="rect">
            <a:avLst/>
          </a:prstGeom>
        </p:spPr>
      </p:pic>
      <p:pic>
        <p:nvPicPr>
          <p:cNvPr id="10" name="NGHE MAU LOI C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3688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587"/>
            <a:ext cx="838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NGHE MAU LOI C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2312" y="5373216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79912" y="526807"/>
            <a:ext cx="53640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- GV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cho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HS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nghe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lần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thứ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nhất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rồi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hỏi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các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em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cảm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nhận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về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bài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hát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:</a:t>
            </a:r>
            <a:endParaRPr lang="en-US" sz="2400" dirty="0">
              <a:latin typeface="Times New Roman" panose="02020603050405020304"/>
              <a:ea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+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Giai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điệu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bài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hát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vui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tươi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hay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tha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thiết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?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+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Tốc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độ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bài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hát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vừa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phải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 hay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nhanh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?</a:t>
            </a:r>
            <a:endParaRPr lang="en-US" sz="2400" dirty="0">
              <a:latin typeface="Times New Roman" panose="02020603050405020304"/>
              <a:ea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+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Người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thể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hiện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bài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hát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là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trẻ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em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hay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người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lớn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?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+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Giọng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hát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là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bạn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nam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hay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bạn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nữ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?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+ 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Qua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bài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hát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 con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muốn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nhắn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gửi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đến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các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thầy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cô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giáo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điều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 smtClean="0">
                <a:latin typeface="Times New Roman" panose="02020603050405020304"/>
                <a:ea typeface="Times New Roman" panose="02020603050405020304"/>
              </a:rPr>
              <a:t>gì</a:t>
            </a:r>
            <a:r>
              <a:rPr lang="en-US" sz="2400" dirty="0" smtClean="0">
                <a:latin typeface="Times New Roman" panose="02020603050405020304"/>
                <a:ea typeface="Times New Roman" panose="02020603050405020304"/>
              </a:rPr>
              <a:t>?</a:t>
            </a:r>
            <a:endParaRPr lang="en-US" sz="2400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188640"/>
            <a:ext cx="7570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GHE MAU LOI C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733256"/>
            <a:ext cx="609600" cy="609600"/>
          </a:xfrm>
          <a:prstGeom prst="rect">
            <a:avLst/>
          </a:prstGeom>
        </p:spPr>
      </p:pic>
      <p:pic>
        <p:nvPicPr>
          <p:cNvPr id="6" name="Picture 2" descr="C:\Users\Administrator\Desktop\2021-07-24_19072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96523"/>
            <a:ext cx="2960978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Desktop\23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004048" y="1956165"/>
            <a:ext cx="35418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/>
              </a:rPr>
              <a:t>NGHE NHẠC BÀI: LỜI CÔ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9872" y="1571444"/>
            <a:ext cx="57606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BÀI HÁT: EM THƯƠNG THẦY MẾN CÔ</a:t>
            </a:r>
            <a:endParaRPr lang="en-US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51133" y="1041118"/>
            <a:ext cx="217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" descr="C:\Users\Administrator\Desktop\ư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"/>
            <a:ext cx="6048672" cy="8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istrator\Desktop\logo-sachcanhdi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706" y="0"/>
            <a:ext cx="458537" cy="58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pngtree-pink-tulip-family-potted-plants-image_11532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898525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50 hình ảnh đẹp nhất về Bác Hồ - Vị lãnh tụ của dân tộc | Hình ảnh, Hình,  Việt n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22" y="236753"/>
            <a:ext cx="902299" cy="119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06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80962"/>
            <a:ext cx="9201150" cy="693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6" descr="Image result for music note clip 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63" y="5073650"/>
            <a:ext cx="5405437" cy="1487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WordArt 5"/>
          <p:cNvSpPr>
            <a:spLocks noChangeArrowheads="1" noChangeShapeType="1"/>
          </p:cNvSpPr>
          <p:nvPr/>
        </p:nvSpPr>
        <p:spPr bwMode="auto">
          <a:xfrm>
            <a:off x="-173355" y="1422400"/>
            <a:ext cx="9314815" cy="4395470"/>
          </a:xfrm>
          <a:prstGeom prst="rect">
            <a:avLst/>
          </a:prstGeom>
        </p:spPr>
        <p:txBody>
          <a:bodyPr wrap="none" numCol="1" fromWordArt="1">
            <a:prstTxWarp prst="textArchUpPour">
              <a:avLst>
                <a:gd name="adj1" fmla="val 11052443"/>
                <a:gd name="adj2" fmla="val 67787"/>
              </a:avLst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TẠM BIỆT CÁC EM! CHÚNG TA SẼ GẶP NHAU Ở TIẾT HỌC HÔM SAU NHA!</a:t>
            </a:r>
            <a:endParaRPr kumimoji="0" lang="en-US" sz="3600" b="1" i="0" u="none" strike="noStrike" kern="1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pic>
        <p:nvPicPr>
          <p:cNvPr id="3174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2408492">
            <a:off x="5246688" y="2622550"/>
            <a:ext cx="1285875" cy="1135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6775" y="2601913"/>
            <a:ext cx="461010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9832" y="5157192"/>
            <a:ext cx="59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vỗ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nhịp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“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th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ương thầy mến cô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” 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4437112"/>
            <a:ext cx="4968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KHỞI ĐỘNG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Âm nhạc 2 - Em thương thầy mến cô - Karao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292494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Desktop\23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004048" y="1956165"/>
            <a:ext cx="35418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/>
              </a:rPr>
              <a:t>NGHE NHẠC BÀI: LỜI CÔ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9872" y="1571444"/>
            <a:ext cx="57606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BÀI HÁT: EM THƯƠNG THẦY MẾN CÔ</a:t>
            </a:r>
            <a:endParaRPr lang="en-US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51133" y="1041118"/>
            <a:ext cx="217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" descr="C:\Users\Administrator\Desktop\ư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"/>
            <a:ext cx="6048672" cy="8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istrator\Desktop\logo-sachcanhdi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706" y="0"/>
            <a:ext cx="458537" cy="58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pngtree-pink-tulip-family-potted-plants-image_11532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898525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50 hình ảnh đẹp nhất về Bác Hồ - Vị lãnh tụ của dân tộc | Hình ảnh, Hình,  Việt n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22" y="236753"/>
            <a:ext cx="902299" cy="119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3129169" y="5449329"/>
            <a:ext cx="60148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4256" y="473309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THỰC HÀNH LUYỆN TẬP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85288"/>
            <a:ext cx="759633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1 ÔN TẬP BÀI HÁT: EM THƯƠNG THẦY MẾN CÔ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2021-07-23_22342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2" y="116632"/>
            <a:ext cx="915528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Âm nhạc 2 - Em thương thầy mến cô - Karao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4510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0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2021-07-23_22342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2" y="548680"/>
            <a:ext cx="915528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Âm nhạc 2 - Em thương thầy mến cô - Karao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4510" y="5949280"/>
            <a:ext cx="609600" cy="609600"/>
          </a:xfrm>
          <a:prstGeom prst="rect">
            <a:avLst/>
          </a:prstGeom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460573" y="0"/>
            <a:ext cx="68789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55576" y="2492896"/>
            <a:ext cx="8280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07504" y="3717032"/>
            <a:ext cx="9036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x 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7504" y="4941168"/>
            <a:ext cx="9036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x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1004" y="6158770"/>
            <a:ext cx="9036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x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4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2021-07-23_22342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2" y="548680"/>
            <a:ext cx="915528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Âm nhạc 2 - Em thương thầy mến cô - Karao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4510" y="5949280"/>
            <a:ext cx="609600" cy="609600"/>
          </a:xfrm>
          <a:prstGeom prst="rect">
            <a:avLst/>
          </a:prstGeom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460573" y="0"/>
            <a:ext cx="68789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55576" y="2492896"/>
            <a:ext cx="8280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      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07504" y="3717032"/>
            <a:ext cx="9036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x            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7504" y="4941168"/>
            <a:ext cx="9036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x                 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1004" y="6158770"/>
            <a:ext cx="9036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x                                    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8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4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3893" y="2924944"/>
            <a:ext cx="50760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Hướng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dẫn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HS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hát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đối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đáp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hòa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giọng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666740"/>
              </p:ext>
            </p:extLst>
          </p:nvPr>
        </p:nvGraphicFramePr>
        <p:xfrm>
          <a:off x="3059832" y="4581127"/>
          <a:ext cx="6084168" cy="22326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99836"/>
                <a:gridCol w="4684332"/>
              </a:tblGrid>
              <a:tr h="372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Người</a:t>
                      </a:r>
                      <a:r>
                        <a:rPr lang="en-US" sz="2000" b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hát</a:t>
                      </a:r>
                      <a:endParaRPr lang="en-US" sz="2000" b="1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Câu</a:t>
                      </a:r>
                      <a:r>
                        <a:rPr lang="en-US" sz="2000" b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hát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HS </a:t>
                      </a:r>
                      <a:r>
                        <a:rPr lang="en-US" sz="2000" b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nữ</a:t>
                      </a:r>
                      <a:endParaRPr lang="en-US" sz="2000" b="1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Sao </a:t>
                      </a:r>
                      <a:r>
                        <a:rPr lang="en-US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em</a:t>
                      </a:r>
                      <a:r>
                        <a:rPr lang="en-US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thương</a:t>
                      </a:r>
                      <a:r>
                        <a:rPr lang="en-US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 ….  </a:t>
                      </a:r>
                      <a:r>
                        <a:rPr lang="en-US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hằng</a:t>
                      </a:r>
                      <a:r>
                        <a:rPr lang="en-US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gắng</a:t>
                      </a:r>
                      <a:r>
                        <a:rPr lang="en-US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sức</a:t>
                      </a:r>
                      <a:r>
                        <a:rPr lang="en-US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HS </a:t>
                      </a:r>
                      <a:r>
                        <a:rPr lang="en-US" sz="2000" b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nam</a:t>
                      </a:r>
                      <a:endParaRPr lang="en-US" sz="2000" b="1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Quyết</a:t>
                      </a:r>
                      <a:r>
                        <a:rPr lang="en-US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chí</a:t>
                      </a:r>
                      <a:r>
                        <a:rPr lang="en-US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đem</a:t>
                      </a:r>
                      <a:r>
                        <a:rPr lang="en-US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chọn</a:t>
                      </a:r>
                      <a:r>
                        <a:rPr lang="en-US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….. </a:t>
                      </a:r>
                      <a:r>
                        <a:rPr lang="en-US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vì</a:t>
                      </a:r>
                      <a:r>
                        <a:rPr lang="en-US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mai</a:t>
                      </a:r>
                      <a:r>
                        <a:rPr lang="en-US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đây</a:t>
                      </a:r>
                      <a:r>
                        <a:rPr lang="en-US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HS </a:t>
                      </a:r>
                      <a:r>
                        <a:rPr lang="en-US" sz="2000" b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nữ</a:t>
                      </a:r>
                      <a:endParaRPr lang="en-US" sz="2000" b="1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Nên</a:t>
                      </a:r>
                      <a:r>
                        <a:rPr lang="en-US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em</a:t>
                      </a:r>
                      <a:r>
                        <a:rPr lang="en-US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luôn</a:t>
                      </a:r>
                      <a:r>
                        <a:rPr lang="en-US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luôn</a:t>
                      </a:r>
                      <a:r>
                        <a:rPr lang="en-US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….. </a:t>
                      </a:r>
                      <a:r>
                        <a:rPr lang="en-US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vì</a:t>
                      </a:r>
                      <a:r>
                        <a:rPr lang="en-US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đất</a:t>
                      </a:r>
                      <a:r>
                        <a:rPr lang="en-US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nước</a:t>
                      </a:r>
                      <a:r>
                        <a:rPr lang="en-US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HS </a:t>
                      </a:r>
                      <a:r>
                        <a:rPr lang="en-US" sz="2000" b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nam</a:t>
                      </a:r>
                      <a:endParaRPr lang="en-US" sz="2000" b="1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Nên</a:t>
                      </a:r>
                      <a:r>
                        <a:rPr lang="fr-FR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fr-FR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em</a:t>
                      </a:r>
                      <a:r>
                        <a:rPr lang="fr-FR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fr-FR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luôn</a:t>
                      </a:r>
                      <a:r>
                        <a:rPr lang="fr-FR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fr-FR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luôn</a:t>
                      </a:r>
                      <a:r>
                        <a:rPr lang="fr-FR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….  </a:t>
                      </a:r>
                      <a:r>
                        <a:rPr lang="fr-FR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yêu</a:t>
                      </a:r>
                      <a:r>
                        <a:rPr lang="fr-FR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non </a:t>
                      </a:r>
                      <a:r>
                        <a:rPr lang="fr-FR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sông</a:t>
                      </a:r>
                      <a:r>
                        <a:rPr lang="fr-FR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Cả</a:t>
                      </a:r>
                      <a:r>
                        <a:rPr lang="en-US" sz="2000" b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lớp</a:t>
                      </a:r>
                      <a:endParaRPr lang="en-US" sz="2000" b="1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Sao </a:t>
                      </a:r>
                      <a:r>
                        <a:rPr lang="en-US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em</a:t>
                      </a:r>
                      <a:r>
                        <a:rPr lang="en-US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thương</a:t>
                      </a:r>
                      <a:r>
                        <a:rPr lang="en-US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thầy</a:t>
                      </a:r>
                      <a:r>
                        <a:rPr lang="en-US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…. </a:t>
                      </a:r>
                      <a:r>
                        <a:rPr lang="en-US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vì</a:t>
                      </a:r>
                      <a:r>
                        <a:rPr lang="en-US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mai</a:t>
                      </a:r>
                      <a:r>
                        <a:rPr lang="en-US" sz="2000" i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đây</a:t>
                      </a:r>
                      <a:endParaRPr lang="en-US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Âm nhạc 2 - Em thương thầy mến cô - Karao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6926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2646" y="659737"/>
            <a:ext cx="6867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HS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động</a:t>
            </a:r>
            <a:endParaRPr lang="en-US" sz="28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 </a:t>
            </a:r>
            <a:endParaRPr lang="en-US" sz="2800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4097" name="Picture 1" descr="C:\Users\Administrator\Desktop\2021-07-24_1840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0354"/>
            <a:ext cx="9144000" cy="55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Âm nhạc 2 - Em thương thầy mến cô - Karao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85866" y="5013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496</Words>
  <Application>Microsoft Office PowerPoint</Application>
  <PresentationFormat>On-screen Show (4:3)</PresentationFormat>
  <Paragraphs>65</Paragraphs>
  <Slides>16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HIEN</cp:lastModifiedBy>
  <cp:revision>139</cp:revision>
  <dcterms:created xsi:type="dcterms:W3CDTF">2021-07-12T05:01:00Z</dcterms:created>
  <dcterms:modified xsi:type="dcterms:W3CDTF">2023-10-13T07:41:38Z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081741727A654615B74607AF8534B2AB</vt:lpwstr>
  </property>
  <property fmtid="{D5CDD505-2E9C-101B-9397-08002B2CF9AE}" pid="3" name="KSOProductBuildVer">
    <vt:lpwstr>1033-11.2.0.10265</vt:lpwstr>
  </property>
</Properties>
</file>