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Lst>
  <p:notesMasterIdLst>
    <p:notesMasterId r:id="rId29"/>
  </p:notesMasterIdLst>
  <p:sldIdLst>
    <p:sldId id="275" r:id="rId2"/>
    <p:sldId id="383" r:id="rId3"/>
    <p:sldId id="424" r:id="rId4"/>
    <p:sldId id="436" r:id="rId5"/>
    <p:sldId id="437" r:id="rId6"/>
    <p:sldId id="438" r:id="rId7"/>
    <p:sldId id="439" r:id="rId8"/>
    <p:sldId id="440" r:id="rId9"/>
    <p:sldId id="462" r:id="rId10"/>
    <p:sldId id="365" r:id="rId11"/>
    <p:sldId id="463" r:id="rId12"/>
    <p:sldId id="284" r:id="rId13"/>
    <p:sldId id="285" r:id="rId14"/>
    <p:sldId id="470" r:id="rId15"/>
    <p:sldId id="442" r:id="rId16"/>
    <p:sldId id="461" r:id="rId17"/>
    <p:sldId id="282" r:id="rId18"/>
    <p:sldId id="464" r:id="rId19"/>
    <p:sldId id="465" r:id="rId20"/>
    <p:sldId id="467" r:id="rId21"/>
    <p:sldId id="466" r:id="rId22"/>
    <p:sldId id="450" r:id="rId23"/>
    <p:sldId id="449" r:id="rId24"/>
    <p:sldId id="468" r:id="rId25"/>
    <p:sldId id="471" r:id="rId26"/>
    <p:sldId id="469" r:id="rId27"/>
    <p:sldId id="472" r:id="rId28"/>
  </p:sldIdLst>
  <p:sldSz cx="12190413" cy="6858000"/>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FC"/>
    <a:srgbClr val="FFFBF7"/>
    <a:srgbClr val="0000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8950" autoAdjust="0"/>
  </p:normalViewPr>
  <p:slideViewPr>
    <p:cSldViewPr snapToGrid="0">
      <p:cViewPr varScale="1">
        <p:scale>
          <a:sx n="72" d="100"/>
          <a:sy n="72" d="100"/>
        </p:scale>
        <p:origin x="66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2023/10/30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47DDD7D9-7503-49BC-889E-AF6C96634F41}" type="slidenum">
              <a:rPr lang="en-US" smtClean="0"/>
              <a:t>1</a:t>
            </a:fld>
            <a:endParaRPr lang="en-US"/>
          </a:p>
        </p:txBody>
      </p:sp>
    </p:spTree>
    <p:extLst>
      <p:ext uri="{BB962C8B-B14F-4D97-AF65-F5344CB8AC3E}">
        <p14:creationId xmlns:p14="http://schemas.microsoft.com/office/powerpoint/2010/main" val="412544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10/30/2023</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019"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019"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48CAB18A-EEAF-4CC3-B014-6871ADE81452}"/>
              </a:ext>
            </a:extLst>
          </p:cNvPr>
          <p:cNvSpPr/>
          <p:nvPr userDrawn="1"/>
        </p:nvSpPr>
        <p:spPr>
          <a:xfrm>
            <a:off x="11100414" y="13652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07269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4"/>
            <a:ext cx="12183293" cy="6816715"/>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10/30/2023</a:t>
            </a:fld>
            <a:endParaRPr lang="en-US"/>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178998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Tree>
    <p:extLst>
      <p:ext uri="{BB962C8B-B14F-4D97-AF65-F5344CB8AC3E}">
        <p14:creationId xmlns:p14="http://schemas.microsoft.com/office/powerpoint/2010/main" val="85751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19" y="2005"/>
            <a:ext cx="12164255" cy="6853993"/>
          </a:xfrm>
          <a:prstGeom prst="rect">
            <a:avLst/>
          </a:prstGeom>
          <a:noFill/>
          <a:ln>
            <a:noFill/>
          </a:ln>
        </p:spPr>
      </p:pic>
      <p:sp>
        <p:nvSpPr>
          <p:cNvPr id="37" name="Google Shape;37;p10"/>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10/30/2023</a:t>
            </a:fld>
            <a:endParaRPr lang="en-US"/>
          </a:p>
        </p:txBody>
      </p:sp>
      <p:sp>
        <p:nvSpPr>
          <p:cNvPr id="38" name="Google Shape;38;p10"/>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1793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679"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679" y="1681163"/>
            <a:ext cx="5157116"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679" y="2505075"/>
            <a:ext cx="5157116"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1397" y="1681163"/>
            <a:ext cx="5182513"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1397" y="2505075"/>
            <a:ext cx="5182513"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10/30/2023</a:t>
            </a:fld>
            <a:endParaRPr lang="en-US"/>
          </a:p>
        </p:txBody>
      </p:sp>
      <p:sp>
        <p:nvSpPr>
          <p:cNvPr id="47" name="Google Shape;47;p11"/>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0412" cy="6820698"/>
          </a:xfrm>
          <a:prstGeom prst="rect">
            <a:avLst/>
          </a:prstGeom>
          <a:noFill/>
          <a:ln>
            <a:noFill/>
          </a:ln>
        </p:spPr>
      </p:pic>
      <p:sp>
        <p:nvSpPr>
          <p:cNvPr id="11" name="Oval 10">
            <a:extLst>
              <a:ext uri="{FF2B5EF4-FFF2-40B4-BE49-F238E27FC236}">
                <a16:creationId xmlns:a16="http://schemas.microsoft.com/office/drawing/2014/main" id="{48CAB18A-EEAF-4CC3-B014-6871ADE81452}"/>
              </a:ext>
            </a:extLst>
          </p:cNvPr>
          <p:cNvSpPr/>
          <p:nvPr userDrawn="1"/>
        </p:nvSpPr>
        <p:spPr>
          <a:xfrm>
            <a:off x="10714266" y="29035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3786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759" y="1709773"/>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759" y="458949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96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10/30/2023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1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10/30/2023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09" r:id="rId6"/>
    <p:sldLayoutId id="2147483711" r:id="rId7"/>
    <p:sldLayoutId id="2147483713" r:id="rId8"/>
    <p:sldLayoutId id="21474837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jpeg"/><Relationship Id="rId7" Type="http://schemas.openxmlformats.org/officeDocument/2006/relationships/image" Target="../media/image16.gif"/><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gif"/></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19.png"/><Relationship Id="rId18" Type="http://schemas.openxmlformats.org/officeDocument/2006/relationships/image" Target="../media/image27.png"/><Relationship Id="rId3" Type="http://schemas.openxmlformats.org/officeDocument/2006/relationships/audio" Target="../media/audio2.wav"/><Relationship Id="rId21" Type="http://schemas.openxmlformats.org/officeDocument/2006/relationships/slide" Target="slide8.xml"/><Relationship Id="rId7" Type="http://schemas.openxmlformats.org/officeDocument/2006/relationships/image" Target="../media/image15.png"/><Relationship Id="rId12" Type="http://schemas.openxmlformats.org/officeDocument/2006/relationships/image" Target="../media/image24.gif"/><Relationship Id="rId17" Type="http://schemas.openxmlformats.org/officeDocument/2006/relationships/slide" Target="slide6.xml"/><Relationship Id="rId25" Type="http://schemas.openxmlformats.org/officeDocument/2006/relationships/slide" Target="slide10.xml"/><Relationship Id="rId2" Type="http://schemas.openxmlformats.org/officeDocument/2006/relationships/audio" Target="../media/audio1.wav"/><Relationship Id="rId16" Type="http://schemas.openxmlformats.org/officeDocument/2006/relationships/image" Target="../media/image26.gif"/><Relationship Id="rId20"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23.gif"/><Relationship Id="rId24" Type="http://schemas.openxmlformats.org/officeDocument/2006/relationships/image" Target="../media/image30.png"/><Relationship Id="rId5" Type="http://schemas.openxmlformats.org/officeDocument/2006/relationships/image" Target="../media/image13.png"/><Relationship Id="rId15" Type="http://schemas.openxmlformats.org/officeDocument/2006/relationships/image" Target="../media/image25.gif"/><Relationship Id="rId23" Type="http://schemas.openxmlformats.org/officeDocument/2006/relationships/slide" Target="slide5.xml"/><Relationship Id="rId10" Type="http://schemas.openxmlformats.org/officeDocument/2006/relationships/image" Target="../media/image22.gif"/><Relationship Id="rId19" Type="http://schemas.openxmlformats.org/officeDocument/2006/relationships/slide" Target="slide7.xml"/><Relationship Id="rId4" Type="http://schemas.openxmlformats.org/officeDocument/2006/relationships/image" Target="../media/image12.jpeg"/><Relationship Id="rId9" Type="http://schemas.openxmlformats.org/officeDocument/2006/relationships/image" Target="../media/image21.gif"/><Relationship Id="rId14" Type="http://schemas.openxmlformats.org/officeDocument/2006/relationships/image" Target="../media/image20.gif"/><Relationship Id="rId22"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2.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4.wav"/><Relationship Id="rId7" Type="http://schemas.openxmlformats.org/officeDocument/2006/relationships/image" Target="../media/image34.jpe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2.jpeg"/><Relationship Id="rId9" Type="http://schemas.openxmlformats.org/officeDocument/2006/relationships/image" Target="../media/image33.gif"/></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4.wav"/><Relationship Id="rId7" Type="http://schemas.openxmlformats.org/officeDocument/2006/relationships/image" Target="../media/image37.jpe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33.gif"/><Relationship Id="rId5" Type="http://schemas.openxmlformats.org/officeDocument/2006/relationships/slide" Target="slide4.xml"/><Relationship Id="rId10" Type="http://schemas.openxmlformats.org/officeDocument/2006/relationships/image" Target="../media/image40.jpeg"/><Relationship Id="rId4" Type="http://schemas.openxmlformats.org/officeDocument/2006/relationships/image" Target="../media/image12.jpeg"/><Relationship Id="rId9"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2.jpe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8939" y="1861370"/>
            <a:ext cx="6681096" cy="1938740"/>
          </a:xfrm>
          <a:prstGeom prst="rect">
            <a:avLst/>
          </a:prstGeom>
          <a:noFill/>
        </p:spPr>
        <p:txBody>
          <a:bodyPr wrap="square" rtlCol="0">
            <a:spAutoFit/>
          </a:bodyPr>
          <a:lstStyle/>
          <a:p>
            <a:pPr algn="ctr"/>
            <a:r>
              <a:rPr lang="en-US" sz="5999" b="1" dirty="0" err="1">
                <a:latin typeface="Times New Roman" pitchFamily="18" charset="0"/>
                <a:cs typeface="Times New Roman" pitchFamily="18" charset="0"/>
              </a:rPr>
              <a:t>Chào</a:t>
            </a:r>
            <a:r>
              <a:rPr lang="en-US" sz="5999" b="1" dirty="0">
                <a:latin typeface="Times New Roman" pitchFamily="18" charset="0"/>
                <a:cs typeface="Times New Roman" pitchFamily="18" charset="0"/>
              </a:rPr>
              <a:t> </a:t>
            </a:r>
            <a:r>
              <a:rPr lang="en-US" sz="5999" b="1" dirty="0" err="1">
                <a:latin typeface="Times New Roman" pitchFamily="18" charset="0"/>
                <a:cs typeface="Times New Roman" pitchFamily="18" charset="0"/>
              </a:rPr>
              <a:t>mừng</a:t>
            </a:r>
            <a:r>
              <a:rPr lang="en-US" sz="5999" b="1" dirty="0">
                <a:latin typeface="Times New Roman" pitchFamily="18" charset="0"/>
                <a:cs typeface="Times New Roman" pitchFamily="18" charset="0"/>
              </a:rPr>
              <a:t> </a:t>
            </a:r>
            <a:r>
              <a:rPr lang="en-US" sz="5999" b="1" dirty="0" err="1">
                <a:latin typeface="Times New Roman" pitchFamily="18" charset="0"/>
                <a:cs typeface="Times New Roman" pitchFamily="18" charset="0"/>
              </a:rPr>
              <a:t>các</a:t>
            </a:r>
            <a:r>
              <a:rPr lang="en-US" sz="5999" b="1" dirty="0">
                <a:latin typeface="Times New Roman" pitchFamily="18" charset="0"/>
                <a:cs typeface="Times New Roman" pitchFamily="18" charset="0"/>
              </a:rPr>
              <a:t> </a:t>
            </a:r>
            <a:r>
              <a:rPr lang="en-US" sz="5999" b="1" dirty="0" err="1">
                <a:latin typeface="Times New Roman" pitchFamily="18" charset="0"/>
                <a:cs typeface="Times New Roman" pitchFamily="18" charset="0"/>
              </a:rPr>
              <a:t>em</a:t>
            </a:r>
            <a:r>
              <a:rPr lang="en-US" sz="5999" b="1" dirty="0">
                <a:latin typeface="Times New Roman" pitchFamily="18" charset="0"/>
                <a:cs typeface="Times New Roman" pitchFamily="18" charset="0"/>
              </a:rPr>
              <a:t> </a:t>
            </a:r>
            <a:r>
              <a:rPr lang="en-US" sz="5999" b="1" dirty="0" err="1">
                <a:latin typeface="Times New Roman" pitchFamily="18" charset="0"/>
                <a:cs typeface="Times New Roman" pitchFamily="18" charset="0"/>
              </a:rPr>
              <a:t>đến</a:t>
            </a:r>
            <a:r>
              <a:rPr lang="en-US" sz="5999" b="1" dirty="0">
                <a:latin typeface="Times New Roman" pitchFamily="18" charset="0"/>
                <a:cs typeface="Times New Roman" pitchFamily="18" charset="0"/>
              </a:rPr>
              <a:t> </a:t>
            </a:r>
            <a:r>
              <a:rPr lang="en-US" sz="5999" b="1" dirty="0" err="1">
                <a:latin typeface="Times New Roman" pitchFamily="18" charset="0"/>
                <a:cs typeface="Times New Roman" pitchFamily="18" charset="0"/>
              </a:rPr>
              <a:t>với</a:t>
            </a:r>
            <a:r>
              <a:rPr lang="en-US" sz="5999" b="1" dirty="0">
                <a:latin typeface="Times New Roman" pitchFamily="18" charset="0"/>
                <a:cs typeface="Times New Roman" pitchFamily="18" charset="0"/>
              </a:rPr>
              <a:t> </a:t>
            </a:r>
            <a:r>
              <a:rPr lang="en-US" sz="5999" b="1" dirty="0" err="1">
                <a:latin typeface="Times New Roman" pitchFamily="18" charset="0"/>
                <a:cs typeface="Times New Roman" pitchFamily="18" charset="0"/>
              </a:rPr>
              <a:t>tiết</a:t>
            </a:r>
            <a:r>
              <a:rPr lang="en-US" sz="5999" b="1" dirty="0">
                <a:latin typeface="Times New Roman" pitchFamily="18" charset="0"/>
                <a:cs typeface="Times New Roman" pitchFamily="18" charset="0"/>
              </a:rPr>
              <a:t> </a:t>
            </a:r>
            <a:r>
              <a:rPr lang="en-US" sz="5999" b="1" dirty="0" err="1">
                <a:latin typeface="Times New Roman" pitchFamily="18" charset="0"/>
                <a:cs typeface="Times New Roman" pitchFamily="18" charset="0"/>
              </a:rPr>
              <a:t>học</a:t>
            </a:r>
            <a:endParaRPr lang="en-US" sz="5999" b="1" dirty="0">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79" y="1447626"/>
            <a:ext cx="2476178" cy="2161893"/>
          </a:xfrm>
          <a:prstGeom prst="rect">
            <a:avLst/>
          </a:prstGeom>
        </p:spPr>
      </p:pic>
    </p:spTree>
    <p:extLst>
      <p:ext uri="{BB962C8B-B14F-4D97-AF65-F5344CB8AC3E}">
        <p14:creationId xmlns:p14="http://schemas.microsoft.com/office/powerpoint/2010/main" val="395800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4"/>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5D1BF24-76CA-4563-959A-F281F9EC668C}"/>
              </a:ext>
            </a:extLst>
          </p:cNvPr>
          <p:cNvSpPr txBox="1">
            <a:spLocks/>
          </p:cNvSpPr>
          <p:nvPr/>
        </p:nvSpPr>
        <p:spPr>
          <a:xfrm>
            <a:off x="437142" y="474460"/>
            <a:ext cx="10514231" cy="6670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600" b="1" dirty="0">
                <a:cs typeface="Times New Roman" pitchFamily="18" charset="0"/>
              </a:rPr>
            </a:br>
            <a:r>
              <a:rPr lang="en-US" sz="3600" b="1" dirty="0">
                <a:cs typeface="Times New Roman" pitchFamily="18" charset="0"/>
              </a:rPr>
              <a:t>        </a:t>
            </a:r>
            <a:endParaRPr lang="en-US" sz="3600" b="1" dirty="0">
              <a:solidFill>
                <a:srgbClr val="FF0000"/>
              </a:solidFill>
              <a:cs typeface="Times New Roman" pitchFamily="18" charset="0"/>
            </a:endParaRPr>
          </a:p>
        </p:txBody>
      </p:sp>
      <p:sp>
        <p:nvSpPr>
          <p:cNvPr id="2" name="AutoShape 2" descr="Top 9 loại sen đá đẹp và phổ biến nhất hiện nay khiến ai cũng muốn c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483" y="1674769"/>
            <a:ext cx="10153934" cy="388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588752" y="1938528"/>
            <a:ext cx="725242" cy="1197864"/>
          </a:xfrm>
          <a:prstGeom prst="rect">
            <a:avLst/>
          </a:prstGeom>
          <a:solidFill>
            <a:srgbClr val="FFFFF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bg1"/>
              </a:solidFill>
            </a:endParaRPr>
          </a:p>
        </p:txBody>
      </p:sp>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5D1BF24-76CA-4563-959A-F281F9EC668C}"/>
              </a:ext>
            </a:extLst>
          </p:cNvPr>
          <p:cNvSpPr txBox="1">
            <a:spLocks/>
          </p:cNvSpPr>
          <p:nvPr/>
        </p:nvSpPr>
        <p:spPr>
          <a:xfrm>
            <a:off x="390522" y="530087"/>
            <a:ext cx="10514231" cy="1197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cs typeface="Times New Roman" pitchFamily="18" charset="0"/>
              </a:rPr>
              <a:t>              </a:t>
            </a:r>
            <a:r>
              <a:rPr lang="en-US" sz="3600" b="1" dirty="0" err="1">
                <a:solidFill>
                  <a:srgbClr val="FF0000"/>
                </a:solidFill>
                <a:cs typeface="Times New Roman" pitchFamily="18" charset="0"/>
              </a:rPr>
              <a:t>Bài</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đọc</a:t>
            </a:r>
            <a:r>
              <a:rPr lang="en-US" sz="3600" b="1" dirty="0">
                <a:solidFill>
                  <a:srgbClr val="FF0000"/>
                </a:solidFill>
                <a:cs typeface="Times New Roman" pitchFamily="18" charset="0"/>
              </a:rPr>
              <a:t> 2: </a:t>
            </a:r>
            <a:r>
              <a:rPr lang="en-US" sz="3600" b="1" dirty="0" err="1">
                <a:solidFill>
                  <a:srgbClr val="FF0000"/>
                </a:solidFill>
                <a:cs typeface="Times New Roman" pitchFamily="18" charset="0"/>
              </a:rPr>
              <a:t>Những</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cây</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sen</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đá</a:t>
            </a:r>
            <a:endParaRPr lang="en-US" sz="3600" b="1" dirty="0">
              <a:solidFill>
                <a:srgbClr val="FF0000"/>
              </a:solidFill>
              <a:cs typeface="Times New Roman" pitchFamily="18" charset="0"/>
            </a:endParaRPr>
          </a:p>
          <a:p>
            <a:pPr algn="ctr"/>
            <a:r>
              <a:rPr lang="en-US" sz="3600" b="1" dirty="0">
                <a:solidFill>
                  <a:srgbClr val="FF0000"/>
                </a:solidFill>
                <a:cs typeface="Times New Roman" pitchFamily="18" charset="0"/>
              </a:rPr>
              <a:t>                                           </a:t>
            </a:r>
            <a:r>
              <a:rPr lang="en-US" sz="2800" b="1" i="1" dirty="0">
                <a:solidFill>
                  <a:srgbClr val="002060"/>
                </a:solidFill>
                <a:cs typeface="Times New Roman" pitchFamily="18" charset="0"/>
              </a:rPr>
              <a:t>Theo </a:t>
            </a:r>
            <a:r>
              <a:rPr lang="en-US" sz="2800" b="1" i="1" dirty="0" err="1">
                <a:solidFill>
                  <a:srgbClr val="002060"/>
                </a:solidFill>
                <a:cs typeface="Times New Roman" pitchFamily="18" charset="0"/>
              </a:rPr>
              <a:t>Thái</a:t>
            </a:r>
            <a:r>
              <a:rPr lang="en-US" sz="2800" b="1" i="1" dirty="0">
                <a:solidFill>
                  <a:srgbClr val="002060"/>
                </a:solidFill>
                <a:cs typeface="Times New Roman" pitchFamily="18" charset="0"/>
              </a:rPr>
              <a:t> </a:t>
            </a:r>
            <a:r>
              <a:rPr lang="en-US" sz="2800" b="1" i="1" dirty="0" err="1">
                <a:solidFill>
                  <a:srgbClr val="002060"/>
                </a:solidFill>
                <a:cs typeface="Times New Roman" pitchFamily="18" charset="0"/>
              </a:rPr>
              <a:t>Hiển</a:t>
            </a:r>
            <a:endParaRPr lang="en-US" sz="2800" b="1" i="1" dirty="0">
              <a:solidFill>
                <a:srgbClr val="002060"/>
              </a:solidFill>
              <a:cs typeface="Times New Roman" pitchFamily="18" charset="0"/>
            </a:endParaRPr>
          </a:p>
        </p:txBody>
      </p:sp>
      <p:sp>
        <p:nvSpPr>
          <p:cNvPr id="2" name="AutoShape 2" descr="Top 9 loại sen đá đẹp và phổ biến nhất hiện nay khiến ai cũng muốn c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060" y="1944688"/>
            <a:ext cx="10153934" cy="388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588752" y="1938528"/>
            <a:ext cx="725242" cy="1197864"/>
          </a:xfrm>
          <a:prstGeom prst="rect">
            <a:avLst/>
          </a:prstGeom>
          <a:solidFill>
            <a:srgbClr val="FFFFF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bg1"/>
              </a:solidFill>
            </a:endParaRPr>
          </a:p>
        </p:txBody>
      </p:sp>
    </p:spTree>
    <p:extLst>
      <p:ext uri="{BB962C8B-B14F-4D97-AF65-F5344CB8AC3E}">
        <p14:creationId xmlns:p14="http://schemas.microsoft.com/office/powerpoint/2010/main" val="39832569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892" r="1900" b="16560"/>
          <a:stretch/>
        </p:blipFill>
        <p:spPr>
          <a:xfrm>
            <a:off x="3580934" y="147911"/>
            <a:ext cx="5163722" cy="3871376"/>
          </a:xfrm>
          <a:prstGeom prst="rect">
            <a:avLst/>
          </a:prstGeom>
        </p:spPr>
      </p:pic>
      <p:sp>
        <p:nvSpPr>
          <p:cNvPr id="3" name="TextBox 2"/>
          <p:cNvSpPr txBox="1"/>
          <p:nvPr/>
        </p:nvSpPr>
        <p:spPr>
          <a:xfrm>
            <a:off x="4518657" y="2083600"/>
            <a:ext cx="3639542" cy="1323267"/>
          </a:xfrm>
          <a:prstGeom prst="rect">
            <a:avLst/>
          </a:prstGeom>
          <a:noFill/>
        </p:spPr>
        <p:txBody>
          <a:bodyPr wrap="square" rtlCol="0">
            <a:spAutoFit/>
          </a:bodyPr>
          <a:lstStyle/>
          <a:p>
            <a:pPr algn="ctr"/>
            <a:r>
              <a:rPr lang="en-US" sz="7999"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p>
        </p:txBody>
      </p:sp>
      <p:sp>
        <p:nvSpPr>
          <p:cNvPr id="4" name="Rounded Rectangle 3"/>
          <p:cNvSpPr/>
          <p:nvPr/>
        </p:nvSpPr>
        <p:spPr>
          <a:xfrm>
            <a:off x="11030357" y="446"/>
            <a:ext cx="1160055" cy="1076492"/>
          </a:xfrm>
          <a:prstGeom prst="roundRect">
            <a:avLst/>
          </a:prstGeom>
          <a:solidFill>
            <a:srgbClr val="FFE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7303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 calcmode="lin" valueType="num">
                                      <p:cBhvr>
                                        <p:cTn id="15"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3293" y="3912478"/>
            <a:ext cx="2821319" cy="248793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81" y="685054"/>
            <a:ext cx="2120273" cy="24736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4995" y="5328264"/>
            <a:ext cx="1394782" cy="1529290"/>
          </a:xfrm>
          <a:prstGeom prst="rect">
            <a:avLst/>
          </a:prstGeom>
        </p:spPr>
      </p:pic>
      <p:sp>
        <p:nvSpPr>
          <p:cNvPr id="6" name="TextBox 5"/>
          <p:cNvSpPr txBox="1"/>
          <p:nvPr/>
        </p:nvSpPr>
        <p:spPr>
          <a:xfrm>
            <a:off x="4187996" y="2050671"/>
            <a:ext cx="4187997" cy="1861806"/>
          </a:xfrm>
          <a:prstGeom prst="rect">
            <a:avLst/>
          </a:prstGeom>
          <a:noFill/>
        </p:spPr>
        <p:txBody>
          <a:bodyPr wrap="square" rtlCol="0">
            <a:spAutoFit/>
          </a:bodyPr>
          <a:lstStyle/>
          <a:p>
            <a:pPr algn="ctr"/>
            <a:r>
              <a:rPr lang="en-US" sz="114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
        <p:nvSpPr>
          <p:cNvPr id="2" name="Oval 1"/>
          <p:cNvSpPr/>
          <p:nvPr/>
        </p:nvSpPr>
        <p:spPr>
          <a:xfrm>
            <a:off x="52198" y="5810552"/>
            <a:ext cx="1017506" cy="899535"/>
          </a:xfrm>
          <a:prstGeom prst="ellipse">
            <a:avLst/>
          </a:prstGeom>
          <a:solidFill>
            <a:srgbClr val="209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161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0772" y="434578"/>
            <a:ext cx="6065067" cy="7381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0000"/>
                </a:solidFill>
                <a:effectLst>
                  <a:outerShdw blurRad="38100" dist="38100" dir="2700000" algn="tl">
                    <a:srgbClr val="000000">
                      <a:alpha val="43137"/>
                    </a:srgbClr>
                  </a:outerShdw>
                </a:effectLst>
                <a:latin typeface="+mn-lt"/>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mn-lt"/>
              <a:cs typeface="Times New Roman" pitchFamily="18" charset="0"/>
            </a:endParaRPr>
          </a:p>
        </p:txBody>
      </p:sp>
      <p:sp>
        <p:nvSpPr>
          <p:cNvPr id="3" name="Subtitle 2"/>
          <p:cNvSpPr txBox="1">
            <a:spLocks/>
          </p:cNvSpPr>
          <p:nvPr/>
        </p:nvSpPr>
        <p:spPr>
          <a:xfrm>
            <a:off x="137958" y="1392048"/>
            <a:ext cx="11914495" cy="5585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300"/>
              </a:spcAft>
              <a:buFont typeface="Arial" panose="020B0604020202020204" pitchFamily="34" charset="0"/>
              <a:buNone/>
            </a:pPr>
            <a:r>
              <a:rPr lang="vi-VN" sz="2600" b="1"/>
              <a:t>1</a:t>
            </a:r>
            <a:r>
              <a:rPr lang="vi-VN" sz="2600"/>
              <a:t>. Một hôm, thầy Huy mang đến lớp một chậu sen đá. Thầy bảo:</a:t>
            </a:r>
          </a:p>
          <a:p>
            <a:pPr marL="0" indent="0" algn="just">
              <a:lnSpc>
                <a:spcPct val="100000"/>
              </a:lnSpc>
              <a:spcBef>
                <a:spcPts val="0"/>
              </a:spcBef>
              <a:spcAft>
                <a:spcPts val="300"/>
              </a:spcAft>
              <a:buFont typeface="Arial" panose="020B0604020202020204" pitchFamily="34" charset="0"/>
              <a:buNone/>
            </a:pPr>
            <a:r>
              <a:rPr lang="vi-VN" sz="2600"/>
              <a:t>- Cây này có rất nhiều cây con. Mỗi tuần, thầy sẽ tặng một cây cho em nào đạt kết quả học tập cao nhất trong tuần. Các em cố gắng nhé!</a:t>
            </a:r>
          </a:p>
          <a:p>
            <a:pPr marL="0" indent="0" algn="just">
              <a:lnSpc>
                <a:spcPct val="100000"/>
              </a:lnSpc>
              <a:spcBef>
                <a:spcPts val="0"/>
              </a:spcBef>
              <a:spcAft>
                <a:spcPts val="300"/>
              </a:spcAft>
              <a:buFont typeface="Arial" panose="020B0604020202020204" pitchFamily="34" charset="0"/>
              <a:buNone/>
            </a:pPr>
            <a:r>
              <a:rPr lang="vi-VN" sz="2600" b="1"/>
              <a:t>2.</a:t>
            </a:r>
            <a:r>
              <a:rPr lang="vi-VN" sz="2600"/>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lgn="just">
              <a:lnSpc>
                <a:spcPct val="100000"/>
              </a:lnSpc>
              <a:spcBef>
                <a:spcPts val="0"/>
              </a:spcBef>
              <a:spcAft>
                <a:spcPts val="300"/>
              </a:spcAft>
              <a:buFont typeface="Arial" panose="020B0604020202020204" pitchFamily="34" charset="0"/>
              <a:buNone/>
            </a:pPr>
            <a:r>
              <a:rPr lang="vi-VN" sz="2600" b="1"/>
              <a:t>3.</a:t>
            </a:r>
            <a:r>
              <a:rPr lang="vi-VN" sz="2600"/>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lgn="just">
              <a:lnSpc>
                <a:spcPct val="100000"/>
              </a:lnSpc>
              <a:spcBef>
                <a:spcPts val="0"/>
              </a:spcBef>
              <a:spcAft>
                <a:spcPts val="300"/>
              </a:spcAft>
              <a:buFont typeface="Arial" panose="020B0604020202020204" pitchFamily="34" charset="0"/>
              <a:buNone/>
            </a:pPr>
            <a:r>
              <a:rPr lang="vi-VN" sz="2600"/>
              <a:t>- Khi cháu đem chậu cây về, vợ chồng tôi đã mừng rơi nước mắt. Thầy giáo của cháu đã làm thay đổi cháu.</a:t>
            </a:r>
          </a:p>
          <a:p>
            <a:pPr marL="0" indent="0" algn="r">
              <a:buFont typeface="Arial" panose="020B0604020202020204" pitchFamily="34" charset="0"/>
              <a:buNone/>
            </a:pPr>
            <a:r>
              <a:rPr lang="vi-VN" sz="2600" i="1"/>
              <a:t>Theo Thái Hiển</a:t>
            </a:r>
            <a:endParaRPr lang="vi-VN" sz="2600"/>
          </a:p>
          <a:p>
            <a:pPr marL="0" indent="0">
              <a:buFont typeface="Arial" panose="020B0604020202020204" pitchFamily="34" charset="0"/>
              <a:buNone/>
            </a:pPr>
            <a:endParaRPr lang="en-US" sz="2600" dirty="0"/>
          </a:p>
        </p:txBody>
      </p:sp>
    </p:spTree>
    <p:extLst>
      <p:ext uri="{BB962C8B-B14F-4D97-AF65-F5344CB8AC3E}">
        <p14:creationId xmlns:p14="http://schemas.microsoft.com/office/powerpoint/2010/main" val="259900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0772" y="434578"/>
            <a:ext cx="6065067" cy="7381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0000"/>
                </a:solidFill>
                <a:effectLst>
                  <a:outerShdw blurRad="38100" dist="38100" dir="2700000" algn="tl">
                    <a:srgbClr val="000000">
                      <a:alpha val="43137"/>
                    </a:srgbClr>
                  </a:outerShdw>
                </a:effectLst>
                <a:latin typeface="+mn-lt"/>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mn-lt"/>
              <a:cs typeface="Times New Roman" pitchFamily="18" charset="0"/>
            </a:endParaRPr>
          </a:p>
        </p:txBody>
      </p:sp>
      <p:sp>
        <p:nvSpPr>
          <p:cNvPr id="3" name="Subtitle 2"/>
          <p:cNvSpPr txBox="1">
            <a:spLocks/>
          </p:cNvSpPr>
          <p:nvPr/>
        </p:nvSpPr>
        <p:spPr>
          <a:xfrm>
            <a:off x="137958" y="1392048"/>
            <a:ext cx="11914495" cy="5585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300"/>
              </a:spcAft>
              <a:buFont typeface="Arial" panose="020B0604020202020204" pitchFamily="34" charset="0"/>
              <a:buNone/>
            </a:pPr>
            <a:r>
              <a:rPr lang="vi-VN" sz="2600" b="1"/>
              <a:t>1</a:t>
            </a:r>
            <a:r>
              <a:rPr lang="vi-VN" sz="2600"/>
              <a:t>. Một hôm, thầy Huy mang đến lớp một chậu sen đá. Thầy bảo:</a:t>
            </a:r>
          </a:p>
          <a:p>
            <a:pPr marL="0" indent="0" algn="just">
              <a:lnSpc>
                <a:spcPct val="100000"/>
              </a:lnSpc>
              <a:spcBef>
                <a:spcPts val="0"/>
              </a:spcBef>
              <a:spcAft>
                <a:spcPts val="300"/>
              </a:spcAft>
              <a:buFont typeface="Arial" panose="020B0604020202020204" pitchFamily="34" charset="0"/>
              <a:buNone/>
            </a:pPr>
            <a:r>
              <a:rPr lang="vi-VN" sz="2600"/>
              <a:t>- Cây này có rất nhiều cây con. Mỗi tuần, thầy sẽ tặng một cây cho em nào đạt kết quả học tập cao nhất trong tuần. Các em cố gắng nhé!</a:t>
            </a:r>
          </a:p>
          <a:p>
            <a:pPr marL="0" indent="0" algn="just">
              <a:lnSpc>
                <a:spcPct val="100000"/>
              </a:lnSpc>
              <a:spcBef>
                <a:spcPts val="0"/>
              </a:spcBef>
              <a:spcAft>
                <a:spcPts val="300"/>
              </a:spcAft>
              <a:buFont typeface="Arial" panose="020B0604020202020204" pitchFamily="34" charset="0"/>
              <a:buNone/>
            </a:pPr>
            <a:r>
              <a:rPr lang="vi-VN" sz="2600" b="1"/>
              <a:t>2.</a:t>
            </a:r>
            <a:r>
              <a:rPr lang="vi-VN" sz="2600"/>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lgn="just">
              <a:lnSpc>
                <a:spcPct val="100000"/>
              </a:lnSpc>
              <a:spcBef>
                <a:spcPts val="0"/>
              </a:spcBef>
              <a:spcAft>
                <a:spcPts val="300"/>
              </a:spcAft>
              <a:buFont typeface="Arial" panose="020B0604020202020204" pitchFamily="34" charset="0"/>
              <a:buNone/>
            </a:pPr>
            <a:r>
              <a:rPr lang="vi-VN" sz="2600" b="1"/>
              <a:t>3.</a:t>
            </a:r>
            <a:r>
              <a:rPr lang="vi-VN" sz="2600"/>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lgn="just">
              <a:lnSpc>
                <a:spcPct val="100000"/>
              </a:lnSpc>
              <a:spcBef>
                <a:spcPts val="0"/>
              </a:spcBef>
              <a:spcAft>
                <a:spcPts val="300"/>
              </a:spcAft>
              <a:buFont typeface="Arial" panose="020B0604020202020204" pitchFamily="34" charset="0"/>
              <a:buNone/>
            </a:pPr>
            <a:r>
              <a:rPr lang="vi-VN" sz="2600"/>
              <a:t>- Khi cháu đem chậu cây về, vợ chồng tôi đã mừng rơi nước mắt. Thầy giáo của cháu đã làm thay đổi cháu.</a:t>
            </a:r>
          </a:p>
          <a:p>
            <a:pPr marL="0" indent="0" algn="r">
              <a:buFont typeface="Arial" panose="020B0604020202020204" pitchFamily="34" charset="0"/>
              <a:buNone/>
            </a:pPr>
            <a:r>
              <a:rPr lang="vi-VN" sz="2600" i="1"/>
              <a:t>Theo Thái Hiển</a:t>
            </a:r>
            <a:endParaRPr lang="vi-VN" sz="2600"/>
          </a:p>
          <a:p>
            <a:pPr marL="0" indent="0">
              <a:buFont typeface="Arial" panose="020B0604020202020204" pitchFamily="34" charset="0"/>
              <a:buNone/>
            </a:pPr>
            <a:endParaRPr lang="en-US" sz="2600" dirty="0"/>
          </a:p>
        </p:txBody>
      </p:sp>
      <p:sp>
        <p:nvSpPr>
          <p:cNvPr id="4" name="Flowchart: Terminator 3"/>
          <p:cNvSpPr/>
          <p:nvPr/>
        </p:nvSpPr>
        <p:spPr>
          <a:xfrm>
            <a:off x="227806" y="465534"/>
            <a:ext cx="2872966" cy="807244"/>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CÂU</a:t>
            </a:r>
          </a:p>
        </p:txBody>
      </p:sp>
    </p:spTree>
    <p:extLst>
      <p:ext uri="{BB962C8B-B14F-4D97-AF65-F5344CB8AC3E}">
        <p14:creationId xmlns:p14="http://schemas.microsoft.com/office/powerpoint/2010/main" val="308425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觅元素584a986cb28da">
            <a:extLst>
              <a:ext uri="{FF2B5EF4-FFF2-40B4-BE49-F238E27FC236}">
                <a16:creationId xmlns:a16="http://schemas.microsoft.com/office/drawing/2014/main" id="{6C9BF364-EC91-4DB8-88DA-A8BAA6AD6F39}"/>
              </a:ext>
            </a:extLst>
          </p:cNvPr>
          <p:cNvPicPr>
            <a:picLocks noChangeAspect="1"/>
          </p:cNvPicPr>
          <p:nvPr/>
        </p:nvPicPr>
        <p:blipFill>
          <a:blip r:embed="rId2"/>
          <a:stretch>
            <a:fillRect/>
          </a:stretch>
        </p:blipFill>
        <p:spPr>
          <a:xfrm flipH="1">
            <a:off x="171343" y="547808"/>
            <a:ext cx="5390470" cy="5975549"/>
          </a:xfrm>
          <a:prstGeom prst="rect">
            <a:avLst/>
          </a:prstGeom>
        </p:spPr>
      </p:pic>
      <p:sp>
        <p:nvSpPr>
          <p:cNvPr id="3" name="Flowchart: Alternate Process 2">
            <a:extLst>
              <a:ext uri="{FF2B5EF4-FFF2-40B4-BE49-F238E27FC236}">
                <a16:creationId xmlns:a16="http://schemas.microsoft.com/office/drawing/2014/main" id="{9E81B7D3-8516-47D4-9357-C7C24D2A3BF2}"/>
              </a:ext>
            </a:extLst>
          </p:cNvPr>
          <p:cNvSpPr/>
          <p:nvPr/>
        </p:nvSpPr>
        <p:spPr>
          <a:xfrm>
            <a:off x="3916295" y="547808"/>
            <a:ext cx="539047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472C4"/>
                </a:solidFill>
              </a:rPr>
              <a:t>LUYỆN ĐỌC TỪ KHÓ</a:t>
            </a:r>
          </a:p>
        </p:txBody>
      </p:sp>
      <p:sp>
        <p:nvSpPr>
          <p:cNvPr id="4" name="Flowchart: Alternate Process 3">
            <a:extLst>
              <a:ext uri="{FF2B5EF4-FFF2-40B4-BE49-F238E27FC236}">
                <a16:creationId xmlns:a16="http://schemas.microsoft.com/office/drawing/2014/main" id="{2FF9111B-5F43-401D-BE62-CC9057BC0ABD}"/>
              </a:ext>
            </a:extLst>
          </p:cNvPr>
          <p:cNvSpPr/>
          <p:nvPr/>
        </p:nvSpPr>
        <p:spPr>
          <a:xfrm>
            <a:off x="4279031" y="1783606"/>
            <a:ext cx="355779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rPr>
              <a:t>sen đá</a:t>
            </a:r>
            <a:endParaRPr lang="en-US" sz="4000" dirty="0">
              <a:solidFill>
                <a:schemeClr val="accent1"/>
              </a:solidFill>
            </a:endParaRPr>
          </a:p>
        </p:txBody>
      </p:sp>
      <p:sp>
        <p:nvSpPr>
          <p:cNvPr id="5" name="Flowchart: Alternate Process 4">
            <a:extLst>
              <a:ext uri="{FF2B5EF4-FFF2-40B4-BE49-F238E27FC236}">
                <a16:creationId xmlns:a16="http://schemas.microsoft.com/office/drawing/2014/main" id="{3D7E9E38-54C0-4EB0-A55C-4E5D3B2049B4}"/>
              </a:ext>
            </a:extLst>
          </p:cNvPr>
          <p:cNvSpPr/>
          <p:nvPr/>
        </p:nvSpPr>
        <p:spPr>
          <a:xfrm>
            <a:off x="4871418" y="3031429"/>
            <a:ext cx="355779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rPr>
              <a:t>háo hức</a:t>
            </a:r>
            <a:endParaRPr lang="en-US" sz="4000" dirty="0">
              <a:solidFill>
                <a:schemeClr val="accent1"/>
              </a:solidFill>
            </a:endParaRPr>
          </a:p>
        </p:txBody>
      </p:sp>
      <p:sp>
        <p:nvSpPr>
          <p:cNvPr id="6" name="Flowchart: Alternate Process 5">
            <a:extLst>
              <a:ext uri="{FF2B5EF4-FFF2-40B4-BE49-F238E27FC236}">
                <a16:creationId xmlns:a16="http://schemas.microsoft.com/office/drawing/2014/main" id="{C8460DED-72ED-42D5-80C0-5C9025366CD7}"/>
              </a:ext>
            </a:extLst>
          </p:cNvPr>
          <p:cNvSpPr/>
          <p:nvPr/>
        </p:nvSpPr>
        <p:spPr>
          <a:xfrm>
            <a:off x="5479235" y="4162888"/>
            <a:ext cx="355779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rPr>
              <a:t>nhỏ xíu</a:t>
            </a:r>
            <a:endParaRPr lang="en-US" sz="4000" dirty="0">
              <a:solidFill>
                <a:schemeClr val="accent1"/>
              </a:solidFill>
            </a:endParaRPr>
          </a:p>
        </p:txBody>
      </p:sp>
      <p:sp>
        <p:nvSpPr>
          <p:cNvPr id="7" name="Flowchart: Alternate Process 6">
            <a:extLst>
              <a:ext uri="{FF2B5EF4-FFF2-40B4-BE49-F238E27FC236}">
                <a16:creationId xmlns:a16="http://schemas.microsoft.com/office/drawing/2014/main" id="{84CA2B4A-C643-44CD-8528-971427B10C59}"/>
              </a:ext>
            </a:extLst>
          </p:cNvPr>
          <p:cNvSpPr/>
          <p:nvPr/>
        </p:nvSpPr>
        <p:spPr>
          <a:xfrm>
            <a:off x="6321287" y="5388033"/>
            <a:ext cx="340581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rPr>
              <a:t>trầm trồ</a:t>
            </a:r>
            <a:endParaRPr lang="en-US" sz="4000" dirty="0">
              <a:solidFill>
                <a:schemeClr val="accent1"/>
              </a:solidFill>
            </a:endParaRPr>
          </a:p>
        </p:txBody>
      </p:sp>
    </p:spTree>
    <p:extLst>
      <p:ext uri="{BB962C8B-B14F-4D97-AF65-F5344CB8AC3E}">
        <p14:creationId xmlns:p14="http://schemas.microsoft.com/office/powerpoint/2010/main" val="303077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7127" y="830776"/>
            <a:ext cx="11127551" cy="6062409"/>
          </a:xfrm>
          <a:prstGeom prst="rect">
            <a:avLst/>
          </a:prstGeom>
          <a:noFill/>
        </p:spPr>
        <p:txBody>
          <a:bodyPr wrap="square" rtlCol="0">
            <a:spAutoFit/>
          </a:bodyPr>
          <a:lstStyle/>
          <a:p>
            <a:pPr marL="457154" indent="-457154">
              <a:buAutoNum type="arabicPeriod"/>
            </a:pP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hức</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a:t>
            </a:r>
          </a:p>
          <a:p>
            <a:pPr marL="342866" indent="-342866">
              <a:buFontTx/>
              <a:buChar char="-"/>
            </a:pP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Theo THÁI HIỂN</a:t>
            </a:r>
          </a:p>
        </p:txBody>
      </p:sp>
      <p:sp>
        <p:nvSpPr>
          <p:cNvPr id="8" name="TextBox 7"/>
          <p:cNvSpPr txBox="1"/>
          <p:nvPr/>
        </p:nvSpPr>
        <p:spPr>
          <a:xfrm>
            <a:off x="3158425" y="42005"/>
            <a:ext cx="5873563" cy="64624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Những</a:t>
            </a:r>
            <a:r>
              <a:rPr lang="en-US" sz="36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cây</a:t>
            </a:r>
            <a:r>
              <a:rPr lang="en-US" sz="36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sen</a:t>
            </a:r>
            <a:r>
              <a:rPr lang="en-US" sz="36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đá</a:t>
            </a:r>
            <a:endParaRPr lang="en-US" sz="36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469212" y="2266080"/>
            <a:ext cx="0" cy="1700755"/>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469212" y="4093361"/>
            <a:ext cx="10908" cy="2218573"/>
          </a:xfrm>
          <a:prstGeom prst="line">
            <a:avLst/>
          </a:prstGeom>
          <a:ln w="57150"/>
        </p:spPr>
        <p:style>
          <a:lnRef idx="3">
            <a:schemeClr val="accent2"/>
          </a:lnRef>
          <a:fillRef idx="0">
            <a:schemeClr val="accent2"/>
          </a:fillRef>
          <a:effectRef idx="2">
            <a:schemeClr val="accent2"/>
          </a:effectRef>
          <a:fontRef idx="minor">
            <a:schemeClr val="tx1"/>
          </a:fontRef>
        </p:style>
      </p:cxnSp>
      <p:grpSp>
        <p:nvGrpSpPr>
          <p:cNvPr id="7" name="组合 28"/>
          <p:cNvGrpSpPr/>
          <p:nvPr/>
        </p:nvGrpSpPr>
        <p:grpSpPr>
          <a:xfrm>
            <a:off x="10450603" y="144844"/>
            <a:ext cx="633705" cy="673942"/>
            <a:chOff x="11050288" y="954351"/>
            <a:chExt cx="844941" cy="898707"/>
          </a:xfrm>
        </p:grpSpPr>
        <p:sp>
          <p:nvSpPr>
            <p:cNvPr id="9" name="Freeform 14"/>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38100" cap="flat">
              <a:solidFill>
                <a:schemeClr val="bg1"/>
              </a:solidFill>
              <a:prstDash val="solid"/>
              <a:miter lim="800000"/>
            </a:ln>
          </p:spPr>
          <p:txBody>
            <a:bodyPr vert="horz" wrap="square" lIns="91428" tIns="45714" rIns="91428" bIns="45714" numCol="1" anchor="t" anchorCtr="0" compatLnSpc="1"/>
            <a:lstStyle/>
            <a:p>
              <a:endParaRPr lang="zh-CN" altLang="en-US"/>
            </a:p>
          </p:txBody>
        </p:sp>
        <p:grpSp>
          <p:nvGrpSpPr>
            <p:cNvPr id="10" name="组合 30"/>
            <p:cNvGrpSpPr/>
            <p:nvPr/>
          </p:nvGrpSpPr>
          <p:grpSpPr>
            <a:xfrm>
              <a:off x="11099054" y="976235"/>
              <a:ext cx="443012" cy="876823"/>
              <a:chOff x="11099054" y="976235"/>
              <a:chExt cx="443012" cy="876823"/>
            </a:xfrm>
          </p:grpSpPr>
          <p:sp>
            <p:nvSpPr>
              <p:cNvPr id="11" name="Line 15"/>
              <p:cNvSpPr>
                <a:spLocks noChangeShapeType="1"/>
              </p:cNvSpPr>
              <p:nvPr/>
            </p:nvSpPr>
            <p:spPr bwMode="auto">
              <a:xfrm rot="1358535" flipH="1">
                <a:off x="11396220" y="1786592"/>
                <a:ext cx="0" cy="0"/>
              </a:xfrm>
              <a:prstGeom prst="line">
                <a:avLst/>
              </a:prstGeom>
              <a:noFill/>
              <a:ln w="38100">
                <a:solidFill>
                  <a:srgbClr val="000000"/>
                </a:solidFill>
                <a:round/>
              </a:ln>
              <a:extLst>
                <a:ext uri="{909E8E84-426E-40DD-AFC4-6F175D3DCCD1}">
                  <a14:hiddenFill xmlns:a14="http://schemas.microsoft.com/office/drawing/2010/main">
                    <a:noFill/>
                  </a14:hiddenFill>
                </a:ext>
              </a:extLst>
            </p:spPr>
            <p:txBody>
              <a:bodyPr vert="horz" wrap="square" lIns="91428" tIns="45714" rIns="91428" bIns="45714" numCol="1" anchor="t" anchorCtr="0" compatLnSpc="1"/>
              <a:lstStyle/>
              <a:p>
                <a:endParaRPr lang="zh-CN" altLang="en-US"/>
              </a:p>
            </p:txBody>
          </p:sp>
          <p:sp>
            <p:nvSpPr>
              <p:cNvPr id="12" name="Line 16"/>
              <p:cNvSpPr>
                <a:spLocks noChangeShapeType="1"/>
              </p:cNvSpPr>
              <p:nvPr/>
            </p:nvSpPr>
            <p:spPr bwMode="auto">
              <a:xfrm rot="1358535" flipH="1">
                <a:off x="11396220" y="1786592"/>
                <a:ext cx="0" cy="0"/>
              </a:xfrm>
              <a:prstGeom prst="line">
                <a:avLst/>
              </a:prstGeom>
              <a:noFill/>
              <a:ln w="381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28" tIns="45714" rIns="91428" bIns="45714" numCol="1" anchor="t" anchorCtr="0" compatLnSpc="1"/>
              <a:lstStyle/>
              <a:p>
                <a:endParaRPr lang="zh-CN" altLang="en-US"/>
              </a:p>
            </p:txBody>
          </p:sp>
          <p:sp>
            <p:nvSpPr>
              <p:cNvPr id="13" name="Freeform 17"/>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38100" cap="flat">
                <a:solidFill>
                  <a:schemeClr val="bg1"/>
                </a:solidFill>
                <a:prstDash val="solid"/>
                <a:miter lim="800000"/>
              </a:ln>
            </p:spPr>
            <p:txBody>
              <a:bodyPr vert="horz" wrap="square" lIns="91428" tIns="45714" rIns="91428" bIns="45714" numCol="1" anchor="t" anchorCtr="0" compatLnSpc="1"/>
              <a:lstStyle/>
              <a:p>
                <a:endParaRPr lang="zh-CN" altLang="en-US"/>
              </a:p>
            </p:txBody>
          </p:sp>
          <p:sp>
            <p:nvSpPr>
              <p:cNvPr id="14" name="Freeform 18"/>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38100" cap="flat">
                <a:solidFill>
                  <a:schemeClr val="bg1"/>
                </a:solidFill>
                <a:prstDash val="solid"/>
                <a:miter lim="800000"/>
              </a:ln>
            </p:spPr>
            <p:txBody>
              <a:bodyPr vert="horz" wrap="square" lIns="91428" tIns="45714" rIns="91428" bIns="45714" numCol="1" anchor="t" anchorCtr="0" compatLnSpc="1"/>
              <a:lstStyle/>
              <a:p>
                <a:endParaRPr lang="zh-CN" altLang="en-US"/>
              </a:p>
            </p:txBody>
          </p:sp>
          <p:sp>
            <p:nvSpPr>
              <p:cNvPr id="15" name="Freeform 19"/>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38100" cap="flat">
                <a:solidFill>
                  <a:schemeClr val="bg1"/>
                </a:solidFill>
                <a:prstDash val="solid"/>
                <a:miter lim="800000"/>
              </a:ln>
            </p:spPr>
            <p:txBody>
              <a:bodyPr vert="horz" wrap="square" lIns="91428" tIns="45714" rIns="91428" bIns="45714" numCol="1" anchor="t" anchorCtr="0" compatLnSpc="1"/>
              <a:lstStyle/>
              <a:p>
                <a:endParaRPr lang="zh-CN" altLang="en-US"/>
              </a:p>
            </p:txBody>
          </p:sp>
        </p:grpSp>
      </p:grpSp>
      <p:grpSp>
        <p:nvGrpSpPr>
          <p:cNvPr id="16" name="Group 13"/>
          <p:cNvGrpSpPr>
            <a:grpSpLocks noChangeAspect="1"/>
          </p:cNvGrpSpPr>
          <p:nvPr/>
        </p:nvGrpSpPr>
        <p:grpSpPr bwMode="auto">
          <a:xfrm rot="20521541" flipH="1">
            <a:off x="9849766" y="188479"/>
            <a:ext cx="479200" cy="541333"/>
            <a:chOff x="2678" y="933"/>
            <a:chExt cx="2080" cy="2350"/>
          </a:xfrm>
          <a:solidFill>
            <a:srgbClr val="206F6F"/>
          </a:solidFill>
        </p:grpSpPr>
        <p:sp>
          <p:nvSpPr>
            <p:cNvPr id="17" name="Freeform 14"/>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38100" cap="flat">
              <a:solidFill>
                <a:schemeClr val="bg1"/>
              </a:solidFill>
              <a:prstDash val="solid"/>
              <a:miter lim="800000"/>
            </a:ln>
          </p:spPr>
          <p:txBody>
            <a:bodyPr vert="horz" wrap="square" lIns="91428" tIns="45714" rIns="91428" bIns="45714" numCol="1" anchor="t" anchorCtr="0" compatLnSpc="1"/>
            <a:lstStyle/>
            <a:p>
              <a:endParaRPr lang="zh-CN" altLang="en-US"/>
            </a:p>
          </p:txBody>
        </p:sp>
        <p:sp>
          <p:nvSpPr>
            <p:cNvPr id="18" name="Line 15"/>
            <p:cNvSpPr>
              <a:spLocks noChangeShapeType="1"/>
            </p:cNvSpPr>
            <p:nvPr/>
          </p:nvSpPr>
          <p:spPr bwMode="auto">
            <a:xfrm>
              <a:off x="3446" y="2965"/>
              <a:ext cx="0" cy="0"/>
            </a:xfrm>
            <a:prstGeom prst="line">
              <a:avLst/>
            </a:prstGeom>
            <a:grpFill/>
            <a:ln w="38100">
              <a:solidFill>
                <a:srgbClr val="000000"/>
              </a:solidFill>
              <a:round/>
            </a:ln>
            <a:extLst/>
          </p:spPr>
          <p:txBody>
            <a:bodyPr vert="horz" wrap="square" lIns="91428" tIns="45714" rIns="91428" bIns="45714" numCol="1" anchor="t" anchorCtr="0" compatLnSpc="1"/>
            <a:lstStyle/>
            <a:p>
              <a:endParaRPr lang="zh-CN" altLang="en-US"/>
            </a:p>
          </p:txBody>
        </p:sp>
        <p:sp>
          <p:nvSpPr>
            <p:cNvPr id="19" name="Line 16"/>
            <p:cNvSpPr>
              <a:spLocks noChangeShapeType="1"/>
            </p:cNvSpPr>
            <p:nvPr/>
          </p:nvSpPr>
          <p:spPr bwMode="auto">
            <a:xfrm>
              <a:off x="3446" y="2965"/>
              <a:ext cx="0" cy="0"/>
            </a:xfrm>
            <a:prstGeom prst="line">
              <a:avLst/>
            </a:prstGeom>
            <a:grpFill/>
            <a:ln w="38100" cap="flat">
              <a:solidFill>
                <a:schemeClr val="bg1"/>
              </a:solidFill>
              <a:prstDash val="solid"/>
              <a:miter lim="800000"/>
            </a:ln>
          </p:spPr>
          <p:txBody>
            <a:bodyPr vert="horz" wrap="square" lIns="91428" tIns="45714" rIns="91428" bIns="45714" numCol="1" anchor="t" anchorCtr="0" compatLnSpc="1"/>
            <a:lstStyle/>
            <a:p>
              <a:endParaRPr lang="zh-CN" altLang="en-US"/>
            </a:p>
          </p:txBody>
        </p:sp>
        <p:sp>
          <p:nvSpPr>
            <p:cNvPr id="20" name="Freeform 17"/>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38100" cap="flat">
              <a:solidFill>
                <a:schemeClr val="bg1"/>
              </a:solidFill>
              <a:prstDash val="solid"/>
              <a:miter lim="800000"/>
            </a:ln>
          </p:spPr>
          <p:txBody>
            <a:bodyPr vert="horz" wrap="square" lIns="91428" tIns="45714" rIns="91428" bIns="45714" numCol="1" anchor="t" anchorCtr="0" compatLnSpc="1"/>
            <a:lstStyle/>
            <a:p>
              <a:endParaRPr lang="zh-CN" altLang="en-US"/>
            </a:p>
          </p:txBody>
        </p:sp>
        <p:sp>
          <p:nvSpPr>
            <p:cNvPr id="21" name="Freeform 18"/>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38100" cap="flat">
              <a:solidFill>
                <a:schemeClr val="bg1"/>
              </a:solidFill>
              <a:prstDash val="solid"/>
              <a:miter lim="800000"/>
            </a:ln>
          </p:spPr>
          <p:txBody>
            <a:bodyPr vert="horz" wrap="square" lIns="91428" tIns="45714" rIns="91428" bIns="45714" numCol="1" anchor="t" anchorCtr="0" compatLnSpc="1"/>
            <a:lstStyle/>
            <a:p>
              <a:endParaRPr lang="zh-CN" altLang="en-US"/>
            </a:p>
          </p:txBody>
        </p:sp>
        <p:sp>
          <p:nvSpPr>
            <p:cNvPr id="22" name="Freeform 19"/>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38100" cap="flat">
              <a:solidFill>
                <a:schemeClr val="bg1"/>
              </a:solidFill>
              <a:prstDash val="solid"/>
              <a:miter lim="800000"/>
            </a:ln>
          </p:spPr>
          <p:txBody>
            <a:bodyPr vert="horz" wrap="square" lIns="91428" tIns="45714" rIns="91428" bIns="45714" numCol="1" anchor="t" anchorCtr="0" compatLnSpc="1"/>
            <a:lstStyle/>
            <a:p>
              <a:endParaRPr lang="zh-CN" altLang="en-US"/>
            </a:p>
          </p:txBody>
        </p:sp>
      </p:grpSp>
      <p:sp>
        <p:nvSpPr>
          <p:cNvPr id="23" name="Flowchart: Terminator 22"/>
          <p:cNvSpPr/>
          <p:nvPr/>
        </p:nvSpPr>
        <p:spPr>
          <a:xfrm>
            <a:off x="9293683" y="107218"/>
            <a:ext cx="2867792" cy="1021449"/>
          </a:xfrm>
          <a:prstGeom prst="flowChartTerminator">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mấy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24" name="Flowchart: Terminator 23"/>
          <p:cNvSpPr/>
          <p:nvPr/>
        </p:nvSpPr>
        <p:spPr>
          <a:xfrm>
            <a:off x="281383" y="55334"/>
            <a:ext cx="1801068" cy="771450"/>
          </a:xfrm>
          <a:prstGeom prst="flowChartTerminator">
            <a:avLst/>
          </a:prstGeom>
          <a:solidFill>
            <a:schemeClr val="accent4">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p>
        </p:txBody>
      </p:sp>
      <p:sp>
        <p:nvSpPr>
          <p:cNvPr id="25" name="Oval 24"/>
          <p:cNvSpPr/>
          <p:nvPr/>
        </p:nvSpPr>
        <p:spPr>
          <a:xfrm>
            <a:off x="26119" y="1524804"/>
            <a:ext cx="327724" cy="3527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26" name="Oval 25"/>
          <p:cNvSpPr/>
          <p:nvPr/>
        </p:nvSpPr>
        <p:spPr>
          <a:xfrm>
            <a:off x="13059" y="4897405"/>
            <a:ext cx="353843" cy="3527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3</a:t>
            </a:r>
            <a:endParaRPr lang="vi-VN" sz="2400" b="1" dirty="0">
              <a:latin typeface="Times New Roman" pitchFamily="18" charset="0"/>
              <a:cs typeface="Times New Roman" pitchFamily="18" charset="0"/>
            </a:endParaRPr>
          </a:p>
        </p:txBody>
      </p:sp>
      <p:cxnSp>
        <p:nvCxnSpPr>
          <p:cNvPr id="27" name="Straight Connector 26"/>
          <p:cNvCxnSpPr/>
          <p:nvPr/>
        </p:nvCxnSpPr>
        <p:spPr>
          <a:xfrm>
            <a:off x="472352" y="1027469"/>
            <a:ext cx="15535" cy="1089601"/>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31" name="Oval 30"/>
          <p:cNvSpPr/>
          <p:nvPr/>
        </p:nvSpPr>
        <p:spPr>
          <a:xfrm>
            <a:off x="69537" y="2763682"/>
            <a:ext cx="327724" cy="3527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38447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3" grpId="0" animBg="1"/>
      <p:bldP spid="24" grpId="0" animBg="1"/>
      <p:bldP spid="25" grpId="0" animBg="1"/>
      <p:bldP spid="26"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0772" y="434578"/>
            <a:ext cx="6065067" cy="7381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0000"/>
                </a:solidFill>
                <a:effectLst>
                  <a:outerShdw blurRad="38100" dist="38100" dir="2700000" algn="tl">
                    <a:srgbClr val="000000">
                      <a:alpha val="43137"/>
                    </a:srgbClr>
                  </a:outerShdw>
                </a:effectLst>
                <a:latin typeface="+mn-lt"/>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mn-lt"/>
              <a:cs typeface="Times New Roman" pitchFamily="18" charset="0"/>
            </a:endParaRPr>
          </a:p>
        </p:txBody>
      </p:sp>
      <p:sp>
        <p:nvSpPr>
          <p:cNvPr id="3" name="Subtitle 2"/>
          <p:cNvSpPr txBox="1">
            <a:spLocks/>
          </p:cNvSpPr>
          <p:nvPr/>
        </p:nvSpPr>
        <p:spPr>
          <a:xfrm>
            <a:off x="137958" y="1392048"/>
            <a:ext cx="11914495" cy="5585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300"/>
              </a:spcAft>
              <a:buFont typeface="Arial" panose="020B0604020202020204" pitchFamily="34" charset="0"/>
              <a:buNone/>
            </a:pPr>
            <a:r>
              <a:rPr lang="vi-VN" sz="3600" b="1" dirty="0"/>
              <a:t>1</a:t>
            </a:r>
            <a:r>
              <a:rPr lang="vi-VN" sz="3600" dirty="0"/>
              <a:t>. Một hôm, thầy Huy mang đến lớp một chậu sen đá. Thầy bảo:</a:t>
            </a:r>
          </a:p>
          <a:p>
            <a:pPr marL="0" indent="0" algn="just">
              <a:lnSpc>
                <a:spcPct val="100000"/>
              </a:lnSpc>
              <a:spcBef>
                <a:spcPts val="0"/>
              </a:spcBef>
              <a:spcAft>
                <a:spcPts val="300"/>
              </a:spcAft>
              <a:buFont typeface="Arial" panose="020B0604020202020204" pitchFamily="34" charset="0"/>
              <a:buNone/>
            </a:pPr>
            <a:r>
              <a:rPr lang="vi-VN" sz="3600" dirty="0"/>
              <a:t>- Cây này có rất nhiều cây con. Mỗi tuần, thầy sẽ tặng một cây cho em nào đạt kết quả học tập cao nhất trong tuần. Các em cố gắng nhé!</a:t>
            </a:r>
          </a:p>
          <a:p>
            <a:pPr marL="0" indent="0">
              <a:buNone/>
            </a:pPr>
            <a:endParaRPr lang="en-US" sz="3600" dirty="0">
              <a:solidFill>
                <a:schemeClr val="accent1"/>
              </a:solidFill>
              <a:cs typeface="Times New Roman" panose="02020603050405020304" pitchFamily="18" charset="0"/>
            </a:endParaRPr>
          </a:p>
          <a:p>
            <a:pPr marL="0" indent="0">
              <a:buNone/>
            </a:pPr>
            <a:endParaRPr lang="en-US" sz="3600" dirty="0">
              <a:solidFill>
                <a:schemeClr val="accent1"/>
              </a:solidFill>
              <a:cs typeface="Times New Roman" panose="02020603050405020304" pitchFamily="18" charset="0"/>
            </a:endParaRPr>
          </a:p>
          <a:p>
            <a:pPr marL="0" indent="0">
              <a:buFont typeface="Arial" panose="020B0604020202020204" pitchFamily="34" charset="0"/>
              <a:buNone/>
            </a:pPr>
            <a:endParaRPr lang="en-US" sz="2600" dirty="0"/>
          </a:p>
        </p:txBody>
      </p:sp>
      <p:sp>
        <p:nvSpPr>
          <p:cNvPr id="4" name="Flowchart: Terminator 3"/>
          <p:cNvSpPr/>
          <p:nvPr/>
        </p:nvSpPr>
        <p:spPr>
          <a:xfrm>
            <a:off x="227805" y="465534"/>
            <a:ext cx="2734335" cy="807244"/>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ĐOẠN</a:t>
            </a:r>
          </a:p>
        </p:txBody>
      </p:sp>
    </p:spTree>
    <p:extLst>
      <p:ext uri="{BB962C8B-B14F-4D97-AF65-F5344CB8AC3E}">
        <p14:creationId xmlns:p14="http://schemas.microsoft.com/office/powerpoint/2010/main" val="12426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0772" y="434578"/>
            <a:ext cx="6065067" cy="7381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0000"/>
                </a:solidFill>
                <a:effectLst>
                  <a:outerShdw blurRad="38100" dist="38100" dir="2700000" algn="tl">
                    <a:srgbClr val="000000">
                      <a:alpha val="43137"/>
                    </a:srgbClr>
                  </a:outerShdw>
                </a:effectLst>
                <a:latin typeface="+mn-lt"/>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mn-lt"/>
              <a:cs typeface="Times New Roman" pitchFamily="18" charset="0"/>
            </a:endParaRPr>
          </a:p>
        </p:txBody>
      </p:sp>
      <p:sp>
        <p:nvSpPr>
          <p:cNvPr id="3" name="Subtitle 2"/>
          <p:cNvSpPr txBox="1">
            <a:spLocks/>
          </p:cNvSpPr>
          <p:nvPr/>
        </p:nvSpPr>
        <p:spPr>
          <a:xfrm>
            <a:off x="137958" y="1392048"/>
            <a:ext cx="11914495" cy="5585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300"/>
              </a:spcAft>
              <a:buFont typeface="Arial" panose="020B0604020202020204" pitchFamily="34" charset="0"/>
              <a:buNone/>
            </a:pPr>
            <a:r>
              <a:rPr lang="vi-VN" sz="3600" b="1" dirty="0"/>
              <a:t>2.</a:t>
            </a:r>
            <a:r>
              <a:rPr lang="vi-VN" sz="3600" dirty="0"/>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lgn="just">
              <a:lnSpc>
                <a:spcPct val="100000"/>
              </a:lnSpc>
              <a:spcBef>
                <a:spcPts val="0"/>
              </a:spcBef>
              <a:spcAft>
                <a:spcPts val="300"/>
              </a:spcAft>
              <a:buNone/>
            </a:pPr>
            <a:endParaRPr lang="en-US" sz="3600" dirty="0">
              <a:solidFill>
                <a:schemeClr val="accent1"/>
              </a:solidFill>
              <a:cs typeface="Times New Roman" panose="02020603050405020304" pitchFamily="18" charset="0"/>
            </a:endParaRPr>
          </a:p>
          <a:p>
            <a:pPr marL="0" indent="0" algn="just">
              <a:lnSpc>
                <a:spcPct val="100000"/>
              </a:lnSpc>
              <a:spcBef>
                <a:spcPts val="0"/>
              </a:spcBef>
              <a:spcAft>
                <a:spcPts val="300"/>
              </a:spcAft>
              <a:buNone/>
            </a:pPr>
            <a:r>
              <a:rPr lang="vi-VN" sz="3600" dirty="0">
                <a:solidFill>
                  <a:schemeClr val="accent1"/>
                </a:solidFill>
                <a:cs typeface="Times New Roman" panose="02020603050405020304" pitchFamily="18" charset="0"/>
              </a:rPr>
              <a:t>Ngay cả Việt, một bạn học khá chậm cũng rất cố gắng và cuối cùng cũng nhận được phần thưởng. </a:t>
            </a:r>
            <a:endParaRPr lang="en-US" sz="3600" dirty="0">
              <a:solidFill>
                <a:schemeClr val="accent1"/>
              </a:solidFill>
              <a:cs typeface="Times New Roman" panose="02020603050405020304" pitchFamily="18" charset="0"/>
            </a:endParaRPr>
          </a:p>
          <a:p>
            <a:pPr marL="0" indent="0" algn="just">
              <a:lnSpc>
                <a:spcPct val="100000"/>
              </a:lnSpc>
              <a:spcBef>
                <a:spcPts val="0"/>
              </a:spcBef>
              <a:spcAft>
                <a:spcPts val="300"/>
              </a:spcAft>
              <a:buFont typeface="Arial" panose="020B0604020202020204" pitchFamily="34" charset="0"/>
              <a:buNone/>
            </a:pPr>
            <a:endParaRPr lang="en-US" sz="2600" dirty="0"/>
          </a:p>
        </p:txBody>
      </p:sp>
      <p:sp>
        <p:nvSpPr>
          <p:cNvPr id="4" name="Flowchart: Terminator 3"/>
          <p:cNvSpPr/>
          <p:nvPr/>
        </p:nvSpPr>
        <p:spPr>
          <a:xfrm>
            <a:off x="227806" y="465534"/>
            <a:ext cx="2695698" cy="807244"/>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ĐOẠN</a:t>
            </a:r>
          </a:p>
        </p:txBody>
      </p:sp>
      <p:cxnSp>
        <p:nvCxnSpPr>
          <p:cNvPr id="5" name="Straight Connector 4"/>
          <p:cNvCxnSpPr/>
          <p:nvPr/>
        </p:nvCxnSpPr>
        <p:spPr>
          <a:xfrm flipH="1">
            <a:off x="7218627" y="4797285"/>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533163" y="4797285"/>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941398" y="534357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865198" y="535505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23E4B7-0636-48FC-BE80-8AE0C060312E}"/>
              </a:ext>
            </a:extLst>
          </p:cNvPr>
          <p:cNvCxnSpPr/>
          <p:nvPr/>
        </p:nvCxnSpPr>
        <p:spPr>
          <a:xfrm flipH="1">
            <a:off x="1130746" y="535505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36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899" y="2109019"/>
            <a:ext cx="4249241" cy="4653116"/>
          </a:xfrm>
          <a:prstGeom prst="rect">
            <a:avLst/>
          </a:prstGeom>
        </p:spPr>
      </p:pic>
      <p:pic>
        <p:nvPicPr>
          <p:cNvPr id="6" name="Picture 5">
            <a:extLst>
              <a:ext uri="{FF2B5EF4-FFF2-40B4-BE49-F238E27FC236}">
                <a16:creationId xmlns:a16="http://schemas.microsoft.com/office/drawing/2014/main" id="{D722034E-914D-41E5-A402-597B70734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166" y="-258085"/>
            <a:ext cx="7487444" cy="8605066"/>
          </a:xfrm>
          <a:prstGeom prst="rect">
            <a:avLst/>
          </a:prstGeom>
        </p:spPr>
      </p:pic>
      <p:sp>
        <p:nvSpPr>
          <p:cNvPr id="7" name="TextBox 6">
            <a:extLst>
              <a:ext uri="{FF2B5EF4-FFF2-40B4-BE49-F238E27FC236}">
                <a16:creationId xmlns:a16="http://schemas.microsoft.com/office/drawing/2014/main" id="{ADECD916-DCC3-4B6B-867E-92AF3A7EEA90}"/>
              </a:ext>
            </a:extLst>
          </p:cNvPr>
          <p:cNvSpPr txBox="1"/>
          <p:nvPr/>
        </p:nvSpPr>
        <p:spPr>
          <a:xfrm>
            <a:off x="4910483" y="3013501"/>
            <a:ext cx="4134678" cy="830997"/>
          </a:xfrm>
          <a:prstGeom prst="rect">
            <a:avLst/>
          </a:prstGeom>
          <a:noFill/>
        </p:spPr>
        <p:txBody>
          <a:bodyPr wrap="square" rtlCol="0">
            <a:spAutoFit/>
          </a:bodyPr>
          <a:lstStyle/>
          <a:p>
            <a:r>
              <a:rPr lang="en-US" sz="4800" b="1" dirty="0">
                <a:solidFill>
                  <a:schemeClr val="bg1"/>
                </a:solidFill>
              </a:rPr>
              <a:t>KHỞI ĐỘNG</a:t>
            </a:r>
          </a:p>
        </p:txBody>
      </p:sp>
    </p:spTree>
    <p:extLst>
      <p:ext uri="{BB962C8B-B14F-4D97-AF65-F5344CB8AC3E}">
        <p14:creationId xmlns:p14="http://schemas.microsoft.com/office/powerpoint/2010/main" val="1915691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8" y="2150046"/>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127008" y="1134395"/>
            <a:ext cx="4263826" cy="1015651"/>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r>
              <a:rPr lang="en-US" sz="6000" b="1" spc="50" dirty="0">
                <a:ln w="11430"/>
                <a:solidFill>
                  <a:srgbClr val="4472C4"/>
                </a:solidFill>
                <a:effectLst>
                  <a:outerShdw blurRad="76200" dist="50800" dir="5400000" algn="tl" rotWithShape="0">
                    <a:srgbClr val="000000">
                      <a:alpha val="65000"/>
                    </a:srgbClr>
                  </a:outerShdw>
                </a:effectLst>
                <a:cs typeface="Times New Roman" pitchFamily="18" charset="0"/>
              </a:rPr>
              <a:t> </a:t>
            </a:r>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thích</a:t>
            </a:r>
            <a:r>
              <a:rPr lang="en-US" sz="6000" b="1" spc="50" dirty="0">
                <a:ln w="11430"/>
                <a:solidFill>
                  <a:srgbClr val="4472C4"/>
                </a:solidFill>
                <a:effectLst>
                  <a:outerShdw blurRad="76200" dist="50800" dir="5400000" algn="tl" rotWithShape="0">
                    <a:srgbClr val="000000">
                      <a:alpha val="65000"/>
                    </a:srgbClr>
                  </a:outerShdw>
                </a:effectLst>
                <a:cs typeface="Times New Roman" pitchFamily="18" charset="0"/>
              </a:rPr>
              <a:t> </a:t>
            </a:r>
          </a:p>
        </p:txBody>
      </p:sp>
      <p:sp>
        <p:nvSpPr>
          <p:cNvPr id="9" name="Oval 8">
            <a:extLst>
              <a:ext uri="{FF2B5EF4-FFF2-40B4-BE49-F238E27FC236}">
                <a16:creationId xmlns:a16="http://schemas.microsoft.com/office/drawing/2014/main"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AutoShape 2" descr="Chú cần vụ là người thực hiện nhiệm vụ gì ? Đọc truyện Chiế">
            <a:extLst>
              <a:ext uri="{FF2B5EF4-FFF2-40B4-BE49-F238E27FC236}">
                <a16:creationId xmlns:a16="http://schemas.microsoft.com/office/drawing/2014/main"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Rectangle 12"/>
          <p:cNvSpPr/>
          <p:nvPr/>
        </p:nvSpPr>
        <p:spPr>
          <a:xfrm>
            <a:off x="4257380" y="1118663"/>
            <a:ext cx="4458493" cy="1754326"/>
          </a:xfrm>
          <a:prstGeom prst="rect">
            <a:avLst/>
          </a:prstGeom>
        </p:spPr>
        <p:txBody>
          <a:bodyPr wrap="square">
            <a:spAutoFit/>
          </a:bodyPr>
          <a:lstStyle/>
          <a:p>
            <a:r>
              <a:rPr lang="vi-VN" sz="3600" b="1" i="1" dirty="0">
                <a:solidFill>
                  <a:srgbClr val="FF0000"/>
                </a:solidFill>
                <a:latin typeface="+mj-lt"/>
                <a:cs typeface="Times New Roman" pitchFamily="18" charset="0"/>
              </a:rPr>
              <a:t>Háo hức: </a:t>
            </a:r>
            <a:r>
              <a:rPr lang="vi-VN" sz="3600" dirty="0">
                <a:solidFill>
                  <a:prstClr val="black"/>
                </a:solidFill>
                <a:latin typeface="+mj-lt"/>
                <a:cs typeface="Times New Roman" pitchFamily="18" charset="0"/>
              </a:rPr>
              <a:t>rất vui và mong muốn điều tốt đẹp đến ngay.</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3580" t="8277" r="29797" b="25432"/>
          <a:stretch/>
        </p:blipFill>
        <p:spPr>
          <a:xfrm>
            <a:off x="8648357" y="1118663"/>
            <a:ext cx="3238843" cy="2375992"/>
          </a:xfrm>
          <a:prstGeom prst="rect">
            <a:avLst/>
          </a:prstGeom>
        </p:spPr>
      </p:pic>
    </p:spTree>
    <p:extLst>
      <p:ext uri="{BB962C8B-B14F-4D97-AF65-F5344CB8AC3E}">
        <p14:creationId xmlns:p14="http://schemas.microsoft.com/office/powerpoint/2010/main" val="376640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1+#ppt_w/2"/>
                                          </p:val>
                                        </p:tav>
                                        <p:tav tm="100000">
                                          <p:val>
                                            <p:strVal val="#ppt_x"/>
                                          </p:val>
                                        </p:tav>
                                      </p:tavLst>
                                    </p:anim>
                                    <p:anim calcmode="lin" valueType="num">
                                      <p:cBhvr additive="base">
                                        <p:cTn id="21"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1+#ppt_w/2"/>
                                          </p:val>
                                        </p:tav>
                                        <p:tav tm="100000">
                                          <p:val>
                                            <p:strVal val="#ppt_x"/>
                                          </p:val>
                                        </p:tav>
                                      </p:tavLst>
                                    </p:anim>
                                    <p:anim calcmode="lin" valueType="num">
                                      <p:cBhvr additive="base">
                                        <p:cTn id="2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0772" y="434578"/>
            <a:ext cx="6065067" cy="7381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0000"/>
                </a:solidFill>
                <a:effectLst>
                  <a:outerShdw blurRad="38100" dist="38100" dir="2700000" algn="tl">
                    <a:srgbClr val="000000">
                      <a:alpha val="43137"/>
                    </a:srgbClr>
                  </a:outerShdw>
                </a:effectLst>
                <a:latin typeface="+mn-lt"/>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mn-lt"/>
              <a:cs typeface="Times New Roman" pitchFamily="18" charset="0"/>
            </a:endParaRPr>
          </a:p>
        </p:txBody>
      </p:sp>
      <p:sp>
        <p:nvSpPr>
          <p:cNvPr id="3" name="Subtitle 2"/>
          <p:cNvSpPr txBox="1">
            <a:spLocks/>
          </p:cNvSpPr>
          <p:nvPr/>
        </p:nvSpPr>
        <p:spPr>
          <a:xfrm>
            <a:off x="137958" y="1392048"/>
            <a:ext cx="11914495" cy="5585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300"/>
              </a:spcAft>
              <a:buFont typeface="Arial" panose="020B0604020202020204" pitchFamily="34" charset="0"/>
              <a:buNone/>
            </a:pPr>
            <a:r>
              <a:rPr lang="vi-VN" sz="4000" b="1" dirty="0"/>
              <a:t>3.</a:t>
            </a:r>
            <a:r>
              <a:rPr lang="vi-VN" sz="4000" dirty="0"/>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lgn="just">
              <a:lnSpc>
                <a:spcPct val="100000"/>
              </a:lnSpc>
              <a:spcBef>
                <a:spcPts val="0"/>
              </a:spcBef>
              <a:spcAft>
                <a:spcPts val="300"/>
              </a:spcAft>
              <a:buFont typeface="Arial" panose="020B0604020202020204" pitchFamily="34" charset="0"/>
              <a:buNone/>
            </a:pPr>
            <a:r>
              <a:rPr lang="vi-VN" sz="4000" dirty="0"/>
              <a:t>- Khi cháu đem chậu cây về, vợ chồng tôi đã mừng rơi nước mắt. Thầy giáo của cháu đã làm thay đổi cháu.</a:t>
            </a:r>
          </a:p>
          <a:p>
            <a:pPr marL="0" indent="0" algn="r">
              <a:buFont typeface="Arial" panose="020B0604020202020204" pitchFamily="34" charset="0"/>
              <a:buNone/>
            </a:pPr>
            <a:r>
              <a:rPr lang="vi-VN" sz="2600" i="1" dirty="0"/>
              <a:t>Theo Thái Hiển</a:t>
            </a:r>
            <a:endParaRPr lang="vi-VN" sz="2600" dirty="0"/>
          </a:p>
          <a:p>
            <a:pPr marL="0" indent="0">
              <a:buFont typeface="Arial" panose="020B0604020202020204" pitchFamily="34" charset="0"/>
              <a:buNone/>
            </a:pPr>
            <a:endParaRPr lang="en-US" sz="2600" dirty="0"/>
          </a:p>
        </p:txBody>
      </p:sp>
      <p:sp>
        <p:nvSpPr>
          <p:cNvPr id="4" name="Flowchart: Terminator 3"/>
          <p:cNvSpPr/>
          <p:nvPr/>
        </p:nvSpPr>
        <p:spPr>
          <a:xfrm>
            <a:off x="227806" y="465534"/>
            <a:ext cx="2872966" cy="807244"/>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ĐOẠN</a:t>
            </a:r>
          </a:p>
        </p:txBody>
      </p:sp>
    </p:spTree>
    <p:extLst>
      <p:ext uri="{BB962C8B-B14F-4D97-AF65-F5344CB8AC3E}">
        <p14:creationId xmlns:p14="http://schemas.microsoft.com/office/powerpoint/2010/main" val="22762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8" y="2150046"/>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127008" y="1134395"/>
            <a:ext cx="4263826" cy="1015651"/>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r>
              <a:rPr lang="en-US" sz="6000" b="1" spc="50" dirty="0">
                <a:ln w="11430"/>
                <a:solidFill>
                  <a:srgbClr val="4472C4"/>
                </a:solidFill>
                <a:effectLst>
                  <a:outerShdw blurRad="76200" dist="50800" dir="5400000" algn="tl" rotWithShape="0">
                    <a:srgbClr val="000000">
                      <a:alpha val="65000"/>
                    </a:srgbClr>
                  </a:outerShdw>
                </a:effectLst>
                <a:cs typeface="Times New Roman" pitchFamily="18" charset="0"/>
              </a:rPr>
              <a:t> </a:t>
            </a:r>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thích</a:t>
            </a:r>
            <a:r>
              <a:rPr lang="en-US" sz="6000" b="1" spc="50" dirty="0">
                <a:ln w="11430"/>
                <a:solidFill>
                  <a:srgbClr val="4472C4"/>
                </a:solidFill>
                <a:effectLst>
                  <a:outerShdw blurRad="76200" dist="50800" dir="5400000" algn="tl" rotWithShape="0">
                    <a:srgbClr val="000000">
                      <a:alpha val="65000"/>
                    </a:srgbClr>
                  </a:outerShdw>
                </a:effectLst>
                <a:cs typeface="Times New Roman" pitchFamily="18" charset="0"/>
              </a:rPr>
              <a:t> </a:t>
            </a:r>
          </a:p>
        </p:txBody>
      </p:sp>
      <p:sp>
        <p:nvSpPr>
          <p:cNvPr id="9" name="Oval 8">
            <a:extLst>
              <a:ext uri="{FF2B5EF4-FFF2-40B4-BE49-F238E27FC236}">
                <a16:creationId xmlns:a16="http://schemas.microsoft.com/office/drawing/2014/main"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AutoShape 2" descr="Chú cần vụ là người thực hiện nhiệm vụ gì ? Đọc truyện Chiế">
            <a:extLst>
              <a:ext uri="{FF2B5EF4-FFF2-40B4-BE49-F238E27FC236}">
                <a16:creationId xmlns:a16="http://schemas.microsoft.com/office/drawing/2014/main"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Rectangle 13"/>
          <p:cNvSpPr/>
          <p:nvPr/>
        </p:nvSpPr>
        <p:spPr>
          <a:xfrm>
            <a:off x="4257380" y="4119178"/>
            <a:ext cx="4876798" cy="1754326"/>
          </a:xfrm>
          <a:prstGeom prst="rect">
            <a:avLst/>
          </a:prstGeom>
        </p:spPr>
        <p:txBody>
          <a:bodyPr wrap="square">
            <a:spAutoFit/>
          </a:bodyPr>
          <a:lstStyle/>
          <a:p>
            <a:r>
              <a:rPr lang="vi-VN" sz="3600" b="1" i="1" dirty="0">
                <a:solidFill>
                  <a:srgbClr val="FF0000"/>
                </a:solidFill>
                <a:latin typeface="+mj-lt"/>
                <a:cs typeface="Times New Roman" pitchFamily="18" charset="0"/>
              </a:rPr>
              <a:t>Trầm trồ: </a:t>
            </a:r>
            <a:r>
              <a:rPr lang="vi-VN" sz="3600" dirty="0">
                <a:solidFill>
                  <a:prstClr val="black"/>
                </a:solidFill>
                <a:latin typeface="+mj-lt"/>
                <a:cs typeface="Times New Roman" pitchFamily="18" charset="0"/>
              </a:rPr>
              <a:t>nói lời khen ngợi với vẻ ngạc nhiên, thán phục.</a:t>
            </a:r>
          </a:p>
        </p:txBody>
      </p:sp>
    </p:spTree>
    <p:extLst>
      <p:ext uri="{BB962C8B-B14F-4D97-AF65-F5344CB8AC3E}">
        <p14:creationId xmlns:p14="http://schemas.microsoft.com/office/powerpoint/2010/main" val="36335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000" fill="hold"/>
                                        <p:tgtEl>
                                          <p:spTgt spid="14"/>
                                        </p:tgtEl>
                                        <p:attrNameLst>
                                          <p:attrName>ppt_x</p:attrName>
                                        </p:attrNameLst>
                                      </p:cBhvr>
                                      <p:tavLst>
                                        <p:tav tm="0">
                                          <p:val>
                                            <p:strVal val="0-#ppt_w/2"/>
                                          </p:val>
                                        </p:tav>
                                        <p:tav tm="100000">
                                          <p:val>
                                            <p:strVal val="#ppt_x"/>
                                          </p:val>
                                        </p:tav>
                                      </p:tavLst>
                                    </p:anim>
                                    <p:anim calcmode="lin" valueType="num">
                                      <p:cBhvr additive="base">
                                        <p:cTn id="21"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040260" y="466912"/>
            <a:ext cx="4457700" cy="738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solidFill>
                  <a:srgbClr val="FF0000"/>
                </a:solidFill>
                <a:effectLst>
                  <a:outerShdw blurRad="38100" dist="38100" dir="2700000" algn="tl">
                    <a:srgbClr val="000000">
                      <a:alpha val="43137"/>
                    </a:srgbClr>
                  </a:outerShdw>
                </a:effectLst>
                <a:cs typeface="Times New Roman" pitchFamily="18" charset="0"/>
              </a:rPr>
              <a:t>Những cây sen đá</a:t>
            </a:r>
            <a:endParaRPr lang="en-US" sz="3600" b="1" dirty="0">
              <a:solidFill>
                <a:srgbClr val="FF0000"/>
              </a:solidFill>
              <a:effectLst>
                <a:outerShdw blurRad="38100" dist="38100" dir="2700000" algn="tl">
                  <a:srgbClr val="000000">
                    <a:alpha val="43137"/>
                  </a:srgbClr>
                </a:outerShdw>
              </a:effectLst>
              <a:cs typeface="Times New Roman" pitchFamily="18" charset="0"/>
            </a:endParaRPr>
          </a:p>
        </p:txBody>
      </p:sp>
      <p:sp>
        <p:nvSpPr>
          <p:cNvPr id="6" name="Subtitle 2"/>
          <p:cNvSpPr txBox="1">
            <a:spLocks/>
          </p:cNvSpPr>
          <p:nvPr/>
        </p:nvSpPr>
        <p:spPr>
          <a:xfrm>
            <a:off x="268315" y="1345024"/>
            <a:ext cx="11735607" cy="432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500" b="1" dirty="0">
                <a:solidFill>
                  <a:prstClr val="black"/>
                </a:solidFill>
              </a:rPr>
              <a:t>1</a:t>
            </a:r>
            <a:r>
              <a:rPr lang="vi-VN" sz="2500" dirty="0">
                <a:solidFill>
                  <a:prstClr val="black"/>
                </a:solidFill>
              </a:rPr>
              <a:t>. Một hôm, thầy Huy mang đến lớp một chậu sen đá. Thầy bảo:</a:t>
            </a:r>
          </a:p>
          <a:p>
            <a:pPr marL="0" indent="0">
              <a:buFont typeface="Arial" pitchFamily="34" charset="0"/>
              <a:buNone/>
            </a:pPr>
            <a:r>
              <a:rPr lang="vi-VN" sz="2500" dirty="0">
                <a:solidFill>
                  <a:prstClr val="black"/>
                </a:solidFill>
              </a:rPr>
              <a:t>- Cây này có rất nhiều cây con. Mỗi tuần, thầy sẽ tặng một cây cho em nào đạt kết quả học tập cao nhất trong tuần. Các em cố gắng nhé!</a:t>
            </a:r>
          </a:p>
          <a:p>
            <a:pPr marL="0" indent="0">
              <a:buFont typeface="Arial" pitchFamily="34" charset="0"/>
              <a:buNone/>
            </a:pPr>
            <a:r>
              <a:rPr lang="vi-VN" sz="2500" b="1" dirty="0">
                <a:solidFill>
                  <a:prstClr val="black"/>
                </a:solidFill>
              </a:rPr>
              <a:t>2.</a:t>
            </a:r>
            <a:r>
              <a:rPr lang="vi-VN" sz="2500" dirty="0">
                <a:solidFill>
                  <a:prstClr val="black"/>
                </a:solidFill>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buFont typeface="Arial" pitchFamily="34" charset="0"/>
              <a:buNone/>
            </a:pPr>
            <a:r>
              <a:rPr lang="vi-VN" sz="2500" b="1" dirty="0">
                <a:solidFill>
                  <a:prstClr val="black"/>
                </a:solidFill>
              </a:rPr>
              <a:t>3.</a:t>
            </a:r>
            <a:r>
              <a:rPr lang="vi-VN" sz="2500" dirty="0">
                <a:solidFill>
                  <a:prstClr val="black"/>
                </a:solidFill>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buFont typeface="Arial" pitchFamily="34" charset="0"/>
              <a:buNone/>
            </a:pPr>
            <a:r>
              <a:rPr lang="vi-VN" sz="2500" dirty="0">
                <a:solidFill>
                  <a:prstClr val="black"/>
                </a:solidFill>
              </a:rPr>
              <a:t>- Khi cháu đem chậu cây về, vợ chồng tôi đã mừng rơi nước mắt. Thầy giáo của cháu đã làm thay đổi cháu.</a:t>
            </a:r>
          </a:p>
          <a:p>
            <a:pPr marL="0" indent="0" algn="r">
              <a:buFont typeface="Arial" pitchFamily="34" charset="0"/>
              <a:buNone/>
            </a:pPr>
            <a:r>
              <a:rPr lang="vi-VN" sz="2500" i="1" dirty="0">
                <a:solidFill>
                  <a:prstClr val="black"/>
                </a:solidFill>
              </a:rPr>
              <a:t>Theo Thái Hiển</a:t>
            </a:r>
            <a:endParaRPr lang="vi-VN" sz="2500" dirty="0">
              <a:solidFill>
                <a:prstClr val="black"/>
              </a:solidFill>
            </a:endParaRPr>
          </a:p>
          <a:p>
            <a:pPr marL="0" indent="0">
              <a:buFont typeface="Arial" pitchFamily="34" charset="0"/>
              <a:buNone/>
            </a:pPr>
            <a:endParaRPr lang="en-US" sz="2500" dirty="0">
              <a:solidFill>
                <a:prstClr val="black"/>
              </a:solidFill>
            </a:endParaRPr>
          </a:p>
        </p:txBody>
      </p:sp>
      <p:sp>
        <p:nvSpPr>
          <p:cNvPr id="8" name="Flowchart: Terminator 7"/>
          <p:cNvSpPr/>
          <p:nvPr/>
        </p:nvSpPr>
        <p:spPr>
          <a:xfrm>
            <a:off x="141668" y="468111"/>
            <a:ext cx="3898592"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prstClr val="white"/>
                </a:solidFill>
                <a:effectLst>
                  <a:outerShdw blurRad="38100" dist="38100" dir="2700000" algn="tl">
                    <a:srgbClr val="000000">
                      <a:alpha val="43137"/>
                    </a:srgbClr>
                  </a:outerShdw>
                </a:effectLst>
                <a:cs typeface="Times New Roman" panose="02020603050405020304" pitchFamily="18" charset="0"/>
              </a:rPr>
              <a:t>ĐỌC THEO NHÓM</a:t>
            </a:r>
          </a:p>
        </p:txBody>
      </p:sp>
    </p:spTree>
    <p:extLst>
      <p:ext uri="{BB962C8B-B14F-4D97-AF65-F5344CB8AC3E}">
        <p14:creationId xmlns:p14="http://schemas.microsoft.com/office/powerpoint/2010/main" val="876583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040260" y="466912"/>
            <a:ext cx="4457700" cy="738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solidFill>
                  <a:srgbClr val="FF0000"/>
                </a:solidFill>
                <a:effectLst>
                  <a:outerShdw blurRad="38100" dist="38100" dir="2700000" algn="tl">
                    <a:srgbClr val="000000">
                      <a:alpha val="43137"/>
                    </a:srgbClr>
                  </a:outerShdw>
                </a:effectLst>
                <a:cs typeface="Times New Roman" pitchFamily="18" charset="0"/>
              </a:rPr>
              <a:t>Những cây sen đá</a:t>
            </a:r>
            <a:endParaRPr lang="en-US" sz="3600" b="1" dirty="0">
              <a:solidFill>
                <a:srgbClr val="FF0000"/>
              </a:solidFill>
              <a:effectLst>
                <a:outerShdw blurRad="38100" dist="38100" dir="2700000" algn="tl">
                  <a:srgbClr val="000000">
                    <a:alpha val="43137"/>
                  </a:srgbClr>
                </a:outerShdw>
              </a:effectLst>
              <a:cs typeface="Times New Roman" pitchFamily="18" charset="0"/>
            </a:endParaRPr>
          </a:p>
        </p:txBody>
      </p:sp>
      <p:sp>
        <p:nvSpPr>
          <p:cNvPr id="6" name="Subtitle 2"/>
          <p:cNvSpPr txBox="1">
            <a:spLocks/>
          </p:cNvSpPr>
          <p:nvPr/>
        </p:nvSpPr>
        <p:spPr>
          <a:xfrm>
            <a:off x="268315" y="1345024"/>
            <a:ext cx="11735607" cy="432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500" b="1" dirty="0">
                <a:solidFill>
                  <a:prstClr val="black"/>
                </a:solidFill>
              </a:rPr>
              <a:t>1</a:t>
            </a:r>
            <a:r>
              <a:rPr lang="vi-VN" sz="2500" dirty="0">
                <a:solidFill>
                  <a:prstClr val="black"/>
                </a:solidFill>
              </a:rPr>
              <a:t>. Một hôm, thầy Huy mang đến lớp một chậu sen đá. Thầy bảo:</a:t>
            </a:r>
          </a:p>
          <a:p>
            <a:pPr marL="0" indent="0">
              <a:buFont typeface="Arial" pitchFamily="34" charset="0"/>
              <a:buNone/>
            </a:pPr>
            <a:r>
              <a:rPr lang="vi-VN" sz="2500" dirty="0">
                <a:solidFill>
                  <a:prstClr val="black"/>
                </a:solidFill>
              </a:rPr>
              <a:t>- Cây này có rất nhiều cây con. Mỗi tuần, thầy sẽ tặng một cây cho em nào đạt kết quả học tập cao nhất trong tuần. Các em cố gắng nhé!</a:t>
            </a:r>
          </a:p>
          <a:p>
            <a:pPr marL="0" indent="0">
              <a:buFont typeface="Arial" pitchFamily="34" charset="0"/>
              <a:buNone/>
            </a:pPr>
            <a:r>
              <a:rPr lang="vi-VN" sz="2500" b="1" dirty="0">
                <a:solidFill>
                  <a:prstClr val="black"/>
                </a:solidFill>
              </a:rPr>
              <a:t>2.</a:t>
            </a:r>
            <a:r>
              <a:rPr lang="vi-VN" sz="2500" dirty="0">
                <a:solidFill>
                  <a:prstClr val="black"/>
                </a:solidFill>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buFont typeface="Arial" pitchFamily="34" charset="0"/>
              <a:buNone/>
            </a:pPr>
            <a:r>
              <a:rPr lang="vi-VN" sz="2500" b="1" dirty="0">
                <a:solidFill>
                  <a:prstClr val="black"/>
                </a:solidFill>
              </a:rPr>
              <a:t>3.</a:t>
            </a:r>
            <a:r>
              <a:rPr lang="vi-VN" sz="2500" dirty="0">
                <a:solidFill>
                  <a:prstClr val="black"/>
                </a:solidFill>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buFont typeface="Arial" pitchFamily="34" charset="0"/>
              <a:buNone/>
            </a:pPr>
            <a:r>
              <a:rPr lang="vi-VN" sz="2500" dirty="0">
                <a:solidFill>
                  <a:prstClr val="black"/>
                </a:solidFill>
              </a:rPr>
              <a:t>- Khi cháu đem chậu cây về, vợ chồng tôi đã mừng rơi nước mắt. Thầy giáo của cháu đã làm thay đổi cháu.</a:t>
            </a:r>
          </a:p>
          <a:p>
            <a:pPr marL="0" indent="0" algn="r">
              <a:buFont typeface="Arial" pitchFamily="34" charset="0"/>
              <a:buNone/>
            </a:pPr>
            <a:r>
              <a:rPr lang="vi-VN" sz="2500" i="1" dirty="0">
                <a:solidFill>
                  <a:prstClr val="black"/>
                </a:solidFill>
              </a:rPr>
              <a:t>Theo Thái Hiển</a:t>
            </a:r>
            <a:endParaRPr lang="vi-VN" sz="2500" dirty="0">
              <a:solidFill>
                <a:prstClr val="black"/>
              </a:solidFill>
            </a:endParaRPr>
          </a:p>
          <a:p>
            <a:pPr marL="0" indent="0">
              <a:buFont typeface="Arial" pitchFamily="34" charset="0"/>
              <a:buNone/>
            </a:pPr>
            <a:endParaRPr lang="en-US" sz="2500" dirty="0">
              <a:solidFill>
                <a:prstClr val="black"/>
              </a:solidFill>
            </a:endParaRPr>
          </a:p>
        </p:txBody>
      </p:sp>
      <p:sp>
        <p:nvSpPr>
          <p:cNvPr id="8" name="Flowchart: Terminator 7"/>
          <p:cNvSpPr/>
          <p:nvPr/>
        </p:nvSpPr>
        <p:spPr>
          <a:xfrm>
            <a:off x="141668" y="468111"/>
            <a:ext cx="3898592"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prstClr val="white"/>
                </a:solidFill>
                <a:effectLst>
                  <a:outerShdw blurRad="38100" dist="38100" dir="2700000" algn="tl">
                    <a:srgbClr val="000000">
                      <a:alpha val="43137"/>
                    </a:srgbClr>
                  </a:outerShdw>
                </a:effectLst>
                <a:cs typeface="Times New Roman" panose="02020603050405020304" pitchFamily="18" charset="0"/>
              </a:rPr>
              <a:t>THI ĐỌC</a:t>
            </a:r>
          </a:p>
        </p:txBody>
      </p:sp>
    </p:spTree>
    <p:extLst>
      <p:ext uri="{BB962C8B-B14F-4D97-AF65-F5344CB8AC3E}">
        <p14:creationId xmlns:p14="http://schemas.microsoft.com/office/powerpoint/2010/main" val="223828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2EC9F5-083D-4FB3-A238-28A205028F39}"/>
              </a:ext>
            </a:extLst>
          </p:cNvPr>
          <p:cNvSpPr txBox="1"/>
          <p:nvPr/>
        </p:nvSpPr>
        <p:spPr>
          <a:xfrm>
            <a:off x="787664" y="871168"/>
            <a:ext cx="11293135"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3200" dirty="0" err="1">
                <a:solidFill>
                  <a:schemeClr val="accent1"/>
                </a:solidFill>
                <a:cs typeface="Times New Roman" pitchFamily="18" charset="0"/>
              </a:rPr>
              <a:t>Em</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cần</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làm</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gì</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để</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tỏ</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lòng</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kính</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trọng</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và</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biết</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ơn</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thầy</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cô</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giáo</a:t>
            </a:r>
            <a:r>
              <a:rPr lang="en-US" sz="3200" dirty="0">
                <a:solidFill>
                  <a:schemeClr val="accent1"/>
                </a:solidFill>
                <a:cs typeface="Times New Roman" pitchFamily="18" charset="0"/>
              </a:rPr>
              <a:t> ?</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l="8589" t="2285"/>
          <a:stretch/>
        </p:blipFill>
        <p:spPr>
          <a:xfrm>
            <a:off x="232012" y="1658336"/>
            <a:ext cx="3862316" cy="4683504"/>
          </a:xfrm>
          <a:prstGeom prst="roundRect">
            <a:avLst/>
          </a:prstGeom>
        </p:spPr>
      </p:pic>
    </p:spTree>
    <p:extLst>
      <p:ext uri="{BB962C8B-B14F-4D97-AF65-F5344CB8AC3E}">
        <p14:creationId xmlns:p14="http://schemas.microsoft.com/office/powerpoint/2010/main" val="110840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ui Đến Trường - Nhóm Hoa Tay - Nhạc Thiếu Nhi Sôi Động Remix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425395"/>
            <a:ext cx="12190413" cy="6432158"/>
          </a:xfrm>
          <a:prstGeom prst="rect">
            <a:avLst/>
          </a:prstGeom>
        </p:spPr>
      </p:pic>
    </p:spTree>
    <p:extLst>
      <p:ext uri="{BB962C8B-B14F-4D97-AF65-F5344CB8AC3E}">
        <p14:creationId xmlns:p14="http://schemas.microsoft.com/office/powerpoint/2010/main" val="76758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41AB84-3D51-466B-976F-EA9CB9CC96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8185" y="735698"/>
            <a:ext cx="9030647" cy="5595155"/>
          </a:xfrm>
          <a:prstGeom prst="rect">
            <a:avLst/>
          </a:prstGeom>
        </p:spPr>
      </p:pic>
      <p:sp>
        <p:nvSpPr>
          <p:cNvPr id="4" name="Google Shape;290;p7">
            <a:extLst>
              <a:ext uri="{FF2B5EF4-FFF2-40B4-BE49-F238E27FC236}">
                <a16:creationId xmlns:a16="http://schemas.microsoft.com/office/drawing/2014/main" id="{1E6FD1A2-5ADF-4FBD-8A61-83C985E8B6BB}"/>
              </a:ext>
            </a:extLst>
          </p:cNvPr>
          <p:cNvSpPr txBox="1"/>
          <p:nvPr/>
        </p:nvSpPr>
        <p:spPr>
          <a:xfrm>
            <a:off x="3536034" y="2697167"/>
            <a:ext cx="5454947" cy="1107811"/>
          </a:xfrm>
          <a:prstGeom prst="rect">
            <a:avLst/>
          </a:prstGeom>
          <a:noFill/>
          <a:ln>
            <a:noFill/>
          </a:ln>
        </p:spPr>
        <p:txBody>
          <a:bodyPr spcFirstLastPara="1" wrap="square" lIns="91413" tIns="45694" rIns="91413" bIns="45694" anchor="t" anchorCtr="0">
            <a:spAutoFit/>
          </a:bodyPr>
          <a:lstStyle/>
          <a:p>
            <a:pPr algn="ctr">
              <a:buClr>
                <a:srgbClr val="FF0000"/>
              </a:buClr>
              <a:buSzPts val="4400"/>
            </a:pPr>
            <a:r>
              <a:rPr lang="en-US" sz="6599" b="1" dirty="0">
                <a:ln w="22225">
                  <a:solidFill>
                    <a:schemeClr val="accent2"/>
                  </a:solidFill>
                  <a:prstDash val="solid"/>
                </a:ln>
                <a:solidFill>
                  <a:schemeClr val="accent2">
                    <a:lumMod val="40000"/>
                    <a:lumOff val="60000"/>
                  </a:schemeClr>
                </a:solidFill>
                <a:latin typeface="UTM Avo" panose="02040603050506020204" pitchFamily="18" charset="0"/>
                <a:ea typeface="Times New Roman"/>
                <a:cs typeface="Times New Roman"/>
                <a:sym typeface="Times New Roman"/>
              </a:rPr>
              <a:t>DẶN DÒ</a:t>
            </a:r>
          </a:p>
        </p:txBody>
      </p:sp>
    </p:spTree>
    <p:extLst>
      <p:ext uri="{BB962C8B-B14F-4D97-AF65-F5344CB8AC3E}">
        <p14:creationId xmlns:p14="http://schemas.microsoft.com/office/powerpoint/2010/main" val="3692803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A NA\giao an 2\Giáo án pp\ảnh giáo án\ảnh trò chơ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6375"/>
            <a:ext cx="12190413" cy="6371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6358133" y="769935"/>
            <a:ext cx="6083543" cy="3694015"/>
          </a:xfrm>
          <a:prstGeom prst="rect">
            <a:avLst/>
          </a:prstGeom>
        </p:spPr>
      </p:pic>
      <p:pic>
        <p:nvPicPr>
          <p:cNvPr id="4" name="Picture 3"/>
          <p:cNvPicPr>
            <a:picLocks noChangeAspect="1"/>
          </p:cNvPicPr>
          <p:nvPr/>
        </p:nvPicPr>
        <p:blipFill>
          <a:blip r:embed="rId5"/>
          <a:stretch>
            <a:fillRect/>
          </a:stretch>
        </p:blipFill>
        <p:spPr>
          <a:xfrm>
            <a:off x="727668" y="1931612"/>
            <a:ext cx="6662638" cy="2944240"/>
          </a:xfrm>
          <a:prstGeom prst="rect">
            <a:avLst/>
          </a:prstGeom>
        </p:spPr>
      </p:pic>
      <p:pic>
        <p:nvPicPr>
          <p:cNvPr id="5" name="Picture 4"/>
          <p:cNvPicPr>
            <a:picLocks noChangeAspect="1"/>
          </p:cNvPicPr>
          <p:nvPr/>
        </p:nvPicPr>
        <p:blipFill>
          <a:blip r:embed="rId6"/>
          <a:stretch>
            <a:fillRect/>
          </a:stretch>
        </p:blipFill>
        <p:spPr>
          <a:xfrm>
            <a:off x="-449206" y="4439883"/>
            <a:ext cx="5748277" cy="240781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7"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79473" y="2565771"/>
            <a:ext cx="2410833" cy="22601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7599" y="2183044"/>
            <a:ext cx="2599886" cy="24373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0"/>
          <a:stretch>
            <a:fillRect/>
          </a:stretch>
        </p:blipFill>
        <p:spPr>
          <a:xfrm>
            <a:off x="6380647" y="4241693"/>
            <a:ext cx="6441623" cy="2723175"/>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sp>
        <p:nvSpPr>
          <p:cNvPr id="11" name="TextBox 10"/>
          <p:cNvSpPr txBox="1"/>
          <p:nvPr/>
        </p:nvSpPr>
        <p:spPr>
          <a:xfrm>
            <a:off x="504814" y="797718"/>
            <a:ext cx="6885492" cy="830997"/>
          </a:xfrm>
          <a:prstGeom prst="rect">
            <a:avLst/>
          </a:prstGeom>
          <a:noFill/>
        </p:spPr>
        <p:txBody>
          <a:bodyPr wrap="square" rtlCol="0">
            <a:spAutoFit/>
          </a:bodyPr>
          <a:lstStyle/>
          <a:p>
            <a:pPr algn="ctr"/>
            <a:r>
              <a:rPr lang="en-US" sz="4800" b="1" dirty="0">
                <a:latin typeface="+mj-lt"/>
                <a:cs typeface="Times New Roman" panose="02020603050405020304" pitchFamily="18" charset="0"/>
              </a:rPr>
              <a:t> XÂY NHÀ CHO THỎ</a:t>
            </a:r>
          </a:p>
        </p:txBody>
      </p:sp>
    </p:spTree>
    <p:extLst>
      <p:ext uri="{BB962C8B-B14F-4D97-AF65-F5344CB8AC3E}">
        <p14:creationId xmlns:p14="http://schemas.microsoft.com/office/powerpoint/2010/main" val="208382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A NA\giao an 2\Giáo án pp\ảnh giáo án\ảnh trò chơ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9434"/>
            <a:ext cx="12190413" cy="6448566"/>
          </a:xfrm>
          <a:prstGeom prst="rect">
            <a:avLst/>
          </a:prstGeom>
          <a:noFill/>
          <a:extLst>
            <a:ext uri="{909E8E84-426E-40DD-AFC4-6F175D3DCCD1}">
              <a14:hiddenFill xmlns:a14="http://schemas.microsoft.com/office/drawing/2010/main">
                <a:solidFill>
                  <a:srgbClr val="FFFFFF"/>
                </a:solidFill>
              </a14:hiddenFill>
            </a:ext>
          </a:extLst>
        </p:spPr>
      </p:pic>
      <p:pic>
        <p:nvPicPr>
          <p:cNvPr id="3" name="156"/>
          <p:cNvPicPr>
            <a:picLocks noChangeAspect="1"/>
          </p:cNvPicPr>
          <p:nvPr/>
        </p:nvPicPr>
        <p:blipFill>
          <a:blip r:embed="rId5"/>
          <a:stretch>
            <a:fillRect/>
          </a:stretch>
        </p:blipFill>
        <p:spPr>
          <a:xfrm>
            <a:off x="6358133" y="769935"/>
            <a:ext cx="6083543" cy="3694015"/>
          </a:xfrm>
          <a:prstGeom prst="rect">
            <a:avLst/>
          </a:prstGeom>
        </p:spPr>
      </p:pic>
      <p:pic>
        <p:nvPicPr>
          <p:cNvPr id="4" name="15"/>
          <p:cNvPicPr>
            <a:picLocks noChangeAspect="1"/>
          </p:cNvPicPr>
          <p:nvPr/>
        </p:nvPicPr>
        <p:blipFill>
          <a:blip r:embed="rId6"/>
          <a:stretch>
            <a:fillRect/>
          </a:stretch>
        </p:blipFill>
        <p:spPr>
          <a:xfrm>
            <a:off x="773037" y="1933278"/>
            <a:ext cx="6662638" cy="2944240"/>
          </a:xfrm>
          <a:prstGeom prst="rect">
            <a:avLst/>
          </a:prstGeom>
        </p:spPr>
      </p:pic>
      <p:pic>
        <p:nvPicPr>
          <p:cNvPr id="5" name="141"/>
          <p:cNvPicPr>
            <a:picLocks noChangeAspect="1"/>
          </p:cNvPicPr>
          <p:nvPr/>
        </p:nvPicPr>
        <p:blipFill>
          <a:blip r:embed="rId7"/>
          <a:stretch>
            <a:fillRect/>
          </a:stretch>
        </p:blipFill>
        <p:spPr>
          <a:xfrm>
            <a:off x="-449206" y="4439883"/>
            <a:ext cx="5748277" cy="2407815"/>
          </a:xfrm>
          <a:prstGeom prst="rect">
            <a:avLst/>
          </a:prstGeom>
        </p:spPr>
      </p:pic>
      <p:pic>
        <p:nvPicPr>
          <p:cNvPr id="6" name="1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7" name="12"/>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79472" y="2565771"/>
            <a:ext cx="2410832" cy="2260156"/>
          </a:xfrm>
          <a:prstGeom prst="rect">
            <a:avLst/>
          </a:prstGeom>
          <a:noFill/>
          <a:extLst>
            <a:ext uri="{909E8E84-426E-40DD-AFC4-6F175D3DCCD1}">
              <a14:hiddenFill xmlns:a14="http://schemas.microsoft.com/office/drawing/2010/main">
                <a:solidFill>
                  <a:srgbClr val="FFFFFF"/>
                </a:solidFill>
              </a14:hiddenFill>
            </a:ext>
          </a:extLst>
        </p:spPr>
      </p:pic>
      <p:pic>
        <p:nvPicPr>
          <p:cNvPr id="8" name="11"/>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7599" y="2153313"/>
            <a:ext cx="2631599" cy="2467125"/>
          </a:xfrm>
          <a:prstGeom prst="rect">
            <a:avLst/>
          </a:prstGeom>
          <a:noFill/>
          <a:extLst>
            <a:ext uri="{909E8E84-426E-40DD-AFC4-6F175D3DCCD1}">
              <a14:hiddenFill xmlns:a14="http://schemas.microsoft.com/office/drawing/2010/main">
                <a:solidFill>
                  <a:srgbClr val="FFFFFF"/>
                </a:solidFill>
              </a14:hiddenFill>
            </a:ext>
          </a:extLst>
        </p:spPr>
      </p:pic>
      <p:pic>
        <p:nvPicPr>
          <p:cNvPr id="9" name="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400" y="2458753"/>
            <a:ext cx="2285702" cy="2285702"/>
          </a:xfrm>
          <a:prstGeom prst="rect">
            <a:avLst/>
          </a:prstGeom>
        </p:spPr>
      </p:pic>
      <p:pic>
        <p:nvPicPr>
          <p:cNvPr id="10" name="9"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2044" y="1696851"/>
            <a:ext cx="3047603" cy="3047604"/>
          </a:xfrm>
          <a:prstGeom prst="rect">
            <a:avLst/>
          </a:prstGeom>
          <a:noFill/>
          <a:extLst>
            <a:ext uri="{909E8E84-426E-40DD-AFC4-6F175D3DCCD1}">
              <a14:hiddenFill xmlns:a14="http://schemas.microsoft.com/office/drawing/2010/main">
                <a:solidFill>
                  <a:srgbClr val="FFFFFF"/>
                </a:solidFill>
              </a14:hiddenFill>
            </a:ext>
          </a:extLst>
        </p:spPr>
      </p:pic>
      <p:pic>
        <p:nvPicPr>
          <p:cNvPr id="11" name="8"/>
          <p:cNvPicPr>
            <a:picLocks noChangeAspect="1"/>
          </p:cNvPicPr>
          <p:nvPr/>
        </p:nvPicPr>
        <p:blipFill>
          <a:blip r:embed="rId13"/>
          <a:stretch>
            <a:fillRect/>
          </a:stretch>
        </p:blipFill>
        <p:spPr>
          <a:xfrm>
            <a:off x="6380647" y="4241693"/>
            <a:ext cx="6441623" cy="2723175"/>
          </a:xfrm>
          <a:prstGeom prst="rect">
            <a:avLst/>
          </a:prstGeom>
        </p:spPr>
      </p:pic>
      <p:pic>
        <p:nvPicPr>
          <p:cNvPr id="12" name="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pic>
        <p:nvPicPr>
          <p:cNvPr id="13" name="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70900" y="4355968"/>
            <a:ext cx="2297925" cy="2591645"/>
          </a:xfrm>
          <a:prstGeom prst="rect">
            <a:avLst/>
          </a:prstGeom>
        </p:spPr>
      </p:pic>
      <p:pic>
        <p:nvPicPr>
          <p:cNvPr id="14" name="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229" y="4156628"/>
            <a:ext cx="2701223" cy="2701223"/>
          </a:xfrm>
          <a:prstGeom prst="rect">
            <a:avLst/>
          </a:prstGeom>
        </p:spPr>
      </p:pic>
      <p:pic>
        <p:nvPicPr>
          <p:cNvPr id="15" name="4">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2024213" y="548416"/>
            <a:ext cx="820046" cy="883571"/>
          </a:xfrm>
          <a:prstGeom prst="rect">
            <a:avLst/>
          </a:prstGeom>
        </p:spPr>
      </p:pic>
      <p:pic>
        <p:nvPicPr>
          <p:cNvPr id="16" name="3">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2857450" y="549926"/>
            <a:ext cx="840258" cy="872020"/>
          </a:xfrm>
          <a:prstGeom prst="rect">
            <a:avLst/>
          </a:prstGeom>
        </p:spPr>
      </p:pic>
      <p:pic>
        <p:nvPicPr>
          <p:cNvPr id="17" name="2">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3704387" y="553696"/>
            <a:ext cx="811383" cy="843146"/>
          </a:xfrm>
          <a:prstGeom prst="rect">
            <a:avLst/>
          </a:prstGeom>
        </p:spPr>
      </p:pic>
      <p:pic>
        <p:nvPicPr>
          <p:cNvPr id="18" name="1">
            <a:hlinkClick r:id="rId23" action="ppaction://hlinksldjump"/>
          </p:cNvPr>
          <p:cNvPicPr>
            <a:picLocks noChangeAspect="1"/>
          </p:cNvPicPr>
          <p:nvPr/>
        </p:nvPicPr>
        <p:blipFill>
          <a:blip r:embed="rId24">
            <a:clrChange>
              <a:clrFrom>
                <a:srgbClr val="FFAEC9"/>
              </a:clrFrom>
              <a:clrTo>
                <a:srgbClr val="FFAEC9">
                  <a:alpha val="0"/>
                </a:srgbClr>
              </a:clrTo>
            </a:clrChange>
          </a:blip>
          <a:stretch>
            <a:fillRect/>
          </a:stretch>
        </p:blipFill>
        <p:spPr>
          <a:xfrm>
            <a:off x="1196846" y="553696"/>
            <a:ext cx="811383" cy="843146"/>
          </a:xfrm>
          <a:prstGeom prst="rect">
            <a:avLst/>
          </a:prstGeom>
        </p:spPr>
      </p:pic>
      <p:sp>
        <p:nvSpPr>
          <p:cNvPr id="19" name="Right Arrow 18">
            <a:hlinkClick r:id="rId25" action="ppaction://hlinksldjump"/>
          </p:cNvPr>
          <p:cNvSpPr/>
          <p:nvPr/>
        </p:nvSpPr>
        <p:spPr>
          <a:xfrm>
            <a:off x="10749647"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897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A NA\giao an 2\Giáo án pp\ảnh giáo án\ảnh trò chơ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9434"/>
            <a:ext cx="12190413" cy="64485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56107" y="616671"/>
            <a:ext cx="9449719" cy="1701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solidFill>
                  <a:srgbClr val="FFFF00"/>
                </a:solidFill>
                <a:cs typeface="Times New Roman" pitchFamily="18" charset="0"/>
              </a:rPr>
              <a:t>Trong bài “Bức tranh bàn tay”:</a:t>
            </a:r>
          </a:p>
          <a:p>
            <a:pPr algn="ctr"/>
            <a:r>
              <a:rPr lang="en-US" sz="4000">
                <a:solidFill>
                  <a:srgbClr val="FFFF00"/>
                </a:solidFill>
                <a:cs typeface="Times New Roman" pitchFamily="18" charset="0"/>
              </a:rPr>
              <a:t>Cô giáo yêu cầu học sinh vẽ gì?</a:t>
            </a:r>
            <a:endParaRPr lang="vi-VN" sz="4000" dirty="0">
              <a:solidFill>
                <a:srgbClr val="FFFF00"/>
              </a:solidFill>
              <a:cs typeface="Times New Roman" pitchFamily="18" charset="0"/>
            </a:endParaRPr>
          </a:p>
        </p:txBody>
      </p:sp>
      <p:sp>
        <p:nvSpPr>
          <p:cNvPr id="4" name="Rectangle 3"/>
          <p:cNvSpPr/>
          <p:nvPr/>
        </p:nvSpPr>
        <p:spPr>
          <a:xfrm>
            <a:off x="6938601" y="2442933"/>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B</a:t>
            </a:r>
            <a:r>
              <a:rPr lang="en-US" sz="3600">
                <a:solidFill>
                  <a:schemeClr val="bg1"/>
                </a:solidFill>
                <a:cs typeface="Times New Roman" panose="02020603050405020304" pitchFamily="18" charset="0"/>
              </a:rPr>
              <a:t>. </a:t>
            </a:r>
            <a:r>
              <a:rPr lang="vi-VN" sz="3600" dirty="0">
                <a:solidFill>
                  <a:schemeClr val="bg1"/>
                </a:solidFill>
                <a:cs typeface="Times New Roman" pitchFamily="18" charset="0"/>
              </a:rPr>
              <a:t>V</a:t>
            </a:r>
            <a:r>
              <a:rPr lang="vi-VN" sz="3600">
                <a:solidFill>
                  <a:schemeClr val="bg1"/>
                </a:solidFill>
                <a:cs typeface="Times New Roman" pitchFamily="18" charset="0"/>
              </a:rPr>
              <a:t>ẽ </a:t>
            </a:r>
            <a:r>
              <a:rPr lang="vi-VN" sz="3600" dirty="0">
                <a:solidFill>
                  <a:schemeClr val="bg1"/>
                </a:solidFill>
                <a:cs typeface="Times New Roman" pitchFamily="18" charset="0"/>
              </a:rPr>
              <a:t>một vật em thích hoặc một người em yêu quý.</a:t>
            </a:r>
            <a:endParaRPr lang="en-US" sz="3600" dirty="0">
              <a:solidFill>
                <a:schemeClr val="bg1"/>
              </a:solidFill>
              <a:cs typeface="Times New Roman" pitchFamily="18" charset="0"/>
            </a:endParaRPr>
          </a:p>
        </p:txBody>
      </p:sp>
      <p:sp>
        <p:nvSpPr>
          <p:cNvPr id="5" name="Rectangle 4"/>
          <p:cNvSpPr/>
          <p:nvPr/>
        </p:nvSpPr>
        <p:spPr>
          <a:xfrm>
            <a:off x="175438" y="4400767"/>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C. </a:t>
            </a:r>
            <a:r>
              <a:rPr lang="en-US" sz="3600" dirty="0" err="1">
                <a:solidFill>
                  <a:schemeClr val="bg1"/>
                </a:solidFill>
                <a:cs typeface="Times New Roman" panose="02020603050405020304" pitchFamily="18" charset="0"/>
              </a:rPr>
              <a:t>Vẽ</a:t>
            </a:r>
            <a:r>
              <a:rPr lang="en-US" sz="3600" dirty="0">
                <a:solidFill>
                  <a:schemeClr val="bg1"/>
                </a:solidFill>
                <a:cs typeface="Times New Roman" panose="02020603050405020304" pitchFamily="18" charset="0"/>
              </a:rPr>
              <a:t> </a:t>
            </a:r>
            <a:r>
              <a:rPr lang="en-US" sz="3600" dirty="0" err="1">
                <a:solidFill>
                  <a:schemeClr val="bg1"/>
                </a:solidFill>
                <a:cs typeface="Times New Roman" panose="02020603050405020304" pitchFamily="18" charset="0"/>
              </a:rPr>
              <a:t>cô</a:t>
            </a:r>
            <a:r>
              <a:rPr lang="en-US" sz="3600" dirty="0">
                <a:solidFill>
                  <a:schemeClr val="bg1"/>
                </a:solidFill>
                <a:cs typeface="Times New Roman" panose="02020603050405020304" pitchFamily="18" charset="0"/>
              </a:rPr>
              <a:t> </a:t>
            </a:r>
            <a:r>
              <a:rPr lang="en-US" sz="3600" dirty="0" err="1">
                <a:solidFill>
                  <a:schemeClr val="bg1"/>
                </a:solidFill>
                <a:cs typeface="Times New Roman" panose="02020603050405020304" pitchFamily="18" charset="0"/>
              </a:rPr>
              <a:t>giáo</a:t>
            </a:r>
            <a:r>
              <a:rPr lang="vi-VN" sz="3600" dirty="0">
                <a:solidFill>
                  <a:schemeClr val="bg1"/>
                </a:solidFill>
                <a:cs typeface="Times New Roman" panose="02020603050405020304" pitchFamily="18" charset="0"/>
              </a:rPr>
              <a:t>.</a:t>
            </a:r>
            <a:r>
              <a:rPr lang="en-US" sz="3600" dirty="0">
                <a:solidFill>
                  <a:schemeClr val="bg1"/>
                </a:solidFill>
                <a:cs typeface="Times New Roman" panose="02020603050405020304" pitchFamily="18" charset="0"/>
              </a:rPr>
              <a:t> </a:t>
            </a:r>
            <a:endParaRPr lang="en-US" sz="3600" dirty="0">
              <a:cs typeface="Times New Roman" panose="02020603050405020304" pitchFamily="18" charset="0"/>
            </a:endParaRPr>
          </a:p>
        </p:txBody>
      </p:sp>
      <p:sp>
        <p:nvSpPr>
          <p:cNvPr id="6" name="Rectangle 5"/>
          <p:cNvSpPr/>
          <p:nvPr/>
        </p:nvSpPr>
        <p:spPr>
          <a:xfrm>
            <a:off x="7011200" y="4441823"/>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D. </a:t>
            </a:r>
            <a:r>
              <a:rPr lang="en-US" sz="3600" dirty="0" err="1">
                <a:solidFill>
                  <a:schemeClr val="bg1"/>
                </a:solidFill>
                <a:cs typeface="Times New Roman" panose="02020603050405020304" pitchFamily="18" charset="0"/>
              </a:rPr>
              <a:t>Vẽ</a:t>
            </a:r>
            <a:r>
              <a:rPr lang="en-US" sz="3600" dirty="0">
                <a:solidFill>
                  <a:schemeClr val="bg1"/>
                </a:solidFill>
                <a:cs typeface="Times New Roman" panose="02020603050405020304" pitchFamily="18" charset="0"/>
              </a:rPr>
              <a:t> </a:t>
            </a:r>
            <a:r>
              <a:rPr lang="en-US" sz="3600" dirty="0" err="1">
                <a:solidFill>
                  <a:schemeClr val="bg1"/>
                </a:solidFill>
                <a:cs typeface="Times New Roman" panose="02020603050405020304" pitchFamily="18" charset="0"/>
              </a:rPr>
              <a:t>tự</a:t>
            </a:r>
            <a:r>
              <a:rPr lang="en-US" sz="3600" dirty="0">
                <a:solidFill>
                  <a:schemeClr val="bg1"/>
                </a:solidFill>
                <a:cs typeface="Times New Roman" panose="02020603050405020304" pitchFamily="18" charset="0"/>
              </a:rPr>
              <a:t> do</a:t>
            </a:r>
            <a:r>
              <a:rPr lang="vi-VN" sz="3600" dirty="0">
                <a:solidFill>
                  <a:schemeClr val="bg1"/>
                </a:solidFill>
                <a:cs typeface="Times New Roman" panose="02020603050405020304" pitchFamily="18" charset="0"/>
              </a:rPr>
              <a:t>.</a:t>
            </a:r>
            <a:endParaRPr lang="en-US" sz="3600" dirty="0">
              <a:cs typeface="Times New Roman" panose="02020603050405020304" pitchFamily="18" charset="0"/>
            </a:endParaRPr>
          </a:p>
        </p:txBody>
      </p:sp>
      <p:sp>
        <p:nvSpPr>
          <p:cNvPr id="7" name="Rectangle 6"/>
          <p:cNvSpPr/>
          <p:nvPr/>
        </p:nvSpPr>
        <p:spPr>
          <a:xfrm>
            <a:off x="262721" y="2507484"/>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A</a:t>
            </a:r>
            <a:r>
              <a:rPr lang="en-US" sz="3600">
                <a:solidFill>
                  <a:schemeClr val="bg1"/>
                </a:solidFill>
                <a:cs typeface="Times New Roman" panose="02020603050405020304" pitchFamily="18" charset="0"/>
              </a:rPr>
              <a:t>. </a:t>
            </a:r>
            <a:r>
              <a:rPr lang="vi-VN" sz="3600" dirty="0">
                <a:solidFill>
                  <a:schemeClr val="bg1"/>
                </a:solidFill>
                <a:cs typeface="Times New Roman" pitchFamily="18" charset="0"/>
              </a:rPr>
              <a:t>V</a:t>
            </a:r>
            <a:r>
              <a:rPr lang="vi-VN" sz="3600">
                <a:solidFill>
                  <a:schemeClr val="bg1"/>
                </a:solidFill>
                <a:cs typeface="Times New Roman" pitchFamily="18" charset="0"/>
              </a:rPr>
              <a:t>ẽ một </a:t>
            </a:r>
            <a:r>
              <a:rPr lang="en-US" sz="3600">
                <a:solidFill>
                  <a:schemeClr val="bg1"/>
                </a:solidFill>
                <a:cs typeface="Times New Roman" pitchFamily="18" charset="0"/>
              </a:rPr>
              <a:t>nhân </a:t>
            </a:r>
            <a:r>
              <a:rPr lang="vi-VN" sz="3600">
                <a:solidFill>
                  <a:schemeClr val="bg1"/>
                </a:solidFill>
                <a:cs typeface="Times New Roman" pitchFamily="18" charset="0"/>
              </a:rPr>
              <a:t>vật </a:t>
            </a:r>
            <a:r>
              <a:rPr lang="en-US" sz="3600">
                <a:solidFill>
                  <a:schemeClr val="bg1"/>
                </a:solidFill>
                <a:cs typeface="Times New Roman" pitchFamily="18" charset="0"/>
              </a:rPr>
              <a:t>hoạt hình</a:t>
            </a:r>
            <a:r>
              <a:rPr lang="vi-VN" sz="3600">
                <a:solidFill>
                  <a:schemeClr val="bg1"/>
                </a:solidFill>
                <a:cs typeface="Times New Roman" pitchFamily="18" charset="0"/>
              </a:rPr>
              <a:t>.</a:t>
            </a:r>
            <a:endParaRPr lang="en-US" sz="3600" dirty="0">
              <a:solidFill>
                <a:schemeClr val="bg1"/>
              </a:solidFill>
              <a:cs typeface="Times New Roman" pitchFamily="18" charset="0"/>
            </a:endParaRPr>
          </a:p>
        </p:txBody>
      </p:sp>
      <p:pic>
        <p:nvPicPr>
          <p:cNvPr id="8"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34509" y="3661943"/>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59798" y="5264177"/>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5389" y="5556126"/>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195" y="3266792"/>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08676" y="2318093"/>
            <a:ext cx="4835782" cy="49011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8" action="ppaction://hlinksldjump"/>
          </p:cNvPr>
          <p:cNvPicPr>
            <a:picLocks noChangeAspect="1"/>
          </p:cNvPicPr>
          <p:nvPr/>
        </p:nvPicPr>
        <p:blipFill>
          <a:blip r:embed="rId9"/>
          <a:stretch>
            <a:fillRect/>
          </a:stretch>
        </p:blipFill>
        <p:spPr>
          <a:xfrm>
            <a:off x="0" y="5724910"/>
            <a:ext cx="2517035" cy="1054326"/>
          </a:xfrm>
          <a:prstGeom prst="rect">
            <a:avLst/>
          </a:prstGeom>
        </p:spPr>
      </p:pic>
    </p:spTree>
    <p:extLst>
      <p:ext uri="{BB962C8B-B14F-4D97-AF65-F5344CB8AC3E}">
        <p14:creationId xmlns:p14="http://schemas.microsoft.com/office/powerpoint/2010/main" val="1126642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A NA\giao an 2\Giáo án pp\ảnh giáo án\ảnh trò chơ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9434"/>
            <a:ext cx="12190413" cy="64485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5" action="ppaction://hlinksldjump"/>
          </p:cNvPr>
          <p:cNvPicPr>
            <a:picLocks noChangeAspect="1"/>
          </p:cNvPicPr>
          <p:nvPr/>
        </p:nvPicPr>
        <p:blipFill>
          <a:blip r:embed="rId6"/>
          <a:stretch>
            <a:fillRect/>
          </a:stretch>
        </p:blipFill>
        <p:spPr>
          <a:xfrm>
            <a:off x="-256648" y="5689019"/>
            <a:ext cx="2872383" cy="1214291"/>
          </a:xfrm>
          <a:prstGeom prst="rect">
            <a:avLst/>
          </a:prstGeom>
        </p:spPr>
      </p:pic>
      <p:sp>
        <p:nvSpPr>
          <p:cNvPr id="4" name="Rectangle 3"/>
          <p:cNvSpPr/>
          <p:nvPr/>
        </p:nvSpPr>
        <p:spPr>
          <a:xfrm>
            <a:off x="1588483" y="553757"/>
            <a:ext cx="9542360" cy="215875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solidFill>
                  <a:srgbClr val="FFFF00"/>
                </a:solidFill>
                <a:cs typeface="Times New Roman" pitchFamily="18" charset="0"/>
              </a:rPr>
              <a:t>Trong bài “Bức tranh bàn tay”, Hải đã giải thích bàn tay trong bức tranh là của:</a:t>
            </a:r>
            <a:endParaRPr lang="vi-VN" sz="3600" dirty="0">
              <a:solidFill>
                <a:srgbClr val="FFFF00"/>
              </a:solidFill>
              <a:cs typeface="Times New Roman" pitchFamily="18" charset="0"/>
            </a:endParaRPr>
          </a:p>
        </p:txBody>
      </p:sp>
      <p:sp>
        <p:nvSpPr>
          <p:cNvPr id="5" name="Rectangle 4"/>
          <p:cNvSpPr/>
          <p:nvPr/>
        </p:nvSpPr>
        <p:spPr>
          <a:xfrm>
            <a:off x="7385865" y="4809245"/>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D. </a:t>
            </a:r>
            <a:r>
              <a:rPr lang="en-US" sz="3600" dirty="0" err="1">
                <a:solidFill>
                  <a:schemeClr val="bg1"/>
                </a:solidFill>
                <a:cs typeface="Times New Roman" panose="02020603050405020304" pitchFamily="18" charset="0"/>
              </a:rPr>
              <a:t>Cô</a:t>
            </a:r>
            <a:r>
              <a:rPr lang="en-US" sz="3600" dirty="0">
                <a:solidFill>
                  <a:schemeClr val="bg1"/>
                </a:solidFill>
                <a:cs typeface="Times New Roman" panose="02020603050405020304" pitchFamily="18" charset="0"/>
              </a:rPr>
              <a:t> </a:t>
            </a:r>
            <a:r>
              <a:rPr lang="en-US" sz="3600" dirty="0" err="1">
                <a:solidFill>
                  <a:schemeClr val="bg1"/>
                </a:solidFill>
                <a:cs typeface="Times New Roman" panose="02020603050405020304" pitchFamily="18" charset="0"/>
              </a:rPr>
              <a:t>giáo</a:t>
            </a:r>
            <a:endParaRPr lang="en-US" sz="3600" dirty="0">
              <a:cs typeface="Times New Roman" panose="02020603050405020304" pitchFamily="18" charset="0"/>
            </a:endParaRPr>
          </a:p>
        </p:txBody>
      </p:sp>
      <p:sp>
        <p:nvSpPr>
          <p:cNvPr id="6" name="Rectangle 5"/>
          <p:cNvSpPr/>
          <p:nvPr/>
        </p:nvSpPr>
        <p:spPr>
          <a:xfrm>
            <a:off x="2009638" y="4833386"/>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C</a:t>
            </a:r>
            <a:r>
              <a:rPr lang="en-US" sz="3600">
                <a:solidFill>
                  <a:schemeClr val="bg1"/>
                </a:solidFill>
                <a:cs typeface="Times New Roman" panose="02020603050405020304" pitchFamily="18" charset="0"/>
              </a:rPr>
              <a:t>. Hải</a:t>
            </a:r>
            <a:endParaRPr lang="en-US" sz="3600" dirty="0">
              <a:cs typeface="Times New Roman" panose="02020603050405020304" pitchFamily="18" charset="0"/>
            </a:endParaRPr>
          </a:p>
        </p:txBody>
      </p:sp>
      <p:sp>
        <p:nvSpPr>
          <p:cNvPr id="7" name="Rectangle 6"/>
          <p:cNvSpPr/>
          <p:nvPr/>
        </p:nvSpPr>
        <p:spPr>
          <a:xfrm>
            <a:off x="7385865" y="314032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B. </a:t>
            </a:r>
            <a:r>
              <a:rPr lang="en-US" sz="3600" err="1">
                <a:solidFill>
                  <a:schemeClr val="bg1"/>
                </a:solidFill>
                <a:cs typeface="Times New Roman" panose="02020603050405020304" pitchFamily="18" charset="0"/>
              </a:rPr>
              <a:t>Bố</a:t>
            </a:r>
            <a:r>
              <a:rPr lang="en-US" sz="3600">
                <a:solidFill>
                  <a:schemeClr val="bg1"/>
                </a:solidFill>
                <a:cs typeface="Times New Roman" panose="02020603050405020304" pitchFamily="18" charset="0"/>
              </a:rPr>
              <a:t> Hải</a:t>
            </a:r>
            <a:endParaRPr lang="en-US" sz="3600" dirty="0">
              <a:cs typeface="Times New Roman" panose="02020603050405020304" pitchFamily="18" charset="0"/>
            </a:endParaRPr>
          </a:p>
        </p:txBody>
      </p:sp>
      <p:sp>
        <p:nvSpPr>
          <p:cNvPr id="8" name="Rectangle 7"/>
          <p:cNvSpPr/>
          <p:nvPr/>
        </p:nvSpPr>
        <p:spPr>
          <a:xfrm>
            <a:off x="1980406" y="311890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A. </a:t>
            </a:r>
            <a:r>
              <a:rPr lang="en-US" sz="3600" err="1">
                <a:solidFill>
                  <a:schemeClr val="bg1"/>
                </a:solidFill>
                <a:cs typeface="Times New Roman" panose="02020603050405020304" pitchFamily="18" charset="0"/>
              </a:rPr>
              <a:t>Mẹ</a:t>
            </a:r>
            <a:r>
              <a:rPr lang="en-US" sz="3600">
                <a:solidFill>
                  <a:schemeClr val="bg1"/>
                </a:solidFill>
                <a:cs typeface="Times New Roman" panose="02020603050405020304" pitchFamily="18" charset="0"/>
              </a:rPr>
              <a:t> Hải</a:t>
            </a:r>
            <a:endParaRPr lang="en-US" sz="3600" dirty="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89689" y="305328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0718" y="314032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84232" y="4727121"/>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2007" y="4750288"/>
            <a:ext cx="1055109" cy="9273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97037" y="1860610"/>
            <a:ext cx="4975464" cy="504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642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A NA\giao an 2\Giáo án pp\ảnh giáo án\ảnh trò chơ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9434"/>
            <a:ext cx="12190413" cy="64485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1" y="5402953"/>
            <a:ext cx="2353400" cy="1429019"/>
          </a:xfrm>
          <a:prstGeom prst="rect">
            <a:avLst/>
          </a:prstGeom>
        </p:spPr>
      </p:pic>
      <p:sp>
        <p:nvSpPr>
          <p:cNvPr id="4" name="Rectangle 3"/>
          <p:cNvSpPr/>
          <p:nvPr/>
        </p:nvSpPr>
        <p:spPr>
          <a:xfrm>
            <a:off x="952717" y="491835"/>
            <a:ext cx="10569403" cy="18841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solidFill>
                  <a:srgbClr val="FFFF00"/>
                </a:solidFill>
                <a:cs typeface="Times New Roman" pitchFamily="18" charset="0"/>
              </a:rPr>
              <a:t>Trong bài “Bức tranh bàn tay”, v</a:t>
            </a:r>
            <a:r>
              <a:rPr lang="vi-VN" sz="4000">
                <a:solidFill>
                  <a:srgbClr val="FFFF00"/>
                </a:solidFill>
                <a:cs typeface="Times New Roman" pitchFamily="18" charset="0"/>
              </a:rPr>
              <a:t>ì sao bức tranh của Hải làm cô giáo ngạc nhiên?</a:t>
            </a:r>
            <a:endParaRPr lang="vi-VN" sz="4000" dirty="0">
              <a:solidFill>
                <a:srgbClr val="FFFF00"/>
              </a:solidFill>
              <a:cs typeface="Times New Roman" pitchFamily="18" charset="0"/>
            </a:endParaRPr>
          </a:p>
        </p:txBody>
      </p:sp>
      <p:sp>
        <p:nvSpPr>
          <p:cNvPr id="5" name="Rectangle 4"/>
          <p:cNvSpPr/>
          <p:nvPr/>
        </p:nvSpPr>
        <p:spPr>
          <a:xfrm>
            <a:off x="423081" y="2892126"/>
            <a:ext cx="5193569"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rPr>
              <a:t>A. </a:t>
            </a:r>
            <a:r>
              <a:rPr lang="vi-VN" sz="2800" dirty="0">
                <a:solidFill>
                  <a:schemeClr val="bg1"/>
                </a:solidFill>
                <a:cs typeface="Times New Roman" pitchFamily="18" charset="0"/>
              </a:rPr>
              <a:t>bức tranh ấy chỉ có hình một bàn tay được vẽ rất đơn giản và vụng về.</a:t>
            </a:r>
            <a:endParaRPr lang="en-US" sz="2800" dirty="0">
              <a:solidFill>
                <a:schemeClr val="bg1"/>
              </a:solidFill>
              <a:cs typeface="Times New Roman" pitchFamily="18" charset="0"/>
            </a:endParaRPr>
          </a:p>
        </p:txBody>
      </p:sp>
      <p:sp>
        <p:nvSpPr>
          <p:cNvPr id="6" name="Rectangle 5"/>
          <p:cNvSpPr/>
          <p:nvPr/>
        </p:nvSpPr>
        <p:spPr>
          <a:xfrm>
            <a:off x="423081" y="4725449"/>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rPr>
              <a:t>C.</a:t>
            </a:r>
            <a:r>
              <a:rPr lang="vi-VN" sz="2800" dirty="0">
                <a:solidFill>
                  <a:schemeClr val="bg1"/>
                </a:solidFill>
                <a:cs typeface="Times New Roman" pitchFamily="18" charset="0"/>
              </a:rPr>
              <a:t> Bức tranh quá xấu.</a:t>
            </a:r>
            <a:endParaRPr lang="en-US" sz="2800" dirty="0">
              <a:solidFill>
                <a:schemeClr val="bg1"/>
              </a:solidFill>
              <a:cs typeface="Times New Roman" pitchFamily="18" charset="0"/>
            </a:endParaRPr>
          </a:p>
        </p:txBody>
      </p:sp>
      <p:sp>
        <p:nvSpPr>
          <p:cNvPr id="7" name="Rectangle 6"/>
          <p:cNvSpPr/>
          <p:nvPr/>
        </p:nvSpPr>
        <p:spPr>
          <a:xfrm>
            <a:off x="6727530" y="4740678"/>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rPr>
              <a:t>D. </a:t>
            </a:r>
            <a:r>
              <a:rPr lang="vi-VN" sz="2800" dirty="0">
                <a:solidFill>
                  <a:schemeClr val="bg1"/>
                </a:solidFill>
                <a:cs typeface="Times New Roman" pitchFamily="18" charset="0"/>
              </a:rPr>
              <a:t>Bức tranh quá đẹp.</a:t>
            </a:r>
            <a:endParaRPr lang="en-US" sz="2800" dirty="0">
              <a:solidFill>
                <a:schemeClr val="bg1"/>
              </a:solidFill>
              <a:cs typeface="Times New Roman" pitchFamily="18" charset="0"/>
            </a:endParaRPr>
          </a:p>
        </p:txBody>
      </p:sp>
      <p:sp>
        <p:nvSpPr>
          <p:cNvPr id="8" name="Rectangle 7"/>
          <p:cNvSpPr/>
          <p:nvPr/>
        </p:nvSpPr>
        <p:spPr>
          <a:xfrm>
            <a:off x="6670732" y="2966218"/>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rPr>
              <a:t>B. </a:t>
            </a:r>
            <a:r>
              <a:rPr lang="vi-VN" sz="2800" dirty="0">
                <a:solidFill>
                  <a:schemeClr val="bg1"/>
                </a:solidFill>
                <a:cs typeface="Times New Roman" pitchFamily="18" charset="0"/>
              </a:rPr>
              <a:t>Hải đã không vẽ gì trên giấy vẽ.</a:t>
            </a:r>
            <a:endParaRPr lang="en-US" sz="2800" dirty="0">
              <a:solidFill>
                <a:schemeClr val="bg1"/>
              </a:solidFill>
              <a:cs typeface="Times New Roman" pitchFamily="18" charset="0"/>
            </a:endParaRPr>
          </a:p>
        </p:txBody>
      </p:sp>
      <p:pic>
        <p:nvPicPr>
          <p:cNvPr id="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2310" y="3648770"/>
            <a:ext cx="688413" cy="8383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530" y="5347332"/>
            <a:ext cx="660789" cy="6696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94428" y="5347332"/>
            <a:ext cx="628672" cy="637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03923" y="3800233"/>
            <a:ext cx="625454" cy="6605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46729" y="1382705"/>
            <a:ext cx="5581381" cy="565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642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A NA\giao an 2\Giáo án pp\ảnh giáo án\ảnh trò chơ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9434"/>
            <a:ext cx="12190413" cy="64485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92213" y="578625"/>
            <a:ext cx="9754779" cy="19690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dirty="0" err="1">
                <a:solidFill>
                  <a:srgbClr val="FFFF00"/>
                </a:solidFill>
                <a:cs typeface="Times New Roman" panose="02020603050405020304" pitchFamily="18" charset="0"/>
              </a:rPr>
              <a:t>Nêu</a:t>
            </a:r>
            <a:r>
              <a:rPr lang="en-US" sz="4400" dirty="0">
                <a:solidFill>
                  <a:srgbClr val="FFFF00"/>
                </a:solidFill>
                <a:cs typeface="Times New Roman" panose="02020603050405020304" pitchFamily="18" charset="0"/>
              </a:rPr>
              <a:t> </a:t>
            </a:r>
            <a:r>
              <a:rPr lang="en-US" sz="4400" dirty="0" err="1">
                <a:solidFill>
                  <a:srgbClr val="FFFF00"/>
                </a:solidFill>
                <a:cs typeface="Times New Roman" panose="02020603050405020304" pitchFamily="18" charset="0"/>
              </a:rPr>
              <a:t>tác</a:t>
            </a:r>
            <a:r>
              <a:rPr lang="en-US" sz="4400" dirty="0">
                <a:solidFill>
                  <a:srgbClr val="FFFF00"/>
                </a:solidFill>
                <a:cs typeface="Times New Roman" panose="02020603050405020304" pitchFamily="18" charset="0"/>
              </a:rPr>
              <a:t> </a:t>
            </a:r>
            <a:r>
              <a:rPr lang="en-US" sz="4400" dirty="0" err="1">
                <a:solidFill>
                  <a:srgbClr val="FFFF00"/>
                </a:solidFill>
                <a:cs typeface="Times New Roman" panose="02020603050405020304" pitchFamily="18" charset="0"/>
              </a:rPr>
              <a:t>dụng</a:t>
            </a:r>
            <a:r>
              <a:rPr lang="en-US" sz="4400" dirty="0">
                <a:solidFill>
                  <a:srgbClr val="FFFF00"/>
                </a:solidFill>
                <a:cs typeface="Times New Roman" panose="02020603050405020304" pitchFamily="18" charset="0"/>
              </a:rPr>
              <a:t> </a:t>
            </a:r>
            <a:r>
              <a:rPr lang="en-US" sz="4400" dirty="0" err="1">
                <a:solidFill>
                  <a:srgbClr val="FFFF00"/>
                </a:solidFill>
                <a:cs typeface="Times New Roman" panose="02020603050405020304" pitchFamily="18" charset="0"/>
              </a:rPr>
              <a:t>của</a:t>
            </a:r>
            <a:r>
              <a:rPr lang="en-US" sz="4400" dirty="0">
                <a:solidFill>
                  <a:srgbClr val="FFFF00"/>
                </a:solidFill>
                <a:cs typeface="Times New Roman" panose="02020603050405020304" pitchFamily="18" charset="0"/>
              </a:rPr>
              <a:t> </a:t>
            </a:r>
            <a:r>
              <a:rPr lang="en-US" sz="4400" dirty="0" err="1">
                <a:solidFill>
                  <a:srgbClr val="FFFF00"/>
                </a:solidFill>
                <a:cs typeface="Times New Roman" panose="02020603050405020304" pitchFamily="18" charset="0"/>
              </a:rPr>
              <a:t>câu</a:t>
            </a:r>
            <a:r>
              <a:rPr lang="en-US" sz="4400" dirty="0">
                <a:solidFill>
                  <a:srgbClr val="FFFF00"/>
                </a:solidFill>
                <a:cs typeface="Times New Roman" panose="02020603050405020304" pitchFamily="18" charset="0"/>
              </a:rPr>
              <a:t> </a:t>
            </a:r>
            <a:r>
              <a:rPr lang="en-US" sz="4400" dirty="0" err="1">
                <a:solidFill>
                  <a:srgbClr val="FFFF00"/>
                </a:solidFill>
                <a:cs typeface="Times New Roman" panose="02020603050405020304" pitchFamily="18" charset="0"/>
              </a:rPr>
              <a:t>sau</a:t>
            </a:r>
            <a:r>
              <a:rPr lang="en-US" sz="4400" dirty="0">
                <a:solidFill>
                  <a:srgbClr val="FFFF00"/>
                </a:solidFill>
                <a:cs typeface="Times New Roman" panose="02020603050405020304" pitchFamily="18" charset="0"/>
              </a:rPr>
              <a:t>:</a:t>
            </a:r>
          </a:p>
          <a:p>
            <a:pPr algn="ctr"/>
            <a:r>
              <a:rPr lang="en-US" sz="4400" dirty="0">
                <a:solidFill>
                  <a:srgbClr val="FFFF00"/>
                </a:solidFill>
                <a:cs typeface="Times New Roman" panose="02020603050405020304" pitchFamily="18" charset="0"/>
              </a:rPr>
              <a:t> “</a:t>
            </a:r>
            <a:r>
              <a:rPr lang="en-US" sz="4400" dirty="0" err="1">
                <a:solidFill>
                  <a:srgbClr val="FFFF00"/>
                </a:solidFill>
                <a:cs typeface="Times New Roman" panose="02020603050405020304" pitchFamily="18" charset="0"/>
              </a:rPr>
              <a:t>Mỗi</a:t>
            </a:r>
            <a:r>
              <a:rPr lang="en-US" sz="4400" dirty="0">
                <a:solidFill>
                  <a:srgbClr val="FFFF00"/>
                </a:solidFill>
                <a:cs typeface="Times New Roman" panose="02020603050405020304" pitchFamily="18" charset="0"/>
              </a:rPr>
              <a:t> </a:t>
            </a:r>
            <a:r>
              <a:rPr lang="en-US" sz="4400" dirty="0" err="1">
                <a:solidFill>
                  <a:srgbClr val="FFFF00"/>
                </a:solidFill>
                <a:cs typeface="Times New Roman" panose="02020603050405020304" pitchFamily="18" charset="0"/>
              </a:rPr>
              <a:t>em</a:t>
            </a:r>
            <a:r>
              <a:rPr lang="en-US" sz="4400" dirty="0">
                <a:solidFill>
                  <a:srgbClr val="FFFF00"/>
                </a:solidFill>
                <a:cs typeface="Times New Roman" panose="02020603050405020304" pitchFamily="18" charset="0"/>
              </a:rPr>
              <a:t> </a:t>
            </a:r>
            <a:r>
              <a:rPr lang="en-US" sz="4400" dirty="0" err="1">
                <a:solidFill>
                  <a:srgbClr val="FFFF00"/>
                </a:solidFill>
                <a:cs typeface="Times New Roman" panose="02020603050405020304" pitchFamily="18" charset="0"/>
              </a:rPr>
              <a:t>hãy</a:t>
            </a:r>
            <a:r>
              <a:rPr lang="en-US" sz="4400" dirty="0">
                <a:solidFill>
                  <a:srgbClr val="FFFF00"/>
                </a:solidFill>
                <a:cs typeface="Times New Roman" panose="02020603050405020304" pitchFamily="18" charset="0"/>
              </a:rPr>
              <a:t> </a:t>
            </a:r>
            <a:r>
              <a:rPr lang="en-US" sz="4400" dirty="0" err="1">
                <a:solidFill>
                  <a:srgbClr val="FFFF00"/>
                </a:solidFill>
                <a:cs typeface="Times New Roman" panose="02020603050405020304" pitchFamily="18" charset="0"/>
              </a:rPr>
              <a:t>vẽ</a:t>
            </a:r>
            <a:r>
              <a:rPr lang="en-US" sz="4400" dirty="0">
                <a:solidFill>
                  <a:srgbClr val="FFFF00"/>
                </a:solidFill>
                <a:cs typeface="Times New Roman" panose="02020603050405020304" pitchFamily="18" charset="0"/>
              </a:rPr>
              <a:t> </a:t>
            </a:r>
            <a:r>
              <a:rPr lang="en-US" sz="4400" dirty="0" err="1">
                <a:solidFill>
                  <a:srgbClr val="FFFF00"/>
                </a:solidFill>
                <a:cs typeface="Times New Roman" panose="02020603050405020304" pitchFamily="18" charset="0"/>
              </a:rPr>
              <a:t>một</a:t>
            </a:r>
            <a:r>
              <a:rPr lang="en-US" sz="4400" dirty="0">
                <a:solidFill>
                  <a:srgbClr val="FFFF00"/>
                </a:solidFill>
                <a:cs typeface="Times New Roman" panose="02020603050405020304" pitchFamily="18" charset="0"/>
              </a:rPr>
              <a:t> </a:t>
            </a:r>
            <a:r>
              <a:rPr lang="en-US" sz="4400" dirty="0" err="1">
                <a:solidFill>
                  <a:srgbClr val="FFFF00"/>
                </a:solidFill>
                <a:cs typeface="Times New Roman" panose="02020603050405020304" pitchFamily="18" charset="0"/>
              </a:rPr>
              <a:t>bức</a:t>
            </a:r>
            <a:r>
              <a:rPr lang="en-US" sz="4400" dirty="0">
                <a:solidFill>
                  <a:srgbClr val="FFFF00"/>
                </a:solidFill>
                <a:cs typeface="Times New Roman" panose="02020603050405020304" pitchFamily="18" charset="0"/>
              </a:rPr>
              <a:t> </a:t>
            </a:r>
            <a:r>
              <a:rPr lang="en-US" sz="4400" dirty="0" err="1">
                <a:solidFill>
                  <a:srgbClr val="FFFF00"/>
                </a:solidFill>
                <a:cs typeface="Times New Roman" panose="02020603050405020304" pitchFamily="18" charset="0"/>
              </a:rPr>
              <a:t>tranh</a:t>
            </a:r>
            <a:r>
              <a:rPr lang="en-US" sz="4400" dirty="0">
                <a:solidFill>
                  <a:srgbClr val="FFFF00"/>
                </a:solidFill>
                <a:cs typeface="Times New Roman" panose="02020603050405020304" pitchFamily="18" charset="0"/>
              </a:rPr>
              <a:t>!”</a:t>
            </a:r>
            <a:r>
              <a:rPr lang="vi-VN" sz="4400" dirty="0">
                <a:solidFill>
                  <a:srgbClr val="FFFF00"/>
                </a:solidFill>
                <a:cs typeface="Times New Roman" panose="02020603050405020304" pitchFamily="18" charset="0"/>
              </a:rPr>
              <a:t>.</a:t>
            </a:r>
            <a:endParaRPr lang="en-US" sz="4400" dirty="0">
              <a:solidFill>
                <a:srgbClr val="FFFF00"/>
              </a:solidFill>
              <a:cs typeface="Times New Roman" panose="02020603050405020304" pitchFamily="18" charset="0"/>
            </a:endParaRPr>
          </a:p>
        </p:txBody>
      </p:sp>
      <p:sp>
        <p:nvSpPr>
          <p:cNvPr id="4" name="Rectangle 3"/>
          <p:cNvSpPr/>
          <p:nvPr/>
        </p:nvSpPr>
        <p:spPr>
          <a:xfrm>
            <a:off x="6745280" y="2911642"/>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cs typeface="Times New Roman" panose="02020603050405020304" pitchFamily="18" charset="0"/>
              </a:rPr>
              <a:t>B. </a:t>
            </a:r>
            <a:r>
              <a:rPr lang="en-US" sz="4000" dirty="0" err="1">
                <a:solidFill>
                  <a:schemeClr val="bg1"/>
                </a:solidFill>
                <a:cs typeface="Times New Roman" panose="02020603050405020304" pitchFamily="18" charset="0"/>
              </a:rPr>
              <a:t>Dùng</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để</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nêu</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yêu</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cầu</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đề</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nghị</a:t>
            </a:r>
            <a:r>
              <a:rPr lang="en-US" sz="4000" dirty="0">
                <a:solidFill>
                  <a:schemeClr val="bg1"/>
                </a:solidFill>
                <a:cs typeface="Times New Roman" panose="02020603050405020304" pitchFamily="18" charset="0"/>
              </a:rPr>
              <a:t>. </a:t>
            </a:r>
            <a:endParaRPr lang="en-US" sz="4000" dirty="0">
              <a:cs typeface="Times New Roman" panose="02020603050405020304" pitchFamily="18" charset="0"/>
            </a:endParaRPr>
          </a:p>
        </p:txBody>
      </p:sp>
      <p:sp>
        <p:nvSpPr>
          <p:cNvPr id="5" name="Rectangle 4"/>
          <p:cNvSpPr/>
          <p:nvPr/>
        </p:nvSpPr>
        <p:spPr>
          <a:xfrm>
            <a:off x="910733" y="4588196"/>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cs typeface="Times New Roman" panose="02020603050405020304" pitchFamily="18" charset="0"/>
              </a:rPr>
              <a:t>C. </a:t>
            </a:r>
            <a:r>
              <a:rPr lang="en-US" sz="4000" dirty="0" err="1">
                <a:solidFill>
                  <a:schemeClr val="bg1"/>
                </a:solidFill>
                <a:cs typeface="Times New Roman" panose="02020603050405020304" pitchFamily="18" charset="0"/>
              </a:rPr>
              <a:t>Dùng</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để</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kể</a:t>
            </a:r>
            <a:r>
              <a:rPr lang="en-US" sz="4000" dirty="0">
                <a:solidFill>
                  <a:schemeClr val="bg1"/>
                </a:solidFill>
                <a:cs typeface="Times New Roman" panose="02020603050405020304" pitchFamily="18" charset="0"/>
              </a:rPr>
              <a:t>.</a:t>
            </a:r>
            <a:endParaRPr lang="en-US" sz="4000" dirty="0">
              <a:cs typeface="Times New Roman" panose="02020603050405020304" pitchFamily="18" charset="0"/>
            </a:endParaRPr>
          </a:p>
        </p:txBody>
      </p:sp>
      <p:sp>
        <p:nvSpPr>
          <p:cNvPr id="6" name="Rectangle 5"/>
          <p:cNvSpPr/>
          <p:nvPr/>
        </p:nvSpPr>
        <p:spPr>
          <a:xfrm>
            <a:off x="6704806" y="4588197"/>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cs typeface="Times New Roman" panose="02020603050405020304" pitchFamily="18" charset="0"/>
              </a:rPr>
              <a:t>D. </a:t>
            </a:r>
            <a:r>
              <a:rPr lang="en-US" sz="4000" dirty="0" err="1">
                <a:cs typeface="Times New Roman" panose="02020603050405020304" pitchFamily="18" charset="0"/>
              </a:rPr>
              <a:t>Tất</a:t>
            </a:r>
            <a:r>
              <a:rPr lang="en-US" sz="4000" dirty="0">
                <a:cs typeface="Times New Roman" panose="02020603050405020304" pitchFamily="18" charset="0"/>
              </a:rPr>
              <a:t> </a:t>
            </a:r>
            <a:r>
              <a:rPr lang="en-US" sz="4000" dirty="0" err="1">
                <a:cs typeface="Times New Roman" panose="02020603050405020304" pitchFamily="18" charset="0"/>
              </a:rPr>
              <a:t>cả</a:t>
            </a:r>
            <a:r>
              <a:rPr lang="en-US" sz="4000" dirty="0">
                <a:cs typeface="Times New Roman" panose="02020603050405020304" pitchFamily="18" charset="0"/>
              </a:rPr>
              <a:t> </a:t>
            </a:r>
            <a:r>
              <a:rPr lang="en-US" sz="4000" dirty="0" err="1">
                <a:cs typeface="Times New Roman" panose="02020603050405020304" pitchFamily="18" charset="0"/>
              </a:rPr>
              <a:t>đáp</a:t>
            </a:r>
            <a:r>
              <a:rPr lang="en-US" sz="4000" dirty="0">
                <a:cs typeface="Times New Roman" panose="02020603050405020304" pitchFamily="18" charset="0"/>
              </a:rPr>
              <a:t> </a:t>
            </a:r>
            <a:r>
              <a:rPr lang="en-US" sz="4000" dirty="0" err="1">
                <a:cs typeface="Times New Roman" panose="02020603050405020304" pitchFamily="18" charset="0"/>
              </a:rPr>
              <a:t>án</a:t>
            </a:r>
            <a:r>
              <a:rPr lang="en-US" sz="4000" dirty="0">
                <a:cs typeface="Times New Roman" panose="02020603050405020304" pitchFamily="18" charset="0"/>
              </a:rPr>
              <a:t> A, B, C </a:t>
            </a:r>
            <a:r>
              <a:rPr lang="en-US" sz="4000" dirty="0" err="1">
                <a:cs typeface="Times New Roman" panose="02020603050405020304" pitchFamily="18" charset="0"/>
              </a:rPr>
              <a:t>đều</a:t>
            </a:r>
            <a:r>
              <a:rPr lang="en-US" sz="4000" dirty="0">
                <a:cs typeface="Times New Roman" panose="02020603050405020304" pitchFamily="18" charset="0"/>
              </a:rPr>
              <a:t> </a:t>
            </a:r>
            <a:r>
              <a:rPr lang="en-US" sz="4000" dirty="0" err="1">
                <a:cs typeface="Times New Roman" panose="02020603050405020304" pitchFamily="18" charset="0"/>
              </a:rPr>
              <a:t>đúng</a:t>
            </a:r>
            <a:r>
              <a:rPr lang="vi-VN" sz="4000" dirty="0">
                <a:cs typeface="Times New Roman" panose="02020603050405020304" pitchFamily="18" charset="0"/>
              </a:rPr>
              <a:t>.</a:t>
            </a:r>
            <a:endParaRPr lang="en-US" sz="4000" dirty="0">
              <a:cs typeface="Times New Roman" panose="02020603050405020304" pitchFamily="18" charset="0"/>
            </a:endParaRPr>
          </a:p>
        </p:txBody>
      </p:sp>
      <p:sp>
        <p:nvSpPr>
          <p:cNvPr id="7" name="Rectangle 6"/>
          <p:cNvSpPr/>
          <p:nvPr/>
        </p:nvSpPr>
        <p:spPr>
          <a:xfrm>
            <a:off x="928989" y="2959718"/>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cs typeface="Times New Roman" panose="02020603050405020304" pitchFamily="18" charset="0"/>
              </a:rPr>
              <a:t>A. </a:t>
            </a:r>
            <a:r>
              <a:rPr lang="en-US" sz="4000" dirty="0" err="1">
                <a:solidFill>
                  <a:schemeClr val="bg1"/>
                </a:solidFill>
                <a:cs typeface="Times New Roman" panose="02020603050405020304" pitchFamily="18" charset="0"/>
              </a:rPr>
              <a:t>Dùng</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để</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hỏi</a:t>
            </a:r>
            <a:r>
              <a:rPr lang="en-US" sz="4000" dirty="0">
                <a:solidFill>
                  <a:schemeClr val="bg1"/>
                </a:solidFill>
                <a:cs typeface="Times New Roman" panose="02020603050405020304" pitchFamily="18" charset="0"/>
              </a:rPr>
              <a:t>.</a:t>
            </a:r>
            <a:endParaRPr lang="en-US" sz="4000" dirty="0">
              <a:cs typeface="Times New Roman" panose="02020603050405020304" pitchFamily="18" charset="0"/>
            </a:endParaRPr>
          </a:p>
        </p:txBody>
      </p:sp>
      <p:pic>
        <p:nvPicPr>
          <p:cNvPr id="8"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4125" y="3595275"/>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5512" y="5289374"/>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180" y="5183109"/>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0143" y="3856605"/>
            <a:ext cx="935782" cy="8224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5288" y="1970321"/>
            <a:ext cx="5165939" cy="5235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326" y="5333485"/>
            <a:ext cx="3299778" cy="1458182"/>
          </a:xfrm>
          <a:prstGeom prst="rect">
            <a:avLst/>
          </a:prstGeom>
        </p:spPr>
      </p:pic>
    </p:spTree>
    <p:extLst>
      <p:ext uri="{BB962C8B-B14F-4D97-AF65-F5344CB8AC3E}">
        <p14:creationId xmlns:p14="http://schemas.microsoft.com/office/powerpoint/2010/main" val="1126642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15" y="1307721"/>
            <a:ext cx="3820639" cy="462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489" y="1307721"/>
            <a:ext cx="3316407" cy="462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0793" y="1307721"/>
            <a:ext cx="3398293" cy="462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3263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1635</Words>
  <Application>Microsoft Office PowerPoint</Application>
  <PresentationFormat>Custom</PresentationFormat>
  <Paragraphs>101</Paragraphs>
  <Slides>27</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宋体</vt:lpstr>
      <vt:lpstr>Arial</vt:lpstr>
      <vt:lpstr>Calibri</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2023-10-30T02:56:48Z</dcterms:modified>
</cp:coreProperties>
</file>