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08" r:id="rId1"/>
  </p:sldMasterIdLst>
  <p:notesMasterIdLst>
    <p:notesMasterId r:id="rId38"/>
  </p:notesMasterIdLst>
  <p:sldIdLst>
    <p:sldId id="288" r:id="rId2"/>
    <p:sldId id="383" r:id="rId3"/>
    <p:sldId id="480" r:id="rId4"/>
    <p:sldId id="452" r:id="rId5"/>
    <p:sldId id="453" r:id="rId6"/>
    <p:sldId id="454" r:id="rId7"/>
    <p:sldId id="444" r:id="rId8"/>
    <p:sldId id="475" r:id="rId9"/>
    <p:sldId id="486" r:id="rId10"/>
    <p:sldId id="487" r:id="rId11"/>
    <p:sldId id="432" r:id="rId12"/>
    <p:sldId id="458" r:id="rId13"/>
    <p:sldId id="434" r:id="rId14"/>
    <p:sldId id="483" r:id="rId15"/>
    <p:sldId id="477" r:id="rId16"/>
    <p:sldId id="485" r:id="rId17"/>
    <p:sldId id="478" r:id="rId18"/>
    <p:sldId id="261" r:id="rId19"/>
    <p:sldId id="484" r:id="rId20"/>
    <p:sldId id="403" r:id="rId21"/>
    <p:sldId id="488" r:id="rId22"/>
    <p:sldId id="479" r:id="rId23"/>
    <p:sldId id="461" r:id="rId24"/>
    <p:sldId id="462" r:id="rId25"/>
    <p:sldId id="464" r:id="rId26"/>
    <p:sldId id="407" r:id="rId27"/>
    <p:sldId id="465" r:id="rId28"/>
    <p:sldId id="466" r:id="rId29"/>
    <p:sldId id="467" r:id="rId30"/>
    <p:sldId id="468" r:id="rId31"/>
    <p:sldId id="469" r:id="rId32"/>
    <p:sldId id="470" r:id="rId33"/>
    <p:sldId id="482" r:id="rId34"/>
    <p:sldId id="474" r:id="rId35"/>
    <p:sldId id="489" r:id="rId36"/>
    <p:sldId id="476" r:id="rId37"/>
  </p:sldIdLst>
  <p:sldSz cx="12190413" cy="6858000"/>
  <p:notesSz cx="6858000" cy="9144000"/>
  <p:custDataLst>
    <p:tags r:id="rId3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  <a:srgbClr val="F3F3F3"/>
    <a:srgbClr val="C41349"/>
    <a:srgbClr val="FFFB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59" autoAdjust="0"/>
    <p:restoredTop sz="88950" autoAdjust="0"/>
  </p:normalViewPr>
  <p:slideViewPr>
    <p:cSldViewPr snapToGrid="0">
      <p:cViewPr varScale="1">
        <p:scale>
          <a:sx n="72" d="100"/>
          <a:sy n="72" d="100"/>
        </p:scale>
        <p:origin x="678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2B51EB-CB62-4148-A095-6E7A2CE185DB}" type="doc">
      <dgm:prSet loTypeId="urn:microsoft.com/office/officeart/2005/8/layout/chevron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vi-VN"/>
        </a:p>
      </dgm:t>
    </dgm:pt>
    <dgm:pt modelId="{BFBB97F8-3A05-48E9-A6D7-6E153B2E0AE6}">
      <dgm:prSet custT="1"/>
      <dgm:spPr/>
      <dgm:t>
        <a:bodyPr/>
        <a:lstStyle/>
        <a:p>
          <a:pPr rtl="0"/>
          <a:r>
            <a:rPr lang="vi-VN" sz="20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rPr>
            <a:t>A</a:t>
          </a:r>
        </a:p>
      </dgm:t>
    </dgm:pt>
    <dgm:pt modelId="{8A6E42AC-D220-4075-87E0-A1C0BEFB8FB6}" type="parTrans" cxnId="{05B18324-E9D4-4E05-8F0F-E6895A93BD09}">
      <dgm:prSet/>
      <dgm:spPr/>
      <dgm:t>
        <a:bodyPr/>
        <a:lstStyle/>
        <a:p>
          <a:endParaRPr lang="vi-VN" sz="2000">
            <a:solidFill>
              <a:schemeClr val="accent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4AE967C-E5D4-4C1E-BFA9-70DE67CA05DA}" type="sibTrans" cxnId="{05B18324-E9D4-4E05-8F0F-E6895A93BD09}">
      <dgm:prSet/>
      <dgm:spPr/>
      <dgm:t>
        <a:bodyPr/>
        <a:lstStyle/>
        <a:p>
          <a:endParaRPr lang="vi-VN" sz="2000">
            <a:solidFill>
              <a:schemeClr val="accent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C4FD07D-F8CA-450A-AF19-BE9D7DC02431}">
      <dgm:prSet custT="1"/>
      <dgm:spPr/>
      <dgm:t>
        <a:bodyPr/>
        <a:lstStyle/>
        <a:p>
          <a:r>
            <a:rPr lang="vi-VN" sz="2600" dirty="0">
              <a:solidFill>
                <a:schemeClr val="accent1"/>
              </a:solidFill>
              <a:latin typeface="+mn-lt"/>
              <a:cs typeface="Times New Roman" pitchFamily="18" charset="0"/>
            </a:rPr>
            <a:t>Không, vì thầy chưa làm rõ ai mắc lỗi nặng hơn.</a:t>
          </a:r>
        </a:p>
      </dgm:t>
    </dgm:pt>
    <dgm:pt modelId="{46776553-D5B0-4A22-8625-707306C3E264}" type="parTrans" cxnId="{8A99D9C7-1B03-4855-BD29-0AE135C1E05F}">
      <dgm:prSet/>
      <dgm:spPr/>
      <dgm:t>
        <a:bodyPr/>
        <a:lstStyle/>
        <a:p>
          <a:endParaRPr lang="vi-VN" sz="2000">
            <a:solidFill>
              <a:schemeClr val="accent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CDFAC98-E9E7-4D49-AC31-0E1C67395E39}" type="sibTrans" cxnId="{8A99D9C7-1B03-4855-BD29-0AE135C1E05F}">
      <dgm:prSet/>
      <dgm:spPr/>
      <dgm:t>
        <a:bodyPr/>
        <a:lstStyle/>
        <a:p>
          <a:endParaRPr lang="vi-VN" sz="2000">
            <a:solidFill>
              <a:schemeClr val="accent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DA765A7-0435-4363-B659-6BE3682F8218}">
      <dgm:prSet custT="1"/>
      <dgm:spPr/>
      <dgm:t>
        <a:bodyPr/>
        <a:lstStyle/>
        <a:p>
          <a:r>
            <a:rPr lang="vi-VN" sz="20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rPr>
            <a:t>B</a:t>
          </a:r>
        </a:p>
      </dgm:t>
    </dgm:pt>
    <dgm:pt modelId="{7F416BA8-A1DA-4142-BD08-11E017AD9D54}" type="parTrans" cxnId="{39DB7599-A5D8-49A2-8EB0-3A080DCDF5D9}">
      <dgm:prSet/>
      <dgm:spPr/>
      <dgm:t>
        <a:bodyPr/>
        <a:lstStyle/>
        <a:p>
          <a:endParaRPr lang="vi-VN" sz="2000">
            <a:solidFill>
              <a:schemeClr val="accent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A89777B-4ACF-4C1F-9D0C-BB0F952621FE}" type="sibTrans" cxnId="{39DB7599-A5D8-49A2-8EB0-3A080DCDF5D9}">
      <dgm:prSet/>
      <dgm:spPr/>
      <dgm:t>
        <a:bodyPr/>
        <a:lstStyle/>
        <a:p>
          <a:endParaRPr lang="vi-VN" sz="2000">
            <a:solidFill>
              <a:schemeClr val="accent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75EAC88-0FEB-45F7-95A1-CF0138C0D93F}">
      <dgm:prSet custT="1"/>
      <dgm:spPr/>
      <dgm:t>
        <a:bodyPr/>
        <a:lstStyle/>
        <a:p>
          <a:r>
            <a:rPr lang="vi-VN" sz="2600" dirty="0">
              <a:solidFill>
                <a:schemeClr val="accent1"/>
              </a:solidFill>
              <a:latin typeface="+mn-lt"/>
              <a:cs typeface="Times New Roman" pitchFamily="18" charset="0"/>
            </a:rPr>
            <a:t>Có, vì thầy đã hướng suy nghĩ của học sinh vào việc cứu cây hoa.</a:t>
          </a:r>
        </a:p>
      </dgm:t>
    </dgm:pt>
    <dgm:pt modelId="{008BD94C-202B-4AC1-9023-729FFE57813A}" type="parTrans" cxnId="{DC3D8AB6-8832-488F-B87E-6B426A8631D4}">
      <dgm:prSet/>
      <dgm:spPr/>
      <dgm:t>
        <a:bodyPr/>
        <a:lstStyle/>
        <a:p>
          <a:endParaRPr lang="vi-VN" sz="2000">
            <a:solidFill>
              <a:schemeClr val="accent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6A00A1B-C253-4C17-8751-F137A758E9F4}" type="sibTrans" cxnId="{DC3D8AB6-8832-488F-B87E-6B426A8631D4}">
      <dgm:prSet/>
      <dgm:spPr/>
      <dgm:t>
        <a:bodyPr/>
        <a:lstStyle/>
        <a:p>
          <a:endParaRPr lang="vi-VN" sz="2000">
            <a:solidFill>
              <a:schemeClr val="accent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857CD3B-E544-4FA3-B8F5-3ABD1251BAD7}">
      <dgm:prSet custT="1"/>
      <dgm:spPr/>
      <dgm:t>
        <a:bodyPr/>
        <a:lstStyle/>
        <a:p>
          <a:r>
            <a:rPr lang="vi-VN" sz="20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rPr>
            <a:t>C</a:t>
          </a:r>
        </a:p>
      </dgm:t>
    </dgm:pt>
    <dgm:pt modelId="{AEB4BECF-FB8F-4230-AD45-1F08930F861F}" type="parTrans" cxnId="{6BC64CA1-3104-489B-B392-E1710F9803F5}">
      <dgm:prSet/>
      <dgm:spPr/>
      <dgm:t>
        <a:bodyPr/>
        <a:lstStyle/>
        <a:p>
          <a:endParaRPr lang="vi-VN" sz="2000">
            <a:solidFill>
              <a:schemeClr val="accent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F064B47-2B1E-4338-901D-87240AE5215E}" type="sibTrans" cxnId="{6BC64CA1-3104-489B-B392-E1710F9803F5}">
      <dgm:prSet/>
      <dgm:spPr/>
      <dgm:t>
        <a:bodyPr/>
        <a:lstStyle/>
        <a:p>
          <a:endParaRPr lang="vi-VN" sz="2000">
            <a:solidFill>
              <a:schemeClr val="accent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13114C5-3A5B-4CD8-805C-776ED36AD298}">
      <dgm:prSet custT="1"/>
      <dgm:spPr/>
      <dgm:t>
        <a:bodyPr/>
        <a:lstStyle/>
        <a:p>
          <a:r>
            <a:rPr lang="vi-VN" sz="2600" dirty="0">
              <a:solidFill>
                <a:schemeClr val="accent1"/>
              </a:solidFill>
              <a:latin typeface="+mn-lt"/>
              <a:cs typeface="Times New Roman" pitchFamily="18" charset="0"/>
            </a:rPr>
            <a:t>Có, vì thầy tránh cho Huy và Lân phải tranh cãi xem ai có lỗi.</a:t>
          </a:r>
        </a:p>
      </dgm:t>
    </dgm:pt>
    <dgm:pt modelId="{E3908836-A8AA-4B4C-B218-E5F870379141}" type="parTrans" cxnId="{E6C4EE10-EBE0-4F7D-B3E7-DF30E4C20BF1}">
      <dgm:prSet/>
      <dgm:spPr/>
      <dgm:t>
        <a:bodyPr/>
        <a:lstStyle/>
        <a:p>
          <a:endParaRPr lang="vi-VN" sz="2000">
            <a:solidFill>
              <a:schemeClr val="accent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0A68852-B7CF-40C9-A74E-262A0875CD41}" type="sibTrans" cxnId="{E6C4EE10-EBE0-4F7D-B3E7-DF30E4C20BF1}">
      <dgm:prSet/>
      <dgm:spPr/>
      <dgm:t>
        <a:bodyPr/>
        <a:lstStyle/>
        <a:p>
          <a:endParaRPr lang="vi-VN" sz="2000">
            <a:solidFill>
              <a:schemeClr val="accent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C931A39-F611-40CB-8601-0559D3C744B6}" type="pres">
      <dgm:prSet presAssocID="{5A2B51EB-CB62-4148-A095-6E7A2CE185DB}" presName="linearFlow" presStyleCnt="0">
        <dgm:presLayoutVars>
          <dgm:dir/>
          <dgm:animLvl val="lvl"/>
          <dgm:resizeHandles val="exact"/>
        </dgm:presLayoutVars>
      </dgm:prSet>
      <dgm:spPr/>
    </dgm:pt>
    <dgm:pt modelId="{AB66C865-DBD8-4B3E-BCC4-49B6AC169FB1}" type="pres">
      <dgm:prSet presAssocID="{BFBB97F8-3A05-48E9-A6D7-6E153B2E0AE6}" presName="composite" presStyleCnt="0"/>
      <dgm:spPr/>
    </dgm:pt>
    <dgm:pt modelId="{A03DD156-AD62-4AC6-AA03-0775495621E2}" type="pres">
      <dgm:prSet presAssocID="{BFBB97F8-3A05-48E9-A6D7-6E153B2E0AE6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F3C8B74B-9149-4399-9178-A804A914569A}" type="pres">
      <dgm:prSet presAssocID="{BFBB97F8-3A05-48E9-A6D7-6E153B2E0AE6}" presName="descendantText" presStyleLbl="alignAcc1" presStyleIdx="0" presStyleCnt="3">
        <dgm:presLayoutVars>
          <dgm:bulletEnabled val="1"/>
        </dgm:presLayoutVars>
      </dgm:prSet>
      <dgm:spPr/>
    </dgm:pt>
    <dgm:pt modelId="{7A5D7CEB-5941-4F49-8229-C775204CF1FA}" type="pres">
      <dgm:prSet presAssocID="{24AE967C-E5D4-4C1E-BFA9-70DE67CA05DA}" presName="sp" presStyleCnt="0"/>
      <dgm:spPr/>
    </dgm:pt>
    <dgm:pt modelId="{0D8E4BCF-78E0-4EB5-AEF4-1BBC8D984DB6}" type="pres">
      <dgm:prSet presAssocID="{ADA765A7-0435-4363-B659-6BE3682F8218}" presName="composite" presStyleCnt="0"/>
      <dgm:spPr/>
    </dgm:pt>
    <dgm:pt modelId="{47610961-7E3B-476B-B7E3-FEA334B874E4}" type="pres">
      <dgm:prSet presAssocID="{ADA765A7-0435-4363-B659-6BE3682F8218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0FF8A881-A6A5-4FE4-BB0F-0C754F5AC428}" type="pres">
      <dgm:prSet presAssocID="{ADA765A7-0435-4363-B659-6BE3682F8218}" presName="descendantText" presStyleLbl="alignAcc1" presStyleIdx="1" presStyleCnt="3">
        <dgm:presLayoutVars>
          <dgm:bulletEnabled val="1"/>
        </dgm:presLayoutVars>
      </dgm:prSet>
      <dgm:spPr/>
    </dgm:pt>
    <dgm:pt modelId="{E1B51028-5D8C-474A-AF62-B982ACEC760E}" type="pres">
      <dgm:prSet presAssocID="{DA89777B-4ACF-4C1F-9D0C-BB0F952621FE}" presName="sp" presStyleCnt="0"/>
      <dgm:spPr/>
    </dgm:pt>
    <dgm:pt modelId="{D15BA668-31DA-466B-AE7B-23AC6B7E70A9}" type="pres">
      <dgm:prSet presAssocID="{F857CD3B-E544-4FA3-B8F5-3ABD1251BAD7}" presName="composite" presStyleCnt="0"/>
      <dgm:spPr/>
    </dgm:pt>
    <dgm:pt modelId="{E40A3D8F-888D-4FFB-9573-C2BE68129217}" type="pres">
      <dgm:prSet presAssocID="{F857CD3B-E544-4FA3-B8F5-3ABD1251BAD7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27196E73-1856-40DB-A33F-14304D307961}" type="pres">
      <dgm:prSet presAssocID="{F857CD3B-E544-4FA3-B8F5-3ABD1251BAD7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E543B800-59C1-481C-812E-3CD88A4C0D79}" type="presOf" srcId="{B75EAC88-0FEB-45F7-95A1-CF0138C0D93F}" destId="{0FF8A881-A6A5-4FE4-BB0F-0C754F5AC428}" srcOrd="0" destOrd="0" presId="urn:microsoft.com/office/officeart/2005/8/layout/chevron2"/>
    <dgm:cxn modelId="{F4321E0A-5998-4052-9F04-A7F5FE073CC6}" type="presOf" srcId="{ADA765A7-0435-4363-B659-6BE3682F8218}" destId="{47610961-7E3B-476B-B7E3-FEA334B874E4}" srcOrd="0" destOrd="0" presId="urn:microsoft.com/office/officeart/2005/8/layout/chevron2"/>
    <dgm:cxn modelId="{E6C4EE10-EBE0-4F7D-B3E7-DF30E4C20BF1}" srcId="{F857CD3B-E544-4FA3-B8F5-3ABD1251BAD7}" destId="{013114C5-3A5B-4CD8-805C-776ED36AD298}" srcOrd="0" destOrd="0" parTransId="{E3908836-A8AA-4B4C-B218-E5F870379141}" sibTransId="{90A68852-B7CF-40C9-A74E-262A0875CD41}"/>
    <dgm:cxn modelId="{05B18324-E9D4-4E05-8F0F-E6895A93BD09}" srcId="{5A2B51EB-CB62-4148-A095-6E7A2CE185DB}" destId="{BFBB97F8-3A05-48E9-A6D7-6E153B2E0AE6}" srcOrd="0" destOrd="0" parTransId="{8A6E42AC-D220-4075-87E0-A1C0BEFB8FB6}" sibTransId="{24AE967C-E5D4-4C1E-BFA9-70DE67CA05DA}"/>
    <dgm:cxn modelId="{1ADCB740-0367-4AA0-9061-A08AE2E09DBD}" type="presOf" srcId="{013114C5-3A5B-4CD8-805C-776ED36AD298}" destId="{27196E73-1856-40DB-A33F-14304D307961}" srcOrd="0" destOrd="0" presId="urn:microsoft.com/office/officeart/2005/8/layout/chevron2"/>
    <dgm:cxn modelId="{4E579C80-55D3-4A35-A074-D5DCBAA45DEE}" type="presOf" srcId="{5A2B51EB-CB62-4148-A095-6E7A2CE185DB}" destId="{AC931A39-F611-40CB-8601-0559D3C744B6}" srcOrd="0" destOrd="0" presId="urn:microsoft.com/office/officeart/2005/8/layout/chevron2"/>
    <dgm:cxn modelId="{39DB7599-A5D8-49A2-8EB0-3A080DCDF5D9}" srcId="{5A2B51EB-CB62-4148-A095-6E7A2CE185DB}" destId="{ADA765A7-0435-4363-B659-6BE3682F8218}" srcOrd="1" destOrd="0" parTransId="{7F416BA8-A1DA-4142-BD08-11E017AD9D54}" sibTransId="{DA89777B-4ACF-4C1F-9D0C-BB0F952621FE}"/>
    <dgm:cxn modelId="{6BC64CA1-3104-489B-B392-E1710F9803F5}" srcId="{5A2B51EB-CB62-4148-A095-6E7A2CE185DB}" destId="{F857CD3B-E544-4FA3-B8F5-3ABD1251BAD7}" srcOrd="2" destOrd="0" parTransId="{AEB4BECF-FB8F-4230-AD45-1F08930F861F}" sibTransId="{CF064B47-2B1E-4338-901D-87240AE5215E}"/>
    <dgm:cxn modelId="{4B9508A8-C50A-4744-8793-9AC88F41F16A}" type="presOf" srcId="{BFBB97F8-3A05-48E9-A6D7-6E153B2E0AE6}" destId="{A03DD156-AD62-4AC6-AA03-0775495621E2}" srcOrd="0" destOrd="0" presId="urn:microsoft.com/office/officeart/2005/8/layout/chevron2"/>
    <dgm:cxn modelId="{DC3D8AB6-8832-488F-B87E-6B426A8631D4}" srcId="{ADA765A7-0435-4363-B659-6BE3682F8218}" destId="{B75EAC88-0FEB-45F7-95A1-CF0138C0D93F}" srcOrd="0" destOrd="0" parTransId="{008BD94C-202B-4AC1-9023-729FFE57813A}" sibTransId="{E6A00A1B-C253-4C17-8751-F137A758E9F4}"/>
    <dgm:cxn modelId="{8A99D9C7-1B03-4855-BD29-0AE135C1E05F}" srcId="{BFBB97F8-3A05-48E9-A6D7-6E153B2E0AE6}" destId="{7C4FD07D-F8CA-450A-AF19-BE9D7DC02431}" srcOrd="0" destOrd="0" parTransId="{46776553-D5B0-4A22-8625-707306C3E264}" sibTransId="{ECDFAC98-E9E7-4D49-AC31-0E1C67395E39}"/>
    <dgm:cxn modelId="{38A9ACD5-1CA5-4500-81BE-84623BEEC0BF}" type="presOf" srcId="{7C4FD07D-F8CA-450A-AF19-BE9D7DC02431}" destId="{F3C8B74B-9149-4399-9178-A804A914569A}" srcOrd="0" destOrd="0" presId="urn:microsoft.com/office/officeart/2005/8/layout/chevron2"/>
    <dgm:cxn modelId="{8C55B2FF-2BD6-41E2-B1C6-F2A44B1D4CB2}" type="presOf" srcId="{F857CD3B-E544-4FA3-B8F5-3ABD1251BAD7}" destId="{E40A3D8F-888D-4FFB-9573-C2BE68129217}" srcOrd="0" destOrd="0" presId="urn:microsoft.com/office/officeart/2005/8/layout/chevron2"/>
    <dgm:cxn modelId="{92F52A5D-A0D1-4D76-94DE-1990A4CE0A14}" type="presParOf" srcId="{AC931A39-F611-40CB-8601-0559D3C744B6}" destId="{AB66C865-DBD8-4B3E-BCC4-49B6AC169FB1}" srcOrd="0" destOrd="0" presId="urn:microsoft.com/office/officeart/2005/8/layout/chevron2"/>
    <dgm:cxn modelId="{10A9D1F4-8C67-4D4A-B4A5-6C089497F0AA}" type="presParOf" srcId="{AB66C865-DBD8-4B3E-BCC4-49B6AC169FB1}" destId="{A03DD156-AD62-4AC6-AA03-0775495621E2}" srcOrd="0" destOrd="0" presId="urn:microsoft.com/office/officeart/2005/8/layout/chevron2"/>
    <dgm:cxn modelId="{6F065223-D5BF-4B11-8BD0-692CD955293C}" type="presParOf" srcId="{AB66C865-DBD8-4B3E-BCC4-49B6AC169FB1}" destId="{F3C8B74B-9149-4399-9178-A804A914569A}" srcOrd="1" destOrd="0" presId="urn:microsoft.com/office/officeart/2005/8/layout/chevron2"/>
    <dgm:cxn modelId="{55D6E420-A861-4040-A5D4-FC93BEF2EC4A}" type="presParOf" srcId="{AC931A39-F611-40CB-8601-0559D3C744B6}" destId="{7A5D7CEB-5941-4F49-8229-C775204CF1FA}" srcOrd="1" destOrd="0" presId="urn:microsoft.com/office/officeart/2005/8/layout/chevron2"/>
    <dgm:cxn modelId="{01C60248-B012-45C5-A0A7-D26D80712C9F}" type="presParOf" srcId="{AC931A39-F611-40CB-8601-0559D3C744B6}" destId="{0D8E4BCF-78E0-4EB5-AEF4-1BBC8D984DB6}" srcOrd="2" destOrd="0" presId="urn:microsoft.com/office/officeart/2005/8/layout/chevron2"/>
    <dgm:cxn modelId="{68D35D21-60BE-4D43-9C7C-26F46F85C74E}" type="presParOf" srcId="{0D8E4BCF-78E0-4EB5-AEF4-1BBC8D984DB6}" destId="{47610961-7E3B-476B-B7E3-FEA334B874E4}" srcOrd="0" destOrd="0" presId="urn:microsoft.com/office/officeart/2005/8/layout/chevron2"/>
    <dgm:cxn modelId="{D3C23EB4-CDD9-49CC-8419-68EFCAE4B231}" type="presParOf" srcId="{0D8E4BCF-78E0-4EB5-AEF4-1BBC8D984DB6}" destId="{0FF8A881-A6A5-4FE4-BB0F-0C754F5AC428}" srcOrd="1" destOrd="0" presId="urn:microsoft.com/office/officeart/2005/8/layout/chevron2"/>
    <dgm:cxn modelId="{FF2FC4CC-F11F-4CC9-8F53-A8D6D82448D9}" type="presParOf" srcId="{AC931A39-F611-40CB-8601-0559D3C744B6}" destId="{E1B51028-5D8C-474A-AF62-B982ACEC760E}" srcOrd="3" destOrd="0" presId="urn:microsoft.com/office/officeart/2005/8/layout/chevron2"/>
    <dgm:cxn modelId="{F7F45A02-DA2C-4150-8B69-32F615CAC2BE}" type="presParOf" srcId="{AC931A39-F611-40CB-8601-0559D3C744B6}" destId="{D15BA668-31DA-466B-AE7B-23AC6B7E70A9}" srcOrd="4" destOrd="0" presId="urn:microsoft.com/office/officeart/2005/8/layout/chevron2"/>
    <dgm:cxn modelId="{0A117DA8-54C1-4917-A7EE-BF2EAFFC99C8}" type="presParOf" srcId="{D15BA668-31DA-466B-AE7B-23AC6B7E70A9}" destId="{E40A3D8F-888D-4FFB-9573-C2BE68129217}" srcOrd="0" destOrd="0" presId="urn:microsoft.com/office/officeart/2005/8/layout/chevron2"/>
    <dgm:cxn modelId="{3746359B-8E50-4544-96C3-CF029C8B15B6}" type="presParOf" srcId="{D15BA668-31DA-466B-AE7B-23AC6B7E70A9}" destId="{27196E73-1856-40DB-A33F-14304D30796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3DD156-AD62-4AC6-AA03-0775495621E2}">
      <dsp:nvSpPr>
        <dsp:cNvPr id="0" name=""/>
        <dsp:cNvSpPr/>
      </dsp:nvSpPr>
      <dsp:spPr>
        <a:xfrm rot="5400000">
          <a:off x="-142557" y="144970"/>
          <a:ext cx="950380" cy="66526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000" kern="12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rPr>
            <a:t>A</a:t>
          </a:r>
        </a:p>
      </dsp:txBody>
      <dsp:txXfrm rot="-5400000">
        <a:off x="0" y="335046"/>
        <a:ext cx="665266" cy="285114"/>
      </dsp:txXfrm>
    </dsp:sp>
    <dsp:sp modelId="{F3C8B74B-9149-4399-9178-A804A914569A}">
      <dsp:nvSpPr>
        <dsp:cNvPr id="0" name=""/>
        <dsp:cNvSpPr/>
      </dsp:nvSpPr>
      <dsp:spPr>
        <a:xfrm rot="5400000">
          <a:off x="6038969" y="-5371289"/>
          <a:ext cx="618072" cy="113654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600" kern="1200" dirty="0">
              <a:solidFill>
                <a:schemeClr val="accent1"/>
              </a:solidFill>
              <a:latin typeface="+mn-lt"/>
              <a:cs typeface="Times New Roman" pitchFamily="18" charset="0"/>
            </a:rPr>
            <a:t>Không, vì thầy chưa làm rõ ai mắc lỗi nặng hơn.</a:t>
          </a:r>
        </a:p>
      </dsp:txBody>
      <dsp:txXfrm rot="-5400000">
        <a:off x="665266" y="32586"/>
        <a:ext cx="11335306" cy="557728"/>
      </dsp:txXfrm>
    </dsp:sp>
    <dsp:sp modelId="{47610961-7E3B-476B-B7E3-FEA334B874E4}">
      <dsp:nvSpPr>
        <dsp:cNvPr id="0" name=""/>
        <dsp:cNvSpPr/>
      </dsp:nvSpPr>
      <dsp:spPr>
        <a:xfrm rot="5400000">
          <a:off x="-142557" y="886566"/>
          <a:ext cx="950380" cy="665266"/>
        </a:xfrm>
        <a:prstGeom prst="chevron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000" kern="12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rPr>
            <a:t>B</a:t>
          </a:r>
        </a:p>
      </dsp:txBody>
      <dsp:txXfrm rot="-5400000">
        <a:off x="0" y="1076642"/>
        <a:ext cx="665266" cy="285114"/>
      </dsp:txXfrm>
    </dsp:sp>
    <dsp:sp modelId="{0FF8A881-A6A5-4FE4-BB0F-0C754F5AC428}">
      <dsp:nvSpPr>
        <dsp:cNvPr id="0" name=""/>
        <dsp:cNvSpPr/>
      </dsp:nvSpPr>
      <dsp:spPr>
        <a:xfrm rot="5400000">
          <a:off x="6039132" y="-4629855"/>
          <a:ext cx="617747" cy="113654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600" kern="1200" dirty="0">
              <a:solidFill>
                <a:schemeClr val="accent1"/>
              </a:solidFill>
              <a:latin typeface="+mn-lt"/>
              <a:cs typeface="Times New Roman" pitchFamily="18" charset="0"/>
            </a:rPr>
            <a:t>Có, vì thầy đã hướng suy nghĩ của học sinh vào việc cứu cây hoa.</a:t>
          </a:r>
        </a:p>
      </dsp:txBody>
      <dsp:txXfrm rot="-5400000">
        <a:off x="665267" y="774166"/>
        <a:ext cx="11335322" cy="557435"/>
      </dsp:txXfrm>
    </dsp:sp>
    <dsp:sp modelId="{E40A3D8F-888D-4FFB-9573-C2BE68129217}">
      <dsp:nvSpPr>
        <dsp:cNvPr id="0" name=""/>
        <dsp:cNvSpPr/>
      </dsp:nvSpPr>
      <dsp:spPr>
        <a:xfrm rot="5400000">
          <a:off x="-142557" y="1628162"/>
          <a:ext cx="950380" cy="665266"/>
        </a:xfrm>
        <a:prstGeom prst="chevron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000" kern="12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rPr>
            <a:t>C</a:t>
          </a:r>
        </a:p>
      </dsp:txBody>
      <dsp:txXfrm rot="-5400000">
        <a:off x="0" y="1818238"/>
        <a:ext cx="665266" cy="285114"/>
      </dsp:txXfrm>
    </dsp:sp>
    <dsp:sp modelId="{27196E73-1856-40DB-A33F-14304D307961}">
      <dsp:nvSpPr>
        <dsp:cNvPr id="0" name=""/>
        <dsp:cNvSpPr/>
      </dsp:nvSpPr>
      <dsp:spPr>
        <a:xfrm rot="5400000">
          <a:off x="6039132" y="-3888259"/>
          <a:ext cx="617747" cy="113654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600" kern="1200" dirty="0">
              <a:solidFill>
                <a:schemeClr val="accent1"/>
              </a:solidFill>
              <a:latin typeface="+mn-lt"/>
              <a:cs typeface="Times New Roman" pitchFamily="18" charset="0"/>
            </a:rPr>
            <a:t>Có, vì thầy tránh cho Huy và Lân phải tranh cãi xem ai có lỗi.</a:t>
          </a:r>
        </a:p>
      </dsp:txBody>
      <dsp:txXfrm rot="-5400000">
        <a:off x="665267" y="1515762"/>
        <a:ext cx="11335322" cy="5574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565E3-F375-40ED-B1B5-6AD16705FE42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8FB77-EF15-449C-9908-6055D35882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04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khế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 err="1"/>
              <a:t>Bấm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tím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75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8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47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34" y="-90897"/>
            <a:ext cx="12612046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093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075" y="6356355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09479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021" y="1930595"/>
            <a:ext cx="851911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021" y="1930595"/>
            <a:ext cx="851911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BF17BB-90D7-48D1-A408-C4A17A18C95C}"/>
              </a:ext>
            </a:extLst>
          </p:cNvPr>
          <p:cNvSpPr/>
          <p:nvPr userDrawn="1"/>
        </p:nvSpPr>
        <p:spPr>
          <a:xfrm>
            <a:off x="11138406" y="5"/>
            <a:ext cx="115344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67479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4"/>
            <a:ext cx="12190412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54" y="1709763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54" y="4589488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932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34" y="-90897"/>
            <a:ext cx="12612046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094" y="6356357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075" y="6356357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09479" y="6356357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022" y="1930595"/>
            <a:ext cx="851911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4BE59B-8762-4673-A68F-7BB4BC8F730A}"/>
              </a:ext>
            </a:extLst>
          </p:cNvPr>
          <p:cNvSpPr/>
          <p:nvPr userDrawn="1"/>
        </p:nvSpPr>
        <p:spPr>
          <a:xfrm>
            <a:off x="11133445" y="136528"/>
            <a:ext cx="115344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59186272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149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6"/>
            <a:ext cx="12183293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093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075" y="6356355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09479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067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4255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1296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7"/>
            <a:ext cx="12164255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093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075" y="6356355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09479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415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076" y="-68826"/>
            <a:ext cx="12511835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093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075" y="6356355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09479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6455" y="186279"/>
            <a:ext cx="1284484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78054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35" y="-90897"/>
            <a:ext cx="12612048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038" y="1930595"/>
            <a:ext cx="851911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466C2E5-4562-4E15-971C-1ECFE1A744BE}"/>
              </a:ext>
            </a:extLst>
          </p:cNvPr>
          <p:cNvSpPr/>
          <p:nvPr userDrawn="1"/>
        </p:nvSpPr>
        <p:spPr>
          <a:xfrm>
            <a:off x="11308356" y="136525"/>
            <a:ext cx="985092" cy="1196516"/>
          </a:xfrm>
          <a:prstGeom prst="ellipse">
            <a:avLst/>
          </a:prstGeom>
          <a:solidFill>
            <a:srgbClr val="29A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552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" y="1"/>
            <a:ext cx="1218329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282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" y="2004"/>
            <a:ext cx="12183293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18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4255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093" y="365129"/>
            <a:ext cx="1051423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093" y="1825625"/>
            <a:ext cx="1051423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093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075" y="6356355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09479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338233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10" y="365129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10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10" y="6356389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6389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6389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279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709" r:id="rId6"/>
    <p:sldLayoutId id="2147483710" r:id="rId7"/>
    <p:sldLayoutId id="2147483711" r:id="rId8"/>
    <p:sldLayoutId id="2147483876" r:id="rId9"/>
    <p:sldLayoutId id="2147483877" r:id="rId10"/>
    <p:sldLayoutId id="2147483883" r:id="rId11"/>
    <p:sldLayoutId id="21474838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gif"/><Relationship Id="rId12" Type="http://schemas.openxmlformats.org/officeDocument/2006/relationships/image" Target="../media/image23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7.gif"/><Relationship Id="rId11" Type="http://schemas.openxmlformats.org/officeDocument/2006/relationships/image" Target="../media/image22.gif"/><Relationship Id="rId5" Type="http://schemas.openxmlformats.org/officeDocument/2006/relationships/image" Target="../media/image16.gif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8.gif"/><Relationship Id="rId10" Type="http://schemas.openxmlformats.org/officeDocument/2006/relationships/image" Target="../media/image17.gif"/><Relationship Id="rId4" Type="http://schemas.openxmlformats.org/officeDocument/2006/relationships/image" Target="../media/image16.gif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6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image" Target="../media/image23.png"/><Relationship Id="rId17" Type="http://schemas.openxmlformats.org/officeDocument/2006/relationships/image" Target="../media/image30.png"/><Relationship Id="rId2" Type="http://schemas.openxmlformats.org/officeDocument/2006/relationships/audio" Target="../media/media3.wav"/><Relationship Id="rId16" Type="http://schemas.openxmlformats.org/officeDocument/2006/relationships/image" Target="../media/image29.png"/><Relationship Id="rId20" Type="http://schemas.openxmlformats.org/officeDocument/2006/relationships/image" Target="../media/image22.gif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11" Type="http://schemas.openxmlformats.org/officeDocument/2006/relationships/image" Target="../media/image18.gif"/><Relationship Id="rId5" Type="http://schemas.openxmlformats.org/officeDocument/2006/relationships/audio" Target="../media/audio2.wav"/><Relationship Id="rId15" Type="http://schemas.openxmlformats.org/officeDocument/2006/relationships/image" Target="../media/image28.png"/><Relationship Id="rId10" Type="http://schemas.openxmlformats.org/officeDocument/2006/relationships/image" Target="../media/image17.gif"/><Relationship Id="rId19" Type="http://schemas.openxmlformats.org/officeDocument/2006/relationships/image" Target="../media/image2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gif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Máy tính Biểu tượng Clip nghệ thuật - Bảy màu sắc cầu vồng png tải về -  Miễn phí trong suốt Cầu Vồng png Tải về.">
            <a:extLst>
              <a:ext uri="{FF2B5EF4-FFF2-40B4-BE49-F238E27FC236}">
                <a16:creationId xmlns:a16="http://schemas.microsoft.com/office/drawing/2014/main" id="{3BAD2E5A-0404-5016-4960-AF496F2C9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750" l="0" r="98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677" y="-1439170"/>
            <a:ext cx="9708907" cy="517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artoon of a child and child painting in a field&#10;&#10;Description automatically generated">
            <a:extLst>
              <a:ext uri="{FF2B5EF4-FFF2-40B4-BE49-F238E27FC236}">
                <a16:creationId xmlns:a16="http://schemas.microsoft.com/office/drawing/2014/main" id="{8EEE6055-73BB-5FC9-2666-0B75A75757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7"/>
            <a:ext cx="12190413" cy="6880379"/>
          </a:xfrm>
          <a:prstGeom prst="rect">
            <a:avLst/>
          </a:prstGeom>
        </p:spPr>
      </p:pic>
      <p:grpSp>
        <p:nvGrpSpPr>
          <p:cNvPr id="6" name="组合 26">
            <a:extLst>
              <a:ext uri="{FF2B5EF4-FFF2-40B4-BE49-F238E27FC236}">
                <a16:creationId xmlns:a16="http://schemas.microsoft.com/office/drawing/2014/main" id="{317C0B01-1B8D-575D-DFAC-EBD60496A34B}"/>
              </a:ext>
            </a:extLst>
          </p:cNvPr>
          <p:cNvGrpSpPr/>
          <p:nvPr/>
        </p:nvGrpSpPr>
        <p:grpSpPr>
          <a:xfrm>
            <a:off x="515659" y="2825300"/>
            <a:ext cx="6608091" cy="1601740"/>
            <a:chOff x="6944581" y="2856958"/>
            <a:chExt cx="3515372" cy="1173154"/>
          </a:xfrm>
        </p:grpSpPr>
        <p:sp>
          <p:nvSpPr>
            <p:cNvPr id="7" name="矩形 27">
              <a:extLst>
                <a:ext uri="{FF2B5EF4-FFF2-40B4-BE49-F238E27FC236}">
                  <a16:creationId xmlns:a16="http://schemas.microsoft.com/office/drawing/2014/main" id="{348D9F91-83E7-5457-28FF-DCE7B99DDB15}"/>
                </a:ext>
              </a:extLst>
            </p:cNvPr>
            <p:cNvSpPr/>
            <p:nvPr/>
          </p:nvSpPr>
          <p:spPr>
            <a:xfrm>
              <a:off x="6944581" y="2880601"/>
              <a:ext cx="3425283" cy="114951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altLang="zh-CN" sz="7199" dirty="0">
                  <a:ln w="3302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127000" dist="127000" dir="13500000" algn="br" rotWithShape="0">
                      <a:prstClr val="black">
                        <a:alpha val="12000"/>
                      </a:prstClr>
                    </a:outerShdw>
                  </a:effectLst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CHÒA MỪNG THẦY CÔ</a:t>
              </a:r>
              <a:endParaRPr lang="zh-CN" altLang="en-US" sz="7199" dirty="0">
                <a:ln w="33020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127000" dist="127000" dir="13500000" algn="br" rotWithShape="0">
                    <a:prstClr val="black">
                      <a:alpha val="12000"/>
                    </a:prstClr>
                  </a:outerShdw>
                </a:effectLst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" name="矩形 28">
              <a:extLst>
                <a:ext uri="{FF2B5EF4-FFF2-40B4-BE49-F238E27FC236}">
                  <a16:creationId xmlns:a16="http://schemas.microsoft.com/office/drawing/2014/main" id="{6104A679-FDBC-911F-7619-062AA7065F51}"/>
                </a:ext>
              </a:extLst>
            </p:cNvPr>
            <p:cNvSpPr/>
            <p:nvPr/>
          </p:nvSpPr>
          <p:spPr>
            <a:xfrm>
              <a:off x="7034670" y="2856958"/>
              <a:ext cx="3425283" cy="1149511"/>
            </a:xfrm>
            <a:prstGeom prst="rect">
              <a:avLst/>
            </a:prstGeom>
          </p:spPr>
          <p:txBody>
            <a:bodyPr vert="horz" wrap="none">
              <a:prstTxWarp prst="textArchUp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/>
              <a:r>
                <a:rPr lang="en-US" altLang="zh-CN" sz="7199" dirty="0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CHÀO MỪNG THẦY CÔ</a:t>
              </a:r>
              <a:endParaRPr lang="zh-CN" altLang="en-US" sz="7199" dirty="0">
                <a:gradFill flip="none" rotWithShape="1">
                  <a:gsLst>
                    <a:gs pos="77000">
                      <a:srgbClr val="CA3446"/>
                    </a:gs>
                    <a:gs pos="0">
                      <a:srgbClr val="FFF022"/>
                    </a:gs>
                    <a:gs pos="27000">
                      <a:schemeClr val="accent6">
                        <a:lumMod val="75000"/>
                      </a:schemeClr>
                    </a:gs>
                    <a:gs pos="49000">
                      <a:srgbClr val="0070C0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4601034-B84E-5B55-B2BA-4483DCB3DE94}"/>
              </a:ext>
            </a:extLst>
          </p:cNvPr>
          <p:cNvSpPr/>
          <p:nvPr/>
        </p:nvSpPr>
        <p:spPr>
          <a:xfrm>
            <a:off x="2007286" y="365144"/>
            <a:ext cx="7343748" cy="953983"/>
          </a:xfrm>
          <a:prstGeom prst="rect">
            <a:avLst/>
          </a:prstGeom>
          <a:noFill/>
        </p:spPr>
        <p:txBody>
          <a:bodyPr wrap="none" lIns="91428" tIns="45714" rIns="91428" bIns="45714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vi-VN" sz="28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 PHỐ CHÍ LINH</a:t>
            </a:r>
            <a:endParaRPr lang="en-US" sz="280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</a:t>
            </a:r>
            <a:r>
              <a:rPr lang="vi-VN" sz="2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HOÀNG TIẾN</a:t>
            </a:r>
            <a:endParaRPr lang="en-US" sz="280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组合 26">
            <a:extLst>
              <a:ext uri="{FF2B5EF4-FFF2-40B4-BE49-F238E27FC236}">
                <a16:creationId xmlns:a16="http://schemas.microsoft.com/office/drawing/2014/main" id="{DD579411-797F-948F-1784-06F061243A88}"/>
              </a:ext>
            </a:extLst>
          </p:cNvPr>
          <p:cNvGrpSpPr/>
          <p:nvPr/>
        </p:nvGrpSpPr>
        <p:grpSpPr>
          <a:xfrm>
            <a:off x="515656" y="4394762"/>
            <a:ext cx="6438748" cy="1569461"/>
            <a:chOff x="6944582" y="2974636"/>
            <a:chExt cx="3425284" cy="1149511"/>
          </a:xfrm>
        </p:grpSpPr>
        <p:sp>
          <p:nvSpPr>
            <p:cNvPr id="4" name="矩形 27">
              <a:extLst>
                <a:ext uri="{FF2B5EF4-FFF2-40B4-BE49-F238E27FC236}">
                  <a16:creationId xmlns:a16="http://schemas.microsoft.com/office/drawing/2014/main" id="{252FD1F4-45C5-6F15-6C88-D43681657B5F}"/>
                </a:ext>
              </a:extLst>
            </p:cNvPr>
            <p:cNvSpPr/>
            <p:nvPr/>
          </p:nvSpPr>
          <p:spPr>
            <a:xfrm>
              <a:off x="6944583" y="2974636"/>
              <a:ext cx="3425283" cy="114951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altLang="zh-CN" sz="7199" dirty="0">
                  <a:ln w="330200">
                    <a:solidFill>
                      <a:srgbClr val="FFFFFF"/>
                    </a:solidFill>
                  </a:ln>
                  <a:noFill/>
                  <a:effectLst>
                    <a:outerShdw blurRad="127000" dist="127000" dir="13500000" algn="br" rotWithShape="0">
                      <a:prstClr val="black">
                        <a:alpha val="12000"/>
                      </a:prstClr>
                    </a:outerShdw>
                  </a:effectLst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VỀ THĂM LỚP</a:t>
              </a:r>
              <a:r>
                <a:rPr lang="vi-VN" altLang="zh-CN" sz="7199" dirty="0">
                  <a:ln w="330200">
                    <a:solidFill>
                      <a:srgbClr val="FFFFFF"/>
                    </a:solidFill>
                  </a:ln>
                  <a:noFill/>
                  <a:effectLst>
                    <a:outerShdw blurRad="127000" dist="127000" dir="13500000" algn="br" rotWithShape="0">
                      <a:prstClr val="black">
                        <a:alpha val="12000"/>
                      </a:prstClr>
                    </a:outerShdw>
                  </a:effectLst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2</a:t>
              </a:r>
              <a:endParaRPr lang="zh-CN" altLang="en-US" sz="7199" dirty="0">
                <a:ln w="330200">
                  <a:solidFill>
                    <a:srgbClr val="FFFFFF"/>
                  </a:solidFill>
                </a:ln>
                <a:noFill/>
                <a:effectLst>
                  <a:outerShdw blurRad="127000" dist="127000" dir="13500000" algn="br" rotWithShape="0">
                    <a:prstClr val="black">
                      <a:alpha val="12000"/>
                    </a:prstClr>
                  </a:outerShdw>
                </a:effectLst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0" name="矩形 28">
              <a:extLst>
                <a:ext uri="{FF2B5EF4-FFF2-40B4-BE49-F238E27FC236}">
                  <a16:creationId xmlns:a16="http://schemas.microsoft.com/office/drawing/2014/main" id="{548DA893-9FAA-0F45-DD0B-267E9E9EDC5C}"/>
                </a:ext>
              </a:extLst>
            </p:cNvPr>
            <p:cNvSpPr/>
            <p:nvPr/>
          </p:nvSpPr>
          <p:spPr>
            <a:xfrm>
              <a:off x="6944582" y="2974636"/>
              <a:ext cx="3425283" cy="1149511"/>
            </a:xfrm>
            <a:prstGeom prst="rect">
              <a:avLst/>
            </a:prstGeom>
          </p:spPr>
          <p:txBody>
            <a:bodyPr vert="horz" wrap="none">
              <a:prstTxWarp prst="textArchUp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/>
              <a:r>
                <a:rPr lang="en-US" altLang="zh-CN" sz="7199" dirty="0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VỀ THĂM LỚP </a:t>
              </a:r>
              <a:r>
                <a:rPr lang="vi-VN" altLang="zh-CN" sz="7199" dirty="0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2</a:t>
              </a:r>
              <a:r>
                <a:rPr lang="en-US" altLang="zh-CN" sz="7199" dirty="0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en-US" sz="7199" dirty="0">
                <a:gradFill flip="none" rotWithShape="1">
                  <a:gsLst>
                    <a:gs pos="77000">
                      <a:srgbClr val="CA3446"/>
                    </a:gs>
                    <a:gs pos="0">
                      <a:srgbClr val="FFF022"/>
                    </a:gs>
                    <a:gs pos="27000">
                      <a:schemeClr val="accent6">
                        <a:lumMod val="75000"/>
                      </a:schemeClr>
                    </a:gs>
                    <a:gs pos="49000">
                      <a:srgbClr val="0070C0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587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306957" y="424055"/>
            <a:ext cx="3498575" cy="12573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rgbClr val="FF0000"/>
                </a:solidFill>
                <a:latin typeface="+mn-lt"/>
              </a:rPr>
              <a:t>Chậu hoa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70690" y="1643269"/>
            <a:ext cx="11756267" cy="52147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Giờ ra chơi, thầy giáo vừa kịp viết lên bảng mấy chữ mẫu cho tiết sau thì nghe tiếng “rầm” ngoài hành lang.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học trò nhao nhao: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Bạn Huy làm vỡ chậu hoa.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Cậu bé Huy buồn bã: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Em xin lỗi thầy. Nhưng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bạn Lân đẩy em đấy ạ.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Thưa thầy, em chỉ va vào bạn thôi. - Lân nói.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Thầy giáo nâng cây hoa lên, nói: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Trước hết, phải cứu cây hoa đã!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Rồi thầy hỏi: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Các em thử nghĩ xem, nếu cây hoa biết nói, nó sẽ nói gì với các em? Nhiều ý kiến được đưa ra: “Các bạn có thương tôi không?”, “Tôi sẽ không nở hoa được nữa!”,…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Thầy giáo mỉm cười: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Các em mang chiếc xô nhựa đến đây, trồng tạm cây hoa vào đó. Ngày mai, ta sẽ tìm cho nó một cái chậu mới. Được không nào?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thầy nói, Lân cũng nhận lỗi. L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xin lỗi thầy và các bạn.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Sau hồi trống vào lớp, cây hoa đã được nằm trong xô nhựa. Ngày mai, nó sẽ được đặt vào một chiếc chậu mới.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A-mô-na-svi-li (Vũ Nho Dịch)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0000" l="20588" r="91176"/>
                    </a14:imgEffect>
                  </a14:imgLayer>
                </a14:imgProps>
              </a:ext>
            </a:extLst>
          </a:blip>
          <a:srcRect l="11765" t="2728"/>
          <a:stretch/>
        </p:blipFill>
        <p:spPr>
          <a:xfrm>
            <a:off x="6565948" y="2505295"/>
            <a:ext cx="1544382" cy="1257358"/>
          </a:xfrm>
          <a:prstGeom prst="ellipse">
            <a:avLst/>
          </a:prstGeom>
          <a:ln>
            <a:solidFill>
              <a:srgbClr val="FF0000"/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330" y="1961322"/>
            <a:ext cx="3909393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F5080CE5-7A69-4EA8-AE46-6D4197BF504B}"/>
              </a:ext>
            </a:extLst>
          </p:cNvPr>
          <p:cNvSpPr/>
          <p:nvPr/>
        </p:nvSpPr>
        <p:spPr>
          <a:xfrm>
            <a:off x="7156174" y="476822"/>
            <a:ext cx="4505739" cy="1161755"/>
          </a:xfrm>
          <a:prstGeom prst="flowChartTerminator">
            <a:avLst/>
          </a:prstGeom>
          <a:solidFill>
            <a:srgbClr val="DA180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NỐI TIẾP CÂU</a:t>
            </a:r>
          </a:p>
        </p:txBody>
      </p:sp>
    </p:spTree>
    <p:extLst>
      <p:ext uri="{BB962C8B-B14F-4D97-AF65-F5344CB8AC3E}">
        <p14:creationId xmlns:p14="http://schemas.microsoft.com/office/powerpoint/2010/main" val="42409623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觅元素584a986cb28da">
            <a:extLst>
              <a:ext uri="{FF2B5EF4-FFF2-40B4-BE49-F238E27FC236}">
                <a16:creationId xmlns:a16="http://schemas.microsoft.com/office/drawing/2014/main" id="{6C9BF364-EC91-4DB8-88DA-A8BAA6AD6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71343" y="179118"/>
            <a:ext cx="5390470" cy="6344239"/>
          </a:xfrm>
          <a:prstGeom prst="rect">
            <a:avLst/>
          </a:prstGeom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9E81B7D3-8516-47D4-9357-C7C24D2A3BF2}"/>
              </a:ext>
            </a:extLst>
          </p:cNvPr>
          <p:cNvSpPr/>
          <p:nvPr/>
        </p:nvSpPr>
        <p:spPr>
          <a:xfrm>
            <a:off x="3916295" y="547808"/>
            <a:ext cx="5390470" cy="948663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LUYỆN ĐỌC TỪ KHÓ</a:t>
            </a: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2FF9111B-5F43-401D-BE62-CC9057BC0ABD}"/>
              </a:ext>
            </a:extLst>
          </p:cNvPr>
          <p:cNvSpPr/>
          <p:nvPr/>
        </p:nvSpPr>
        <p:spPr>
          <a:xfrm>
            <a:off x="4162655" y="1619624"/>
            <a:ext cx="3557790" cy="948663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1"/>
                </a:solidFill>
              </a:rPr>
              <a:t>hành lang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3D7E9E38-54C0-4EB0-A55C-4E5D3B2049B4}"/>
              </a:ext>
            </a:extLst>
          </p:cNvPr>
          <p:cNvSpPr/>
          <p:nvPr/>
        </p:nvSpPr>
        <p:spPr>
          <a:xfrm>
            <a:off x="4832635" y="2655926"/>
            <a:ext cx="3557790" cy="948663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nhao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nhao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C8460DED-72ED-42D5-80C0-5C9025366CD7}"/>
              </a:ext>
            </a:extLst>
          </p:cNvPr>
          <p:cNvSpPr/>
          <p:nvPr/>
        </p:nvSpPr>
        <p:spPr>
          <a:xfrm>
            <a:off x="5487385" y="3692228"/>
            <a:ext cx="3557790" cy="948663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buồn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bã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84CA2B4A-C643-44CD-8528-971427B10C59}"/>
              </a:ext>
            </a:extLst>
          </p:cNvPr>
          <p:cNvSpPr/>
          <p:nvPr/>
        </p:nvSpPr>
        <p:spPr>
          <a:xfrm>
            <a:off x="6160209" y="4726559"/>
            <a:ext cx="3405810" cy="948663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nhận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lỗi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9360754D-22FD-4DDC-886A-53D610AE29C2}"/>
              </a:ext>
            </a:extLst>
          </p:cNvPr>
          <p:cNvSpPr/>
          <p:nvPr/>
        </p:nvSpPr>
        <p:spPr>
          <a:xfrm>
            <a:off x="6611530" y="5762861"/>
            <a:ext cx="3405810" cy="948663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hồi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trống</a:t>
            </a:r>
            <a:endParaRPr lang="en-US" sz="4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13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217504" y="406983"/>
            <a:ext cx="3048000" cy="1223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 dirty="0">
                <a:solidFill>
                  <a:srgbClr val="FF0000"/>
                </a:solidFill>
                <a:latin typeface="+mn-lt"/>
              </a:rPr>
              <a:t>Chậu hoa</a:t>
            </a:r>
            <a:endParaRPr lang="en-US" sz="4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04799" y="1444488"/>
            <a:ext cx="11714923" cy="54135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1.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Giờ ra chơi, thầy giáo vừa kịp viết lên bảng mấy chữ mẫu cho tiết sau thì nghe tiếng “rầm” ngoài hành lang.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học trò nhao nhao: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Bạn Huy làm vỡ chậu hoa.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Cậu bé Huy buồn bã: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Em xin lỗi thầy. Nhưng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bạn Lân đẩy em đấy ạ.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Thưa thầy, em chỉ va vào bạn thôi. - Lân nói.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Thầy giáo nâng cây hoa lên, nói: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Trước hết, phải cứu cây hoa đã!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Rồi thầy hỏi: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Các em thử nghĩ xem, nếu cây hoa biết nói, nó sẽ nói gì với các em? Nhiều ý kiến được đưa ra: “Các bạn có thương tôi không?”, “Tôi sẽ không nở hoa được nữa!”,…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Thầy giáo mỉm cười: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Các em mang chiếc xô nhựa đến đây, trồng tạm cây hoa vào đó. Ngày mai, ta sẽ tìm cho nó một cái chậu mới. Được không nào?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thầy nói, Lân cũng nhận lỗi.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xin lỗi thầy và các bạn.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Sau hồi trống vào lớp, cây hoa đã được nằm trong xô nhựa. Ngày mai, nó sẽ được đặt vào một chiếc chậu mới.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A-mô-na-svi-li (Vũ Nho Dịch)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25780" y="1166191"/>
            <a:ext cx="38900" cy="1854108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25780" y="3272384"/>
            <a:ext cx="0" cy="2411451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25780" y="5866165"/>
            <a:ext cx="0" cy="456888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264680" y="1444489"/>
            <a:ext cx="336943" cy="3511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cs typeface="Times New Roman" pitchFamily="18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316842" y="3187613"/>
            <a:ext cx="284781" cy="4367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cs typeface="Times New Roman" pitchFamily="18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225779" y="5536991"/>
            <a:ext cx="375844" cy="45688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cs typeface="Times New Roman" pitchFamily="18" charset="0"/>
              </a:rPr>
              <a:t>3</a:t>
            </a:r>
            <a:endParaRPr lang="vi-VN" sz="2400" b="1" dirty="0">
              <a:cs typeface="Times New Roman" pitchFamily="18" charset="0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9183758" y="476824"/>
            <a:ext cx="2690190" cy="501662"/>
          </a:xfrm>
          <a:prstGeom prst="flowChartTerminator">
            <a:avLst/>
          </a:prstGeom>
          <a:solidFill>
            <a:srgbClr val="DA180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ĐỌC ĐOẠN</a:t>
            </a:r>
          </a:p>
        </p:txBody>
      </p:sp>
      <p:sp>
        <p:nvSpPr>
          <p:cNvPr id="13" name="Flowchart: Terminator 12"/>
          <p:cNvSpPr/>
          <p:nvPr/>
        </p:nvSpPr>
        <p:spPr>
          <a:xfrm>
            <a:off x="7624969" y="484446"/>
            <a:ext cx="4465983" cy="892165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BÀI ĐỌC CHIA LÀM MẤY ĐOẠN?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318" y="1951635"/>
            <a:ext cx="4323523" cy="194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16551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A7EAA81D-B001-42B6-8FB4-4EA4D413206A}"/>
              </a:ext>
            </a:extLst>
          </p:cNvPr>
          <p:cNvSpPr/>
          <p:nvPr/>
        </p:nvSpPr>
        <p:spPr>
          <a:xfrm>
            <a:off x="3574769" y="923375"/>
            <a:ext cx="5389768" cy="948663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5400" b="1" dirty="0">
                <a:solidFill>
                  <a:srgbClr val="4472C4"/>
                </a:solidFill>
              </a:rPr>
              <a:t>LUYỆN ĐỌC CÂU</a:t>
            </a:r>
          </a:p>
        </p:txBody>
      </p:sp>
      <p:cxnSp>
        <p:nvCxnSpPr>
          <p:cNvPr id="21" name="Straight Connector 20"/>
          <p:cNvCxnSpPr>
            <a:cxnSpLocks/>
          </p:cNvCxnSpPr>
          <p:nvPr/>
        </p:nvCxnSpPr>
        <p:spPr>
          <a:xfrm flipV="1">
            <a:off x="1699726" y="3931979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8021190" y="3980512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938640" y="3980512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938640" y="3466728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5C0E0DCE-DAF0-42E3-AC2F-94D52148F7D3}"/>
              </a:ext>
            </a:extLst>
          </p:cNvPr>
          <p:cNvSpPr/>
          <p:nvPr/>
        </p:nvSpPr>
        <p:spPr>
          <a:xfrm>
            <a:off x="353325" y="3344837"/>
            <a:ext cx="114837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   </a:t>
            </a:r>
            <a:r>
              <a:rPr lang="vi-VN" sz="3200" dirty="0">
                <a:solidFill>
                  <a:schemeClr val="accent1"/>
                </a:solidFill>
                <a:cs typeface="Times New Roman" pitchFamily="18" charset="0"/>
              </a:rPr>
              <a:t>Giờ ra chơi,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thầy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giáo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vừa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kịp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lên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bảng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mấy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mẫu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sau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thì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nghe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“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rầm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”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ngoài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hành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lang.</a:t>
            </a:r>
            <a:endParaRPr lang="vi-VN" sz="3200" dirty="0">
              <a:solidFill>
                <a:schemeClr val="accent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57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274366" y="451029"/>
            <a:ext cx="2690191" cy="1430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800" dirty="0">
                <a:solidFill>
                  <a:srgbClr val="FF0000"/>
                </a:solidFill>
                <a:latin typeface="+mn-lt"/>
              </a:rPr>
              <a:t>Chậu hoa</a:t>
            </a:r>
            <a:endParaRPr lang="en-US" sz="4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70690" y="1722783"/>
            <a:ext cx="11756267" cy="51352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Giờ ra chơi, thầy giáo vừa kịp viết lên bảng mấy chữ mẫu cho tiết sau thì nghe tiếng “rầm” ngoài hành lang.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học trò nhao nhao: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Bạn Huy làm vỡ chậu hoa.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Cậu bé Huy buồn bã: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Em xin lỗi thầy. Nhưng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bạn Lân đẩy em đấy ạ.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Thưa thầy, em chỉ va vào bạn thôi. - Lân nói.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Thầy giáo nâng cây hoa lên, nói: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Trước hết, phải cứu cây hoa đã!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Rồi thầy hỏi: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Các em thử nghĩ xem, nếu cây hoa biết nói, nó sẽ nói gì với các em? Nhiều ý kiến được đưa ra: “Các bạn có thương tôi không?”, “Tôi sẽ không nở hoa được nữa!”,…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Thầy giáo mỉm cười: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Các em mang chiếc xô nhựa đến đây, trồng tạm cây hoa vào đó. Ngày mai, ta sẽ tìm cho nó một cái chậu mới. Được không nào?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thầy nói, Lân cũng nhận lỗi. L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xin lỗi thầy và các bạn.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Sau hồi trống vào lớp, cây hoa đã được nằm trong xô nhựa. Ngày mai, nó sẽ được đặt vào một chiếc chậu mới.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A-mô-na-svi-li (Vũ Nho Dịch)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0000" l="20588" r="91176"/>
                    </a14:imgEffect>
                  </a14:imgLayer>
                </a14:imgProps>
              </a:ext>
            </a:extLst>
          </a:blip>
          <a:srcRect l="11765" t="2728"/>
          <a:stretch/>
        </p:blipFill>
        <p:spPr>
          <a:xfrm>
            <a:off x="6565948" y="2366313"/>
            <a:ext cx="1544382" cy="1257358"/>
          </a:xfrm>
          <a:prstGeom prst="ellipse">
            <a:avLst/>
          </a:prstGeom>
          <a:ln>
            <a:solidFill>
              <a:srgbClr val="FF0000"/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947" y="2173356"/>
            <a:ext cx="3909393" cy="1934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F5080CE5-7A69-4EA8-AE46-6D4197BF504B}"/>
              </a:ext>
            </a:extLst>
          </p:cNvPr>
          <p:cNvSpPr/>
          <p:nvPr/>
        </p:nvSpPr>
        <p:spPr>
          <a:xfrm>
            <a:off x="8348870" y="476823"/>
            <a:ext cx="3313043" cy="1245960"/>
          </a:xfrm>
          <a:prstGeom prst="flowChartTerminator">
            <a:avLst/>
          </a:prstGeom>
          <a:solidFill>
            <a:srgbClr val="DA180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</a:t>
            </a:r>
          </a:p>
        </p:txBody>
      </p:sp>
    </p:spTree>
    <p:extLst>
      <p:ext uri="{BB962C8B-B14F-4D97-AF65-F5344CB8AC3E}">
        <p14:creationId xmlns:p14="http://schemas.microsoft.com/office/powerpoint/2010/main" val="41057834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935896" y="539390"/>
            <a:ext cx="4028662" cy="1103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 dirty="0">
                <a:solidFill>
                  <a:srgbClr val="FF0000"/>
                </a:solidFill>
                <a:latin typeface="+mn-lt"/>
              </a:rPr>
              <a:t>Chậu hoa</a:t>
            </a:r>
            <a:endParaRPr lang="en-US" sz="4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70690" y="1643270"/>
            <a:ext cx="11754679" cy="51784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1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Giờ ra chơi, thầy giáo vừa kịp viết lên bảng mấy chữ mẫu cho tiết sau thì nghe tiếng “rầm” ngoài hành lang.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học trò nhao nhao: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Bạn Huy làm vỡ chậu hoa.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Cậu bé Huy buồn bã: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Em xin lỗi thầy. Nhưng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bạn Lân đẩy em đấy ạ.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Thưa thầy, em chỉ va vào bạn thôi. - Lân nói.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Thầy giáo nâng cây hoa lên, nói: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Trước hết, phải cứu cây hoa đã!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Rồi thầy hỏi: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Các em thử nghĩ xem, nếu cây hoa biết nói, nó sẽ nói gì với các em? Nhiều ý kiến được đưa ra: “Các bạn có thương tôi không?”, “Tôi sẽ không nở hoa được nữa!”,…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Thầy giáo mỉm cười: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Các em mang chiếc xô nhựa đến đây, trồng tạm cây hoa vào đó. Ngày mai, ta sẽ tìm cho nó một cái chậu mới. Được không nào?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thầy nói, Lân cũng nhận lỗi. L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xin lỗi thầy và các bạn.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Sau hồi trống vào lớp, cây hoa đã được nằm trong xô nhựa. Ngày mai, nó sẽ được đặt vào một chiếc chậu mới.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A-mô-na-svi-li (Vũ Nho Dịch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0000" l="20588" r="91176"/>
                    </a14:imgEffect>
                  </a14:imgLayer>
                </a14:imgProps>
              </a:ext>
            </a:extLst>
          </a:blip>
          <a:srcRect l="11765" t="2728"/>
          <a:stretch/>
        </p:blipFill>
        <p:spPr>
          <a:xfrm>
            <a:off x="6565948" y="2578348"/>
            <a:ext cx="1544382" cy="1257358"/>
          </a:xfrm>
          <a:prstGeom prst="ellipse">
            <a:avLst/>
          </a:prstGeom>
          <a:ln>
            <a:solidFill>
              <a:srgbClr val="FF0000"/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330" y="2093844"/>
            <a:ext cx="3909393" cy="1967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F5080CE5-7A69-4EA8-AE46-6D4197BF504B}"/>
              </a:ext>
            </a:extLst>
          </p:cNvPr>
          <p:cNvSpPr/>
          <p:nvPr/>
        </p:nvSpPr>
        <p:spPr>
          <a:xfrm>
            <a:off x="7513984" y="476823"/>
            <a:ext cx="4147930" cy="1259212"/>
          </a:xfrm>
          <a:prstGeom prst="flowChartTerminator">
            <a:avLst/>
          </a:prstGeom>
          <a:solidFill>
            <a:srgbClr val="DA180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TRONG NHÓM</a:t>
            </a:r>
          </a:p>
        </p:txBody>
      </p:sp>
    </p:spTree>
    <p:extLst>
      <p:ext uri="{BB962C8B-B14F-4D97-AF65-F5344CB8AC3E}">
        <p14:creationId xmlns:p14="http://schemas.microsoft.com/office/powerpoint/2010/main" val="15284178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916558" y="539390"/>
            <a:ext cx="3048000" cy="1289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 hoa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8168" y="1828800"/>
            <a:ext cx="12018135" cy="5526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Giờ ra chơi, thầy giáo vừa kịp viết lên bảng mấy chữ mẫu cho tiết sau thì nghe tiếng “rầm” ngoài hành lang.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học trò nhao nhao: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Bạn Huy làm vỡ chậu hoa.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Cậu bé Huy buồn bã: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Em xin lỗi thầy. Nhưng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bạn Lân đẩy em đấy ạ.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Thưa thầy, em chỉ va vào bạn thôi. - Lân nói.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Thầy giáo nâng cây hoa lên, nói: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Trước hết, phải cứu cây hoa đã!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Rồi thầy hỏi: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Các em thử nghĩ xem, nếu cây hoa biết nói, nó sẽ nói gì với các em? Nhiều ý kiến được đưa ra: “Các bạn có thương tôi không?”, “Tôi sẽ không nở hoa được nữa!”,…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Thầy giáo mỉm cười: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Các em mang chiếc xô nhựa đến đây, trồng tạm cây hoa vào đó. Ngày mai, ta sẽ tìm cho nó một cái chậu mới. Được không nào?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thầy nói, Lân cũng nhận lỗi. L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xin lỗi thầy và các bạn.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Sau hồi trống vào lớp, cây hoa đã được nằm trong xô nhựa. Ngày mai, nó sẽ được đặt vào một chiếc chậu mới.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A-mô-na-svi-li (Vũ Nho Dịch)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0000" l="20588" r="91176"/>
                    </a14:imgEffect>
                  </a14:imgLayer>
                </a14:imgProps>
              </a:ext>
            </a:extLst>
          </a:blip>
          <a:srcRect l="11765" t="2728"/>
          <a:stretch/>
        </p:blipFill>
        <p:spPr>
          <a:xfrm>
            <a:off x="6420176" y="2489531"/>
            <a:ext cx="1544382" cy="1257358"/>
          </a:xfrm>
          <a:prstGeom prst="ellipse">
            <a:avLst/>
          </a:prstGeom>
          <a:ln>
            <a:solidFill>
              <a:srgbClr val="FF0000"/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734" y="2292626"/>
            <a:ext cx="3909393" cy="1918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F5080CE5-7A69-4EA8-AE46-6D4197BF504B}"/>
              </a:ext>
            </a:extLst>
          </p:cNvPr>
          <p:cNvSpPr/>
          <p:nvPr/>
        </p:nvSpPr>
        <p:spPr>
          <a:xfrm>
            <a:off x="8971723" y="476823"/>
            <a:ext cx="2690190" cy="1007420"/>
          </a:xfrm>
          <a:prstGeom prst="flowChartTerminator">
            <a:avLst/>
          </a:prstGeom>
          <a:solidFill>
            <a:srgbClr val="DA180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ĐỌC</a:t>
            </a:r>
          </a:p>
        </p:txBody>
      </p:sp>
    </p:spTree>
    <p:extLst>
      <p:ext uri="{BB962C8B-B14F-4D97-AF65-F5344CB8AC3E}">
        <p14:creationId xmlns:p14="http://schemas.microsoft.com/office/powerpoint/2010/main" val="16970515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916558" y="357809"/>
            <a:ext cx="3048000" cy="1683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 hoa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17866" y="1828800"/>
            <a:ext cx="11754679" cy="5135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Giờ ra chơi, thầy giáo vừa kịp viết lên bảng mấy chữ mẫu cho tiết sau thì nghe tiếng “rầm” ngoài hành lang.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học trò nhao nhao: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Bạn Huy làm vỡ chậu hoa.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Cậu bé Huy buồn bã: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Em xin lỗi thầy. Nhưng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bạn Lân đẩy em đấy ạ.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Thưa thầy, em chỉ va vào bạn thôi. - Lân nói.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Thầy giáo nâng cây hoa lên, nói: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Trước hết, phải cứu cây hoa đã!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Rồi thầy hỏi: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Các em thử nghĩ xem, nếu cây hoa biết nói, nó sẽ nói gì với các em? Nhiều ý kiến được đưa ra: “Các bạn có thương tôi không?”, “Tôi sẽ không nở hoa được nữa!”,…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Thầy giáo mỉm cười: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Các em mang chiếc xô nhựa đến đây, trồng tạm cây hoa vào đó. Ngày mai, ta sẽ tìm cho nó một cái chậu mới. Được không nào?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thầy nói, Lân cũng nhận lỗi. L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xin lỗi thầy và các bạn.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Sau hồi trống vào lớp, cây hoa đã được nằm trong xô nhựa. Ngày mai, nó sẽ được đặt vào một chiếc chậu mới.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A-mô-na-svi-li (Vũ Nho Dịch)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0000" l="20588" r="91176"/>
                    </a14:imgEffect>
                  </a14:imgLayer>
                </a14:imgProps>
              </a:ext>
            </a:extLst>
          </a:blip>
          <a:srcRect l="11765" t="2728"/>
          <a:stretch/>
        </p:blipFill>
        <p:spPr>
          <a:xfrm>
            <a:off x="6274402" y="2642509"/>
            <a:ext cx="1544382" cy="1257358"/>
          </a:xfrm>
          <a:prstGeom prst="ellipse">
            <a:avLst/>
          </a:prstGeom>
          <a:ln>
            <a:solidFill>
              <a:srgbClr val="FF0000"/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558" y="2252869"/>
            <a:ext cx="3909393" cy="1775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F5080CE5-7A69-4EA8-AE46-6D4197BF504B}"/>
              </a:ext>
            </a:extLst>
          </p:cNvPr>
          <p:cNvSpPr/>
          <p:nvPr/>
        </p:nvSpPr>
        <p:spPr>
          <a:xfrm>
            <a:off x="8454887" y="476822"/>
            <a:ext cx="3207026" cy="1351977"/>
          </a:xfrm>
          <a:prstGeom prst="flowChartTerminator">
            <a:avLst/>
          </a:prstGeom>
          <a:solidFill>
            <a:srgbClr val="DA180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CẢ BÀI</a:t>
            </a:r>
          </a:p>
        </p:txBody>
      </p:sp>
    </p:spTree>
    <p:extLst>
      <p:ext uri="{BB962C8B-B14F-4D97-AF65-F5344CB8AC3E}">
        <p14:creationId xmlns:p14="http://schemas.microsoft.com/office/powerpoint/2010/main" val="5968532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021005A-445D-4B03-93AC-5912446EA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396189" y="198540"/>
            <a:ext cx="853328" cy="8160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5C30734-86A3-EAE8-AC17-9BB94FD60579}"/>
              </a:ext>
            </a:extLst>
          </p:cNvPr>
          <p:cNvGrpSpPr/>
          <p:nvPr/>
        </p:nvGrpSpPr>
        <p:grpSpPr>
          <a:xfrm>
            <a:off x="1249517" y="1590358"/>
            <a:ext cx="5625234" cy="2351487"/>
            <a:chOff x="700590" y="1634064"/>
            <a:chExt cx="5625967" cy="2351793"/>
          </a:xfrm>
        </p:grpSpPr>
        <p:sp>
          <p:nvSpPr>
            <p:cNvPr id="8" name="思想气泡: 云 7">
              <a:extLst>
                <a:ext uri="{FF2B5EF4-FFF2-40B4-BE49-F238E27FC236}">
                  <a16:creationId xmlns:a16="http://schemas.microsoft.com/office/drawing/2014/main" id="{BF560149-5D49-4E59-B6CE-B3039C82842B}"/>
                </a:ext>
              </a:extLst>
            </p:cNvPr>
            <p:cNvSpPr/>
            <p:nvPr/>
          </p:nvSpPr>
          <p:spPr>
            <a:xfrm>
              <a:off x="700590" y="1634064"/>
              <a:ext cx="5625967" cy="2351793"/>
            </a:xfrm>
            <a:prstGeom prst="cloudCallout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21A9A0-7B12-C32E-F5EF-6490193BCC46}"/>
                </a:ext>
              </a:extLst>
            </p:cNvPr>
            <p:cNvSpPr txBox="1"/>
            <p:nvPr/>
          </p:nvSpPr>
          <p:spPr>
            <a:xfrm>
              <a:off x="1134794" y="2165778"/>
              <a:ext cx="50823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09"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- Chia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sẻ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với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người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thân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F57323-7258-DDDE-B8D6-4D3A77BAD431}"/>
              </a:ext>
            </a:extLst>
          </p:cNvPr>
          <p:cNvGrpSpPr/>
          <p:nvPr/>
        </p:nvGrpSpPr>
        <p:grpSpPr>
          <a:xfrm>
            <a:off x="2489862" y="3640159"/>
            <a:ext cx="5625234" cy="2351487"/>
            <a:chOff x="1012005" y="3985857"/>
            <a:chExt cx="5625967" cy="2351793"/>
          </a:xfrm>
          <a:solidFill>
            <a:srgbClr val="FFFFFF"/>
          </a:solidFill>
        </p:grpSpPr>
        <p:sp>
          <p:nvSpPr>
            <p:cNvPr id="9" name="思想气泡: 云 8">
              <a:extLst>
                <a:ext uri="{FF2B5EF4-FFF2-40B4-BE49-F238E27FC236}">
                  <a16:creationId xmlns:a16="http://schemas.microsoft.com/office/drawing/2014/main" id="{3580561F-5603-4D6D-A6A6-1946BFCE2C24}"/>
                </a:ext>
              </a:extLst>
            </p:cNvPr>
            <p:cNvSpPr/>
            <p:nvPr/>
          </p:nvSpPr>
          <p:spPr>
            <a:xfrm>
              <a:off x="1012005" y="3985857"/>
              <a:ext cx="5625967" cy="2351793"/>
            </a:xfrm>
            <a:prstGeom prst="cloudCallout">
              <a:avLst/>
            </a:pr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A9C6C4-4349-B3DA-B5A2-B073E8B2BF3E}"/>
                </a:ext>
              </a:extLst>
            </p:cNvPr>
            <p:cNvSpPr txBox="1"/>
            <p:nvPr/>
          </p:nvSpPr>
          <p:spPr>
            <a:xfrm>
              <a:off x="1230788" y="4838587"/>
              <a:ext cx="5082371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914309"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Chuẩn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bị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mới</a:t>
              </a:r>
              <a:endParaRPr lang="en-US" sz="3600" b="1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" name="组合 26">
            <a:extLst>
              <a:ext uri="{FF2B5EF4-FFF2-40B4-BE49-F238E27FC236}">
                <a16:creationId xmlns:a16="http://schemas.microsoft.com/office/drawing/2014/main" id="{FA82B6CB-F240-D907-F9E2-AFB6FC731B00}"/>
              </a:ext>
            </a:extLst>
          </p:cNvPr>
          <p:cNvGrpSpPr/>
          <p:nvPr/>
        </p:nvGrpSpPr>
        <p:grpSpPr>
          <a:xfrm>
            <a:off x="1230626" y="1184767"/>
            <a:ext cx="6438747" cy="1593210"/>
            <a:chOff x="6983716" y="2847419"/>
            <a:chExt cx="3425284" cy="1166906"/>
          </a:xfrm>
        </p:grpSpPr>
        <p:sp>
          <p:nvSpPr>
            <p:cNvPr id="5" name="矩形 27">
              <a:extLst>
                <a:ext uri="{FF2B5EF4-FFF2-40B4-BE49-F238E27FC236}">
                  <a16:creationId xmlns:a16="http://schemas.microsoft.com/office/drawing/2014/main" id="{2E292EF0-AD64-D1C3-1244-2A3244D51BA0}"/>
                </a:ext>
              </a:extLst>
            </p:cNvPr>
            <p:cNvSpPr/>
            <p:nvPr/>
          </p:nvSpPr>
          <p:spPr>
            <a:xfrm>
              <a:off x="6983717" y="2847419"/>
              <a:ext cx="3425283" cy="114951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altLang="zh-CN" sz="7199" dirty="0">
                  <a:ln w="3302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127000" dist="127000" dir="13500000" algn="br" rotWithShape="0">
                      <a:prstClr val="black">
                        <a:alpha val="12000"/>
                      </a:prstClr>
                    </a:outerShdw>
                  </a:effectLst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HOẠT ĐỘNG NỐI TIẾP</a:t>
              </a:r>
              <a:endParaRPr lang="zh-CN" altLang="en-US" sz="7199" dirty="0">
                <a:ln w="33020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127000" dist="127000" dir="13500000" algn="br" rotWithShape="0">
                    <a:prstClr val="black">
                      <a:alpha val="12000"/>
                    </a:prstClr>
                  </a:outerShdw>
                </a:effectLst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" name="矩形 28">
              <a:extLst>
                <a:ext uri="{FF2B5EF4-FFF2-40B4-BE49-F238E27FC236}">
                  <a16:creationId xmlns:a16="http://schemas.microsoft.com/office/drawing/2014/main" id="{FF6F00A0-2F86-1DA7-7FE0-D7649906CAA2}"/>
                </a:ext>
              </a:extLst>
            </p:cNvPr>
            <p:cNvSpPr/>
            <p:nvPr/>
          </p:nvSpPr>
          <p:spPr>
            <a:xfrm>
              <a:off x="6983716" y="2864814"/>
              <a:ext cx="3425283" cy="1149511"/>
            </a:xfrm>
            <a:prstGeom prst="rect">
              <a:avLst/>
            </a:prstGeom>
          </p:spPr>
          <p:txBody>
            <a:bodyPr vert="horz" wrap="none">
              <a:prstTxWarp prst="textArchUp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/>
              <a:r>
                <a:rPr lang="en-US" altLang="zh-CN" sz="7199" dirty="0" err="1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Củng</a:t>
              </a:r>
              <a:r>
                <a:rPr lang="en-US" altLang="zh-CN" sz="7199" dirty="0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7199" dirty="0" err="1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cố</a:t>
              </a:r>
              <a:r>
                <a:rPr lang="en-US" altLang="zh-CN" sz="7199" dirty="0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- </a:t>
              </a:r>
              <a:r>
                <a:rPr lang="en-US" altLang="zh-CN" sz="7199" dirty="0" err="1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dặn</a:t>
              </a:r>
              <a:r>
                <a:rPr lang="en-US" altLang="zh-CN" sz="7199" dirty="0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7199" dirty="0" err="1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dò</a:t>
              </a:r>
              <a:endParaRPr lang="zh-CN" altLang="en-US" sz="7199" dirty="0">
                <a:gradFill flip="none" rotWithShape="1">
                  <a:gsLst>
                    <a:gs pos="77000">
                      <a:srgbClr val="CA3446"/>
                    </a:gs>
                    <a:gs pos="0">
                      <a:srgbClr val="FFF022"/>
                    </a:gs>
                    <a:gs pos="27000">
                      <a:schemeClr val="accent6">
                        <a:lumMod val="75000"/>
                      </a:schemeClr>
                    </a:gs>
                    <a:gs pos="49000">
                      <a:srgbClr val="0070C0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F4800B21-CA84-40E6-A870-1B2D2C239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096" y="606583"/>
            <a:ext cx="6336825" cy="63368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1252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933675898306">
            <a:hlinkClick r:id="" action="ppaction://media"/>
            <a:extLst>
              <a:ext uri="{FF2B5EF4-FFF2-40B4-BE49-F238E27FC236}">
                <a16:creationId xmlns:a16="http://schemas.microsoft.com/office/drawing/2014/main" id="{4D50E96C-64B5-7FD9-E4CD-6D6E14BC3E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9005"/>
            <a:ext cx="12190413" cy="685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9" y="2109019"/>
            <a:ext cx="4249241" cy="4653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22034E-914D-41E5-A402-597B707343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166" y="-258085"/>
            <a:ext cx="7487444" cy="86050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ECD916-DCC3-4B6B-867E-92AF3A7EEA90}"/>
              </a:ext>
            </a:extLst>
          </p:cNvPr>
          <p:cNvSpPr txBox="1"/>
          <p:nvPr/>
        </p:nvSpPr>
        <p:spPr>
          <a:xfrm>
            <a:off x="4910483" y="3013501"/>
            <a:ext cx="4134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9156911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AF6A02-1082-4239-8F62-4F2C730EE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420" y="1202744"/>
            <a:ext cx="6005056" cy="47760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B31CC8B-ABEF-4847-94C3-C9CE9426FE77}"/>
              </a:ext>
            </a:extLst>
          </p:cNvPr>
          <p:cNvSpPr/>
          <p:nvPr/>
        </p:nvSpPr>
        <p:spPr>
          <a:xfrm>
            <a:off x="4165696" y="3336107"/>
            <a:ext cx="405111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Đọc hiểu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11" name="55">
            <a:extLst>
              <a:ext uri="{FF2B5EF4-FFF2-40B4-BE49-F238E27FC236}">
                <a16:creationId xmlns:a16="http://schemas.microsoft.com/office/drawing/2014/main" id="{A4E03999-78D9-44EB-93F4-688400BA9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7" y="3373371"/>
            <a:ext cx="3549247" cy="3312889"/>
          </a:xfrm>
          <a:prstGeom prst="rect">
            <a:avLst/>
          </a:prstGeom>
        </p:spPr>
      </p:pic>
      <p:pic>
        <p:nvPicPr>
          <p:cNvPr id="12" name="54">
            <a:extLst>
              <a:ext uri="{FF2B5EF4-FFF2-40B4-BE49-F238E27FC236}">
                <a16:creationId xmlns:a16="http://schemas.microsoft.com/office/drawing/2014/main" id="{A0E53A23-6590-4835-BA19-F48CBC9A5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176" y="3592467"/>
            <a:ext cx="3592090" cy="3265537"/>
          </a:xfrm>
          <a:prstGeom prst="rect">
            <a:avLst/>
          </a:prstGeom>
        </p:spPr>
      </p:pic>
      <p:pic>
        <p:nvPicPr>
          <p:cNvPr id="13" name="42">
            <a:extLst>
              <a:ext uri="{FF2B5EF4-FFF2-40B4-BE49-F238E27FC236}">
                <a16:creationId xmlns:a16="http://schemas.microsoft.com/office/drawing/2014/main" id="{5EE46816-CEE4-4965-A34F-880728966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746" y="171744"/>
            <a:ext cx="2177862" cy="329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9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274366" y="451029"/>
            <a:ext cx="2690191" cy="1430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800" dirty="0">
                <a:solidFill>
                  <a:srgbClr val="FF0000"/>
                </a:solidFill>
                <a:latin typeface="+mn-lt"/>
              </a:rPr>
              <a:t>Chậu hoa</a:t>
            </a:r>
            <a:endParaRPr lang="en-US" sz="4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70690" y="1722783"/>
            <a:ext cx="11756267" cy="51352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Giờ ra chơi, thầy giáo vừa kịp viết lên bảng mấy chữ mẫu cho tiết sau thì nghe tiếng “rầm” ngoài hành lang.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học trò nhao nhao: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Bạn Huy làm vỡ chậu hoa.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Cậu bé Huy buồn bã: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Em xin lỗi thầy. Nhưng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bạn Lân đẩy em đấy ạ.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Thưa thầy, em chỉ va vào bạn thôi. - Lân nói.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Thầy giáo nâng cây hoa lên, nói: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Trước hết, phải cứu cây hoa đã!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Rồi thầy hỏi: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Các em thử nghĩ xem, nếu cây hoa biết nói, nó sẽ nói gì với các em? Nhiều ý kiến được đưa ra: “Các bạn có thương tôi không?”, “Tôi sẽ không nở hoa được nữa!”,…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Thầy giáo mỉm cười: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Các em mang chiếc xô nhựa đến đây, trồng tạm cây hoa vào đó. Ngày mai, ta sẽ tìm cho nó một cái chậu mới. Được không nào?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thầy nói, Lân cũng nhận lỗi. L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xin lỗi thầy và các bạn.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Sau hồi trống vào lớp, cây hoa đã được nằm trong xô nhựa. Ngày mai, nó sẽ được đặt vào một chiếc chậu mới.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A-mô-na-svi-li (Vũ Nho Dịch)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0000" l="20588" r="91176"/>
                    </a14:imgEffect>
                  </a14:imgLayer>
                </a14:imgProps>
              </a:ext>
            </a:extLst>
          </a:blip>
          <a:srcRect l="11765" t="2728"/>
          <a:stretch/>
        </p:blipFill>
        <p:spPr>
          <a:xfrm>
            <a:off x="6565948" y="2366313"/>
            <a:ext cx="1544382" cy="1257358"/>
          </a:xfrm>
          <a:prstGeom prst="ellipse">
            <a:avLst/>
          </a:prstGeom>
          <a:ln>
            <a:solidFill>
              <a:srgbClr val="FF0000"/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947" y="2173356"/>
            <a:ext cx="3909393" cy="1934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F5080CE5-7A69-4EA8-AE46-6D4197BF504B}"/>
              </a:ext>
            </a:extLst>
          </p:cNvPr>
          <p:cNvSpPr/>
          <p:nvPr/>
        </p:nvSpPr>
        <p:spPr>
          <a:xfrm>
            <a:off x="8348870" y="476823"/>
            <a:ext cx="3313043" cy="1245960"/>
          </a:xfrm>
          <a:prstGeom prst="flowChartTerminator">
            <a:avLst/>
          </a:prstGeom>
          <a:solidFill>
            <a:srgbClr val="DA180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</a:t>
            </a:r>
          </a:p>
        </p:txBody>
      </p:sp>
    </p:spTree>
    <p:extLst>
      <p:ext uri="{BB962C8B-B14F-4D97-AF65-F5344CB8AC3E}">
        <p14:creationId xmlns:p14="http://schemas.microsoft.com/office/powerpoint/2010/main" val="10048625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808676" y="1505360"/>
            <a:ext cx="10919791" cy="980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cs typeface="Times New Roman" pitchFamily="18" charset="0"/>
              </a:rPr>
              <a:t> </a:t>
            </a:r>
            <a:endParaRPr lang="en-US" sz="3200" dirty="0">
              <a:solidFill>
                <a:schemeClr val="accent1"/>
              </a:solidFill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2609" y="31892"/>
            <a:ext cx="11327985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ĐỌC HIỂU</a:t>
            </a:r>
          </a:p>
          <a:p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a).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b).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c).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cãi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rabicPeriod"/>
            </a:pPr>
            <a:endParaRPr lang="vi-VN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t="13104" r="-1482" b="13334"/>
          <a:stretch/>
        </p:blipFill>
        <p:spPr>
          <a:xfrm>
            <a:off x="199819" y="604958"/>
            <a:ext cx="925579" cy="73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2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662608" y="2156348"/>
            <a:ext cx="10919791" cy="980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>
                <a:cs typeface="Times New Roman" pitchFamily="18" charset="0"/>
              </a:rPr>
              <a:t> </a:t>
            </a:r>
            <a:r>
              <a:rPr lang="en-US" sz="3200">
                <a:solidFill>
                  <a:schemeClr val="accent1"/>
                </a:solidFill>
                <a:cs typeface="Times New Roman" pitchFamily="18" charset="0"/>
              </a:rPr>
              <a:t>- </a:t>
            </a:r>
            <a:r>
              <a:rPr lang="vi-VN" sz="3200">
                <a:solidFill>
                  <a:schemeClr val="accent1"/>
                </a:solidFill>
                <a:cs typeface="Times New Roman" pitchFamily="18" charset="0"/>
              </a:rPr>
              <a:t>Khi thầy giáo đang viết bài thì nghe tiếng “rầm” ngoài hành lang do bạn Huy làm vỡ chậu hoa.</a:t>
            </a:r>
            <a:endParaRPr lang="en-US" sz="3200" dirty="0">
              <a:solidFill>
                <a:schemeClr val="accent1"/>
              </a:solidFill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4744" y="786890"/>
            <a:ext cx="106276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cs typeface="Times New Roman" pitchFamily="18" charset="0"/>
              </a:rPr>
              <a:t>1. Chuyện gì xả</a:t>
            </a: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y</a:t>
            </a:r>
            <a:r>
              <a:rPr lang="vi-VN" sz="3200" dirty="0">
                <a:solidFill>
                  <a:srgbClr val="FF0000"/>
                </a:solidFill>
                <a:cs typeface="Times New Roman" pitchFamily="18" charset="0"/>
              </a:rPr>
              <a:t> ra ngoài hành lang khi thầy giáo đang viết bài?</a:t>
            </a:r>
          </a:p>
        </p:txBody>
      </p:sp>
      <p:sp>
        <p:nvSpPr>
          <p:cNvPr id="4" name="Rectangle 3"/>
          <p:cNvSpPr/>
          <p:nvPr/>
        </p:nvSpPr>
        <p:spPr>
          <a:xfrm>
            <a:off x="842681" y="3274094"/>
            <a:ext cx="11004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cs typeface="Times New Roman" pitchFamily="18" charset="0"/>
              </a:rPr>
              <a:t>2. Thầy giáo nói gì với nhóm học trò đang vây quanh?</a:t>
            </a:r>
          </a:p>
        </p:txBody>
      </p:sp>
      <p:sp>
        <p:nvSpPr>
          <p:cNvPr id="5" name="Rectangle 4"/>
          <p:cNvSpPr/>
          <p:nvPr/>
        </p:nvSpPr>
        <p:spPr>
          <a:xfrm>
            <a:off x="669348" y="4013747"/>
            <a:ext cx="94630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chemeClr val="accent1"/>
                </a:solidFill>
                <a:cs typeface="Times New Roman" pitchFamily="18" charset="0"/>
              </a:rPr>
              <a:t>- </a:t>
            </a:r>
            <a:r>
              <a:rPr lang="vi-VN" sz="3200">
                <a:solidFill>
                  <a:schemeClr val="accent1"/>
                </a:solidFill>
                <a:cs typeface="Times New Roman" pitchFamily="18" charset="0"/>
              </a:rPr>
              <a:t>Trước </a:t>
            </a:r>
            <a:r>
              <a:rPr lang="vi-VN" sz="3200" dirty="0">
                <a:solidFill>
                  <a:schemeClr val="accent1"/>
                </a:solidFill>
                <a:cs typeface="Times New Roman" pitchFamily="18" charset="0"/>
              </a:rPr>
              <a:t>hết, phải cứu cây hoa </a:t>
            </a:r>
            <a:r>
              <a:rPr lang="vi-VN" sz="3200">
                <a:solidFill>
                  <a:schemeClr val="accent1"/>
                </a:solidFill>
                <a:cs typeface="Times New Roman" pitchFamily="18" charset="0"/>
              </a:rPr>
              <a:t>đã!</a:t>
            </a:r>
            <a:endParaRPr lang="vi-VN" sz="3200" dirty="0">
              <a:solidFill>
                <a:schemeClr val="accent1"/>
              </a:solidFill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2806" y="4778340"/>
            <a:ext cx="105920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chemeClr val="accent1"/>
                </a:solidFill>
                <a:cs typeface="Times New Roman" pitchFamily="18" charset="0"/>
              </a:rPr>
              <a:t>- </a:t>
            </a:r>
            <a:r>
              <a:rPr lang="vi-VN" sz="3200">
                <a:solidFill>
                  <a:schemeClr val="accent1"/>
                </a:solidFill>
                <a:cs typeface="Times New Roman" pitchFamily="18" charset="0"/>
              </a:rPr>
              <a:t>Các </a:t>
            </a:r>
            <a:r>
              <a:rPr lang="vi-VN" sz="3200" dirty="0">
                <a:solidFill>
                  <a:schemeClr val="accent1"/>
                </a:solidFill>
                <a:cs typeface="Times New Roman" pitchFamily="18" charset="0"/>
              </a:rPr>
              <a:t>em thử nghĩ xem, nếu cây hoa biết nói, nó sẽ nói gì với các </a:t>
            </a:r>
            <a:r>
              <a:rPr lang="vi-VN" sz="3200">
                <a:solidFill>
                  <a:schemeClr val="accent1"/>
                </a:solidFill>
                <a:cs typeface="Times New Roman" pitchFamily="18" charset="0"/>
              </a:rPr>
              <a:t>em.</a:t>
            </a:r>
            <a:endParaRPr lang="vi-VN" sz="3200" dirty="0">
              <a:solidFill>
                <a:schemeClr val="accent1"/>
              </a:solidFill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0000" l="20588" r="91176"/>
                    </a14:imgEffect>
                  </a14:imgLayer>
                </a14:imgProps>
              </a:ext>
            </a:extLst>
          </a:blip>
          <a:srcRect l="11765" t="2728"/>
          <a:stretch/>
        </p:blipFill>
        <p:spPr>
          <a:xfrm>
            <a:off x="10618239" y="1221773"/>
            <a:ext cx="1572174" cy="1151028"/>
          </a:xfrm>
          <a:prstGeom prst="ellipse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t="13104" r="-1482" b="13334"/>
          <a:stretch/>
        </p:blipFill>
        <p:spPr>
          <a:xfrm>
            <a:off x="199819" y="604958"/>
            <a:ext cx="925579" cy="7363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t="13104" r="-1482" b="13334"/>
          <a:stretch/>
        </p:blipFill>
        <p:spPr>
          <a:xfrm>
            <a:off x="199819" y="3172363"/>
            <a:ext cx="754926" cy="73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2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9801" y="922692"/>
            <a:ext cx="99860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cs typeface="Times New Roman" pitchFamily="18" charset="0"/>
              </a:rPr>
              <a:t>3. Các bạn trong lớp tưởng tượng cây hoa nói gì?</a:t>
            </a:r>
          </a:p>
        </p:txBody>
      </p:sp>
      <p:sp>
        <p:nvSpPr>
          <p:cNvPr id="3" name="Rectangle 2"/>
          <p:cNvSpPr/>
          <p:nvPr/>
        </p:nvSpPr>
        <p:spPr>
          <a:xfrm>
            <a:off x="1298712" y="1607714"/>
            <a:ext cx="9978887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>
                <a:solidFill>
                  <a:schemeClr val="accent1"/>
                </a:solidFill>
                <a:cs typeface="Times New Roman" pitchFamily="18" charset="0"/>
              </a:rPr>
              <a:t>- </a:t>
            </a:r>
            <a:r>
              <a:rPr lang="vi-VN" sz="2800">
                <a:solidFill>
                  <a:schemeClr val="accent1"/>
                </a:solidFill>
                <a:cs typeface="Times New Roman" pitchFamily="18" charset="0"/>
              </a:rPr>
              <a:t>Các </a:t>
            </a:r>
            <a:r>
              <a:rPr lang="vi-VN" sz="2800" dirty="0">
                <a:solidFill>
                  <a:schemeClr val="accent1"/>
                </a:solidFill>
                <a:cs typeface="Times New Roman" pitchFamily="18" charset="0"/>
              </a:rPr>
              <a:t>bạn có thương tôi </a:t>
            </a:r>
            <a:r>
              <a:rPr lang="vi-VN" sz="2800">
                <a:solidFill>
                  <a:schemeClr val="accent1"/>
                </a:solidFill>
                <a:cs typeface="Times New Roman" pitchFamily="18" charset="0"/>
              </a:rPr>
              <a:t>không?</a:t>
            </a:r>
            <a:endParaRPr lang="vi-VN" sz="2800" dirty="0">
              <a:solidFill>
                <a:schemeClr val="accent1"/>
              </a:solidFill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>
                <a:solidFill>
                  <a:schemeClr val="accent1"/>
                </a:solidFill>
                <a:cs typeface="Times New Roman" pitchFamily="18" charset="0"/>
              </a:rPr>
              <a:t>-  </a:t>
            </a:r>
            <a:r>
              <a:rPr lang="vi-VN" sz="2800">
                <a:solidFill>
                  <a:schemeClr val="accent1"/>
                </a:solidFill>
                <a:cs typeface="Times New Roman" pitchFamily="18" charset="0"/>
              </a:rPr>
              <a:t>Tôi </a:t>
            </a:r>
            <a:r>
              <a:rPr lang="vi-VN" sz="2800" dirty="0">
                <a:solidFill>
                  <a:schemeClr val="accent1"/>
                </a:solidFill>
                <a:cs typeface="Times New Roman" pitchFamily="18" charset="0"/>
              </a:rPr>
              <a:t>sẽ không nở hoa được </a:t>
            </a:r>
            <a:r>
              <a:rPr lang="vi-VN" sz="2800">
                <a:solidFill>
                  <a:schemeClr val="accent1"/>
                </a:solidFill>
                <a:cs typeface="Times New Roman" pitchFamily="18" charset="0"/>
              </a:rPr>
              <a:t>nữa!</a:t>
            </a:r>
            <a:endParaRPr lang="vi-VN" sz="2800" dirty="0">
              <a:solidFill>
                <a:schemeClr val="accent1"/>
              </a:solidFill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7829" y="2951946"/>
            <a:ext cx="109206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cs typeface="Times New Roman" pitchFamily="18" charset="0"/>
              </a:rPr>
              <a:t>4. Em có thích cách giải quyết sự việc của thầy giáo không? Chọn câu trả lời của em: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66525110"/>
              </p:ext>
            </p:extLst>
          </p:nvPr>
        </p:nvGraphicFramePr>
        <p:xfrm>
          <a:off x="159667" y="4342512"/>
          <a:ext cx="12030745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t="13104" r="-1482" b="13334"/>
          <a:stretch/>
        </p:blipFill>
        <p:spPr>
          <a:xfrm>
            <a:off x="-11194" y="772394"/>
            <a:ext cx="1309905" cy="736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t="13104" r="-1482" b="13334"/>
          <a:stretch/>
        </p:blipFill>
        <p:spPr>
          <a:xfrm>
            <a:off x="-163165" y="3009967"/>
            <a:ext cx="1309905" cy="73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5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  <p:bldGraphic spid="5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E2DAA67D-47F7-4D88-B20E-CD592D23DD68}"/>
              </a:ext>
            </a:extLst>
          </p:cNvPr>
          <p:cNvSpPr/>
          <p:nvPr/>
        </p:nvSpPr>
        <p:spPr>
          <a:xfrm>
            <a:off x="5825406" y="1767334"/>
            <a:ext cx="6002549" cy="2040835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2EC9F5-083D-4FB3-A238-28A205028F39}"/>
              </a:ext>
            </a:extLst>
          </p:cNvPr>
          <p:cNvSpPr txBox="1"/>
          <p:nvPr/>
        </p:nvSpPr>
        <p:spPr>
          <a:xfrm>
            <a:off x="330389" y="680127"/>
            <a:ext cx="10990035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cs typeface="Times New Roman" pitchFamily="18" charset="0"/>
              </a:rPr>
              <a:t>Câu chuyện “ Chậu hoa ” giúp em hiểu điều gì?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ABFC10-9A70-4D0C-9040-AF1D7CA58995}"/>
              </a:ext>
            </a:extLst>
          </p:cNvPr>
          <p:cNvSpPr txBox="1"/>
          <p:nvPr/>
        </p:nvSpPr>
        <p:spPr>
          <a:xfrm>
            <a:off x="6080484" y="2002921"/>
            <a:ext cx="57474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Bài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giúp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hiểu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sự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việc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mong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muốn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trước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hết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cần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tìm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khắc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phục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vội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đổ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lỗi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khác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.</a:t>
            </a:r>
            <a:endParaRPr lang="en-US" sz="2400" dirty="0">
              <a:solidFill>
                <a:srgbClr val="4472C4"/>
              </a:solidFill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56" y="1512837"/>
            <a:ext cx="5277602" cy="505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033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AF6A02-1082-4239-8F62-4F2C730EE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420" y="1202744"/>
            <a:ext cx="6005056" cy="47760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B31CC8B-ABEF-4847-94C3-C9CE9426FE77}"/>
              </a:ext>
            </a:extLst>
          </p:cNvPr>
          <p:cNvSpPr/>
          <p:nvPr/>
        </p:nvSpPr>
        <p:spPr>
          <a:xfrm>
            <a:off x="4069648" y="3369190"/>
            <a:ext cx="405111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LuyệN</a:t>
            </a:r>
            <a:r>
              <a:rPr lang="en-US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8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tập</a:t>
            </a:r>
            <a:endParaRPr kumimoji="0" lang="en-US" sz="4800" b="1" i="0" u="none" strike="noStrike" kern="120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UTM Avo"/>
              <a:cs typeface="Times New Roman" pitchFamily="18" charset="0"/>
            </a:endParaRPr>
          </a:p>
        </p:txBody>
      </p:sp>
      <p:pic>
        <p:nvPicPr>
          <p:cNvPr id="11" name="55">
            <a:extLst>
              <a:ext uri="{FF2B5EF4-FFF2-40B4-BE49-F238E27FC236}">
                <a16:creationId xmlns:a16="http://schemas.microsoft.com/office/drawing/2014/main" id="{A4E03999-78D9-44EB-93F4-688400BA9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7" y="3373371"/>
            <a:ext cx="3549247" cy="3312889"/>
          </a:xfrm>
          <a:prstGeom prst="rect">
            <a:avLst/>
          </a:prstGeom>
        </p:spPr>
      </p:pic>
      <p:pic>
        <p:nvPicPr>
          <p:cNvPr id="12" name="54">
            <a:extLst>
              <a:ext uri="{FF2B5EF4-FFF2-40B4-BE49-F238E27FC236}">
                <a16:creationId xmlns:a16="http://schemas.microsoft.com/office/drawing/2014/main" id="{A0E53A23-6590-4835-BA19-F48CBC9A5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176" y="3592467"/>
            <a:ext cx="3592090" cy="3265537"/>
          </a:xfrm>
          <a:prstGeom prst="rect">
            <a:avLst/>
          </a:prstGeom>
        </p:spPr>
      </p:pic>
      <p:pic>
        <p:nvPicPr>
          <p:cNvPr id="13" name="42">
            <a:extLst>
              <a:ext uri="{FF2B5EF4-FFF2-40B4-BE49-F238E27FC236}">
                <a16:creationId xmlns:a16="http://schemas.microsoft.com/office/drawing/2014/main" id="{5EE46816-CEE4-4965-A34F-880728966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746" y="171744"/>
            <a:ext cx="2177862" cy="329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217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894213" y="1917859"/>
            <a:ext cx="4404868" cy="106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vi-VN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accent1"/>
                </a:solidFill>
                <a:cs typeface="Times New Roman" pitchFamily="18" charset="0"/>
              </a:rPr>
              <a:t>- </a:t>
            </a:r>
            <a:r>
              <a:rPr lang="vi-VN" dirty="0">
                <a:solidFill>
                  <a:schemeClr val="accent1"/>
                </a:solidFill>
                <a:cs typeface="Times New Roman" pitchFamily="18" charset="0"/>
              </a:rPr>
              <a:t>Em xin lỗi thầy. </a:t>
            </a:r>
            <a:endParaRPr lang="en-US" dirty="0">
              <a:solidFill>
                <a:schemeClr val="accent1"/>
              </a:solidFill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95399" y="902986"/>
            <a:ext cx="94521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cs typeface="Times New Roman" pitchFamily="18" charset="0"/>
              </a:rPr>
              <a:t>1. Tìm lời xin lỗi của Huy trong câu chuyện.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92" b="84505" l="18960" r="50366">
                        <a14:foregroundMark x1="46925" y1="27344" x2="47657" y2="36979"/>
                        <a14:foregroundMark x1="44583" y1="33594" x2="45168" y2="39844"/>
                        <a14:foregroundMark x1="42533" y1="38802" x2="42972" y2="41927"/>
                      </a14:backgroundRemoval>
                    </a14:imgEffect>
                  </a14:imgLayer>
                </a14:imgProps>
              </a:ext>
            </a:extLst>
          </a:blip>
          <a:srcRect l="18960" t="20834" r="49415" b="15624"/>
          <a:stretch/>
        </p:blipFill>
        <p:spPr>
          <a:xfrm>
            <a:off x="8093766" y="2815438"/>
            <a:ext cx="3120116" cy="29266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t="13104" r="-1482" b="13334"/>
          <a:stretch/>
        </p:blipFill>
        <p:spPr>
          <a:xfrm>
            <a:off x="152399" y="685407"/>
            <a:ext cx="1669765" cy="101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8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948209"/>
            <a:ext cx="108402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00FF"/>
                </a:solidFill>
                <a:cs typeface="Times New Roman" pitchFamily="18" charset="0"/>
              </a:rPr>
              <a:t>2. Sau khi nghe thầy nói, Lân đã nhận ra lỗi của mình. Theo em:</a:t>
            </a:r>
          </a:p>
        </p:txBody>
      </p:sp>
      <p:sp>
        <p:nvSpPr>
          <p:cNvPr id="3" name="Rectangle 2"/>
          <p:cNvSpPr/>
          <p:nvPr/>
        </p:nvSpPr>
        <p:spPr>
          <a:xfrm>
            <a:off x="3862393" y="3933233"/>
            <a:ext cx="73776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cs typeface="Times New Roman" pitchFamily="18" charset="0"/>
              </a:rPr>
              <a:t>Lân nên xin lỗi Huy và thầy giáo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xin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lỗi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các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bạn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xung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quanh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vì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đa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̃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xảy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sư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̣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việc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làm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phiền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các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bạn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.</a:t>
            </a:r>
            <a:endParaRPr lang="vi-VN" sz="28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400" y="1928637"/>
            <a:ext cx="68688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rgbClr val="0000FF"/>
                </a:solidFill>
                <a:cs typeface="Times New Roman" pitchFamily="18" charset="0"/>
              </a:rPr>
              <a:t>a)</a:t>
            </a:r>
            <a:r>
              <a:rPr lang="en-US" sz="320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vi-VN" sz="3200">
                <a:solidFill>
                  <a:srgbClr val="0000FF"/>
                </a:solidFill>
                <a:cs typeface="Times New Roman" pitchFamily="18" charset="0"/>
              </a:rPr>
              <a:t>Lân </a:t>
            </a:r>
            <a:r>
              <a:rPr lang="vi-VN" sz="3200" dirty="0">
                <a:solidFill>
                  <a:srgbClr val="0000FF"/>
                </a:solidFill>
                <a:cs typeface="Times New Roman" pitchFamily="18" charset="0"/>
              </a:rPr>
              <a:t>nên xin lỗi những ai?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094" b="80469" l="16911" r="48536">
                        <a14:foregroundMark x1="27160" y1="48438" x2="24524" y2="57813"/>
                      </a14:backgroundRemoval>
                    </a14:imgEffect>
                  </a14:imgLayer>
                </a14:imgProps>
              </a:ext>
            </a:extLst>
          </a:blip>
          <a:srcRect l="17788" t="19792" r="49415" b="19792"/>
          <a:stretch/>
        </p:blipFill>
        <p:spPr>
          <a:xfrm>
            <a:off x="146648" y="3764601"/>
            <a:ext cx="3492994" cy="29200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14400" y="943751"/>
            <a:ext cx="116599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00FF"/>
                </a:solidFill>
                <a:cs typeface="Times New Roman" pitchFamily="18" charset="0"/>
              </a:rPr>
              <a:t>2. Sau khi nghe thầy nói, Lân đã nhận ra lỗi của mình. Theo em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:</a:t>
            </a:r>
            <a:endParaRPr lang="vi-VN" sz="3200" dirty="0">
              <a:solidFill>
                <a:srgbClr val="0000FF"/>
              </a:solidFill>
              <a:cs typeface="Times New Roman" pitchFamily="18" charset="0"/>
            </a:endParaRPr>
          </a:p>
          <a:p>
            <a:r>
              <a:rPr lang="vi-VN" sz="3200" dirty="0">
                <a:solidFill>
                  <a:srgbClr val="0000FF"/>
                </a:solidFill>
                <a:cs typeface="Times New Roman" pitchFamily="18" charset="0"/>
              </a:rPr>
              <a:t>a)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00FF"/>
                </a:solidFill>
                <a:cs typeface="Times New Roman" pitchFamily="18" charset="0"/>
              </a:rPr>
              <a:t>Lân nên xin lỗi những ai?</a:t>
            </a:r>
            <a:endParaRPr lang="en-US" sz="3200" dirty="0">
              <a:solidFill>
                <a:srgbClr val="0000FF"/>
              </a:solidFill>
              <a:cs typeface="Times New Roman" pitchFamily="18" charset="0"/>
            </a:endParaRPr>
          </a:p>
          <a:p>
            <a:r>
              <a:rPr lang="vi-VN" sz="3200" dirty="0">
                <a:solidFill>
                  <a:srgbClr val="0000FF"/>
                </a:solidFill>
                <a:cs typeface="Times New Roman" pitchFamily="18" charset="0"/>
              </a:rPr>
              <a:t>b) Lân xin lỗi như thế nào?</a:t>
            </a:r>
          </a:p>
          <a:p>
            <a:r>
              <a:rPr lang="vi-VN" sz="3200" dirty="0">
                <a:solidFill>
                  <a:srgbClr val="0000FF"/>
                </a:solidFill>
                <a:cs typeface="Times New Roman" pitchFamily="18" charset="0"/>
              </a:rPr>
              <a:t>c) Người được Lân xin lỗi sẽ nói gì?</a:t>
            </a:r>
          </a:p>
        </p:txBody>
      </p:sp>
    </p:spTree>
    <p:extLst>
      <p:ext uri="{BB962C8B-B14F-4D97-AF65-F5344CB8AC3E}">
        <p14:creationId xmlns:p14="http://schemas.microsoft.com/office/powerpoint/2010/main" val="45372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6" grpId="0"/>
      <p:bldP spid="6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9565" y="683616"/>
            <a:ext cx="1175799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00FF"/>
                </a:solidFill>
                <a:cs typeface="Times New Roman" pitchFamily="18" charset="0"/>
              </a:rPr>
              <a:t>2. Sau khi nghe thầy nói, Lân đã nhận ra lỗi của mình. Theo em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:</a:t>
            </a:r>
            <a:endParaRPr lang="vi-VN" sz="3200" dirty="0">
              <a:solidFill>
                <a:srgbClr val="0000FF"/>
              </a:solidFill>
              <a:cs typeface="Times New Roman" pitchFamily="18" charset="0"/>
            </a:endParaRPr>
          </a:p>
          <a:p>
            <a:r>
              <a:rPr lang="vi-VN" sz="2800" dirty="0">
                <a:solidFill>
                  <a:srgbClr val="0000FF"/>
                </a:solidFill>
                <a:cs typeface="Times New Roman" pitchFamily="18" charset="0"/>
              </a:rPr>
              <a:t>b) Lân xin lỗi như thế nào?</a:t>
            </a:r>
            <a:endParaRPr lang="en-US" sz="2800" dirty="0">
              <a:solidFill>
                <a:srgbClr val="0000FF"/>
              </a:solidFill>
              <a:cs typeface="Times New Roman" pitchFamily="18" charset="0"/>
            </a:endParaRPr>
          </a:p>
          <a:p>
            <a:endParaRPr lang="vi-VN" sz="2800" dirty="0">
              <a:solidFill>
                <a:srgbClr val="0000FF"/>
              </a:solidFill>
              <a:cs typeface="Times New Roman" pitchFamily="18" charset="0"/>
            </a:endParaRPr>
          </a:p>
          <a:p>
            <a:endParaRPr lang="en-US" sz="3200" dirty="0">
              <a:solidFill>
                <a:srgbClr val="0000FF"/>
              </a:solidFill>
              <a:cs typeface="Times New Roman" pitchFamily="18" charset="0"/>
            </a:endParaRPr>
          </a:p>
          <a:p>
            <a:r>
              <a:rPr lang="vi-VN" sz="2800" dirty="0">
                <a:solidFill>
                  <a:srgbClr val="0000FF"/>
                </a:solidFill>
                <a:cs typeface="Times New Roman" pitchFamily="18" charset="0"/>
              </a:rPr>
              <a:t>c) Người được Lân xin lỗi sẽ nói gì?</a:t>
            </a:r>
          </a:p>
        </p:txBody>
      </p:sp>
      <p:sp>
        <p:nvSpPr>
          <p:cNvPr id="3" name="Rectangle 2"/>
          <p:cNvSpPr/>
          <p:nvPr/>
        </p:nvSpPr>
        <p:spPr>
          <a:xfrm>
            <a:off x="449935" y="2113913"/>
            <a:ext cx="112809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cs typeface="Times New Roman" panose="02020603050405020304" pitchFamily="18" charset="0"/>
              </a:rPr>
              <a:t>- Lân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xin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lỗi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năn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mong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tha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9565" y="3115051"/>
            <a:ext cx="107517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vi-VN" sz="2800" dirty="0">
                <a:solidFill>
                  <a:srgbClr val="FF0000"/>
                </a:solidFill>
                <a:cs typeface="Times New Roman" pitchFamily="18" charset="0"/>
              </a:rPr>
              <a:t>L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ần</a:t>
            </a:r>
            <a:r>
              <a:rPr lang="vi-VN" sz="2800" dirty="0">
                <a:solidFill>
                  <a:srgbClr val="FF0000"/>
                </a:solidFill>
                <a:cs typeface="Times New Roman" pitchFamily="18" charset="0"/>
              </a:rPr>
              <a:t> cậu cẩn thận hơn nhé! Không sao! Ổn cả rồi.</a:t>
            </a:r>
          </a:p>
        </p:txBody>
      </p:sp>
    </p:spTree>
    <p:extLst>
      <p:ext uri="{BB962C8B-B14F-4D97-AF65-F5344CB8AC3E}">
        <p14:creationId xmlns:p14="http://schemas.microsoft.com/office/powerpoint/2010/main" val="305766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933675898306">
            <a:hlinkClick r:id="" action="ppaction://media"/>
            <a:extLst>
              <a:ext uri="{FF2B5EF4-FFF2-40B4-BE49-F238E27FC236}">
                <a16:creationId xmlns:a16="http://schemas.microsoft.com/office/drawing/2014/main" id="{4D50E96C-64B5-7FD9-E4CD-6D6E14BC3E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9005"/>
            <a:ext cx="12190413" cy="685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4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4EABCC-2459-4836-B962-EE58AA331B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94" r="79729"/>
          <a:stretch/>
        </p:blipFill>
        <p:spPr>
          <a:xfrm>
            <a:off x="1595561" y="3140765"/>
            <a:ext cx="1765136" cy="31314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AFF047-CDA2-4B7A-BE6D-C407D4B8AA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1459" r="39664"/>
          <a:stretch/>
        </p:blipFill>
        <p:spPr>
          <a:xfrm>
            <a:off x="4105791" y="2809461"/>
            <a:ext cx="1765136" cy="36702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FF4E10-55D4-4CFD-A576-B61750E681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8261" r="2862"/>
          <a:stretch/>
        </p:blipFill>
        <p:spPr>
          <a:xfrm flipH="1">
            <a:off x="490331" y="3253090"/>
            <a:ext cx="1765136" cy="3140129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4988358" y="861392"/>
            <a:ext cx="4479235" cy="1736035"/>
          </a:xfrm>
          <a:prstGeom prst="wedgeEllipseCallout">
            <a:avLst>
              <a:gd name="adj1" fmla="val -42727"/>
              <a:gd name="adj2" fmla="val 10448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/>
              <a:t>Huy à! Xin lỗi bạn tớ có lỗi, vô ý va vào bạn</a:t>
            </a:r>
            <a:r>
              <a:rPr lang="en-US" sz="2800"/>
              <a:t>.</a:t>
            </a:r>
            <a:endParaRPr lang="vi-VN" sz="2800"/>
          </a:p>
        </p:txBody>
      </p:sp>
      <p:sp>
        <p:nvSpPr>
          <p:cNvPr id="6" name="Cloud Callout 5"/>
          <p:cNvSpPr/>
          <p:nvPr/>
        </p:nvSpPr>
        <p:spPr>
          <a:xfrm>
            <a:off x="66233" y="516835"/>
            <a:ext cx="3631124" cy="1708890"/>
          </a:xfrm>
          <a:prstGeom prst="cloudCallout">
            <a:avLst>
              <a:gd name="adj1" fmla="val 18296"/>
              <a:gd name="adj2" fmla="val 1457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/>
              <a:t>Tớ hiểu rồi không sao đâu!</a:t>
            </a:r>
          </a:p>
        </p:txBody>
      </p:sp>
    </p:spTree>
    <p:extLst>
      <p:ext uri="{BB962C8B-B14F-4D97-AF65-F5344CB8AC3E}">
        <p14:creationId xmlns:p14="http://schemas.microsoft.com/office/powerpoint/2010/main" val="35364966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061" y="2915304"/>
            <a:ext cx="3922644" cy="36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215" y="2915304"/>
            <a:ext cx="2708275" cy="379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6467061" y="583096"/>
            <a:ext cx="4585252" cy="1683026"/>
          </a:xfrm>
          <a:prstGeom prst="cloudCallout">
            <a:avLst>
              <a:gd name="adj1" fmla="val -26324"/>
              <a:gd name="adj2" fmla="val 9264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/>
              <a:t>Thưa thầy, em xin lỗi thầy ạ!</a:t>
            </a:r>
          </a:p>
        </p:txBody>
      </p:sp>
      <p:sp>
        <p:nvSpPr>
          <p:cNvPr id="3" name="Oval Callout 2"/>
          <p:cNvSpPr/>
          <p:nvPr/>
        </p:nvSpPr>
        <p:spPr>
          <a:xfrm>
            <a:off x="410817" y="583096"/>
            <a:ext cx="4068417" cy="1338469"/>
          </a:xfrm>
          <a:prstGeom prst="wedgeEllipseCallout">
            <a:avLst>
              <a:gd name="adj1" fmla="val 11608"/>
              <a:gd name="adj2" fmla="val 13945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/>
              <a:t>Em biết lỗi là tốt rồi!</a:t>
            </a:r>
          </a:p>
        </p:txBody>
      </p:sp>
    </p:spTree>
    <p:extLst>
      <p:ext uri="{BB962C8B-B14F-4D97-AF65-F5344CB8AC3E}">
        <p14:creationId xmlns:p14="http://schemas.microsoft.com/office/powerpoint/2010/main" val="5220071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4EABCC-2459-4836-B962-EE58AA331B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94" r="79729"/>
          <a:stretch/>
        </p:blipFill>
        <p:spPr>
          <a:xfrm>
            <a:off x="1734722" y="3179884"/>
            <a:ext cx="1765136" cy="31314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AFF047-CDA2-4B7A-BE6D-C407D4B8AA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1459" r="39664"/>
          <a:stretch/>
        </p:blipFill>
        <p:spPr>
          <a:xfrm>
            <a:off x="7074278" y="3244352"/>
            <a:ext cx="1765136" cy="36702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FF4E10-55D4-4CFD-A576-B61750E681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8261" r="2862"/>
          <a:stretch/>
        </p:blipFill>
        <p:spPr>
          <a:xfrm flipH="1">
            <a:off x="715618" y="3269508"/>
            <a:ext cx="1765136" cy="3140129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7737683" y="742123"/>
            <a:ext cx="4189273" cy="2014329"/>
          </a:xfrm>
          <a:prstGeom prst="wedgeEllipseCallout">
            <a:avLst>
              <a:gd name="adj1" fmla="val -45390"/>
              <a:gd name="adj2" fmla="val 13196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/>
              <a:t>Mình xin lỗi đã làm phiền các bạn vì việc này!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109775" y="571737"/>
            <a:ext cx="6334568" cy="1746920"/>
          </a:xfrm>
          <a:prstGeom prst="cloudCallout">
            <a:avLst>
              <a:gd name="adj1" fmla="val -19154"/>
              <a:gd name="adj2" fmla="val 14190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Không sao cây hoa đã được trồng lại rồi, bạn không cố ý mà!</a:t>
            </a:r>
          </a:p>
        </p:txBody>
      </p:sp>
    </p:spTree>
    <p:extLst>
      <p:ext uri="{BB962C8B-B14F-4D97-AF65-F5344CB8AC3E}">
        <p14:creationId xmlns:p14="http://schemas.microsoft.com/office/powerpoint/2010/main" val="36370245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933686254440">
            <a:hlinkClick r:id="" action="ppaction://media"/>
            <a:extLst>
              <a:ext uri="{FF2B5EF4-FFF2-40B4-BE49-F238E27FC236}">
                <a16:creationId xmlns:a16="http://schemas.microsoft.com/office/drawing/2014/main" id="{3778009F-6D17-9D41-57E8-3970699754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0413" cy="679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921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916558" y="539390"/>
            <a:ext cx="3048000" cy="4133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>
                <a:solidFill>
                  <a:srgbClr val="FF0000"/>
                </a:solidFill>
                <a:latin typeface="+mn-lt"/>
              </a:rPr>
              <a:t>Chậu hoa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72278" y="999295"/>
            <a:ext cx="11754679" cy="58587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1.Giờ ra chơi, thầy giáo vừa kịp viết lên bảng mấy chữ mẫu cho tiết sau thì nghe tiếng “rầm” ngoài hành lang.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Nhóm học trò nhao nhao: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- Bạn Huy làm vỡ chậu hoa.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Cậu bé Huy buồn bã: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- Em xin lỗi thầy. Nhưng </a:t>
            </a:r>
            <a:r>
              <a:rPr lang="en-US" sz="2200" dirty="0" err="1">
                <a:cs typeface="Times New Roman" pitchFamily="18" charset="0"/>
              </a:rPr>
              <a:t>tại</a:t>
            </a:r>
            <a:r>
              <a:rPr lang="vi-VN" sz="2200" dirty="0">
                <a:cs typeface="Times New Roman" pitchFamily="18" charset="0"/>
              </a:rPr>
              <a:t> bạn Lân đẩy em đấy ạ.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- Thưa thầy, em chỉ va vào bạn thôi. - Lân nói.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2. Thầy giáo nâng cây hoa lên, nói: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– Trước hết, phải cứu cây hoa đã!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Rồi thầy hỏi: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- Các em thử nghĩ xem, nếu cây hoa biết nói, nó sẽ nói gì với các em? Nhiều ý kiến được đưa ra: “Các bạn có thương tôi không?”, “Tôi sẽ không nở hoa được nữa!”,…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Thầy giáo mỉm cười: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- Các em mang chiếc xô nhựa đến đây, trồng tạm cây hoa vào đó. Ngày mai, ta sẽ tìm cho nó một cái chậu mới. Được không nào?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Nghe thầy nói, Lân cũng nhận lỗi. L</a:t>
            </a:r>
            <a:r>
              <a:rPr lang="en-US" sz="2200" dirty="0" err="1">
                <a:cs typeface="Times New Roman" pitchFamily="18" charset="0"/>
              </a:rPr>
              <a:t>ân</a:t>
            </a:r>
            <a:r>
              <a:rPr lang="vi-VN" sz="2200" dirty="0">
                <a:cs typeface="Times New Roman" pitchFamily="18" charset="0"/>
              </a:rPr>
              <a:t> xin lỗi thầy và các bạn.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3. Sau hồi trống vào lớp, cây hoa đã được nằm trong xô nhựa. Ngày mai, nó sẽ được đặt vào một chiếc chậu mới.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cs typeface="Times New Roman" pitchFamily="18" charset="0"/>
              </a:rPr>
              <a:t>Theo A-mô-na-svi-li (Vũ Nho Dịch)</a:t>
            </a:r>
            <a:endParaRPr lang="en-US" sz="2000" dirty="0"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0000" l="20588" r="91176"/>
                    </a14:imgEffect>
                  </a14:imgLayer>
                </a14:imgProps>
              </a:ext>
            </a:extLst>
          </a:blip>
          <a:srcRect l="11765" t="2728"/>
          <a:stretch/>
        </p:blipFill>
        <p:spPr>
          <a:xfrm>
            <a:off x="6420176" y="1319391"/>
            <a:ext cx="1544382" cy="1257358"/>
          </a:xfrm>
          <a:prstGeom prst="ellipse">
            <a:avLst/>
          </a:prstGeom>
          <a:ln>
            <a:solidFill>
              <a:srgbClr val="FF0000"/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330" y="1828800"/>
            <a:ext cx="3909393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350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021005A-445D-4B03-93AC-5912446EA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396189" y="198540"/>
            <a:ext cx="853328" cy="8160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5C30734-86A3-EAE8-AC17-9BB94FD60579}"/>
              </a:ext>
            </a:extLst>
          </p:cNvPr>
          <p:cNvGrpSpPr/>
          <p:nvPr/>
        </p:nvGrpSpPr>
        <p:grpSpPr>
          <a:xfrm>
            <a:off x="1249517" y="1590358"/>
            <a:ext cx="5625234" cy="2351487"/>
            <a:chOff x="700590" y="1634064"/>
            <a:chExt cx="5625967" cy="2351793"/>
          </a:xfrm>
        </p:grpSpPr>
        <p:sp>
          <p:nvSpPr>
            <p:cNvPr id="8" name="思想气泡: 云 7">
              <a:extLst>
                <a:ext uri="{FF2B5EF4-FFF2-40B4-BE49-F238E27FC236}">
                  <a16:creationId xmlns:a16="http://schemas.microsoft.com/office/drawing/2014/main" id="{BF560149-5D49-4E59-B6CE-B3039C82842B}"/>
                </a:ext>
              </a:extLst>
            </p:cNvPr>
            <p:cNvSpPr/>
            <p:nvPr/>
          </p:nvSpPr>
          <p:spPr>
            <a:xfrm>
              <a:off x="700590" y="1634064"/>
              <a:ext cx="5625967" cy="2351793"/>
            </a:xfrm>
            <a:prstGeom prst="cloudCallout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21A9A0-7B12-C32E-F5EF-6490193BCC46}"/>
                </a:ext>
              </a:extLst>
            </p:cNvPr>
            <p:cNvSpPr txBox="1"/>
            <p:nvPr/>
          </p:nvSpPr>
          <p:spPr>
            <a:xfrm>
              <a:off x="1134794" y="2165778"/>
              <a:ext cx="50823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09"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- Chia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sẻ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với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người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thân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F57323-7258-DDDE-B8D6-4D3A77BAD431}"/>
              </a:ext>
            </a:extLst>
          </p:cNvPr>
          <p:cNvGrpSpPr/>
          <p:nvPr/>
        </p:nvGrpSpPr>
        <p:grpSpPr>
          <a:xfrm>
            <a:off x="2489862" y="3640159"/>
            <a:ext cx="5625234" cy="2351487"/>
            <a:chOff x="1012005" y="3985857"/>
            <a:chExt cx="5625967" cy="2351793"/>
          </a:xfrm>
          <a:solidFill>
            <a:srgbClr val="FFFFFF"/>
          </a:solidFill>
        </p:grpSpPr>
        <p:sp>
          <p:nvSpPr>
            <p:cNvPr id="9" name="思想气泡: 云 8">
              <a:extLst>
                <a:ext uri="{FF2B5EF4-FFF2-40B4-BE49-F238E27FC236}">
                  <a16:creationId xmlns:a16="http://schemas.microsoft.com/office/drawing/2014/main" id="{3580561F-5603-4D6D-A6A6-1946BFCE2C24}"/>
                </a:ext>
              </a:extLst>
            </p:cNvPr>
            <p:cNvSpPr/>
            <p:nvPr/>
          </p:nvSpPr>
          <p:spPr>
            <a:xfrm>
              <a:off x="1012005" y="3985857"/>
              <a:ext cx="5625967" cy="2351793"/>
            </a:xfrm>
            <a:prstGeom prst="cloudCallout">
              <a:avLst/>
            </a:pr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A9C6C4-4349-B3DA-B5A2-B073E8B2BF3E}"/>
                </a:ext>
              </a:extLst>
            </p:cNvPr>
            <p:cNvSpPr txBox="1"/>
            <p:nvPr/>
          </p:nvSpPr>
          <p:spPr>
            <a:xfrm>
              <a:off x="1230788" y="4838587"/>
              <a:ext cx="5082371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914309"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Chuẩn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bị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mới</a:t>
              </a:r>
              <a:endParaRPr lang="en-US" sz="3600" b="1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" name="组合 26">
            <a:extLst>
              <a:ext uri="{FF2B5EF4-FFF2-40B4-BE49-F238E27FC236}">
                <a16:creationId xmlns:a16="http://schemas.microsoft.com/office/drawing/2014/main" id="{FA82B6CB-F240-D907-F9E2-AFB6FC731B00}"/>
              </a:ext>
            </a:extLst>
          </p:cNvPr>
          <p:cNvGrpSpPr/>
          <p:nvPr/>
        </p:nvGrpSpPr>
        <p:grpSpPr>
          <a:xfrm>
            <a:off x="1230626" y="1184767"/>
            <a:ext cx="6438747" cy="1593210"/>
            <a:chOff x="6983716" y="2847419"/>
            <a:chExt cx="3425284" cy="1166906"/>
          </a:xfrm>
        </p:grpSpPr>
        <p:sp>
          <p:nvSpPr>
            <p:cNvPr id="5" name="矩形 27">
              <a:extLst>
                <a:ext uri="{FF2B5EF4-FFF2-40B4-BE49-F238E27FC236}">
                  <a16:creationId xmlns:a16="http://schemas.microsoft.com/office/drawing/2014/main" id="{2E292EF0-AD64-D1C3-1244-2A3244D51BA0}"/>
                </a:ext>
              </a:extLst>
            </p:cNvPr>
            <p:cNvSpPr/>
            <p:nvPr/>
          </p:nvSpPr>
          <p:spPr>
            <a:xfrm>
              <a:off x="6983717" y="2847419"/>
              <a:ext cx="3425283" cy="114951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altLang="zh-CN" sz="7199" dirty="0">
                  <a:ln w="3302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127000" dist="127000" dir="13500000" algn="br" rotWithShape="0">
                      <a:prstClr val="black">
                        <a:alpha val="12000"/>
                      </a:prstClr>
                    </a:outerShdw>
                  </a:effectLst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HOẠT ĐỘNG NỐI TIẾP</a:t>
              </a:r>
              <a:endParaRPr lang="zh-CN" altLang="en-US" sz="7199" dirty="0">
                <a:ln w="33020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127000" dist="127000" dir="13500000" algn="br" rotWithShape="0">
                    <a:prstClr val="black">
                      <a:alpha val="12000"/>
                    </a:prstClr>
                  </a:outerShdw>
                </a:effectLst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" name="矩形 28">
              <a:extLst>
                <a:ext uri="{FF2B5EF4-FFF2-40B4-BE49-F238E27FC236}">
                  <a16:creationId xmlns:a16="http://schemas.microsoft.com/office/drawing/2014/main" id="{FF6F00A0-2F86-1DA7-7FE0-D7649906CAA2}"/>
                </a:ext>
              </a:extLst>
            </p:cNvPr>
            <p:cNvSpPr/>
            <p:nvPr/>
          </p:nvSpPr>
          <p:spPr>
            <a:xfrm>
              <a:off x="6983716" y="2864814"/>
              <a:ext cx="3425283" cy="1149511"/>
            </a:xfrm>
            <a:prstGeom prst="rect">
              <a:avLst/>
            </a:prstGeom>
          </p:spPr>
          <p:txBody>
            <a:bodyPr vert="horz" wrap="none">
              <a:prstTxWarp prst="textArchUp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/>
              <a:r>
                <a:rPr lang="en-US" altLang="zh-CN" sz="7199" dirty="0" err="1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Củng</a:t>
              </a:r>
              <a:r>
                <a:rPr lang="en-US" altLang="zh-CN" sz="7199" dirty="0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7199" dirty="0" err="1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cố</a:t>
              </a:r>
              <a:r>
                <a:rPr lang="en-US" altLang="zh-CN" sz="7199" dirty="0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- </a:t>
              </a:r>
              <a:r>
                <a:rPr lang="en-US" altLang="zh-CN" sz="7199" dirty="0" err="1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dặn</a:t>
              </a:r>
              <a:r>
                <a:rPr lang="en-US" altLang="zh-CN" sz="7199" dirty="0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7199" dirty="0" err="1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dò</a:t>
              </a:r>
              <a:endParaRPr lang="zh-CN" altLang="en-US" sz="7199" dirty="0">
                <a:gradFill flip="none" rotWithShape="1">
                  <a:gsLst>
                    <a:gs pos="77000">
                      <a:srgbClr val="CA3446"/>
                    </a:gs>
                    <a:gs pos="0">
                      <a:srgbClr val="FFF022"/>
                    </a:gs>
                    <a:gs pos="27000">
                      <a:schemeClr val="accent6">
                        <a:lumMod val="75000"/>
                      </a:schemeClr>
                    </a:gs>
                    <a:gs pos="49000">
                      <a:srgbClr val="0070C0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F4800B21-CA84-40E6-A870-1B2D2C239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096" y="606583"/>
            <a:ext cx="6336825" cy="63368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5884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062" y="2866396"/>
            <a:ext cx="9142809" cy="898408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14365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4BE74-5344-4076-B2D1-CA5DBBCA3D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69"/>
          <a:stretch/>
        </p:blipFill>
        <p:spPr>
          <a:xfrm>
            <a:off x="0" y="3175"/>
            <a:ext cx="12190413" cy="6435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A42F10-82C0-4DFA-AE90-544D237A5F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854" y="51649"/>
            <a:ext cx="1335126" cy="133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42A9C1-C4D9-4E31-9509-E0B9C2F9A4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935" y="4990585"/>
            <a:ext cx="730155" cy="10202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DEE2C-BED1-4D02-9161-18629DAED5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189" y="1783004"/>
            <a:ext cx="460521" cy="3736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0CF5BB-6D8D-4BF7-A02A-2647A882F6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45" y="1061908"/>
            <a:ext cx="850789" cy="850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0B97DE-262F-4BCE-A707-EC73AC9B14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833" y="928710"/>
            <a:ext cx="850789" cy="850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3C56E9-FDEF-4F65-BCD3-8B380BF36F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516" y="793421"/>
            <a:ext cx="850789" cy="850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71EA30-2927-493E-A686-C2BEFA1DD7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543" y="2478300"/>
            <a:ext cx="850789" cy="850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D4902E-5F9C-4691-89B4-B53B36A847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920" y="2949034"/>
            <a:ext cx="850789" cy="850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122DE0-0C48-4509-AE2D-82F6EF8A49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159" y="3652838"/>
            <a:ext cx="485278" cy="1377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5963A4-A7FE-42D9-A725-759E7D3B7D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387" y="2810661"/>
            <a:ext cx="1736111" cy="12683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D98FC9-7323-40AA-A544-B8C463688A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4926" y="3384084"/>
            <a:ext cx="519821" cy="38991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347F65B-3EA0-4861-B3B4-001BA8D896F7}"/>
              </a:ext>
            </a:extLst>
          </p:cNvPr>
          <p:cNvSpPr/>
          <p:nvPr/>
        </p:nvSpPr>
        <p:spPr>
          <a:xfrm>
            <a:off x="7272360" y="377923"/>
            <a:ext cx="27334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</a:t>
            </a:r>
          </a:p>
        </p:txBody>
      </p:sp>
      <p:pic>
        <p:nvPicPr>
          <p:cNvPr id="16" name="nhacankhetravang">
            <a:hlinkClick r:id="" action="ppaction://media"/>
            <a:extLst>
              <a:ext uri="{FF2B5EF4-FFF2-40B4-BE49-F238E27FC236}">
                <a16:creationId xmlns:a16="http://schemas.microsoft.com/office/drawing/2014/main" id="{C8F36E20-1AE5-44FD-9FCC-BBA2FC3005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-645037"/>
            <a:ext cx="609521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6E9947-F639-473E-B390-34BA1F459BC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524" y="1520696"/>
            <a:ext cx="3980515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0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4BE74-5344-4076-B2D1-CA5DBBCA3D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69"/>
          <a:stretch/>
        </p:blipFill>
        <p:spPr>
          <a:xfrm>
            <a:off x="0" y="3175"/>
            <a:ext cx="12190413" cy="6435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B68189-795D-4BD3-B583-35814CBFE9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854" y="51649"/>
            <a:ext cx="1335126" cy="133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5D8374-B0BC-40C6-8483-B2F06A06CC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189" y="1783004"/>
            <a:ext cx="460521" cy="373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6A8F09-A0CD-4B12-8AF7-E4A2E38976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159" y="3652838"/>
            <a:ext cx="485278" cy="137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1572B5-F6BA-42E2-A11B-2CDE6C9934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387" y="2810661"/>
            <a:ext cx="1736111" cy="12683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190E3B-55D5-4490-AFD1-F28729217E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4926" y="3384084"/>
            <a:ext cx="519821" cy="389917"/>
          </a:xfrm>
          <a:prstGeom prst="rect">
            <a:avLst/>
          </a:prstGeom>
        </p:spPr>
      </p:pic>
      <p:sp>
        <p:nvSpPr>
          <p:cNvPr id="9" name="Rectangular Callout 1">
            <a:extLst>
              <a:ext uri="{FF2B5EF4-FFF2-40B4-BE49-F238E27FC236}">
                <a16:creationId xmlns:a16="http://schemas.microsoft.com/office/drawing/2014/main" id="{70D38E90-CC6C-4BDA-860E-0747B54DD2A3}"/>
              </a:ext>
            </a:extLst>
          </p:cNvPr>
          <p:cNvSpPr/>
          <p:nvPr/>
        </p:nvSpPr>
        <p:spPr>
          <a:xfrm>
            <a:off x="4571405" y="3790572"/>
            <a:ext cx="4320804" cy="1563755"/>
          </a:xfrm>
          <a:prstGeom prst="wedgeRectCallout">
            <a:avLst>
              <a:gd name="adj1" fmla="val -80540"/>
              <a:gd name="adj2" fmla="val -33274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khế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Trả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cục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May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túi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gang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Mang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đựng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Rectangular Callout 36">
            <a:extLst>
              <a:ext uri="{FF2B5EF4-FFF2-40B4-BE49-F238E27FC236}">
                <a16:creationId xmlns:a16="http://schemas.microsoft.com/office/drawing/2014/main" id="{120C6F9D-AAF8-47A6-B462-CB9B05E5CE1B}"/>
              </a:ext>
            </a:extLst>
          </p:cNvPr>
          <p:cNvSpPr/>
          <p:nvPr/>
        </p:nvSpPr>
        <p:spPr>
          <a:xfrm>
            <a:off x="6095208" y="228133"/>
            <a:ext cx="5604222" cy="1564775"/>
          </a:xfrm>
          <a:prstGeom prst="wedgeRectCallout">
            <a:avLst>
              <a:gd name="adj1" fmla="val 24797"/>
              <a:gd name="adj2" fmla="val 110604"/>
            </a:avLst>
          </a:prstGeom>
          <a:solidFill>
            <a:srgbClr val="FF0066"/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Muốn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ăn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khế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thì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phải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trả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lời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đúng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hỏi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mà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đưa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ra.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E9B9E3-A0DA-4C64-A3CA-9B52CC3EDF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45" y="1061908"/>
            <a:ext cx="850789" cy="850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F8AE84-55C4-454D-80FD-8BE889B317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833" y="928710"/>
            <a:ext cx="850789" cy="850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DD2DDC-A21B-46D4-8855-5C8816F0C7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516" y="793421"/>
            <a:ext cx="850789" cy="850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4FB8A9-908B-4519-92E1-BBD050D8B9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543" y="2478300"/>
            <a:ext cx="850789" cy="850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C93B03-4ABF-412C-AB9F-FA96CF7C23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920" y="2949034"/>
            <a:ext cx="850789" cy="850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846E88-A0A4-49B0-A64E-AF5B84332C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027" y="5275441"/>
            <a:ext cx="730155" cy="10202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92BE30-AB77-40C7-8FC2-5C2BC71B52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061" y="2903751"/>
            <a:ext cx="2679368" cy="339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1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4BE74-5344-4076-B2D1-CA5DBBCA3D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6669"/>
          <a:stretch/>
        </p:blipFill>
        <p:spPr>
          <a:xfrm>
            <a:off x="0" y="-23329"/>
            <a:ext cx="12190413" cy="64357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02E79F-FCAD-443D-80E5-7B2A70F6AA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854" y="51649"/>
            <a:ext cx="1335126" cy="1335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BC6D30-B0B0-4D9C-A668-D715CBD5DA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935" y="4990585"/>
            <a:ext cx="730155" cy="10202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07D102C-A30E-447E-9970-2046ADDED1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189" y="1783004"/>
            <a:ext cx="460521" cy="373644"/>
          </a:xfrm>
          <a:prstGeom prst="rect">
            <a:avLst/>
          </a:prstGeom>
        </p:spPr>
      </p:pic>
      <p:sp>
        <p:nvSpPr>
          <p:cNvPr id="21" name="1a">
            <a:extLst>
              <a:ext uri="{FF2B5EF4-FFF2-40B4-BE49-F238E27FC236}">
                <a16:creationId xmlns:a16="http://schemas.microsoft.com/office/drawing/2014/main" id="{C9EF7C06-EEB3-44BC-8226-BAD87142929A}"/>
              </a:ext>
            </a:extLst>
          </p:cNvPr>
          <p:cNvSpPr/>
          <p:nvPr/>
        </p:nvSpPr>
        <p:spPr>
          <a:xfrm>
            <a:off x="6631463" y="156980"/>
            <a:ext cx="5288763" cy="1766923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+mj-lt"/>
                <a:cs typeface="Times New Roman" pitchFamily="18" charset="0"/>
              </a:rPr>
              <a:t>Trong bài “Sân trường em”</a:t>
            </a:r>
          </a:p>
          <a:p>
            <a:pPr algn="ctr"/>
            <a:r>
              <a:rPr lang="en-US" sz="2400">
                <a:latin typeface="+mj-lt"/>
                <a:cs typeface="Times New Roman" pitchFamily="18" charset="0"/>
              </a:rPr>
              <a:t>Những chi tiết nào tả sân trường, lớp học vắng lặng trong những ngày hè?</a:t>
            </a:r>
            <a:endParaRPr lang="en-US" sz="2400" dirty="0">
              <a:latin typeface="+mj-lt"/>
              <a:cs typeface="Times New Roman" pitchFamily="18" charset="0"/>
            </a:endParaRPr>
          </a:p>
        </p:txBody>
      </p:sp>
      <p:sp>
        <p:nvSpPr>
          <p:cNvPr id="22" name="1b">
            <a:extLst>
              <a:ext uri="{FF2B5EF4-FFF2-40B4-BE49-F238E27FC236}">
                <a16:creationId xmlns:a16="http://schemas.microsoft.com/office/drawing/2014/main" id="{F610BD5A-DF48-48F2-9710-99FF798DAFB1}"/>
              </a:ext>
            </a:extLst>
          </p:cNvPr>
          <p:cNvSpPr/>
          <p:nvPr/>
        </p:nvSpPr>
        <p:spPr>
          <a:xfrm>
            <a:off x="6550619" y="2024304"/>
            <a:ext cx="5296867" cy="1734383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>
                <a:solidFill>
                  <a:schemeClr val="bg1"/>
                </a:solidFill>
                <a:latin typeface="+mj-lt"/>
                <a:cs typeface="Times New Roman" pitchFamily="18" charset="0"/>
              </a:rPr>
              <a:t>Trong lớp, bảng đen mơ về phấn trắng. Ngoài sân trường vắng lặng, chỉ nghe tiếng</a:t>
            </a:r>
            <a:r>
              <a:rPr lang="en-US" sz="2600">
                <a:solidFill>
                  <a:schemeClr val="bg1"/>
                </a:solidFill>
                <a:latin typeface="+mj-lt"/>
                <a:cs typeface="Times New Roman" pitchFamily="18" charset="0"/>
              </a:rPr>
              <a:t> lá cây</a:t>
            </a:r>
            <a:r>
              <a:rPr lang="vi-VN" sz="2600">
                <a:solidFill>
                  <a:schemeClr val="bg1"/>
                </a:solidFill>
                <a:latin typeface="+mj-lt"/>
                <a:cs typeface="Times New Roman" pitchFamily="18" charset="0"/>
              </a:rPr>
              <a:t> thì thầm cùng bóng </a:t>
            </a:r>
            <a:r>
              <a:rPr lang="en-US" sz="2600">
                <a:solidFill>
                  <a:schemeClr val="bg1"/>
                </a:solidFill>
                <a:latin typeface="+mj-lt"/>
                <a:cs typeface="Times New Roman" pitchFamily="18" charset="0"/>
              </a:rPr>
              <a:t>nắng</a:t>
            </a:r>
            <a:r>
              <a:rPr lang="vi-VN" sz="2600">
                <a:solidFill>
                  <a:schemeClr val="bg1"/>
                </a:solidFill>
                <a:latin typeface="+mj-lt"/>
                <a:cs typeface="Times New Roman" pitchFamily="18" charset="0"/>
              </a:rPr>
              <a:t>.</a:t>
            </a:r>
            <a:endParaRPr lang="en-US" sz="2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3" name="dapan">
            <a:extLst>
              <a:ext uri="{FF2B5EF4-FFF2-40B4-BE49-F238E27FC236}">
                <a16:creationId xmlns:a16="http://schemas.microsoft.com/office/drawing/2014/main" id="{4000B332-60E2-42A6-BE7B-342D7316C5DB}"/>
              </a:ext>
            </a:extLst>
          </p:cNvPr>
          <p:cNvSpPr/>
          <p:nvPr/>
        </p:nvSpPr>
        <p:spPr>
          <a:xfrm>
            <a:off x="10987836" y="5609374"/>
            <a:ext cx="802722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4" name="xoa">
            <a:extLst>
              <a:ext uri="{FF2B5EF4-FFF2-40B4-BE49-F238E27FC236}">
                <a16:creationId xmlns:a16="http://schemas.microsoft.com/office/drawing/2014/main" id="{37700E80-C5C7-4C46-98B1-9B9CC9402BE5}"/>
              </a:ext>
            </a:extLst>
          </p:cNvPr>
          <p:cNvSpPr/>
          <p:nvPr/>
        </p:nvSpPr>
        <p:spPr>
          <a:xfrm flipV="1">
            <a:off x="10185114" y="5615325"/>
            <a:ext cx="802722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5" name="EAT">
            <a:hlinkClick r:id="" action="ppaction://media"/>
            <a:extLst>
              <a:ext uri="{FF2B5EF4-FFF2-40B4-BE49-F238E27FC236}">
                <a16:creationId xmlns:a16="http://schemas.microsoft.com/office/drawing/2014/main" id="{8BF1AB10-16E0-4601-99FA-1692105BD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15015" y="6248400"/>
            <a:ext cx="609521" cy="609600"/>
          </a:xfrm>
          <a:prstGeom prst="rect">
            <a:avLst/>
          </a:prstGeom>
        </p:spPr>
      </p:pic>
      <p:sp>
        <p:nvSpPr>
          <p:cNvPr id="27" name="2b">
            <a:extLst>
              <a:ext uri="{FF2B5EF4-FFF2-40B4-BE49-F238E27FC236}">
                <a16:creationId xmlns:a16="http://schemas.microsoft.com/office/drawing/2014/main" id="{C2ACA248-7207-4464-893C-C4CFA7AEEC70}"/>
              </a:ext>
            </a:extLst>
          </p:cNvPr>
          <p:cNvSpPr/>
          <p:nvPr/>
        </p:nvSpPr>
        <p:spPr>
          <a:xfrm>
            <a:off x="6789032" y="1993617"/>
            <a:ext cx="5093366" cy="1910262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kumimoji="0" lang="en-US" sz="260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thơ là suy nghĩ, cảm nhận của bạn học sinh về sân trường trong những ngày hè và khi học sinh trở lại trường.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dapan">
            <a:extLst>
              <a:ext uri="{FF2B5EF4-FFF2-40B4-BE49-F238E27FC236}">
                <a16:creationId xmlns:a16="http://schemas.microsoft.com/office/drawing/2014/main" id="{6D26CD0B-D93A-480A-9359-43AE4F9E878C}"/>
              </a:ext>
            </a:extLst>
          </p:cNvPr>
          <p:cNvSpPr/>
          <p:nvPr/>
        </p:nvSpPr>
        <p:spPr>
          <a:xfrm>
            <a:off x="10987836" y="5609374"/>
            <a:ext cx="802722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9" name="xoa">
            <a:extLst>
              <a:ext uri="{FF2B5EF4-FFF2-40B4-BE49-F238E27FC236}">
                <a16:creationId xmlns:a16="http://schemas.microsoft.com/office/drawing/2014/main" id="{5AE1ED1C-904C-4AD2-ACE4-63BBE7DFEA9B}"/>
              </a:ext>
            </a:extLst>
          </p:cNvPr>
          <p:cNvSpPr/>
          <p:nvPr/>
        </p:nvSpPr>
        <p:spPr>
          <a:xfrm flipV="1">
            <a:off x="10185114" y="5615325"/>
            <a:ext cx="802722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1" name="3b">
            <a:extLst>
              <a:ext uri="{FF2B5EF4-FFF2-40B4-BE49-F238E27FC236}">
                <a16:creationId xmlns:a16="http://schemas.microsoft.com/office/drawing/2014/main" id="{5D6AEF20-8FAC-476E-AD00-0D070B5F308C}"/>
              </a:ext>
            </a:extLst>
          </p:cNvPr>
          <p:cNvSpPr/>
          <p:nvPr/>
        </p:nvSpPr>
        <p:spPr>
          <a:xfrm>
            <a:off x="6392565" y="2592382"/>
            <a:ext cx="5529914" cy="114950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Trường</a:t>
            </a:r>
            <a:r>
              <a:rPr kumimoji="0" lang="en-US" sz="26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học.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2" name="khe3a">
            <a:extLst>
              <a:ext uri="{FF2B5EF4-FFF2-40B4-BE49-F238E27FC236}">
                <a16:creationId xmlns:a16="http://schemas.microsoft.com/office/drawing/2014/main" id="{E243CD9F-FB22-4829-91D0-946EBFBB1D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67" y="2480460"/>
            <a:ext cx="533942" cy="847453"/>
          </a:xfrm>
          <a:prstGeom prst="rect">
            <a:avLst/>
          </a:prstGeom>
        </p:spPr>
      </p:pic>
      <p:sp>
        <p:nvSpPr>
          <p:cNvPr id="33" name="dapan">
            <a:extLst>
              <a:ext uri="{FF2B5EF4-FFF2-40B4-BE49-F238E27FC236}">
                <a16:creationId xmlns:a16="http://schemas.microsoft.com/office/drawing/2014/main" id="{F2745D21-C4F6-4D65-9DE3-931A28823363}"/>
              </a:ext>
            </a:extLst>
          </p:cNvPr>
          <p:cNvSpPr/>
          <p:nvPr/>
        </p:nvSpPr>
        <p:spPr>
          <a:xfrm>
            <a:off x="10987836" y="5609374"/>
            <a:ext cx="802722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4" name="khe3b">
            <a:extLst>
              <a:ext uri="{FF2B5EF4-FFF2-40B4-BE49-F238E27FC236}">
                <a16:creationId xmlns:a16="http://schemas.microsoft.com/office/drawing/2014/main" id="{538904D5-D2AD-46E8-A74C-E79EE0396B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67" y="2480460"/>
            <a:ext cx="533942" cy="847453"/>
          </a:xfrm>
          <a:prstGeom prst="rect">
            <a:avLst/>
          </a:prstGeom>
        </p:spPr>
      </p:pic>
      <p:sp>
        <p:nvSpPr>
          <p:cNvPr id="35" name="xoa">
            <a:extLst>
              <a:ext uri="{FF2B5EF4-FFF2-40B4-BE49-F238E27FC236}">
                <a16:creationId xmlns:a16="http://schemas.microsoft.com/office/drawing/2014/main" id="{4CC8A5F0-EF2C-48D2-B656-F8C1C1DE9B9F}"/>
              </a:ext>
            </a:extLst>
          </p:cNvPr>
          <p:cNvSpPr/>
          <p:nvPr/>
        </p:nvSpPr>
        <p:spPr>
          <a:xfrm flipV="1">
            <a:off x="10185114" y="5615325"/>
            <a:ext cx="802722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7" name="4b">
            <a:extLst>
              <a:ext uri="{FF2B5EF4-FFF2-40B4-BE49-F238E27FC236}">
                <a16:creationId xmlns:a16="http://schemas.microsoft.com/office/drawing/2014/main" id="{92F270D8-6AB4-4A2E-B684-834219173A95}"/>
              </a:ext>
            </a:extLst>
          </p:cNvPr>
          <p:cNvSpPr/>
          <p:nvPr/>
        </p:nvSpPr>
        <p:spPr>
          <a:xfrm>
            <a:off x="6818553" y="2661946"/>
            <a:ext cx="5093366" cy="1379028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600">
                <a:latin typeface="+mj-lt"/>
                <a:cs typeface="Times New Roman" pitchFamily="18" charset="0"/>
              </a:rPr>
              <a:t>Thầy cô</a:t>
            </a:r>
            <a:endParaRPr lang="en-US" sz="2600" dirty="0">
              <a:latin typeface="+mj-lt"/>
              <a:cs typeface="Times New Roman" pitchFamily="18" charset="0"/>
            </a:endParaRPr>
          </a:p>
        </p:txBody>
      </p:sp>
      <p:sp>
        <p:nvSpPr>
          <p:cNvPr id="38" name="dapan">
            <a:extLst>
              <a:ext uri="{FF2B5EF4-FFF2-40B4-BE49-F238E27FC236}">
                <a16:creationId xmlns:a16="http://schemas.microsoft.com/office/drawing/2014/main" id="{F8CA0C16-1D48-41BF-AEF9-5EBA449071E8}"/>
              </a:ext>
            </a:extLst>
          </p:cNvPr>
          <p:cNvSpPr/>
          <p:nvPr/>
        </p:nvSpPr>
        <p:spPr>
          <a:xfrm>
            <a:off x="10987836" y="5609374"/>
            <a:ext cx="802722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9" name="xoa">
            <a:extLst>
              <a:ext uri="{FF2B5EF4-FFF2-40B4-BE49-F238E27FC236}">
                <a16:creationId xmlns:a16="http://schemas.microsoft.com/office/drawing/2014/main" id="{7FF6B496-BEF2-47D4-B496-D3597C0BB258}"/>
              </a:ext>
            </a:extLst>
          </p:cNvPr>
          <p:cNvSpPr/>
          <p:nvPr/>
        </p:nvSpPr>
        <p:spPr>
          <a:xfrm flipV="1">
            <a:off x="10185114" y="5615325"/>
            <a:ext cx="802722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1" name="5b">
            <a:extLst>
              <a:ext uri="{FF2B5EF4-FFF2-40B4-BE49-F238E27FC236}">
                <a16:creationId xmlns:a16="http://schemas.microsoft.com/office/drawing/2014/main" id="{C3F819F2-13E4-461E-B13C-644AFB243F58}"/>
              </a:ext>
            </a:extLst>
          </p:cNvPr>
          <p:cNvSpPr/>
          <p:nvPr/>
        </p:nvSpPr>
        <p:spPr>
          <a:xfrm>
            <a:off x="6366700" y="2605884"/>
            <a:ext cx="5571891" cy="1215899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600">
                <a:latin typeface="+mj-lt"/>
                <a:cs typeface="Times New Roman" pitchFamily="18" charset="0"/>
              </a:rPr>
              <a:t>Tiếng trống</a:t>
            </a:r>
            <a:endParaRPr lang="en-US" sz="2600" dirty="0">
              <a:latin typeface="+mj-lt"/>
              <a:cs typeface="Times New Roman" pitchFamily="18" charset="0"/>
            </a:endParaRPr>
          </a:p>
        </p:txBody>
      </p:sp>
      <p:pic>
        <p:nvPicPr>
          <p:cNvPr id="42" name="khe5a">
            <a:extLst>
              <a:ext uri="{FF2B5EF4-FFF2-40B4-BE49-F238E27FC236}">
                <a16:creationId xmlns:a16="http://schemas.microsoft.com/office/drawing/2014/main" id="{5A5382DF-C321-49D3-8717-91DB07A9C5B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81" y="2932319"/>
            <a:ext cx="528138" cy="841649"/>
          </a:xfrm>
          <a:prstGeom prst="rect">
            <a:avLst/>
          </a:prstGeom>
        </p:spPr>
      </p:pic>
      <p:sp>
        <p:nvSpPr>
          <p:cNvPr id="43" name="dapan">
            <a:extLst>
              <a:ext uri="{FF2B5EF4-FFF2-40B4-BE49-F238E27FC236}">
                <a16:creationId xmlns:a16="http://schemas.microsoft.com/office/drawing/2014/main" id="{4D04EBD1-EA75-4AF1-BE6D-38D799A097A7}"/>
              </a:ext>
            </a:extLst>
          </p:cNvPr>
          <p:cNvSpPr/>
          <p:nvPr/>
        </p:nvSpPr>
        <p:spPr>
          <a:xfrm>
            <a:off x="10987836" y="5609374"/>
            <a:ext cx="802722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4" name="khe5b">
            <a:extLst>
              <a:ext uri="{FF2B5EF4-FFF2-40B4-BE49-F238E27FC236}">
                <a16:creationId xmlns:a16="http://schemas.microsoft.com/office/drawing/2014/main" id="{8B74216F-5BF5-49A4-96A2-D5B8CCD5B2E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81" y="2932319"/>
            <a:ext cx="528138" cy="841649"/>
          </a:xfrm>
          <a:prstGeom prst="rect">
            <a:avLst/>
          </a:prstGeom>
        </p:spPr>
      </p:pic>
      <p:sp>
        <p:nvSpPr>
          <p:cNvPr id="45" name="xoa">
            <a:extLst>
              <a:ext uri="{FF2B5EF4-FFF2-40B4-BE49-F238E27FC236}">
                <a16:creationId xmlns:a16="http://schemas.microsoft.com/office/drawing/2014/main" id="{66905240-CC47-4D5E-9A73-E14E28F335C5}"/>
              </a:ext>
            </a:extLst>
          </p:cNvPr>
          <p:cNvSpPr/>
          <p:nvPr/>
        </p:nvSpPr>
        <p:spPr>
          <a:xfrm flipV="1">
            <a:off x="10185114" y="5615325"/>
            <a:ext cx="802722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6" name="khe1a">
            <a:extLst>
              <a:ext uri="{FF2B5EF4-FFF2-40B4-BE49-F238E27FC236}">
                <a16:creationId xmlns:a16="http://schemas.microsoft.com/office/drawing/2014/main" id="{EAAE6097-6BA6-46C7-A197-728D9684143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639" y="1061908"/>
            <a:ext cx="549204" cy="850900"/>
          </a:xfrm>
          <a:prstGeom prst="rect">
            <a:avLst/>
          </a:prstGeom>
        </p:spPr>
      </p:pic>
      <p:pic>
        <p:nvPicPr>
          <p:cNvPr id="47" name="khe1b">
            <a:extLst>
              <a:ext uri="{FF2B5EF4-FFF2-40B4-BE49-F238E27FC236}">
                <a16:creationId xmlns:a16="http://schemas.microsoft.com/office/drawing/2014/main" id="{D96542A9-0DE0-45EE-B94F-B9C613BC805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639" y="1061908"/>
            <a:ext cx="549204" cy="850900"/>
          </a:xfrm>
          <a:prstGeom prst="rect">
            <a:avLst/>
          </a:prstGeom>
        </p:spPr>
      </p:pic>
      <p:pic>
        <p:nvPicPr>
          <p:cNvPr id="48" name="khe2a">
            <a:extLst>
              <a:ext uri="{FF2B5EF4-FFF2-40B4-BE49-F238E27FC236}">
                <a16:creationId xmlns:a16="http://schemas.microsoft.com/office/drawing/2014/main" id="{55F9BFBF-AE14-478F-8EB8-E0F5FD1AAF6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56" y="928710"/>
            <a:ext cx="533942" cy="850900"/>
          </a:xfrm>
          <a:prstGeom prst="rect">
            <a:avLst/>
          </a:prstGeom>
        </p:spPr>
      </p:pic>
      <p:pic>
        <p:nvPicPr>
          <p:cNvPr id="49" name="khe2b">
            <a:extLst>
              <a:ext uri="{FF2B5EF4-FFF2-40B4-BE49-F238E27FC236}">
                <a16:creationId xmlns:a16="http://schemas.microsoft.com/office/drawing/2014/main" id="{54B6C1CF-4685-44DF-AA06-1556721A104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56" y="928710"/>
            <a:ext cx="533942" cy="850900"/>
          </a:xfrm>
          <a:prstGeom prst="rect">
            <a:avLst/>
          </a:prstGeom>
        </p:spPr>
      </p:pic>
      <p:pic>
        <p:nvPicPr>
          <p:cNvPr id="50" name="khe4a">
            <a:extLst>
              <a:ext uri="{FF2B5EF4-FFF2-40B4-BE49-F238E27FC236}">
                <a16:creationId xmlns:a16="http://schemas.microsoft.com/office/drawing/2014/main" id="{086C757E-618E-4D72-9515-F8513E08939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842" y="793422"/>
            <a:ext cx="528138" cy="847453"/>
          </a:xfrm>
          <a:prstGeom prst="rect">
            <a:avLst/>
          </a:prstGeom>
        </p:spPr>
      </p:pic>
      <p:pic>
        <p:nvPicPr>
          <p:cNvPr id="51" name="khe4b">
            <a:extLst>
              <a:ext uri="{FF2B5EF4-FFF2-40B4-BE49-F238E27FC236}">
                <a16:creationId xmlns:a16="http://schemas.microsoft.com/office/drawing/2014/main" id="{AC010D71-1BC2-40E7-89CD-839B14FF45F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842" y="793422"/>
            <a:ext cx="528138" cy="84745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C5CF1F3-17CD-4699-875D-79208DC9B94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159" y="3652838"/>
            <a:ext cx="485278" cy="137732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F0098C2-C02B-4799-931A-1DB261E77D78}"/>
              </a:ext>
            </a:extLst>
          </p:cNvPr>
          <p:cNvGrpSpPr/>
          <p:nvPr/>
        </p:nvGrpSpPr>
        <p:grpSpPr>
          <a:xfrm>
            <a:off x="1975387" y="2810661"/>
            <a:ext cx="1736111" cy="1268389"/>
            <a:chOff x="1975644" y="2810661"/>
            <a:chExt cx="1736337" cy="126838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33EC4D77-5358-4F85-8894-2FF3EBDE6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C1451BFA-0126-4E02-86C2-578455146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  <p:sp>
        <p:nvSpPr>
          <p:cNvPr id="26" name="2a">
            <a:extLst>
              <a:ext uri="{FF2B5EF4-FFF2-40B4-BE49-F238E27FC236}">
                <a16:creationId xmlns:a16="http://schemas.microsoft.com/office/drawing/2014/main" id="{7D5198BD-343A-4D29-8DBC-5CB930E45C83}"/>
              </a:ext>
            </a:extLst>
          </p:cNvPr>
          <p:cNvSpPr/>
          <p:nvPr/>
        </p:nvSpPr>
        <p:spPr>
          <a:xfrm>
            <a:off x="6691333" y="302887"/>
            <a:ext cx="5288763" cy="1373784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260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thơ “ Sân trường em ” nói lên điều gì ?</a:t>
            </a:r>
            <a:endParaRPr lang="en-US" sz="2600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0" name="3a">
            <a:extLst>
              <a:ext uri="{FF2B5EF4-FFF2-40B4-BE49-F238E27FC236}">
                <a16:creationId xmlns:a16="http://schemas.microsoft.com/office/drawing/2014/main" id="{63C25264-AB3E-4020-A51B-29B30BB84D78}"/>
              </a:ext>
            </a:extLst>
          </p:cNvPr>
          <p:cNvSpPr/>
          <p:nvPr/>
        </p:nvSpPr>
        <p:spPr>
          <a:xfrm>
            <a:off x="6176980" y="326956"/>
            <a:ext cx="5785646" cy="134524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260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Nơi em đến học hàng ngày (Gồm 9 chữ cái bắt đầu bằng chữ T ).</a:t>
            </a:r>
            <a:endParaRPr lang="en-US" sz="26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4a">
            <a:extLst>
              <a:ext uri="{FF2B5EF4-FFF2-40B4-BE49-F238E27FC236}">
                <a16:creationId xmlns:a16="http://schemas.microsoft.com/office/drawing/2014/main" id="{DB3D2B51-A883-4C2C-AA66-2BDF924FB952}"/>
              </a:ext>
            </a:extLst>
          </p:cNvPr>
          <p:cNvSpPr/>
          <p:nvPr/>
        </p:nvSpPr>
        <p:spPr>
          <a:xfrm>
            <a:off x="6700780" y="321005"/>
            <a:ext cx="5288763" cy="154566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latin typeface="+mj-lt"/>
                <a:cs typeface="Times New Roman" pitchFamily="18" charset="0"/>
              </a:rPr>
              <a:t>Trong bài “Sân trường em”</a:t>
            </a:r>
          </a:p>
          <a:p>
            <a:pPr algn="ctr"/>
            <a:r>
              <a:rPr lang="en-US" sz="2600">
                <a:latin typeface="+mj-lt"/>
                <a:cs typeface="Times New Roman" pitchFamily="18" charset="0"/>
              </a:rPr>
              <a:t>Ai mong chờ các bạn học sinh bước vào năm học mới</a:t>
            </a:r>
            <a:endParaRPr lang="en-US" sz="2600" dirty="0">
              <a:latin typeface="+mj-lt"/>
              <a:cs typeface="Times New Roman" pitchFamily="18" charset="0"/>
            </a:endParaRPr>
          </a:p>
        </p:txBody>
      </p:sp>
      <p:sp>
        <p:nvSpPr>
          <p:cNvPr id="40" name="5a">
            <a:extLst>
              <a:ext uri="{FF2B5EF4-FFF2-40B4-BE49-F238E27FC236}">
                <a16:creationId xmlns:a16="http://schemas.microsoft.com/office/drawing/2014/main" id="{AB64706E-6A8A-47A5-8F94-290592A71D15}"/>
              </a:ext>
            </a:extLst>
          </p:cNvPr>
          <p:cNvSpPr/>
          <p:nvPr/>
        </p:nvSpPr>
        <p:spPr>
          <a:xfrm>
            <a:off x="6203897" y="267092"/>
            <a:ext cx="5785646" cy="1373783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latin typeface="+mj-lt"/>
                <a:cs typeface="Times New Roman" pitchFamily="18" charset="0"/>
              </a:rPr>
              <a:t>Trong bài “Sân trường em”</a:t>
            </a:r>
          </a:p>
          <a:p>
            <a:pPr algn="ctr"/>
            <a:r>
              <a:rPr lang="en-US" sz="2600">
                <a:latin typeface="+mj-lt"/>
                <a:cs typeface="Times New Roman" pitchFamily="18" charset="0"/>
              </a:rPr>
              <a:t>Cái gì đang mời gọi các bạn học sinh bước vào năm học mới?</a:t>
            </a:r>
            <a:endParaRPr lang="en-US" sz="2600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64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C 0.06016 0.0169 0.07722 0.01389 0.12956 0.0537 C 0.17253 0.08055 0.20209 0.09977 0.22604 0.17153 C 0.22735 0.21111 0.23724 0.2956 0.1918 0.30741 " pathEditMode="relative" rAng="0" ptsTypes="AAAA">
                                      <p:cBhvr>
                                        <p:cTn id="60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3000" fill="hold"/>
                                        <p:tgtEl>
                                          <p:spTgt spid="4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"/>
                            </p:stCondLst>
                            <p:childTnLst>
                              <p:par>
                                <p:cTn id="8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5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129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1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3000" fill="hold"/>
                                        <p:tgtEl>
                                          <p:spTgt spid="4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"/>
                            </p:stCondLst>
                            <p:childTnLst>
                              <p:par>
                                <p:cTn id="15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5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19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2" dur="3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7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8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0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50"/>
                            </p:stCondLst>
                            <p:childTnLst>
                              <p:par>
                                <p:cTn id="2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250"/>
                            </p:stCondLst>
                            <p:childTnLst>
                              <p:par>
                                <p:cTn id="2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000"/>
                            </p:stCondLst>
                            <p:childTnLst>
                              <p:par>
                                <p:cTn id="2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4687 0.03541 -0.00612 0.19351 -0.02709 0.2324 C -0.05352 0.27754 -0.14714 0.33588 -0.19232 0.34768 " pathEditMode="relative" rAng="0" ptsTypes="AAA">
                                      <p:cBhvr>
                                        <p:cTn id="267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9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1" dur="3000" fill="hold"/>
                                        <p:tgtEl>
                                          <p:spTgt spid="5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6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7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50"/>
                            </p:stCondLst>
                            <p:childTnLst>
                              <p:par>
                                <p:cTn id="29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250"/>
                            </p:stCondLst>
                            <p:childTnLst>
                              <p:par>
                                <p:cTn id="3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500"/>
                            </p:stCondLst>
                            <p:childTnLst>
                              <p:par>
                                <p:cTn id="3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00"/>
                            </p:stCondLst>
                            <p:childTnLst>
                              <p:par>
                                <p:cTn id="3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7 1.11111E-6 C -0.03021 0.02685 -0.05287 0.04398 -0.0806 0.04792 C -0.12149 0.05694 -0.15912 0.05046 -0.20508 0.03588 " pathEditMode="relative" rAng="0" ptsTypes="AAA">
                                      <p:cBhvr>
                                        <p:cTn id="336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8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0" dur="3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5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6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4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3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26" grpId="0" animBg="1"/>
      <p:bldP spid="26" grpId="1" animBg="1"/>
      <p:bldP spid="30" grpId="0" animBg="1"/>
      <p:bldP spid="30" grpId="1" animBg="1"/>
      <p:bldP spid="36" grpId="0" animBg="1"/>
      <p:bldP spid="36" grpId="1" animBg="1"/>
      <p:bldP spid="40" grpId="0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865976" y="607114"/>
            <a:ext cx="580757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49" y="477078"/>
            <a:ext cx="11343860" cy="617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7762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592225" y="1839161"/>
            <a:ext cx="9078127" cy="35644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86">
              <a:lnSpc>
                <a:spcPct val="150000"/>
              </a:lnSpc>
              <a:defRPr/>
            </a:pP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8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286">
              <a:lnSpc>
                <a:spcPct val="150000"/>
              </a:lnSpc>
              <a:defRPr/>
            </a:pP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6045" y="100370"/>
            <a:ext cx="2563188" cy="5846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8386" y="685069"/>
            <a:ext cx="990848" cy="461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28485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830924" y="409447"/>
            <a:ext cx="3048000" cy="909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rgbClr val="FF0000"/>
                </a:solidFill>
                <a:latin typeface="+mn-lt"/>
              </a:rPr>
              <a:t>Chậu hoa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69843" y="1319391"/>
            <a:ext cx="11357114" cy="5538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Giờ ra chơi, thầy giáo vừa kịp viết lên bảng mấy chữ mẫu cho tiết sau thì nghe tiếng “rầm” ngoài hành lang.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học trò nhao nhao: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Bạn Huy làm vỡ chậu hoa.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Cậu bé Huy buồn bã: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Em xin lỗi thầy. Nhưng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bạn Lân đẩy em đấy ạ.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Thưa thầy, em chỉ va vào bạn thôi. - Lân nói.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Thầy giáo nâng cây hoa lên, nói: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Trước hết, phải cứu cây hoa đã!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Rồi thầy hỏi: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Các em thử nghĩ xem, nếu cây hoa biết nói, nó sẽ nói gì với các em? Nhiều ý kiến được đưa ra: “Các bạn có thương tôi không?”, “Tôi sẽ không nở hoa được nữa!”,…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Thầy giáo mỉm cười: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Các em mang chiếc xô nhựa đến đây, trồng tạm cây hoa vào đó. Ngày mai, ta sẽ tìm cho nó một cái chậu mới. Được không nào?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thầy nói, Lân cũng nhận lỗi. L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xin lỗi thầy và các bạn.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Sau hồi trống vào lớp, cây hoa đã được nằm trong xô nhựa. Ngày mai, nó sẽ được đặt vào một chiếc chậu mới.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A-mô-na-svi-li (Vũ Nho Dịch)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0000" l="20588" r="91176"/>
                    </a14:imgEffect>
                  </a14:imgLayer>
                </a14:imgProps>
              </a:ext>
            </a:extLst>
          </a:blip>
          <a:srcRect l="11765" t="2728"/>
          <a:stretch/>
        </p:blipFill>
        <p:spPr>
          <a:xfrm>
            <a:off x="6473182" y="2459078"/>
            <a:ext cx="1544382" cy="1257358"/>
          </a:xfrm>
          <a:prstGeom prst="ellipse">
            <a:avLst/>
          </a:prstGeom>
          <a:ln>
            <a:solidFill>
              <a:srgbClr val="FF0000"/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330" y="1828800"/>
            <a:ext cx="3909393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F5080CE5-7A69-4EA8-AE46-6D4197BF504B}"/>
              </a:ext>
            </a:extLst>
          </p:cNvPr>
          <p:cNvSpPr/>
          <p:nvPr/>
        </p:nvSpPr>
        <p:spPr>
          <a:xfrm>
            <a:off x="8375374" y="476822"/>
            <a:ext cx="3286539" cy="909943"/>
          </a:xfrm>
          <a:prstGeom prst="flowChartTerminator">
            <a:avLst/>
          </a:prstGeom>
          <a:solidFill>
            <a:srgbClr val="DA180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MẪU</a:t>
            </a:r>
          </a:p>
        </p:txBody>
      </p:sp>
    </p:spTree>
    <p:extLst>
      <p:ext uri="{BB962C8B-B14F-4D97-AF65-F5344CB8AC3E}">
        <p14:creationId xmlns:p14="http://schemas.microsoft.com/office/powerpoint/2010/main" val="31031169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E9FD2775-7754-4701-99DB-64791898A5ED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JCuo0gOaiROYgQAAAURAAAdAAAAdW5pdmVyc2FsL2NvbW1vbl9tZXNzYWdlcy5sbmetWG1v2zYQ/l6g/4EQUGADtrQd0KIYEge0xNhEZMmV6DjZMAiMxNhEKDHVi9vs037Nfth+yY6UncR9gaQkgG2YlO+54909d0cfHn/JFdqIspK6OHLeHrxxkChSnclideQs2MmvHxxU1bzIuNKFOHIK7aDj0csXh4oXq4avBHx/+QKhw1xUFSyrkVndr5HMjpz5OHHD2RwHF4kfTsJkTCfOyNX5DS9uka9X+qff3n/48vbd+58PX2/l+sDEM+z7+0DIIr170wMoYFHoJ4BG/CQg58wZmc9hcuGC+TQgzmj7ZZj0PCJnzsh8dsotoogELIl96pGExkkQMusLnzDiOaML3aA13whUa7SR4jOq1wLiWMtSoErJzD5INWwUjehS5oUzTIMkIjGLqMtoGDijWJfl7S8Wljf1WpegrkKZrPilEpnVCRljn9+UogLVvIaMQvCq1xJ+qXMui4NO1RFe0mCSsDD044QE3m7HGZEiQ17JjZqBKBGOSQQAJa9E+QjZxGaZFUdYqWEIUzqZ+vBmxoSpXK0VvOuhdswJxGAuii4pyBESQXbF8TKMPOM0UIU4uuFV9VmX2V5+PAxUFzAN3BBS0GUPwJnB2AFDjCXUjbIUad0FNiNxjCckGYfnkMjAu3CIRHgKdDsdInFBYqAIibtkAnxGJ9gkvKHYLv93/Eq5SWd1i3iagpxx30bqpoId41JggWVadTBMTUw+LiBsFPs/oHGLCt61q5XcCLCjzETZqQgqi0s8k0UfF/SP5ARTn3gJpJUXLhNmS57RmPNbVOga8WzDi1SgS5HyBnL9Fp5lMrPPTJyt/k+N/BvxeltVXm0LUuCR81dD7dmrYd8xq6nAproW+U3dpdo4bGv+Y6wwOf1DE/oc/XH6Y5cEOKLh80Smknmj2qr75PjcWTY0Rp1GPNFT/aP13JbEbW0dUyhYY6n7SxDopqZ/QANU/aVocAKK5m2JhhpOi6sBOoNwCxBo9FiMM3DVngln4MIB8ksyjimD2WgpLitZd44dlo1tgL4f2hTmPCVqcU/GS3GlYcJRgm/a6QO6kI10Z0AfDDd7rYJR5oPJAQCu2uQBSCVzsD/rgbmYkZ0H2gK/d5KlblRmyavktS3y4NsmF9+OTVelzu2u4tUuedsmc/wUK9rDRa3S+YD2f8e/3vF5QL/HRykmOHKniYsDl5hB33BV9RQCChhX+CxOfDw24sCFnNfpGprplW6KrCdQO6t75AQD2PbMseBluv7vn397YnxlSbuLtru/DwIBYpsqSO7A/gx0Laq/ukAYHu/L2UUfqe3dZifX86rDKGThs9wheNtacp3D1kG3XkjybdAwY9idzoAHsU173ZQwug1BmOHoFGqZncKd0YyX11AImdZqEIp1tUnAepj2++tlUytZiCGyT2sl5sCMzhPsefauDeRTMr1ue2YGN4p0e+lWcOnuC+ZOcQB19is8kcl6IKBtTbsqBERv1/c033zbqe5Wlf3D4vD1g/8v/gdQSwMEFAACAAgAkK6jSAh+CyMpAwAAhgwAACcAAAB1bml2ZXJzYWwvZmxhc2hfcHVibGlzaGluZ19zZXR0aW5ncy54bWzVV91u2jAUvucpLE+9LGk7unYooaoKaNVaQIVt7VVlYkOsOnYW21B6tafZg+1JdhwDBbXr0h+kTQgRn5/v/J+Y8Og2FWjCcs2VjPBudQcjJmNFuRxH+MugvX2IkTZEUiKUZBGWCqOjRiXM7FBwnfSZMSCqEcBIXc9MhBNjsnoQTKfTKtdZ7rhKWAP4uhqrNMhyppk0LA8yQWbwY2YZ03iOUAIAvqmSc7VGpYJQ6JHOFbWCIU7Bc8ldUES0BdEJDrzYkMQ341xZSU+UUDnKx8MIvzs8dp+FjIdq8pRJlxPdAKIjmzqhlDsviOjzO4YSxscJuHtQw2jKqUkivFdzKCAdPEQpsH3oxKGcKMiBNHP4lBlCiSH+6O0Zdmv0guBJdCZJyuMBcJCLP8LNwfWnq17r4uy08/l60O2eDU573olCJ1jHCYN1QyE4pGwes6WdkBhD4gT8Bp0REZqFwSppITZScs05d0ZDJSD3hRa0UTpktENStlKN/g2XbZDcxWgEgYhZhI9zTgRG3BDB46WytkNtuCmq3l6VRIAF7cnQeR/fm/fZiROSa7bq1oKjXc7jxjdlBUUzZZHgNwwZhSB+m8JTwtBqcdAoV2lBhfYxSAsOFiecTRk9KnI6B/yToSswkVrQhF7NBDPewnfL79CQjVQOuIxMoLOBzrXHrz4LOCNa34OShY9b/bPTZuv6tNNsXW65AAmdEBk/ExwKztLMbASfzJBUZqEH6YiJ1awoCuW04JWJrfryMmieWuHL/NbFWIHeYEk2Y+U5hfmrB6XNJmRSDKIbrgIaRpBDSTwmMGJYF1xaVhYwJhIpKWaIxLDWtBvrCVdWA8UPsIfWL/fQ6yMui9MYVhtYzCnLS0Hu7O69r+1/ODj8WK8Gv3783H5Sab7we4I4c37jnzy58pdr/+E2DAO3pR9f2ia3/+bO7l20vpbJa6d1OShV0la/FFy3jFT3cxmpC/+S6a28YEq5AEtp7IcM1pLgKTeMvmWLvaBNXvVu9z22mTbZYMyvGY3/JmR/Wl4T1+6FYfDoxdVxUi55ColwK3F5223s13bgpvkoq1IBtPX/Do3Kb1BLAwQUAAIACACQrqNItfwJZLoCAABVCgAAIQAAAHVuaXZlcnNhbC9mbGFzaF9za2luX3NldHRpbmdzLnhtbJVWbW/iMAz+fr8Ccd/p7pWd1CExxkmTdrfpNu172po2Ik2qJGXHv784TdYEKPSwJhH7eWzHsc1StaV88WEySXPBhHwGrSkvFWq8bkKLm2nWai34LBdcA9czLmRN2HTx8af9pIlFXmKJHcixnA3JoQ8zt58xFBfj2xxliJCLuiF8/yBKMctIvi2laHlxMbVq34BklG8N8urHfLUeDMCo0vca6iin9TXKOEojQSnAlL6vUS6yGMmA+UhX9jOS04c6f/sD2o4qqi1t+QlliNaQEuIiXy9RhvHceI9fZY5ynqDhrzbQL59RBqGM7EHGzu++ogwyRNM2/9MjjRQlFjTmnH/Edw4TpDDjh1ldoVwk4IUw0MVXcOWxd70LQO5rOPcpjqsU7AnrerAQ8NEzBgstW0gTf+psqhJvj6028wGLDWHKAEJVD3oyST+RVnk3sa7H/YE3yovQl9P0kFfB2hpWXcKBu1jf41erW7srQqfvuiBDCTunDFLslT3yt6nrETJQ9shnRgt45Gx/nMGhqSP5R74l7jnP199YgRNzLJzVn7wVIz3g6KogVafwmFoUsFCYzgutAd8tTayuSyk5yinlZEdLoqngvxCX7e1lVJocGFyvne6sVFPN4FTD2RzNmg7LZc9xPzpr3JDdz0J/ue480WaL30yJ1iSvavOzpKYTxzNjYgozTU4zcE8aOMh7vhEBx8YeItVEbkG+CMHGhuFCgxrrXnTDNQRPk6AGaXK6yqlzcqr8vK0zkGvzahSUr3Ks7IAVLStm/vQrhTcoDhgD1o6qK+OPE/rel4HCNQEQmVe+a7tDZ6lbpimDHfjhDxT2ykN3S5Xp0qGGW+oH2Oiw5ZxmVE+6XdH3SrxDAv0J/KtJK3J8YBnR9ppkyt4smny/hvtcosXs1xk2X7jJ7Nn1UuTY2I8raJT47+Q/UEsDBBQAAgAIAJCuo0gqlg9n/gIAAJcLAAAmAAAAdW5pdmVyc2FsL2h0bWxfcHVibGlzaGluZ19zZXR0aW5ncy54bWzNlm9PGjEYwN/zKZouvpRT56YjdxgjGIlOiLBNX5lyLVxjr721PfB8tU+zD7ZPsqdXQIiOnUaWhRDo0z6/51/7tOHRfSrQhGnDlYzwbn0HIyZjRbkcR/jL4HT7ECNjiaREKMkiLBVGR81amOVDwU3SZ9bCUoMAI00jsxFOrM0aQTCdTuvcZNrNKpFb4Jt6rNIg08wwaZkOMkEK+LFFxgyeESoA4JsqOVNr1moIhZ70WdFcMMQpeC65C4qIM5sKHPhVQxLfjbXKJT1RQmmkx8MIvzs8dp/5Gk9q8ZRJlxLTBKET2wahlDsniOjzB4YSxscJeHuwj9GUU5tEeG/fUWB18JRSsn3kxFFOFKRA2hk+ZZZQYokfenuW3VszF3gRLSRJeTyAGeTCj3BrcHt202tfXXQuz28H3e7FoNPzTpQ6wSonDFYNheCQynXMFnZCYi2JE/AbdEZEGBYGy6L5spGSK865MRoqAakvtTAagaeiiPCx5kRgxC0RPF7MWqLHzJ5yATE43d36SFr8CPTxxgnRhi0bms8Yl8W4+U3lgqJC5UjwO4asQhBRnsK/hKHldKORVmkpFcRYZASnDE04mzJ6VGZpBvyToRswkeagCZsvE8x6C99z/oCGbKQ0cBmZwFYFOTeeX38ROCPGPELJ3Met/kWn1b7tXLba11suQEInRMYvhEMJWZrZjfBJgaSycz1IR0xyw8qiUE7LuSqx1V9fBsPTXPgyv3UxltAbLMlmrLykMH/1oLLZhEzKg+gOV4mGI8ihJJ4JEzEcdy5zVhUYE4mUFAUiMTQq4471hKvcgMQfYI82r/fQ6yMuy9EYbg6wqCnTlZA7u3vv9z98PDj81KgHv3783F6rNGvhPUGcOd/DT9Y28UUjf9oNw8D1zufbsNX5v+rCvav21yqZumxfDyoVqd2vhOtWWdU9r7Lqyl8bvaUro5IL0GbG/thAoxE85ZbRt9w0ryj8+vvXb4s3KvwGo1i7ff/fIPxo8dxaeV+FwbMPwBrIVx/TzdpvUEsDBBQAAgAIAJCuo0hocVKRmgEAAB8GAAAfAAAAdW5pdmVyc2FsL2h0bWxfc2tpbl9zZXR0aW5ncy5qc42UTW/CMAyG7/wKlF0nxD5hu6HBpEkcJo3btEMoplSkSZWkHR3iv68OX03qjsUX8vLkdewq3na61WIR6z53t+6327/7e6cBalbncO3rokVPUWdGJAuYJSmIRAILkOJ49CTvzgRlzKQznZcfaGtqfkzhP0suTB3PCAtNaIY6XBDgN6FtqMM/J7FTq2tfU63R89xaJXuRkhak7UmlU+4YdvXqVr3EAFYF6AvokkfgmQ7caiPPjg8DjDoXqTTjspyqWPXmPFrHWuVy0ZZ/VWagq0++3gP9p8HLxLMTibFvFtIw8WSI0U5mGoyBQ97HCQYJCz4HUfPtu/UH6hk3CwroIjGJPdKjG4w6nfEYGl0ajjB8TFZejW4OMJqchY3dE3e3GB4heAm6YTW+x/BAleXZPz5gplWMHWmgzZ6fUKH4IpHxIXUfg+Twsmjb1r1zoe76Y+Y9IRU8oRX1/NK22RGChgCtN5aOeU2Qd0rZCUqURA5FaNS0Kug5YsM5gvvPLuPW8miVVuOhGo5VG7heg54pJarbf126Z5irs/sFUEsDBBQAAgAIAJCuo0g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JCuo0izv7NQbQAAAHIAAAAcAAAAdW5pdmVyc2FsL2xvY2FsX3NldHRpbmdzLnhtbA3MPQ6DMAxA4Z1TWJ7K0L+NgcDGWFUqPYAVLITk2CixqnJ7sr3h0+vHfxL4cS6bacDn7YHAGm3ZdA34nadrh1CcdCEx5YBqCOPQ9GKR5MPuFRbYhQ7OM6cazi9KVb4zF1Ynr2e4RNuPFu9DcwJ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kK6jSIyYS/o+CAAAjyAAACkAAAB1bml2ZXJzYWwvc2tpbl9jdXN0b21pemF0aW9uX3NldHRpbmdzLnhtbLVa627iShL+v0/RYnWks9IqXMwtK4aVL01iDTEc7CQzu1qhBneCFdvNsRtmOOLHPs0+2D7JVrftYBMgdmYWT6JxddVX1XXrCxnEL16ob2LOAu8Pwj0W2pRzL3yOh39CaLBkPoumEY0pj+sHyqMXuuybGT4xQQNqzEnoksjVxWg8bKCR/KB+T+0bfXhra+0W6rVxC/eRgTs6jF0rxrWiw5jRauqD+hFEghvRJQ35adRBvTD6VsAMYxpxM3Tp96FS5M4PFWdwExHXA7542G2LZ59p3Rtt8aB2s9Pr4H1LVRSli/SO0TQa+17vuqc2EW60Ow1lr/VbSktBzU6ned3dN3utjgJvo+suoLTxdRe1e+12y9i3cAukkapqRkvf95TrZlMFbbh/re9HI63XaKBms6m0jX2nq4y0BgJuBTBUpS8cqBiKpnT3qqY2+woa6SNt1N5jA3f1Duq3cLfR2Lc1TWk0Ds49zC7vrgO19HQyd74DeDIEJ0dFbtVPJNdguYkiYHZosPYJpygkAf1UkzkZcpmx6NclW+/+UksTVCZzxp7ZVaQmRCALsOEJrEFdjmRs0q58YeTpyHM/1RYbzll4tWQhB6irkEUB8WvDPye5k86sjCTb0qiK3BNZ0oO6nvyUFUt1QT7Dc0loyYI1CXdj9syuFmT58hyxTeiWMnO1W9PI98IX4G5c93R8UZHvxdzkNCjYh/viKS+2hnjGVJjXxeIpJemTBfUzjQ35qSB3UPm+R45Et17scSmqNsVzSXRNnmkxAH1VPJdlQtBSjFpPPO8LcfqdA7siyr91kd0nOxoVlSTt8qIUW2/WVfNpHbFn4eyi3PuBfpXzGXSf8FlY2BBPKSExQaGwVJRSt8n5G0eM6etxLxkEoAWCm28uKUlCTrW5PrmbqtbX+XhyM5lr5k1tqCdViURZ/trq9r83O13oXKlcSST7Th2Pi1hIgnUa5bAsZzYZzwEQj+cW/uLUhuJ3ZdHJvTM2LVwbpv+pDDCd4YfaUPwuI3o/m2HLmdtj08Bz055bE0f6ZYwdbNSGX9kGrciWIs7Q1qPfEF9RBO3ZiyiKfc+VA6Jle+GGltBnTO5U05rPsO3MTN0xJ1ZtaLMo2v1VIpMNX0HyrEiMXC8mC5+6Ui2kiBxf51co+MdXHnCygHjhVRntM/XRtG7mzmQytufYMjJKbYhDFxkREZqqA81UG88AIyKwjn9MfC6zTyIg1fcrg9yaN7dj+HGEIbfe88qHH/4Ba6YYQjKlYQlBSBw8g6yz7cfJzBA+BIWIoDWJ428scgtJkw9dCWzT0ieQmrqTw3cETIYNgffCJaQOXfISeHfYttUbPNcmXyDHoTYnFYUmn6EkP1cU+optqCFslxCz1AfzRhUVIcowK5CsBpdE5Lu/Q2S5BDnhza3HNjFQhIehTGQ1xleVNdn4t3sIpKmOz1R7AgzOlm/P3paCKZELy1wJXdCGdGyI7Prt3vzHfKSaY2zMId2MyePckV1SKA3IDoWMI+JuSbikaEGXZAOVsIMx13PlmIi8NOH3jfcHIjztP7+krcsy8JdfPmBSoeGdsAz2y6AMtilr/p524bZ0Bh80ROT6WSvKOODDJtg6ttSZOfk5IYq9YOMnXfpnBOrVuKrBeteOH/dX+bD9H4yxkxasmdDRNI9VEsKwEoslBxZPv5KgaY1AXXpYhIYvTqiVAKxJimEx9AMwD+C5giEP4NFqEI9Ys00HNluPdCFOHyWEZa0mUTsdb3FG9Ckc0F9LdUGfGOyXfEq2yUYG1i4Z/jJRzm2VCkuLYzpjMNwCzOckqQDV9wJxhioHe3+HM1ckq0FhPo9s47uyun3vRa4I4OdNQN/uw54iFkiqT+Isr5NF6e8/aEgyxVmid1ptA/FaoKVjlavPH4qYjdWZfjvXVUvH4kQh6tkvLwfVIXwyduz5WNUEApRJQPhyBavwkzjnlcdKTgQGHqmAl07epiRarv777/+UhzmyJ6GilPq3qjhQ/KJr4le8f1qM0/hfJXAcVSuKypeSgumBKhMtf75yTEjQn3JkIcmyFLBAXHGVUg0lkIZRdRxVv72DKrFlUbBNBHvBiiB36uwzND65168N70j0Ao3TYcyvCiQ9L3KTV7bhcMTdcN8LaUXxH16JxOQdczpXDUOe/aFGfW/5kiy/Lhxg0ms+5LPnKnj6rWpBdz6CpK7Hq2PKxS3rWtASkvdDQ9ieXOteCYcLFZ9AD+eF+5mQR8yfiputt1e5wCAu4iCNhzwSR/rsLc8Rr9i3NHbDJ+LHwJYnHbNOwYap2CymkEXaMfdM1I6bx00px4wPzId1QU+mk4Mu0o+ldF2TN795Ba+0N5bDMSsdypl+IB7zW/Q7f8OfIx7z22JNmcC57q1Nx0N50ew6TiNRnl4mdsBDQ9mlUp7srcgjLBiLa9k4N5GUUOQMmEuHcm10vICm5SxoeYPrZywehK/blzshs9jJacfia4fCwCF965fzd8A97tPzyS3nASWYd7V8P1UBKc+pEki+Pjh2RkJFfLemn2pwECHLlej0cQ2lGJ9qwp3JNzTn5NZZPxPtLCcprbksGsh+Ltt5JZWh6OLVVLGk2C8LDepv/DSoX4rQIIU9H8BwEyxohCEHPOhyaYSKxDz7KrsKe5A70iO5M6N5AL4C7BDOSFkl5AiFxJLbqqxakpf8OOwtuefTLc1aVY6Qc87l+Q9iqI7Lya3yMX3i+fROKZWrIO11h1ws9sAc/ayUPJHllRyNVCw6ThaxnP2JbpUtPgcbTyxHWZsW6Z7v0IwfRb1+QhXwnvP+oJ5fZqFHvfmW9ZgGooB39m8O/gdQSwMEFAACAAgAkK6jSCqKN+aHEQAA8GEAABcAAAB1bml2ZXJzYWwvdW5pdmVyc2FsLnBuZ+3d+VeS2f8AcEszJ2eizcwsbZq0xQXUGjMXWmzSkXKd1FLR1GwzNTMUWVKnsUUldcpdmlzaJW3S3MAlJdSgCZXSlAqFEJUQkR0+9J2az4x+5g/4nvNwDni49znPva/73NUf3lzyOrDvm0WrF2lpaX3j7ubqo6WlA9PS0o7T09WkqHZb7tP8mRfvs2+3VhV1DVfzRSdq1/5dWlrVOH1F2ALN969i3QLjtbQWt396zyPH3I7Q0gq74O66yy8xZGIIfuVBpJIsUOajtJzPH9AGteV+tHya9SNk04+uznrL59ssmXgGKf/ouv5F2jL9+Xt0Lnl5KrRTkJWBFJlobZNiSH7uQT2fdujRUcI2JuOX/fUcWml9FaOnNIlP6yE+LlBIpume9vxm8TC7BDFcL5Gyi2Jk3K9XhZ6fp/v3j7c/rF6lLDvkti2bizvMgrpI3qYZS7uuuNw01P4a0qL194/7Nl7REYoneuamWEV1wM2Vtv/MhrTsTNbucxsjP6BB1U3KsPt3YCb7MiNmlXcjPeWEWd0Y72xQIk4fQZss+Gf2+ZRI7b4fTyuVfKwhDFY1p7rnU8Df+FnUV1ha5ZlFjWTMzv8QuRPivcTAVXd2Rr7REliTd2LZnPvNay1n/PwsogdtN0tz1fghxHvpT3Nv9RBCuZezjNMzt+yWNte9fkuNZpfR0lbuv9R355D97Batn6e/3MB7b8ScOunnNm3ZHEfNmG0P0bWE+bkaZM++XpOMNLBZ0AsgAASAABAAAkAACAABIAAEgAAQAAJAAAgAASAABIAAEAACQAAIAAEgAASAABAAAkAACAABIAAEgAAQAAJAAAgAASAABIAAEAACQAAIAAEgAASAABAAAkAACAABIAAEgAAQAAJAAAgAASAABIAAEAACQAAIAAEgAASAABAA4v8RIkXaNvKI5jIo+R/RAs+nqO1ju8MS0+bG0dM9bb8uP+BVwCqb2WEBW3rOh77PbDNeMCeioJ750YNHD85OhcT+e/v+W/I12ObIOXV9dh5MmWc+v2zn3RezylirKTr1Umib1uwq+QucYS7SkdznHuDm35OmKBvtcU5Tz9gpC0221+NFZ/q6/cFRzU1rx/IY3qP/LNDaHqJEzayA5gXLbfs4jSJhHUkZPe0Q06wSbWVxGSrMLUkiWVUMDclHSd6lF5mqJeSNhm7WjU3IJN7oTFa7qck/YynCtflE+SRFVaH+dtdNF84DRjTlnDO1Hu1CYgedgFSzRfAdeGk7K3TqTTyt5CdLo/TDYARy+0kT9QXDkFe9tG04ebupKlZIdeSjJuLgaFHfczBGcOUKnuYiH7/LecwWC7d3Y5c0CTqN4SVKPlYtH6RikGBRYiP10eSpN0yoWkobNAE3M4J/qHovDkAGmqCn/3geSeD8VlqFLDi6t3Zc/sJROE3N//L0c1JkHtO+ykWXtnmHcuNKk9gFHTQzXtz1Ulq9S9PkzN30ZXEQB8bqn8Din0jVjI3ViKEERsfG7pOl4mbxsPwx+d4rH1IIvphBi8EIiwzVjWxpUnG7WuveI4KXT5SqmY/mv1cz6g9KViG8QY3yyUZEZxWyAVmMHEA2xYFHb65/qgcWqfMmTxVlC2rWTiUHzdT08g4R9gS6XG8OB9PvP1uMPRxQw333V4Wpr3cqR4dYOCgmPLz14hoPxNkqm4iJ7mAE6hoz57vF5ifhL3xRTWZOlHbe8h7ZyBMVYj/kTiSl1jP/pDdEuSHhvlZOXgdrUpzO0PuWpTgR7J1drkrW+UXw8HJ4gr+IaVDfWZL51taE4JTR4b3gIvf9iDFT0tn/wbb0XF42GotDru28ya3JqwjhvJMGtI7suH6cfCg7ST7An+iud7D/3K+2m2mLmq08BfG99zAF16mKu1iSLwqTwPDgPJx5l0opZX6VhOK2DbR442NppJHwQbPA/CCmqSWrO6hS7BX2myrZpGbLhgzRvguEpXu3pMLwmMTbXjbwKxlmf1TZU4N/mFE6j4ktbnmAuy9u8QAzBxBbBk34n2oSkL12akfyAC/58Ll+auGXDm7nxRx8vwJaDe3s/n26NjaDKewt5QzwOTVnD4piWyNoobaLEdGQO6RWPBZ7RbqgbyM3vOMhe8qJGoaFnGpsXApjC0JXw2oXXK9Pj8aRVmw4Z2QEphNJ5IG8SO6o49PBhOblziOR07+nNzs7QDnkz2Ph1rEbRCeWOZaZIyW/9kDEBpvmMbnMW8StUVzLfqcgSH1laM1Esm+G/t2rPiBDjyoxqMBX37wxQ8+cp349tY0/7UQVEUscYjjPP98Q8bJlv8r81uDNpy8DmdyrcSUkrJJO8eBUT8e2jqxOdUdvplbx432qy4mGXYUxeg1nC0xKlWF+8IN2mX50fpgPyUXJwFUy2yOQVJGZHx0rPYYC5coeC5RenSz4jDPM2u7MB371TGQ1hKJITI4P+WsaPG6cOPGYMYDanBUja1CCA+FYpSjtJmWtvnnRa9zx4w3jYekr7oQ37TksNHPIU8Y/EF1KWpArIIz0qk/Lb6XjBDUIbGkC1cCmU1xWgHH368hpyFt06LsTmedtlZUE+q07HLvM9QY7Kj3tQJvoQritbduBqWQYicsrzBvtTaWYqj6mP8C29MnTg/kLG4pmZPiZhdGTZOXnKRetm6UkbDWZSuLa4M9RXtlg+b6o4XTVycJUSop+ruznxAbXV7pnGXmHMsAdd9I9sdbOpAr7+SC4OusJtYE4UoHJ2mlLJazvSAyw2tdJ8NQUe3EzS1CJsH//g/P93V2R6vnPX+ad6uu+rjJhFRH7u5vZkfWWA2tObEniBPJ7hzHyiSunGya4OrkiIqjZ3pN///NC9jbomzVTnnoM+JvnWNWYP0k2Fk6XPUmSfTSEo+KEvb6e0RiVEM+cEfBqOb6kGYWQBkddaJWohbgkXlJf+xg2F1fGi8ubtEBjRBKRZk7Yjh4Q2PbzvEkhBHoVo84khOMPwpeGK5HOTJlItiaUQecnr2SNOo/IC/TMF+rmml01mQQZ6bocVmYRhwUYGfcWPLOH3f1IFtP6dPDXus1/BdK11YxVi5mvtFnH2XABRJXsmibLT2Dg7Jko4T1mMoPVC1/cz9/mMlmivpLDJ6lVHblZq7KbrD1ijCnCQjx561u/p7dNWYxOeOLp5BKe1A9211S0A8eoe++uXMWpFnqpxeeDecLHBBqRSXOFLIWttBh5aVySLtc+SWmJ5D+zTiZvyn/4OKK73Sjs8/p3J6VuGMm7EWCrSj2NWgY9uITuOb4PUoBZBo9jaSY+otVZGP7oILkdq+TBwSbYhuHbHF/olsL7mfPo5MPI5FecpCwcgycy9iRZ5AfNKMj0Xl7wHxE6ZUmrVnMcm9PQIZNS+q+ZFcICaJCmPke2brbF8UHVe1IpAb/2qBGDwojMbX+F/a1LuSfxj6u9kFUtu43bVbcgVyaCqgS4ugfW1zXXB8NYbh25Mm/4+xrPDQFTJJqwWLWAc9FVrpMrayY7ZO3tqh19Vp3q/jpgh2mr67pL2eW3nTB8aHntECm07Wex/l9jLGHVq416Pfijlk5jy8Uyh91uVusrW8tduKZMRLhqe/idmuj9zpk64ddsiWqK3iIhmB4oR1qVCAY4dnAkg3cIfLikVaKyEDVYod2pKDPb9d7OE2erbZXKLAPYmPhT4Rv0zDUrN/R7kmIUDN4Jw/YT+tpfts9IVFc/nNgJCSPdQxPs5X9WJ4iQgk5tqQ2tsTqbEROww+U30+oyk7rdu9HqHG5eXgaccAyidAjGZbzwUTsS19wiRkQyGeGUQRcawjKykxdM4FRdoCgSHjBOypIPkFZEMfLe6JnDMazOzW1JrQOih2jrRKfny0oFHy9/e0GkkvOZTjOvwos2lia+r8WDoIqP7EamcrKDpbeRIV8cO7EW2URvMGwd+X2yfTBd/mWHVHTibfY+k9eO32fgAjn6uVLSQTt1TvFSEDsulOtxZkxchLHrFYxuF2LdzaVrErkhuZxtzril9p3iYCO4jx0839JZfdkqPNhWrbJiHccZwLo6X0oD8i0tYS6yD2XPxSS1cv/e7NQGHofuCUULtoueiLZyW5NRWLcE21g3SAGxzITeGUwj0AuQwc2gsC9bKeLpt9f8Q+pzQs+8tl8zpJlSO/Ne9qivFW9jPjnb4PdaFLnF49sjE26hE8LXM2YOopP0C89qwZT6cSmj5qhr+fFNher4HvIi88jv0EWC/fCoeRX9G0AukrcV1RGrvcfieMdfpoklqvO8iNAJR7Y3h9x2SpV1CCI4R+dOdPK6HP9cJeRGiZrdH+iyuUf31WD1j1TJqnP3rc9peoXTzYxId2cVqqJmhvWBt8hcJM/ALk48DCnAuh9QIhZky8YyZDUVAmevMWkGI1kFnr/2u/xfL6GHS3Vy3SFJrEx7a2Ivu0azkUgfiqc5F2meEaKIpJyIwZS+NlKw7Un1kpcWUAR+V3PaIKeke/p4DmJatPiMYnn4YGnVsM3h/HFxa/tv4g/cks8V/bo4LcVTs2U98lU26usd6DeyDeqaWG9TUwarR21WtEiLZdzaLxxcCeok7MeSLn/FYnDUT0/LdlgOecoUnTwbKE72snjpnrG4sXeNIcwdBNmVP5CSabxX1S1jWpQs0o2FAmXuYyVY6Uce4Z6qdQ6CFGiG5NEqkbMH27vcWuyJldE7aDK1MB06/WJPEV4xsvEIpaAjZ+mTpzmjob/THPPQaZR82UQheJG5i5djb9mtqIufu17M2wd1wwOO+ePLDQ6MHr9+Ct/VnVQCJvMIJKK/5Z1HTeGaXRHo2IQTV7MNbpREZVfuKl/0CuXgQ/oeXVwoRskHmSthOrnGjX6BSHLj9EceMhmOdHBSsLGxI1lDNp8b52ttcPO0T+OxmhF1g4s19BqTU88pHXS8rmf+iA8/w28WY6Kda3jdp9gWuTFo3mHNmWB9/riksoshWhzPBemBxPNWfNmSv+hu0Uyaw1sKLaXEKly35zvxHaxBFBPcYcQ5FmYr1fGEcKXOASh3KlfTS4j80DzV+Y8fQ0zX1ceIv2w9TDGSd7uYtAgmzoPfS7cqIPmCGSUSNBMtHkrrN1tp/oj0DfNTj9Y0rkWuVGwjMHPgrD2kk8tamLuHyO0fQFSJki2V8969czl25MtgkRnd5odVz4R3xWObzJgclewBWgpPnnhsIX3T0haxbP8YfuHwzH44HCMdJdx0V6qjmdOPVUlhmi6d9Mvy1hFJaznxXOyEYx3alP+C4Bkka+9ol6NjR6lDDn/W2Z7ckoByauCTq/2lZz2OEqbEO/o4Cdfwhk81z0dVKVm1kMSOwasVHCgcBbo8jTdQURHER1IRAWuVX/xODJF2w1Vnwkn8Zz9duGGqeLtwIeN1uOe3vIlGDK4Cuk7zvFAvWNZDZp9buVx3zEI7S1DPvuNEk5Wu9YjywcVvAfNtQrIaWBV2biYmC3PjreJPWtBxmOmy5+0gaNOOwl5WP31D+mRcczxfs1f85eMqrFufsOkywXM8cWNIFP/KlyUoNyVcbTZsM3/nlBMDRU2uwtMIDunhCrMTa2DUpYFnYj8Fy68k5lE+9WmPMsp/p6yS4T8Sg5WtXX8/KHKO3VDdnAginXhfc+zhTPxwvAKFibZ06ITf7GwtH96UJbLvOLl4PboYrZqpn++GhubKfH6WMaV5HxTjUdBGiW0WMj/gPehyvCKtrbvH6r/HPn9tzrR0vJCGpdOSGkmqS/LmVPcp42IhizjVZVG0zxR91lf95uN0lPKQ83gx3B7cCF03+8j/KnonpEBJb3uYmN4654Cr6eFHNrfPSbbTZNgvilkx5ywOAZmrZQzSmsv2X+vO/fEAj/8L1i9nqs+tG970b8H6RR2G8O1L/se9W1rydO9eezOg4Kdfu8RX8Rx32s25IsowsxwTpJlzBJo+ts/dZ/mcf3DceJBy4jsW2b+1HPNOs+Dw2UIaNCYZ8mNhYdfs3yeAavftvnsJhlWYFhB7mn9T60K1NC/3vQdcq3aHpv4HUEsDBBQAAgAIAJCuo0iV7pF+SwAAAGsAAAAbAAAAdW5pdmVyc2FsL3VuaXZlcnNhbC5wbmcueG1ss7GvyM1RKEstKs7Mz7NVMtQzULK34+WyKShKLctMLVeoAIoBBSFASaESyDVCcMszU0oygEIG5mYIwYzUzPSMElslCwNzuKA+0EwAUEsBAgAAFAACAAgAkK6jSA5qJE5iBAAABREAAB0AAAAAAAAAAQAAAAAAAAAAAHVuaXZlcnNhbC9jb21tb25fbWVzc2FnZXMubG5nUEsBAgAAFAACAAgAkK6jSAh+CyMpAwAAhgwAACcAAAAAAAAAAQAAAAAAnQQAAHVuaXZlcnNhbC9mbGFzaF9wdWJsaXNoaW5nX3NldHRpbmdzLnhtbFBLAQIAABQAAgAIAJCuo0i1/AlkugIAAFUKAAAhAAAAAAAAAAEAAAAAAAsIAAB1bml2ZXJzYWwvZmxhc2hfc2tpbl9zZXR0aW5ncy54bWxQSwECAAAUAAIACACQrqNIKpYPZ/4CAACXCwAAJgAAAAAAAAABAAAAAAAECwAAdW5pdmVyc2FsL2h0bWxfcHVibGlzaGluZ19zZXR0aW5ncy54bWxQSwECAAAUAAIACACQrqNIaHFSkZoBAAAfBgAAHwAAAAAAAAABAAAAAABGDgAAdW5pdmVyc2FsL2h0bWxfc2tpbl9zZXR0aW5ncy5qc1BLAQIAABQAAgAIAJCuo0g9PC/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/o+CAAAjyAAACkAAAAAAAAAAQAAAAAA6hQAAHVuaXZlcnNhbC9za2luX2N1c3RvbWl6YXRpb25fc2V0dGluZ3MueG1sUEsBAgAAFAACAAgAkK6jSCqKN+aHEQAA8GEAABcAAAAAAAAAAAAAAAAAbx0AAHVuaXZlcnNhbC91bml2ZXJzYWwucG5nUEsBAgAAFAACAAgAkK6jSJXukX5LAAAAawAAABsAAAAAAAAAAQAAAAAAKy8AAHVuaXZlcnNhbC91bml2ZXJzYWwucG5nLnhtbFBLBQYAAAAACwALAEkDAACvLwAAAAA="/>
  <p:tag name="ISPRING_PRESENTATION_TITLE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1|0.2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1|0.2|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3224</Words>
  <Application>Microsoft Office PowerPoint</Application>
  <PresentationFormat>Custom</PresentationFormat>
  <Paragraphs>258</Paragraphs>
  <Slides>36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微软雅黑</vt:lpstr>
      <vt:lpstr>宋体</vt:lpstr>
      <vt:lpstr>#9Slide07 IcielPony</vt:lpstr>
      <vt:lpstr>Arial</vt:lpstr>
      <vt:lpstr>Calibri</vt:lpstr>
      <vt:lpstr>Cambria</vt:lpstr>
      <vt:lpstr>Times New Roman</vt:lpstr>
      <vt:lpstr>UTM Avo</vt:lpstr>
      <vt:lpstr>字魂131号-酷乐潮玩体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/>
  <cp:lastModifiedBy/>
  <cp:revision>1</cp:revision>
  <dcterms:created xsi:type="dcterms:W3CDTF">2017-11-23T01:02:29Z</dcterms:created>
  <dcterms:modified xsi:type="dcterms:W3CDTF">2024-10-15T15:20:20Z</dcterms:modified>
</cp:coreProperties>
</file>