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37" r:id="rId2"/>
    <p:sldId id="334" r:id="rId3"/>
    <p:sldId id="342" r:id="rId4"/>
    <p:sldId id="340" r:id="rId5"/>
    <p:sldId id="338" r:id="rId6"/>
    <p:sldId id="281" r:id="rId7"/>
    <p:sldId id="339" r:id="rId8"/>
    <p:sldId id="283" r:id="rId9"/>
    <p:sldId id="333" r:id="rId10"/>
    <p:sldId id="327" r:id="rId11"/>
    <p:sldId id="336" r:id="rId12"/>
    <p:sldId id="335" r:id="rId13"/>
    <p:sldId id="329" r:id="rId14"/>
    <p:sldId id="341" r:id="rId15"/>
  </p:sldIdLst>
  <p:sldSz cx="18288000" cy="10287000"/>
  <p:notesSz cx="6858000" cy="9144000"/>
  <p:embeddedFontLst>
    <p:embeddedFont>
      <p:font typeface="宋体" panose="020B0604020202020204" charset="-122"/>
      <p:regular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22" autoAdjust="0"/>
  </p:normalViewPr>
  <p:slideViewPr>
    <p:cSldViewPr>
      <p:cViewPr varScale="1">
        <p:scale>
          <a:sx n="55" d="100"/>
          <a:sy n="55" d="100"/>
        </p:scale>
        <p:origin x="10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ỉ Tiêu đề">
    <p:spTree>
      <p:nvGrpSpPr>
        <p:cNvPr id="1" name=""/>
        <p:cNvGrpSpPr/>
        <p:nvPr/>
      </p:nvGrpSpPr>
      <p:grpSpPr>
        <a:xfrm>
          <a:off x="0" y="0"/>
          <a:ext cx="0" cy="0"/>
          <a:chOff x="0" y="0"/>
          <a:chExt cx="0" cy="0"/>
        </a:xfrm>
      </p:grpSpPr>
      <p:sp>
        <p:nvSpPr>
          <p:cNvPr id="8" name="矩形 5">
            <a:extLst>
              <a:ext uri="{FF2B5EF4-FFF2-40B4-BE49-F238E27FC236}">
                <a16:creationId xmlns="" xmlns:a16="http://schemas.microsoft.com/office/drawing/2014/main" id="{AC9D5190-7C8F-DCAE-454F-23255A54DEE0}"/>
              </a:ext>
            </a:extLst>
          </p:cNvPr>
          <p:cNvSpPr/>
          <p:nvPr userDrawn="1"/>
        </p:nvSpPr>
        <p:spPr>
          <a:xfrm>
            <a:off x="361950" y="342901"/>
            <a:ext cx="17564100" cy="9600248"/>
          </a:xfrm>
          <a:prstGeom prst="rect">
            <a:avLst/>
          </a:prstGeom>
          <a:solidFill>
            <a:srgbClr val="BF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nvGrpSpPr>
          <p:cNvPr id="9" name="组合 1">
            <a:extLst>
              <a:ext uri="{FF2B5EF4-FFF2-40B4-BE49-F238E27FC236}">
                <a16:creationId xmlns="" xmlns:a16="http://schemas.microsoft.com/office/drawing/2014/main" id="{848C9BC0-B894-3C13-7776-43D2F93C28FD}"/>
              </a:ext>
            </a:extLst>
          </p:cNvPr>
          <p:cNvGrpSpPr/>
          <p:nvPr userDrawn="1"/>
        </p:nvGrpSpPr>
        <p:grpSpPr>
          <a:xfrm>
            <a:off x="967740" y="852488"/>
            <a:ext cx="17282160" cy="8641080"/>
            <a:chOff x="645160" y="568325"/>
            <a:chExt cx="11521440" cy="5760720"/>
          </a:xfrm>
        </p:grpSpPr>
        <p:sp>
          <p:nvSpPr>
            <p:cNvPr id="10" name="矩形 6">
              <a:extLst>
                <a:ext uri="{FF2B5EF4-FFF2-40B4-BE49-F238E27FC236}">
                  <a16:creationId xmlns="" xmlns:a16="http://schemas.microsoft.com/office/drawing/2014/main" id="{B934D603-39F9-B86A-C84D-A72959D440DD}"/>
                </a:ext>
              </a:extLst>
            </p:cNvPr>
            <p:cNvSpPr/>
            <p:nvPr/>
          </p:nvSpPr>
          <p:spPr>
            <a:xfrm>
              <a:off x="660400" y="648335"/>
              <a:ext cx="10854055" cy="5600700"/>
            </a:xfrm>
            <a:prstGeom prst="rect">
              <a:avLst/>
            </a:prstGeom>
            <a:solidFill>
              <a:srgbClr val="D7FDFE"/>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11" name="图片 20" descr="erw">
              <a:extLst>
                <a:ext uri="{FF2B5EF4-FFF2-40B4-BE49-F238E27FC236}">
                  <a16:creationId xmlns="" xmlns:a16="http://schemas.microsoft.com/office/drawing/2014/main" id="{109032F1-D780-3714-6863-C65A5F1BF955}"/>
                </a:ext>
              </a:extLst>
            </p:cNvPr>
            <p:cNvPicPr>
              <a:picLocks noChangeAspect="1"/>
            </p:cNvPicPr>
            <p:nvPr/>
          </p:nvPicPr>
          <p:blipFill>
            <a:blip r:embed="rId2"/>
            <a:stretch>
              <a:fillRect/>
            </a:stretch>
          </p:blipFill>
          <p:spPr>
            <a:xfrm>
              <a:off x="645160" y="568325"/>
              <a:ext cx="11521440" cy="5760720"/>
            </a:xfrm>
            <a:prstGeom prst="rect">
              <a:avLst/>
            </a:prstGeom>
          </p:spPr>
        </p:pic>
      </p:grpSp>
      <p:pic>
        <p:nvPicPr>
          <p:cNvPr id="12" name="图片 11" descr="未标题-2">
            <a:extLst>
              <a:ext uri="{FF2B5EF4-FFF2-40B4-BE49-F238E27FC236}">
                <a16:creationId xmlns="" xmlns:a16="http://schemas.microsoft.com/office/drawing/2014/main" id="{AA9D625E-5A25-75CE-2033-4E139A28687A}"/>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6969740" y="342900"/>
            <a:ext cx="956310" cy="4177665"/>
          </a:xfrm>
          <a:prstGeom prst="rect">
            <a:avLst/>
          </a:prstGeom>
        </p:spPr>
      </p:pic>
      <p:pic>
        <p:nvPicPr>
          <p:cNvPr id="13" name="图片 12" descr="未标题-3">
            <a:extLst>
              <a:ext uri="{FF2B5EF4-FFF2-40B4-BE49-F238E27FC236}">
                <a16:creationId xmlns="" xmlns:a16="http://schemas.microsoft.com/office/drawing/2014/main" id="{8D0EC84A-C302-12D7-3890-2DEE0C31676C}"/>
              </a:ext>
            </a:extLst>
          </p:cNvPr>
          <p:cNvPicPr>
            <a:picLocks noChangeAspect="1"/>
          </p:cNvPicPr>
          <p:nvPr userDrawn="1"/>
        </p:nvPicPr>
        <p:blipFill>
          <a:blip r:embed="rId4">
            <a:duotone>
              <a:schemeClr val="accent2">
                <a:shade val="45000"/>
                <a:satMod val="135000"/>
              </a:schemeClr>
              <a:prstClr val="white"/>
            </a:duotone>
          </a:blip>
          <a:stretch>
            <a:fillRect/>
          </a:stretch>
        </p:blipFill>
        <p:spPr>
          <a:xfrm>
            <a:off x="361951" y="6445568"/>
            <a:ext cx="1721168" cy="3497580"/>
          </a:xfrm>
          <a:prstGeom prst="rect">
            <a:avLst/>
          </a:prstGeom>
        </p:spPr>
      </p:pic>
      <p:pic>
        <p:nvPicPr>
          <p:cNvPr id="14" name="图片 13" descr="未标题-4">
            <a:extLst>
              <a:ext uri="{FF2B5EF4-FFF2-40B4-BE49-F238E27FC236}">
                <a16:creationId xmlns="" xmlns:a16="http://schemas.microsoft.com/office/drawing/2014/main" id="{4EA2453B-6B66-32C0-82FD-B3D1F4B985C7}"/>
              </a:ext>
            </a:extLst>
          </p:cNvPr>
          <p:cNvPicPr>
            <a:picLocks noChangeAspect="1"/>
          </p:cNvPicPr>
          <p:nvPr userDrawn="1"/>
        </p:nvPicPr>
        <p:blipFill>
          <a:blip r:embed="rId5">
            <a:duotone>
              <a:schemeClr val="accent6">
                <a:shade val="45000"/>
                <a:satMod val="135000"/>
              </a:schemeClr>
              <a:prstClr val="white"/>
            </a:duotone>
          </a:blip>
          <a:stretch>
            <a:fillRect/>
          </a:stretch>
        </p:blipFill>
        <p:spPr>
          <a:xfrm>
            <a:off x="361951" y="342900"/>
            <a:ext cx="2553653" cy="3025140"/>
          </a:xfrm>
          <a:prstGeom prst="rect">
            <a:avLst/>
          </a:prstGeom>
        </p:spPr>
      </p:pic>
      <p:pic>
        <p:nvPicPr>
          <p:cNvPr id="16" name="Hình ảnh 15">
            <a:extLst>
              <a:ext uri="{FF2B5EF4-FFF2-40B4-BE49-F238E27FC236}">
                <a16:creationId xmlns="" xmlns:a16="http://schemas.microsoft.com/office/drawing/2014/main" id="{B3E5F3B5-171C-CBA2-0C8A-B605105328D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617191" y="7356591"/>
            <a:ext cx="3871913" cy="3096144"/>
          </a:xfrm>
          <a:prstGeom prst="rect">
            <a:avLst/>
          </a:prstGeom>
        </p:spPr>
      </p:pic>
    </p:spTree>
    <p:extLst>
      <p:ext uri="{BB962C8B-B14F-4D97-AF65-F5344CB8AC3E}">
        <p14:creationId xmlns:p14="http://schemas.microsoft.com/office/powerpoint/2010/main" val="290329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7" Type="http://schemas.openxmlformats.org/officeDocument/2006/relationships/image" Target="../media/image14.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1" Type="http://schemas.openxmlformats.org/officeDocument/2006/relationships/image" Target="../media/image117.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3" Type="http://schemas.openxmlformats.org/officeDocument/2006/relationships/image" Target="../media/image9.png"/><Relationship Id="rId12" Type="http://schemas.openxmlformats.org/officeDocument/2006/relationships/image" Target="../media/image25.svg"/><Relationship Id="rId2" Type="http://schemas.openxmlformats.org/officeDocument/2006/relationships/image" Target="../media/image8.png"/><Relationship Id="rId1" Type="http://schemas.openxmlformats.org/officeDocument/2006/relationships/slideLayout" Target="../slideLayouts/slideLayout7.xml"/><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media/image9.png"/><Relationship Id="rId12" Type="http://schemas.openxmlformats.org/officeDocument/2006/relationships/image" Target="../media/image25.svg"/><Relationship Id="rId2" Type="http://schemas.openxmlformats.org/officeDocument/2006/relationships/image" Target="../media/image8.png"/><Relationship Id="rId1" Type="http://schemas.openxmlformats.org/officeDocument/2006/relationships/slideLayout" Target="../slideLayouts/slideLayout7.xml"/><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19" Type="http://schemas.openxmlformats.org/officeDocument/2006/relationships/image" Target="../media/image97.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DBD4582F-D991-AD51-86D7-955494661761}"/>
              </a:ext>
            </a:extLst>
          </p:cNvPr>
          <p:cNvPicPr>
            <a:picLocks noChangeAspect="1"/>
          </p:cNvPicPr>
          <p:nvPr/>
        </p:nvPicPr>
        <p:blipFill>
          <a:blip r:embed="rId4"/>
          <a:stretch>
            <a:fillRect/>
          </a:stretch>
        </p:blipFill>
        <p:spPr>
          <a:xfrm>
            <a:off x="381000" y="0"/>
            <a:ext cx="5377736" cy="1383323"/>
          </a:xfrm>
          <a:prstGeom prst="rect">
            <a:avLst/>
          </a:prstGeom>
        </p:spPr>
      </p:pic>
      <p:pic>
        <p:nvPicPr>
          <p:cNvPr id="2" name="560449454184852985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1485900"/>
            <a:ext cx="16611600" cy="7772400"/>
          </a:xfrm>
          <a:prstGeom prst="rect">
            <a:avLst/>
          </a:prstGeom>
        </p:spPr>
      </p:pic>
    </p:spTree>
    <p:extLst>
      <p:ext uri="{BB962C8B-B14F-4D97-AF65-F5344CB8AC3E}">
        <p14:creationId xmlns:p14="http://schemas.microsoft.com/office/powerpoint/2010/main" val="204287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p:cNvSpPr/>
          <p:nvPr/>
        </p:nvSpPr>
        <p:spPr>
          <a:xfrm>
            <a:off x="430823" y="495301"/>
            <a:ext cx="3535062"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Thảo luận</a:t>
            </a:r>
            <a:endParaRPr lang="en-US" sz="4000" b="1">
              <a:latin typeface="Arial" pitchFamily="34" charset="0"/>
              <a:cs typeface="Arial" pitchFamily="34" charset="0"/>
            </a:endParaRPr>
          </a:p>
        </p:txBody>
      </p:sp>
      <p:pic>
        <p:nvPicPr>
          <p:cNvPr id="18"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316199" y="495301"/>
            <a:ext cx="2954215" cy="2491112"/>
          </a:xfrm>
          <a:prstGeom prst="rect">
            <a:avLst/>
          </a:prstGeom>
        </p:spPr>
      </p:pic>
      <p:sp>
        <p:nvSpPr>
          <p:cNvPr id="19" name="Snip Single Corner Rectangle 18"/>
          <p:cNvSpPr/>
          <p:nvPr/>
        </p:nvSpPr>
        <p:spPr>
          <a:xfrm>
            <a:off x="838201" y="1422864"/>
            <a:ext cx="14477998" cy="213360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5400" b="1" smtClean="0">
                <a:solidFill>
                  <a:schemeClr val="accent5">
                    <a:lumMod val="50000"/>
                  </a:schemeClr>
                </a:solidFill>
              </a:rPr>
              <a:t>      </a:t>
            </a:r>
            <a:r>
              <a:rPr lang="vi-VN" sz="5400" b="1" smtClean="0">
                <a:solidFill>
                  <a:schemeClr val="accent5">
                    <a:lumMod val="50000"/>
                  </a:schemeClr>
                </a:solidFill>
              </a:rPr>
              <a:t>Em </a:t>
            </a:r>
            <a:r>
              <a:rPr lang="vi-VN" sz="5400" b="1">
                <a:solidFill>
                  <a:schemeClr val="accent5">
                    <a:lumMod val="50000"/>
                  </a:schemeClr>
                </a:solidFill>
              </a:rPr>
              <a:t>đã và sẽ làm gì để góp phần giảm </a:t>
            </a:r>
            <a:r>
              <a:rPr lang="vi-VN" sz="5400" b="1" smtClean="0">
                <a:solidFill>
                  <a:schemeClr val="accent5">
                    <a:lumMod val="50000"/>
                  </a:schemeClr>
                </a:solidFill>
              </a:rPr>
              <a:t>ô</a:t>
            </a:r>
            <a:endParaRPr lang="en-US" sz="5400" b="1" smtClean="0">
              <a:solidFill>
                <a:schemeClr val="accent5">
                  <a:lumMod val="50000"/>
                </a:schemeClr>
              </a:solidFill>
            </a:endParaRPr>
          </a:p>
          <a:p>
            <a:pPr>
              <a:lnSpc>
                <a:spcPct val="150000"/>
              </a:lnSpc>
            </a:pPr>
            <a:r>
              <a:rPr lang="vi-VN" sz="5400" b="1" smtClean="0">
                <a:solidFill>
                  <a:schemeClr val="accent5">
                    <a:lumMod val="50000"/>
                  </a:schemeClr>
                </a:solidFill>
              </a:rPr>
              <a:t>nhiễm </a:t>
            </a:r>
            <a:r>
              <a:rPr lang="vi-VN" sz="5400" b="1">
                <a:solidFill>
                  <a:schemeClr val="accent5">
                    <a:lumMod val="50000"/>
                  </a:schemeClr>
                </a:solidFill>
              </a:rPr>
              <a:t>môi </a:t>
            </a:r>
            <a:r>
              <a:rPr lang="vi-VN" sz="5400" b="1" smtClean="0">
                <a:solidFill>
                  <a:schemeClr val="accent5">
                    <a:lumMod val="50000"/>
                  </a:schemeClr>
                </a:solidFill>
              </a:rPr>
              <a:t>trường</a:t>
            </a:r>
            <a:r>
              <a:rPr lang="en-US" sz="5400" b="1" smtClean="0">
                <a:solidFill>
                  <a:schemeClr val="accent5">
                    <a:lumMod val="50000"/>
                  </a:schemeClr>
                </a:solidFill>
              </a:rPr>
              <a:t>?</a:t>
            </a:r>
            <a:endParaRPr lang="vi-VN" sz="5400" b="1">
              <a:solidFill>
                <a:schemeClr val="accent5">
                  <a:lumMod val="50000"/>
                </a:schemeClr>
              </a:solidFill>
            </a:endParaRPr>
          </a:p>
        </p:txBody>
      </p:sp>
      <p:cxnSp>
        <p:nvCxnSpPr>
          <p:cNvPr id="7" name="Straight Connector 6"/>
          <p:cNvCxnSpPr/>
          <p:nvPr/>
        </p:nvCxnSpPr>
        <p:spPr>
          <a:xfrm>
            <a:off x="3207370" y="2324100"/>
            <a:ext cx="7585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5105400" y="2336079"/>
            <a:ext cx="758515" cy="0"/>
          </a:xfrm>
          <a:prstGeom prst="line">
            <a:avLst/>
          </a:prstGeom>
        </p:spPr>
        <p:style>
          <a:lnRef idx="3">
            <a:schemeClr val="accent2"/>
          </a:lnRef>
          <a:fillRef idx="0">
            <a:schemeClr val="accent2"/>
          </a:fillRef>
          <a:effectRef idx="2">
            <a:schemeClr val="accent2"/>
          </a:effectRef>
          <a:fontRef idx="minor">
            <a:schemeClr val="tx1"/>
          </a:fontRef>
        </p:style>
      </p:cxnSp>
      <p:sp>
        <p:nvSpPr>
          <p:cNvPr id="13" name="Rectangle 12"/>
          <p:cNvSpPr/>
          <p:nvPr/>
        </p:nvSpPr>
        <p:spPr>
          <a:xfrm>
            <a:off x="723900" y="5150075"/>
            <a:ext cx="16840200" cy="3046988"/>
          </a:xfrm>
          <a:prstGeom prst="rect">
            <a:avLst/>
          </a:prstGeom>
        </p:spPr>
        <p:txBody>
          <a:bodyPr wrap="square">
            <a:spAutoFit/>
          </a:bodyPr>
          <a:lstStyle/>
          <a:p>
            <a:pPr marL="571500" indent="-571500" algn="just">
              <a:buFont typeface="Wingdings" pitchFamily="2" charset="2"/>
              <a:buChar char="§"/>
            </a:pPr>
            <a:r>
              <a:rPr lang="vi-VN" sz="4800" b="1" smtClean="0">
                <a:solidFill>
                  <a:srgbClr val="FF0000"/>
                </a:solidFill>
              </a:rPr>
              <a:t>Gìn </a:t>
            </a:r>
            <a:r>
              <a:rPr lang="vi-VN" sz="4800" b="1">
                <a:solidFill>
                  <a:srgbClr val="FF0000"/>
                </a:solidFill>
              </a:rPr>
              <a:t>giữ vệ sinh nơi ở, lớp học; bỏ rác đúng quy định, hạn chế dùng túi nilon,...</a:t>
            </a:r>
            <a:endParaRPr lang="en-US" sz="4800" b="1">
              <a:solidFill>
                <a:srgbClr val="FF0000"/>
              </a:solidFill>
            </a:endParaRPr>
          </a:p>
          <a:p>
            <a:pPr marL="571500" indent="-571500" algn="just">
              <a:buFont typeface="Wingdings" pitchFamily="2" charset="2"/>
              <a:buChar char="§"/>
            </a:pPr>
            <a:r>
              <a:rPr lang="vi-VN" sz="4800" b="1" smtClean="0">
                <a:solidFill>
                  <a:srgbClr val="FF0000"/>
                </a:solidFill>
                <a:latin typeface="+mj-lt"/>
              </a:rPr>
              <a:t>Đi</a:t>
            </a:r>
            <a:r>
              <a:rPr lang="vi-VN" sz="4800" b="1" smtClean="0">
                <a:solidFill>
                  <a:srgbClr val="FF0000"/>
                </a:solidFill>
              </a:rPr>
              <a:t> </a:t>
            </a:r>
            <a:r>
              <a:rPr lang="vi-VN" sz="4800" b="1">
                <a:solidFill>
                  <a:srgbClr val="FF0000"/>
                </a:solidFill>
              </a:rPr>
              <a:t>xe đạp hoặc </a:t>
            </a:r>
            <a:r>
              <a:rPr lang="en-US" sz="4800" b="1" smtClean="0">
                <a:solidFill>
                  <a:srgbClr val="FF0000"/>
                </a:solidFill>
              </a:rPr>
              <a:t>đi bộ </a:t>
            </a:r>
            <a:r>
              <a:rPr lang="vi-VN" sz="4800" b="1" smtClean="0">
                <a:solidFill>
                  <a:srgbClr val="FF0000"/>
                </a:solidFill>
              </a:rPr>
              <a:t>tới </a:t>
            </a:r>
            <a:r>
              <a:rPr lang="vi-VN" sz="4800" b="1">
                <a:solidFill>
                  <a:srgbClr val="FF0000"/>
                </a:solidFill>
              </a:rPr>
              <a:t>trường, trồng và chăm sóc cây xanh, hạn chế sử dụng đồ </a:t>
            </a:r>
            <a:r>
              <a:rPr lang="en-US" sz="4800" b="1" smtClean="0">
                <a:solidFill>
                  <a:srgbClr val="FF0000"/>
                </a:solidFill>
                <a:latin typeface="Arial" pitchFamily="34" charset="0"/>
                <a:cs typeface="Arial" pitchFamily="34" charset="0"/>
              </a:rPr>
              <a:t>khó có thể tái chế</a:t>
            </a:r>
            <a:r>
              <a:rPr lang="vi-VN" sz="4800" b="1" smtClean="0">
                <a:solidFill>
                  <a:srgbClr val="FF0000"/>
                </a:solidFill>
              </a:rPr>
              <a:t>,...</a:t>
            </a:r>
            <a:endParaRPr lang="en-US" sz="4800" b="1">
              <a:solidFill>
                <a:srgbClr val="FF0000"/>
              </a:solidFill>
            </a:endParaRPr>
          </a:p>
        </p:txBody>
      </p:sp>
    </p:spTree>
    <p:extLst>
      <p:ext uri="{BB962C8B-B14F-4D97-AF65-F5344CB8AC3E}">
        <p14:creationId xmlns:p14="http://schemas.microsoft.com/office/powerpoint/2010/main" val="3875060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68872"/>
            <a:ext cx="7086600" cy="4797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10515600" y="0"/>
            <a:ext cx="7543800" cy="4866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304800" y="4881195"/>
            <a:ext cx="70866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10515600" y="4992563"/>
            <a:ext cx="7543800" cy="4958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848600" y="2467706"/>
            <a:ext cx="2514600" cy="3785652"/>
          </a:xfrm>
          <a:prstGeom prst="rect">
            <a:avLst/>
          </a:prstGeom>
          <a:solidFill>
            <a:srgbClr val="FFFF00"/>
          </a:solidFill>
        </p:spPr>
        <p:txBody>
          <a:bodyPr wrap="square">
            <a:spAutoFit/>
          </a:bodyPr>
          <a:lstStyle/>
          <a:p>
            <a:pPr algn="just">
              <a:lnSpc>
                <a:spcPct val="150000"/>
              </a:lnSpc>
            </a:pPr>
            <a:r>
              <a:rPr lang="en-US" sz="4000" b="1" smtClean="0">
                <a:solidFill>
                  <a:srgbClr val="FF0000"/>
                </a:solidFill>
                <a:latin typeface="Arial" pitchFamily="34" charset="0"/>
                <a:cs typeface="Arial" pitchFamily="34" charset="0"/>
              </a:rPr>
              <a:t>TIẾNG TRỐNG SẠCH TRƯỜNG</a:t>
            </a:r>
            <a:endParaRPr lang="en-US" sz="40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00909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495300"/>
            <a:ext cx="16880138" cy="8153400"/>
          </a:xfrm>
          <a:prstGeom prst="rect">
            <a:avLst/>
          </a:prstGeom>
        </p:spPr>
      </p:pic>
      <p:sp>
        <p:nvSpPr>
          <p:cNvPr id="3" name="Snip Single Corner Rectangle 2"/>
          <p:cNvSpPr/>
          <p:nvPr/>
        </p:nvSpPr>
        <p:spPr>
          <a:xfrm>
            <a:off x="1563938" y="8343900"/>
            <a:ext cx="16306800" cy="106680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smtClean="0">
                <a:solidFill>
                  <a:srgbClr val="FF0000"/>
                </a:solidFill>
              </a:rPr>
              <a:t>Nguyễn Trà My – 5E trường Tiểu học Chu Văn An – Chí Linh- Hải Dương (Giải Nhất cấp Quốc gia)</a:t>
            </a:r>
            <a:endParaRPr lang="vi-VN" sz="2800" b="1">
              <a:solidFill>
                <a:srgbClr val="FF0000"/>
              </a:solidFill>
            </a:endParaRPr>
          </a:p>
        </p:txBody>
      </p:sp>
    </p:spTree>
    <p:extLst>
      <p:ext uri="{BB962C8B-B14F-4D97-AF65-F5344CB8AC3E}">
        <p14:creationId xmlns:p14="http://schemas.microsoft.com/office/powerpoint/2010/main" val="42328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33400" y="134507"/>
            <a:ext cx="4403495" cy="1457216"/>
            <a:chOff x="8913560" y="4298050"/>
            <a:chExt cx="8734776" cy="3175214"/>
          </a:xfrm>
        </p:grpSpPr>
        <p:pic>
          <p:nvPicPr>
            <p:cNvPr id="11"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8913560" y="4298050"/>
              <a:ext cx="7784245" cy="3175214"/>
            </a:xfrm>
            <a:prstGeom prst="rect">
              <a:avLst/>
            </a:prstGeom>
          </p:spPr>
        </p:pic>
        <p:sp>
          <p:nvSpPr>
            <p:cNvPr id="12" name="Rectangle 11"/>
            <p:cNvSpPr/>
            <p:nvPr/>
          </p:nvSpPr>
          <p:spPr>
            <a:xfrm>
              <a:off x="9367011" y="4766082"/>
              <a:ext cx="8281325" cy="1964534"/>
            </a:xfrm>
            <a:prstGeom prst="rect">
              <a:avLst/>
            </a:prstGeom>
          </p:spPr>
          <p:txBody>
            <a:bodyPr wrap="square">
              <a:spAutoFit/>
            </a:bodyPr>
            <a:lstStyle/>
            <a:p>
              <a:pPr algn="just">
                <a:lnSpc>
                  <a:spcPct val="150000"/>
                </a:lnSpc>
              </a:pPr>
              <a:r>
                <a:rPr lang="en-US" sz="4000" b="1" smtClean="0">
                  <a:solidFill>
                    <a:schemeClr val="accent2">
                      <a:lumMod val="75000"/>
                    </a:schemeClr>
                  </a:solidFill>
                  <a:latin typeface="Arial" pitchFamily="34" charset="0"/>
                  <a:cs typeface="Arial" pitchFamily="34" charset="0"/>
                </a:rPr>
                <a:t>Mở rộng</a:t>
              </a:r>
              <a:endParaRPr lang="en-US" sz="4000" b="1">
                <a:solidFill>
                  <a:schemeClr val="accent2">
                    <a:lumMod val="75000"/>
                  </a:schemeClr>
                </a:solidFill>
                <a:latin typeface="Arial" pitchFamily="34" charset="0"/>
                <a:cs typeface="Arial" pitchFamily="34" charset="0"/>
              </a:endParaRPr>
            </a:p>
          </p:txBody>
        </p:sp>
      </p:grpSp>
      <p:sp>
        <p:nvSpPr>
          <p:cNvPr id="15" name="Rectangle 14"/>
          <p:cNvSpPr/>
          <p:nvPr/>
        </p:nvSpPr>
        <p:spPr>
          <a:xfrm>
            <a:off x="768626" y="1788297"/>
            <a:ext cx="16407750" cy="2308324"/>
          </a:xfrm>
          <a:prstGeom prst="rect">
            <a:avLst/>
          </a:prstGeom>
        </p:spPr>
        <p:txBody>
          <a:bodyPr wrap="square">
            <a:spAutoFit/>
          </a:bodyPr>
          <a:lstStyle/>
          <a:p>
            <a:pPr algn="just">
              <a:lnSpc>
                <a:spcPct val="150000"/>
              </a:lnSpc>
            </a:pPr>
            <a:r>
              <a:rPr lang="en-US" sz="4800" b="1" smtClean="0">
                <a:solidFill>
                  <a:srgbClr val="FF0000"/>
                </a:solidFill>
                <a:latin typeface="Arial" pitchFamily="34" charset="0"/>
                <a:cs typeface="Arial" pitchFamily="34" charset="0"/>
              </a:rPr>
              <a:t>Người dân địa phương em bảo vệ môi trường thông qua những việc làm nào?</a:t>
            </a:r>
            <a:endParaRPr lang="en-US" sz="4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271077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6493751" cy="45339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4925"/>
            <a:ext cx="6064250"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8200" y="202533"/>
            <a:ext cx="5963060" cy="478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0" y="5026742"/>
            <a:ext cx="8990530" cy="4742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5219700"/>
            <a:ext cx="88392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3276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90500"/>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a:off x="29308" y="243423"/>
            <a:ext cx="9220200" cy="74734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itchFamily="34" charset="0"/>
                <a:cs typeface="Arial" pitchFamily="34" charset="0"/>
              </a:rPr>
              <a:t>1. </a:t>
            </a:r>
            <a:r>
              <a:rPr lang="vi-VN" sz="3600" b="1" smtClean="0"/>
              <a:t>Nghe </a:t>
            </a:r>
            <a:r>
              <a:rPr lang="vi-VN" sz="3600" b="1"/>
              <a:t>thông tin và trả lời câu hỏi </a:t>
            </a:r>
            <a:endParaRPr lang="en-US" sz="3600" b="1">
              <a:latin typeface="Arial" pitchFamily="34" charset="0"/>
              <a:cs typeface="Arial" pitchFamily="34" charset="0"/>
            </a:endParaRPr>
          </a:p>
        </p:txBody>
      </p:sp>
      <p:sp>
        <p:nvSpPr>
          <p:cNvPr id="8" name="Rectangle 7"/>
          <p:cNvSpPr/>
          <p:nvPr/>
        </p:nvSpPr>
        <p:spPr>
          <a:xfrm>
            <a:off x="4419600" y="952500"/>
            <a:ext cx="7239000" cy="707886"/>
          </a:xfrm>
          <a:prstGeom prst="rect">
            <a:avLst/>
          </a:prstGeom>
        </p:spPr>
        <p:txBody>
          <a:bodyPr wrap="square">
            <a:spAutoFit/>
          </a:bodyPr>
          <a:lstStyle/>
          <a:p>
            <a:r>
              <a:rPr lang="en-US" sz="4000" smtClean="0">
                <a:latin typeface="Arial" pitchFamily="34" charset="0"/>
                <a:cs typeface="Arial" pitchFamily="34" charset="0"/>
              </a:rPr>
              <a:t> 	</a:t>
            </a:r>
            <a:r>
              <a:rPr lang="en-US" sz="4000" b="1" smtClean="0">
                <a:latin typeface="Arial" pitchFamily="34" charset="0"/>
                <a:cs typeface="Arial" pitchFamily="34" charset="0"/>
              </a:rPr>
              <a:t>Bảo vệ môi trường đô thị</a:t>
            </a:r>
            <a:endParaRPr lang="en-US" sz="4000" b="1"/>
          </a:p>
        </p:txBody>
      </p:sp>
      <p:sp>
        <p:nvSpPr>
          <p:cNvPr id="9" name="Rectangle 8"/>
          <p:cNvSpPr/>
          <p:nvPr/>
        </p:nvSpPr>
        <p:spPr>
          <a:xfrm>
            <a:off x="477715" y="1505990"/>
            <a:ext cx="16992600" cy="8710077"/>
          </a:xfrm>
          <a:prstGeom prst="rect">
            <a:avLst/>
          </a:prstGeom>
        </p:spPr>
        <p:txBody>
          <a:bodyPr wrap="square">
            <a:spAutoFit/>
          </a:bodyPr>
          <a:lstStyle/>
          <a:p>
            <a:r>
              <a:rPr lang="en-US" sz="4000" smtClean="0">
                <a:latin typeface="Arial" pitchFamily="34" charset="0"/>
                <a:cs typeface="Arial" pitchFamily="34" charset="0"/>
              </a:rPr>
              <a:t>1. Đô thị là nơi tập trung đông người, vì vậy môi trường dễ bị ô nhiễm, đặc biệt là môi trường nước và không khí.</a:t>
            </a:r>
          </a:p>
          <a:p>
            <a:r>
              <a:rPr lang="en-US" sz="4000" smtClean="0">
                <a:latin typeface="Arial" pitchFamily="34" charset="0"/>
                <a:cs typeface="Arial" pitchFamily="34" charset="0"/>
              </a:rPr>
              <a:t>2. Nước bị ô nhiễm chủ yếu là do nước thải, rác thải làm bẩn ao hồ, sông và mạch nước ngầm.</a:t>
            </a:r>
          </a:p>
          <a:p>
            <a:r>
              <a:rPr lang="en-US" sz="4000" smtClean="0">
                <a:latin typeface="Arial" pitchFamily="34" charset="0"/>
                <a:cs typeface="Arial" pitchFamily="34" charset="0"/>
              </a:rPr>
              <a:t>3. Không khí bị ô nhiễm chủ yếu là do khí thải từ nhà máy, ô tô, xe máy; do rác thải, nước thải,… từ nhà máy, bệnh viện, công trình xây dựng và các gia đình.</a:t>
            </a:r>
          </a:p>
          <a:p>
            <a:r>
              <a:rPr lang="en-US" sz="4000" smtClean="0">
                <a:latin typeface="Arial" pitchFamily="34" charset="0"/>
                <a:cs typeface="Arial" pitchFamily="34" charset="0"/>
              </a:rPr>
              <a:t>4. Nước và không  khí bị ô nhiễm gây ra cho con người các bệnh về mắt, da, đường hô hấp, đường ruột và cả bệnh ung thư,…</a:t>
            </a:r>
          </a:p>
          <a:p>
            <a:r>
              <a:rPr lang="en-US" sz="4000" smtClean="0">
                <a:latin typeface="Arial" pitchFamily="34" charset="0"/>
                <a:cs typeface="Arial" pitchFamily="34" charset="0"/>
              </a:rPr>
              <a:t>5. Để giảm ô nhiễm, chính quyền cần có biện pháp xử lí nguồn gây ô nhiễm  từ nhà máy, bệnh viện, công trình xây dựng và các gia đình. Người dân cần bỏ rác đúng nơi quy định, lựa chọn phương tiện giao thông công cộng, khi đi những quãng đường gần nên đi xe đạp thay cho đi xe máy hoặc ô tô.                       ( Quốc Cường tổng hợp)                    </a:t>
            </a:r>
            <a:endParaRPr lang="en-US" sz="4000"/>
          </a:p>
        </p:txBody>
      </p:sp>
    </p:spTree>
    <p:extLst>
      <p:ext uri="{BB962C8B-B14F-4D97-AF65-F5344CB8AC3E}">
        <p14:creationId xmlns:p14="http://schemas.microsoft.com/office/powerpoint/2010/main" val="36469806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349960"/>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7543800" y="179114"/>
            <a:ext cx="4610100" cy="598055"/>
            <a:chOff x="914400" y="609283"/>
            <a:chExt cx="8229600" cy="1105218"/>
          </a:xfrm>
        </p:grpSpPr>
        <p:pic>
          <p:nvPicPr>
            <p:cNvPr id="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4400" y="609283"/>
              <a:ext cx="8229600" cy="1105218"/>
            </a:xfrm>
            <a:prstGeom prst="rect">
              <a:avLst/>
            </a:prstGeom>
          </p:spPr>
        </p:pic>
        <p:sp>
          <p:nvSpPr>
            <p:cNvPr id="6" name="TextBox 5"/>
            <p:cNvSpPr txBox="1"/>
            <p:nvPr/>
          </p:nvSpPr>
          <p:spPr>
            <a:xfrm>
              <a:off x="1143000" y="776351"/>
              <a:ext cx="4514377" cy="523220"/>
            </a:xfrm>
            <a:prstGeom prst="rect">
              <a:avLst/>
            </a:prstGeom>
            <a:noFill/>
          </p:spPr>
          <p:txBody>
            <a:bodyPr wrap="none" rtlCol="0">
              <a:spAutoFit/>
            </a:bodyPr>
            <a:lstStyle/>
            <a:p>
              <a:r>
                <a:rPr lang="en-US" sz="2800" b="1" smtClean="0">
                  <a:solidFill>
                    <a:srgbClr val="00B050"/>
                  </a:solidFill>
                  <a:latin typeface="Arial" pitchFamily="34" charset="0"/>
                  <a:cs typeface="Arial" pitchFamily="34" charset="0"/>
                </a:rPr>
                <a:t>HÌNH THÀNH KIẾN THỨC</a:t>
              </a:r>
              <a:endParaRPr lang="en-US" sz="2800" b="1">
                <a:solidFill>
                  <a:srgbClr val="00B050"/>
                </a:solidFill>
                <a:latin typeface="Arial" pitchFamily="34" charset="0"/>
                <a:cs typeface="Arial" pitchFamily="34" charset="0"/>
              </a:endParaRPr>
            </a:p>
          </p:txBody>
        </p:sp>
      </p:grpSp>
      <p:sp>
        <p:nvSpPr>
          <p:cNvPr id="7" name="Pentagon 6"/>
          <p:cNvSpPr/>
          <p:nvPr/>
        </p:nvSpPr>
        <p:spPr>
          <a:xfrm>
            <a:off x="188843" y="106255"/>
            <a:ext cx="6553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ial" pitchFamily="34" charset="0"/>
                <a:cs typeface="Arial" pitchFamily="34" charset="0"/>
              </a:rPr>
              <a:t>1. </a:t>
            </a:r>
            <a:r>
              <a:rPr lang="vi-VN" sz="2800" b="1" dirty="0" smtClean="0"/>
              <a:t>Nghe </a:t>
            </a:r>
            <a:r>
              <a:rPr lang="vi-VN" sz="2800" b="1" dirty="0"/>
              <a:t>thông tin và trả lời câu hỏi </a:t>
            </a:r>
            <a:endParaRPr lang="en-US" sz="2800" b="1" dirty="0">
              <a:latin typeface="Arial" pitchFamily="34" charset="0"/>
              <a:cs typeface="Arial" pitchFamily="34" charset="0"/>
            </a:endParaRPr>
          </a:p>
        </p:txBody>
      </p:sp>
      <p:pic>
        <p:nvPicPr>
          <p:cNvPr id="717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429" y="1136247"/>
            <a:ext cx="17907000" cy="431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429" y="5485386"/>
            <a:ext cx="17281954" cy="473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748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938" y="1643053"/>
            <a:ext cx="16735363" cy="796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entagon 4"/>
          <p:cNvSpPr/>
          <p:nvPr/>
        </p:nvSpPr>
        <p:spPr>
          <a:xfrm>
            <a:off x="655938" y="723900"/>
            <a:ext cx="9220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a:t>
            </a:r>
            <a:r>
              <a:rPr lang="vi-VN" sz="4000" b="1" smtClean="0"/>
              <a:t>Nghe </a:t>
            </a:r>
            <a:r>
              <a:rPr lang="vi-VN" sz="4000" b="1"/>
              <a:t>thông tin và trả lời câu hỏi </a:t>
            </a:r>
            <a:endParaRPr lang="en-US" sz="4000" b="1">
              <a:latin typeface="Arial" pitchFamily="34" charset="0"/>
              <a:cs typeface="Arial" pitchFamily="34" charset="0"/>
            </a:endParaRPr>
          </a:p>
        </p:txBody>
      </p:sp>
    </p:spTree>
    <p:extLst>
      <p:ext uri="{BB962C8B-B14F-4D97-AF65-F5344CB8AC3E}">
        <p14:creationId xmlns:p14="http://schemas.microsoft.com/office/powerpoint/2010/main" val="636854199"/>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349960"/>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7505700" y="-11676"/>
            <a:ext cx="4610100" cy="598055"/>
            <a:chOff x="914400" y="609283"/>
            <a:chExt cx="8229600" cy="1105218"/>
          </a:xfrm>
        </p:grpSpPr>
        <p:pic>
          <p:nvPicPr>
            <p:cNvPr id="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4400" y="609283"/>
              <a:ext cx="8229600" cy="1105218"/>
            </a:xfrm>
            <a:prstGeom prst="rect">
              <a:avLst/>
            </a:prstGeom>
          </p:spPr>
        </p:pic>
        <p:sp>
          <p:nvSpPr>
            <p:cNvPr id="6" name="TextBox 5"/>
            <p:cNvSpPr txBox="1"/>
            <p:nvPr/>
          </p:nvSpPr>
          <p:spPr>
            <a:xfrm>
              <a:off x="1143000" y="776351"/>
              <a:ext cx="4514377" cy="523220"/>
            </a:xfrm>
            <a:prstGeom prst="rect">
              <a:avLst/>
            </a:prstGeom>
            <a:noFill/>
          </p:spPr>
          <p:txBody>
            <a:bodyPr wrap="none" rtlCol="0">
              <a:spAutoFit/>
            </a:bodyPr>
            <a:lstStyle/>
            <a:p>
              <a:r>
                <a:rPr lang="en-US" sz="2800" b="1" smtClean="0">
                  <a:solidFill>
                    <a:srgbClr val="00B050"/>
                  </a:solidFill>
                  <a:latin typeface="Arial" pitchFamily="34" charset="0"/>
                  <a:cs typeface="Arial" pitchFamily="34" charset="0"/>
                </a:rPr>
                <a:t>HÌNH THÀNH KIẾN THỨC</a:t>
              </a:r>
              <a:endParaRPr lang="en-US" sz="2800" b="1">
                <a:solidFill>
                  <a:srgbClr val="00B050"/>
                </a:solidFill>
                <a:latin typeface="Arial" pitchFamily="34" charset="0"/>
                <a:cs typeface="Arial" pitchFamily="34" charset="0"/>
              </a:endParaRPr>
            </a:p>
          </p:txBody>
        </p:sp>
      </p:grpSp>
      <p:sp>
        <p:nvSpPr>
          <p:cNvPr id="7" name="Pentagon 6"/>
          <p:cNvSpPr/>
          <p:nvPr/>
        </p:nvSpPr>
        <p:spPr>
          <a:xfrm>
            <a:off x="174612" y="510320"/>
            <a:ext cx="6553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ial" pitchFamily="34" charset="0"/>
                <a:cs typeface="Arial" pitchFamily="34" charset="0"/>
              </a:rPr>
              <a:t>1. </a:t>
            </a:r>
            <a:r>
              <a:rPr lang="vi-VN" sz="2800" b="1" dirty="0" smtClean="0"/>
              <a:t>Nghe </a:t>
            </a:r>
            <a:r>
              <a:rPr lang="vi-VN" sz="2800" b="1" dirty="0"/>
              <a:t>thông tin và trả lời câu hỏi </a:t>
            </a:r>
            <a:endParaRPr lang="en-US" sz="2800" b="1" dirty="0">
              <a:latin typeface="Arial" pitchFamily="34" charset="0"/>
              <a:cs typeface="Arial" pitchFamily="34" charset="0"/>
            </a:endParaRPr>
          </a:p>
        </p:txBody>
      </p:sp>
      <p:pic>
        <p:nvPicPr>
          <p:cNvPr id="717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429" y="1136247"/>
            <a:ext cx="17907000" cy="431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429" y="5485386"/>
            <a:ext cx="17281954" cy="473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2597171" y="478141"/>
            <a:ext cx="6019800" cy="658835"/>
          </a:xfrm>
          <a:prstGeom prst="rect">
            <a:avLst/>
          </a:prstGeom>
          <a:solidFill>
            <a:srgbClr val="FFFF00"/>
          </a:solidFill>
        </p:spPr>
        <p:txBody>
          <a:bodyPr wrap="square">
            <a:spAutoFit/>
          </a:bodyPr>
          <a:lstStyle/>
          <a:p>
            <a:pPr algn="just">
              <a:lnSpc>
                <a:spcPct val="150000"/>
              </a:lnSpc>
            </a:pPr>
            <a:r>
              <a:rPr lang="en-US" sz="2800" b="1" smtClean="0">
                <a:solidFill>
                  <a:srgbClr val="FF0000"/>
                </a:solidFill>
                <a:latin typeface="Arial" pitchFamily="34" charset="0"/>
                <a:cs typeface="Arial" pitchFamily="34" charset="0"/>
              </a:rPr>
              <a:t>THẢO LUẬN THEO BÀN: 3 phút</a:t>
            </a:r>
            <a:endParaRPr lang="en-US" sz="2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156951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4960" y="419100"/>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419100" y="219887"/>
            <a:ext cx="9220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a:t>
            </a:r>
            <a:r>
              <a:rPr lang="vi-VN" sz="4000" b="1" smtClean="0"/>
              <a:t>Nghe </a:t>
            </a:r>
            <a:r>
              <a:rPr lang="vi-VN" sz="4000" b="1"/>
              <a:t>thông tin và trả lời câu hỏi </a:t>
            </a:r>
            <a:endParaRPr lang="en-US" sz="4000" b="1">
              <a:latin typeface="Arial" pitchFamily="34" charset="0"/>
              <a:cs typeface="Arial"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18" y="1078614"/>
            <a:ext cx="6179408" cy="378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12" y="5627378"/>
            <a:ext cx="6179408" cy="4137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7696200" y="6356260"/>
            <a:ext cx="10755326" cy="3064697"/>
            <a:chOff x="1023974" y="3592647"/>
            <a:chExt cx="8176836" cy="1506494"/>
          </a:xfrm>
        </p:grpSpPr>
        <p:sp>
          <p:nvSpPr>
            <p:cNvPr id="9" name="Rounded Rectangle 8"/>
            <p:cNvSpPr/>
            <p:nvPr/>
          </p:nvSpPr>
          <p:spPr>
            <a:xfrm>
              <a:off x="1165878" y="3592647"/>
              <a:ext cx="8034932" cy="136435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23974" y="4146003"/>
              <a:ext cx="7557722" cy="953138"/>
            </a:xfrm>
            <a:prstGeom prst="rect">
              <a:avLst/>
            </a:prstGeom>
            <a:noFill/>
          </p:spPr>
          <p:txBody>
            <a:bodyPr wrap="square">
              <a:spAutoFit/>
            </a:bodyPr>
            <a:lstStyle/>
            <a:p>
              <a:pPr algn="just"/>
              <a:r>
                <a:rPr lang="vi-VN" sz="4000" b="1">
                  <a:solidFill>
                    <a:srgbClr val="0070C0"/>
                  </a:solidFill>
                  <a:latin typeface="Arial" pitchFamily="34" charset="0"/>
                  <a:cs typeface="Arial" pitchFamily="34" charset="0"/>
                </a:rPr>
                <a:t>Nước bị ô nhiễm chủ yếu là do nước thải, rác thải làm bẩn ao hồ, sông và mạch nước ngầm. </a:t>
              </a:r>
            </a:p>
          </p:txBody>
        </p:sp>
      </p:grpSp>
      <p:grpSp>
        <p:nvGrpSpPr>
          <p:cNvPr id="12" name="Group 11"/>
          <p:cNvGrpSpPr/>
          <p:nvPr/>
        </p:nvGrpSpPr>
        <p:grpSpPr>
          <a:xfrm>
            <a:off x="6477000" y="2259039"/>
            <a:ext cx="11004491" cy="2404896"/>
            <a:chOff x="1165878" y="2330231"/>
            <a:chExt cx="8406701" cy="2626774"/>
          </a:xfrm>
        </p:grpSpPr>
        <p:sp>
          <p:nvSpPr>
            <p:cNvPr id="14" name="Rounded Rectangle 13"/>
            <p:cNvSpPr/>
            <p:nvPr/>
          </p:nvSpPr>
          <p:spPr>
            <a:xfrm>
              <a:off x="1165878" y="3592647"/>
              <a:ext cx="8034932" cy="136435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014857" y="2330231"/>
              <a:ext cx="7557722" cy="2117885"/>
            </a:xfrm>
            <a:prstGeom prst="rect">
              <a:avLst/>
            </a:prstGeom>
            <a:noFill/>
          </p:spPr>
          <p:txBody>
            <a:bodyPr wrap="square">
              <a:spAutoFit/>
            </a:bodyPr>
            <a:lstStyle/>
            <a:p>
              <a:pPr algn="just"/>
              <a:r>
                <a:rPr lang="vi-VN" sz="4000" b="1">
                  <a:solidFill>
                    <a:srgbClr val="0070C0"/>
                  </a:solidFill>
                  <a:latin typeface="Arial" pitchFamily="34" charset="0"/>
                  <a:cs typeface="Arial" pitchFamily="34" charset="0"/>
                </a:rPr>
                <a:t>Đô thị là nơi tập trung đông người, vì vậy môi trường dễ bị ô nhiễm, đặc biệt là môi trường nước và không khí. </a:t>
              </a:r>
            </a:p>
          </p:txBody>
        </p:sp>
      </p:grpSp>
      <p:sp>
        <p:nvSpPr>
          <p:cNvPr id="16" name="Rectangle 15"/>
          <p:cNvSpPr/>
          <p:nvPr/>
        </p:nvSpPr>
        <p:spPr>
          <a:xfrm>
            <a:off x="6993835" y="1370408"/>
            <a:ext cx="9922909" cy="707886"/>
          </a:xfrm>
          <a:prstGeom prst="rect">
            <a:avLst/>
          </a:prstGeom>
        </p:spPr>
        <p:txBody>
          <a:bodyPr wrap="none">
            <a:spAutoFit/>
          </a:bodyPr>
          <a:lstStyle/>
          <a:p>
            <a:r>
              <a:rPr lang="en-US" sz="4000" b="1" smtClean="0">
                <a:solidFill>
                  <a:srgbClr val="FF0000"/>
                </a:solidFill>
                <a:latin typeface="Arial" pitchFamily="34" charset="0"/>
                <a:cs typeface="Arial" pitchFamily="34" charset="0"/>
              </a:rPr>
              <a:t>Vì sao môi trường đô thị dễ bị ô nhiễm?</a:t>
            </a:r>
            <a:endParaRPr lang="en-US" sz="4000" b="1">
              <a:solidFill>
                <a:srgbClr val="FF0000"/>
              </a:solidFill>
            </a:endParaRPr>
          </a:p>
        </p:txBody>
      </p:sp>
      <p:sp>
        <p:nvSpPr>
          <p:cNvPr id="17" name="Rectangle 16"/>
          <p:cNvSpPr/>
          <p:nvPr/>
        </p:nvSpPr>
        <p:spPr>
          <a:xfrm>
            <a:off x="6750790" y="6035197"/>
            <a:ext cx="11831800" cy="1323439"/>
          </a:xfrm>
          <a:prstGeom prst="rect">
            <a:avLst/>
          </a:prstGeom>
        </p:spPr>
        <p:txBody>
          <a:bodyPr wrap="square">
            <a:spAutoFit/>
          </a:bodyPr>
          <a:lstStyle/>
          <a:p>
            <a:r>
              <a:rPr lang="en-US" sz="4000" b="1" smtClean="0">
                <a:solidFill>
                  <a:srgbClr val="FF0000"/>
                </a:solidFill>
                <a:latin typeface="Arial" pitchFamily="34" charset="0"/>
                <a:cs typeface="Arial" pitchFamily="34" charset="0"/>
              </a:rPr>
              <a:t>    Nguyên nhân chính gây ô nhiễm môi trường </a:t>
            </a:r>
          </a:p>
          <a:p>
            <a:r>
              <a:rPr lang="en-US" sz="4000" b="1" smtClean="0">
                <a:solidFill>
                  <a:srgbClr val="FF0000"/>
                </a:solidFill>
                <a:latin typeface="Arial" pitchFamily="34" charset="0"/>
                <a:cs typeface="Arial" pitchFamily="34" charset="0"/>
              </a:rPr>
              <a:t>nước là gì?</a:t>
            </a:r>
            <a:endParaRPr lang="en-US" sz="4000" b="1">
              <a:solidFill>
                <a:srgbClr val="FF0000"/>
              </a:solidFill>
            </a:endParaRPr>
          </a:p>
        </p:txBody>
      </p:sp>
    </p:spTree>
    <p:extLst>
      <p:ext uri="{BB962C8B-B14F-4D97-AF65-F5344CB8AC3E}">
        <p14:creationId xmlns:p14="http://schemas.microsoft.com/office/powerpoint/2010/main" val="1677778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419100" y="219887"/>
            <a:ext cx="9220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a:t>
            </a:r>
            <a:r>
              <a:rPr lang="vi-VN" sz="4000" b="1" smtClean="0"/>
              <a:t>Nghe </a:t>
            </a:r>
            <a:r>
              <a:rPr lang="vi-VN" sz="4000" b="1"/>
              <a:t>thông tin và trả lời câu hỏi </a:t>
            </a:r>
            <a:endParaRPr lang="en-US" sz="4000" b="1">
              <a:latin typeface="Arial" pitchFamily="34" charset="0"/>
              <a:cs typeface="Arial" pitchFamily="34" charset="0"/>
            </a:endParaRPr>
          </a:p>
        </p:txBody>
      </p:sp>
      <p:grpSp>
        <p:nvGrpSpPr>
          <p:cNvPr id="7" name="Group 6"/>
          <p:cNvGrpSpPr/>
          <p:nvPr/>
        </p:nvGrpSpPr>
        <p:grpSpPr>
          <a:xfrm>
            <a:off x="7696200" y="6356260"/>
            <a:ext cx="10755326" cy="3064697"/>
            <a:chOff x="1023974" y="3592647"/>
            <a:chExt cx="8176836" cy="1506494"/>
          </a:xfrm>
        </p:grpSpPr>
        <p:sp>
          <p:nvSpPr>
            <p:cNvPr id="9" name="Rounded Rectangle 8"/>
            <p:cNvSpPr/>
            <p:nvPr/>
          </p:nvSpPr>
          <p:spPr>
            <a:xfrm>
              <a:off x="1165878" y="3592647"/>
              <a:ext cx="8034932" cy="136435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23974" y="4146003"/>
              <a:ext cx="7557722" cy="953138"/>
            </a:xfrm>
            <a:prstGeom prst="rect">
              <a:avLst/>
            </a:prstGeom>
            <a:noFill/>
          </p:spPr>
          <p:txBody>
            <a:bodyPr wrap="square">
              <a:spAutoFit/>
            </a:bodyPr>
            <a:lstStyle/>
            <a:p>
              <a:pPr algn="just"/>
              <a:r>
                <a:rPr lang="en-US" sz="4000" b="1" smtClean="0">
                  <a:solidFill>
                    <a:srgbClr val="0070C0"/>
                  </a:solidFill>
                  <a:cs typeface="Arial" pitchFamily="34" charset="0"/>
                </a:rPr>
                <a:t>      </a:t>
              </a:r>
              <a:r>
                <a:rPr lang="vi-VN" sz="4000" b="1" smtClean="0">
                  <a:solidFill>
                    <a:srgbClr val="0070C0"/>
                  </a:solidFill>
                  <a:cs typeface="Arial" pitchFamily="34" charset="0"/>
                </a:rPr>
                <a:t>Nước </a:t>
              </a:r>
              <a:r>
                <a:rPr lang="vi-VN" sz="4000" b="1">
                  <a:solidFill>
                    <a:srgbClr val="0070C0"/>
                  </a:solidFill>
                  <a:cs typeface="Arial" pitchFamily="34" charset="0"/>
                </a:rPr>
                <a:t>và không khí bị ô nhiễm gây ra cho con người các bệnh về mắt, da, đường hô hấp, đường ruột</a:t>
              </a:r>
              <a:r>
                <a:rPr lang="en-US" sz="4000" b="1">
                  <a:solidFill>
                    <a:srgbClr val="0070C0"/>
                  </a:solidFill>
                  <a:latin typeface="Arial" pitchFamily="34" charset="0"/>
                  <a:cs typeface="Arial" pitchFamily="34" charset="0"/>
                </a:rPr>
                <a:t>…</a:t>
              </a:r>
              <a:endParaRPr lang="vi-VN" sz="4000" b="1">
                <a:solidFill>
                  <a:srgbClr val="0070C0"/>
                </a:solidFill>
                <a:cs typeface="Arial" pitchFamily="34" charset="0"/>
              </a:endParaRPr>
            </a:p>
          </p:txBody>
        </p:sp>
      </p:grpSp>
      <p:grpSp>
        <p:nvGrpSpPr>
          <p:cNvPr id="12" name="Group 11"/>
          <p:cNvGrpSpPr/>
          <p:nvPr/>
        </p:nvGrpSpPr>
        <p:grpSpPr>
          <a:xfrm>
            <a:off x="6477000" y="2556911"/>
            <a:ext cx="11004491" cy="2404896"/>
            <a:chOff x="1165878" y="2330231"/>
            <a:chExt cx="8406701" cy="2626774"/>
          </a:xfrm>
        </p:grpSpPr>
        <p:sp>
          <p:nvSpPr>
            <p:cNvPr id="14" name="Rounded Rectangle 13"/>
            <p:cNvSpPr/>
            <p:nvPr/>
          </p:nvSpPr>
          <p:spPr>
            <a:xfrm>
              <a:off x="1165878" y="3592647"/>
              <a:ext cx="8034932" cy="136435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014857" y="2330231"/>
              <a:ext cx="7557722" cy="2117885"/>
            </a:xfrm>
            <a:prstGeom prst="rect">
              <a:avLst/>
            </a:prstGeom>
            <a:noFill/>
          </p:spPr>
          <p:txBody>
            <a:bodyPr wrap="square">
              <a:spAutoFit/>
            </a:bodyPr>
            <a:lstStyle/>
            <a:p>
              <a:pPr algn="just"/>
              <a:r>
                <a:rPr lang="en-US" sz="4000" b="1" smtClean="0">
                  <a:solidFill>
                    <a:srgbClr val="0070C0"/>
                  </a:solidFill>
                  <a:cs typeface="Arial" pitchFamily="34" charset="0"/>
                </a:rPr>
                <a:t>     </a:t>
              </a:r>
              <a:r>
                <a:rPr lang="vi-VN" sz="4000" b="1" smtClean="0">
                  <a:solidFill>
                    <a:srgbClr val="0070C0"/>
                  </a:solidFill>
                  <a:cs typeface="Arial" pitchFamily="34" charset="0"/>
                </a:rPr>
                <a:t>Không </a:t>
              </a:r>
              <a:r>
                <a:rPr lang="vi-VN" sz="4000" b="1">
                  <a:solidFill>
                    <a:srgbClr val="0070C0"/>
                  </a:solidFill>
                  <a:cs typeface="Arial" pitchFamily="34" charset="0"/>
                </a:rPr>
                <a:t>khí bị ô nhiễm chủ yếu là do khí thải từ nhà máy, ô tô, xe máy; do rác thải, nước thải,... </a:t>
              </a:r>
            </a:p>
          </p:txBody>
        </p:sp>
      </p:grpSp>
      <p:sp>
        <p:nvSpPr>
          <p:cNvPr id="17" name="Rectangle 16"/>
          <p:cNvSpPr/>
          <p:nvPr/>
        </p:nvSpPr>
        <p:spPr>
          <a:xfrm>
            <a:off x="6750790" y="6035197"/>
            <a:ext cx="11831800" cy="1323439"/>
          </a:xfrm>
          <a:prstGeom prst="rect">
            <a:avLst/>
          </a:prstGeom>
        </p:spPr>
        <p:txBody>
          <a:bodyPr wrap="square">
            <a:spAutoFit/>
          </a:bodyPr>
          <a:lstStyle/>
          <a:p>
            <a:r>
              <a:rPr lang="en-US" sz="4000" b="1" smtClean="0">
                <a:solidFill>
                  <a:srgbClr val="FF0000"/>
                </a:solidFill>
                <a:latin typeface="Arial" pitchFamily="34" charset="0"/>
                <a:cs typeface="Arial" pitchFamily="34" charset="0"/>
              </a:rPr>
              <a:t>    Ô nhiễm nước và không khí gây ra những bệnh gì?</a:t>
            </a:r>
            <a:endParaRPr lang="en-US" sz="4000" b="1">
              <a:solidFill>
                <a:srgbClr val="FF0000"/>
              </a:solidFill>
            </a:endParaRP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9" y="1366448"/>
            <a:ext cx="6177349" cy="368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9" y="5851165"/>
            <a:ext cx="6160872" cy="416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477000" y="1160486"/>
            <a:ext cx="11174820" cy="1323439"/>
          </a:xfrm>
          <a:prstGeom prst="rect">
            <a:avLst/>
          </a:prstGeom>
        </p:spPr>
        <p:txBody>
          <a:bodyPr wrap="square">
            <a:spAutoFit/>
          </a:bodyPr>
          <a:lstStyle/>
          <a:p>
            <a:r>
              <a:rPr lang="en-US" sz="4000" b="1" smtClean="0">
                <a:solidFill>
                  <a:srgbClr val="FF0000"/>
                </a:solidFill>
                <a:latin typeface="Arial" pitchFamily="34" charset="0"/>
                <a:cs typeface="Arial" pitchFamily="34" charset="0"/>
              </a:rPr>
              <a:t>    Nguyên nhân chính gây ô nhiễm không khí là gì?</a:t>
            </a:r>
            <a:endParaRPr lang="en-US" sz="4000" b="1">
              <a:solidFill>
                <a:srgbClr val="FF0000"/>
              </a:solidFill>
            </a:endParaRPr>
          </a:p>
        </p:txBody>
      </p:sp>
    </p:spTree>
    <p:extLst>
      <p:ext uri="{BB962C8B-B14F-4D97-AF65-F5344CB8AC3E}">
        <p14:creationId xmlns:p14="http://schemas.microsoft.com/office/powerpoint/2010/main" val="2701932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37" y="1596161"/>
            <a:ext cx="10414891" cy="796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entagon 4"/>
          <p:cNvSpPr/>
          <p:nvPr/>
        </p:nvSpPr>
        <p:spPr>
          <a:xfrm>
            <a:off x="655938" y="723900"/>
            <a:ext cx="9220200" cy="89277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a:t>
            </a:r>
            <a:r>
              <a:rPr lang="vi-VN" sz="4000" b="1" smtClean="0"/>
              <a:t>Nghe </a:t>
            </a:r>
            <a:r>
              <a:rPr lang="vi-VN" sz="4000" b="1"/>
              <a:t>thông tin và trả lời câu hỏi </a:t>
            </a:r>
            <a:endParaRPr lang="en-US" sz="4000" b="1">
              <a:latin typeface="Arial" pitchFamily="34" charset="0"/>
              <a:cs typeface="Arial" pitchFamily="34" charset="0"/>
            </a:endParaRPr>
          </a:p>
        </p:txBody>
      </p:sp>
      <p:grpSp>
        <p:nvGrpSpPr>
          <p:cNvPr id="10" name="Group 9"/>
          <p:cNvGrpSpPr/>
          <p:nvPr/>
        </p:nvGrpSpPr>
        <p:grpSpPr>
          <a:xfrm>
            <a:off x="10231067" y="2163490"/>
            <a:ext cx="7904533" cy="3132409"/>
            <a:chOff x="966042" y="3486388"/>
            <a:chExt cx="8448052" cy="1780375"/>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66042" y="3486388"/>
              <a:ext cx="8448052" cy="1689606"/>
            </a:xfrm>
            <a:prstGeom prst="rect">
              <a:avLst/>
            </a:prstGeom>
            <a:noFill/>
          </p:spPr>
        </p:pic>
        <p:sp>
          <p:nvSpPr>
            <p:cNvPr id="12" name="Rounded Rectangle 11"/>
            <p:cNvSpPr/>
            <p:nvPr/>
          </p:nvSpPr>
          <p:spPr>
            <a:xfrm>
              <a:off x="1165878" y="3592647"/>
              <a:ext cx="8034932" cy="1420430"/>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52410" y="3606064"/>
              <a:ext cx="7557722" cy="1660699"/>
            </a:xfrm>
            <a:prstGeom prst="rect">
              <a:avLst/>
            </a:prstGeom>
            <a:noFill/>
          </p:spPr>
          <p:txBody>
            <a:bodyPr wrap="square">
              <a:spAutoFit/>
            </a:bodyPr>
            <a:lstStyle/>
            <a:p>
              <a:pPr algn="just"/>
              <a:r>
                <a:rPr lang="en-US" sz="4000" b="1" smtClean="0">
                  <a:solidFill>
                    <a:schemeClr val="bg1"/>
                  </a:solidFill>
                  <a:latin typeface="Arial" pitchFamily="34" charset="0"/>
                  <a:cs typeface="Arial" pitchFamily="34" charset="0"/>
                </a:rPr>
                <a:t>Cần có biện pháp xử lí nguồn lây ô nhiễm từ nhà máy, bệnh viện, công trình, gia đình… </a:t>
              </a:r>
              <a:endParaRPr lang="vi-VN" sz="4000" b="1">
                <a:solidFill>
                  <a:schemeClr val="bg1"/>
                </a:solidFill>
                <a:latin typeface="Arial" pitchFamily="34" charset="0"/>
                <a:cs typeface="Arial" pitchFamily="34" charset="0"/>
              </a:endParaRPr>
            </a:p>
          </p:txBody>
        </p:sp>
      </p:grpSp>
      <p:grpSp>
        <p:nvGrpSpPr>
          <p:cNvPr id="14" name="Group 13"/>
          <p:cNvGrpSpPr/>
          <p:nvPr/>
        </p:nvGrpSpPr>
        <p:grpSpPr>
          <a:xfrm>
            <a:off x="10231067" y="5949229"/>
            <a:ext cx="7771183" cy="3156528"/>
            <a:chOff x="966042" y="3486388"/>
            <a:chExt cx="8448052" cy="1689606"/>
          </a:xfrm>
        </p:grpSpPr>
        <p:pic>
          <p:nvPicPr>
            <p:cNvPr id="1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66042" y="3486388"/>
              <a:ext cx="8448052" cy="1689606"/>
            </a:xfrm>
            <a:prstGeom prst="rect">
              <a:avLst/>
            </a:prstGeom>
            <a:noFill/>
          </p:spPr>
        </p:pic>
        <p:sp>
          <p:nvSpPr>
            <p:cNvPr id="16" name="Rounded Rectangle 15"/>
            <p:cNvSpPr/>
            <p:nvPr/>
          </p:nvSpPr>
          <p:spPr>
            <a:xfrm>
              <a:off x="1165878" y="3592647"/>
              <a:ext cx="8034932" cy="1420430"/>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27700" y="3606064"/>
              <a:ext cx="7257569" cy="1255721"/>
            </a:xfrm>
            <a:prstGeom prst="rect">
              <a:avLst/>
            </a:prstGeom>
            <a:noFill/>
          </p:spPr>
          <p:txBody>
            <a:bodyPr wrap="square">
              <a:spAutoFit/>
            </a:bodyPr>
            <a:lstStyle/>
            <a:p>
              <a:pPr algn="just"/>
              <a:r>
                <a:rPr lang="en-US" sz="4000" b="1" smtClean="0">
                  <a:solidFill>
                    <a:schemeClr val="bg1"/>
                  </a:solidFill>
                  <a:latin typeface="Arial" pitchFamily="34" charset="0"/>
                  <a:cs typeface="Arial" pitchFamily="34" charset="0"/>
                </a:rPr>
                <a:t>C</a:t>
              </a:r>
              <a:r>
                <a:rPr lang="vi-VN" sz="4000" b="1" smtClean="0">
                  <a:solidFill>
                    <a:schemeClr val="bg1"/>
                  </a:solidFill>
                  <a:latin typeface="Arial" pitchFamily="34" charset="0"/>
                  <a:cs typeface="Arial" pitchFamily="34" charset="0"/>
                </a:rPr>
                <a:t>ần </a:t>
              </a:r>
              <a:r>
                <a:rPr lang="vi-VN" sz="4000" b="1">
                  <a:solidFill>
                    <a:schemeClr val="bg1"/>
                  </a:solidFill>
                  <a:latin typeface="Arial" pitchFamily="34" charset="0"/>
                  <a:cs typeface="Arial" pitchFamily="34" charset="0"/>
                </a:rPr>
                <a:t>bỏ rác đúng nơi quy định, lựa chọn phương tiện giao thông công </a:t>
              </a:r>
              <a:r>
                <a:rPr lang="vi-VN" sz="4000" b="1" smtClean="0">
                  <a:solidFill>
                    <a:schemeClr val="bg1"/>
                  </a:solidFill>
                  <a:latin typeface="Arial" pitchFamily="34" charset="0"/>
                  <a:cs typeface="Arial" pitchFamily="34" charset="0"/>
                </a:rPr>
                <a:t>cộng</a:t>
              </a:r>
              <a:r>
                <a:rPr lang="en-US" sz="4000" b="1" smtClean="0">
                  <a:solidFill>
                    <a:schemeClr val="bg1"/>
                  </a:solidFill>
                  <a:latin typeface="Arial" pitchFamily="34" charset="0"/>
                  <a:cs typeface="Arial" pitchFamily="34" charset="0"/>
                </a:rPr>
                <a:t>…</a:t>
              </a:r>
              <a:endParaRPr lang="vi-VN" sz="4000" b="1">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677778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112923101439446944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495300"/>
            <a:ext cx="17183100" cy="8980055"/>
          </a:xfrm>
          <a:prstGeom prst="rect">
            <a:avLst/>
          </a:prstGeom>
        </p:spPr>
      </p:pic>
    </p:spTree>
    <p:extLst>
      <p:ext uri="{BB962C8B-B14F-4D97-AF65-F5344CB8AC3E}">
        <p14:creationId xmlns:p14="http://schemas.microsoft.com/office/powerpoint/2010/main" val="271391798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1988</TotalTime>
  <Words>612</Words>
  <Application>Microsoft Office PowerPoint</Application>
  <PresentationFormat>Custom</PresentationFormat>
  <Paragraphs>36</Paragraphs>
  <Slides>14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宋体</vt:lpstr>
      <vt:lpstr>Calibri</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Admin</cp:lastModifiedBy>
  <cp:revision>100</cp:revision>
  <dcterms:created xsi:type="dcterms:W3CDTF">2006-08-16T00:00:00Z</dcterms:created>
  <dcterms:modified xsi:type="dcterms:W3CDTF">2023-02-23T00:14:02Z</dcterms:modified>
  <dc:identifier>DAFQyFwxp70</dc:identifier>
</cp:coreProperties>
</file>