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309" r:id="rId4"/>
    <p:sldId id="310" r:id="rId5"/>
    <p:sldId id="312" r:id="rId6"/>
    <p:sldId id="266" r:id="rId7"/>
    <p:sldId id="311" r:id="rId8"/>
    <p:sldId id="270" r:id="rId9"/>
    <p:sldId id="315" r:id="rId10"/>
    <p:sldId id="313" r:id="rId11"/>
    <p:sldId id="314" r:id="rId12"/>
    <p:sldId id="319" r:id="rId13"/>
    <p:sldId id="320" r:id="rId14"/>
    <p:sldId id="321" r:id="rId15"/>
    <p:sldId id="301" r:id="rId16"/>
    <p:sldId id="325" r:id="rId17"/>
    <p:sldId id="322" r:id="rId18"/>
    <p:sldId id="324" r:id="rId19"/>
    <p:sldId id="327" r:id="rId20"/>
    <p:sldId id="326" r:id="rId21"/>
    <p:sldId id="329" r:id="rId22"/>
    <p:sldId id="328" r:id="rId23"/>
    <p:sldId id="323" r:id="rId24"/>
    <p:sldId id="281" r:id="rId25"/>
    <p:sldId id="330" r:id="rId26"/>
    <p:sldId id="331" r:id="rId27"/>
    <p:sldId id="333" r:id="rId28"/>
    <p:sldId id="292" r:id="rId29"/>
    <p:sldId id="332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6E"/>
    <a:srgbClr val="EE5D6A"/>
    <a:srgbClr val="F8C1FF"/>
    <a:srgbClr val="7DE7F3"/>
    <a:srgbClr val="FF7D8A"/>
    <a:srgbClr val="3A52EE"/>
    <a:srgbClr val="FFE02B"/>
    <a:srgbClr val="D0F598"/>
    <a:srgbClr val="8FB0FF"/>
    <a:srgbClr val="DB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3"/>
    <p:restoredTop sz="77618" autoAdjust="0"/>
  </p:normalViewPr>
  <p:slideViewPr>
    <p:cSldViewPr snapToGrid="0">
      <p:cViewPr varScale="1">
        <p:scale>
          <a:sx n="41" d="100"/>
          <a:sy n="41" d="100"/>
        </p:scale>
        <p:origin x="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F98CD-6A60-4128-8D8E-774ED0400EC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E39A-D8C6-46DB-84CE-105C0B1D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Hien</a:t>
            </a:r>
            <a:r>
              <a:rPr lang="en-US" baseline="0" dirty="0"/>
              <a:t> Tran </a:t>
            </a:r>
            <a:r>
              <a:rPr lang="en-US" baseline="0" dirty="0" err="1"/>
              <a:t>zalo</a:t>
            </a:r>
            <a:r>
              <a:rPr lang="en-US" baseline="0" dirty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8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55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8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9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5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4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38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1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0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Bài</a:t>
            </a:r>
            <a:r>
              <a:rPr lang="vi-VN" baseline="0" dirty="0"/>
              <a:t> soan của hiền Trần : Zalo 0353095025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4E39A-D8C6-46DB-84CE-105C0B1D9D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1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8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3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1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4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0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9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EE8B915-BBF2-B70D-C09A-A5F8EBD06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39E5A-FE80-4E29-9729-FBEEAACC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204BA-E832-4820-B28F-A3CDA135B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18265-97EF-4B3B-8EFE-7337DB0CD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0168-3368-4BDF-A465-6EB1CED1262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8277-5093-4AE6-A9FE-3F60F6DFC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EB1D9-F60C-4172-AD4A-9F67DF7B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75" y="-2152388"/>
            <a:ext cx="1438665" cy="1341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86" y="8396343"/>
            <a:ext cx="1438665" cy="1341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66" y="9066852"/>
            <a:ext cx="1438665" cy="13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514479210372531/?ref=share_group_lin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id="{DED7919C-66A3-C16E-206E-005D8FBC8C46}"/>
              </a:ext>
            </a:extLst>
          </p:cNvPr>
          <p:cNvSpPr/>
          <p:nvPr/>
        </p:nvSpPr>
        <p:spPr>
          <a:xfrm>
            <a:off x="-1" y="467591"/>
            <a:ext cx="9747001" cy="5922818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055FD-F26B-EF96-104F-E72E29710C55}"/>
              </a:ext>
            </a:extLst>
          </p:cNvPr>
          <p:cNvSpPr txBox="1"/>
          <p:nvPr/>
        </p:nvSpPr>
        <p:spPr>
          <a:xfrm>
            <a:off x="2320636" y="1967346"/>
            <a:ext cx="4405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dirty="0">
                <a:solidFill>
                  <a:srgbClr val="FFC000"/>
                </a:solidFill>
                <a:latin typeface="UTM Showcard" panose="02040603050506020204" pitchFamily="18"/>
              </a:rPr>
              <a:t>TIẾNG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568CF-8920-B17F-4208-13C8C9BCF811}"/>
              </a:ext>
            </a:extLst>
          </p:cNvPr>
          <p:cNvSpPr txBox="1"/>
          <p:nvPr/>
        </p:nvSpPr>
        <p:spPr>
          <a:xfrm>
            <a:off x="496233" y="3197505"/>
            <a:ext cx="9747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</a:t>
            </a:r>
          </a:p>
          <a:p>
            <a:r>
              <a:rPr lang="vi-VN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6600" b="1" dirty="0">
                <a:solidFill>
                  <a:srgbClr val="3A5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</a:t>
            </a:r>
            <a:endParaRPr lang="en-VN" sz="6600" b="1" dirty="0">
              <a:solidFill>
                <a:srgbClr val="3A5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a cartoon drawing of a yellow flower with a face that says &quot; happy &quot;.">
            <a:extLst>
              <a:ext uri="{FF2B5EF4-FFF2-40B4-BE49-F238E27FC236}">
                <a16:creationId xmlns:a16="http://schemas.microsoft.com/office/drawing/2014/main" id="{9A81A3CC-DE91-EBE8-051B-CC69C98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348" y1="13898" x2="57348" y2="13898"/>
                        <a14:foregroundMark x1="46166" y1="52236" x2="46805" y2="50000"/>
                        <a14:foregroundMark x1="46965" y1="44249" x2="40256" y2="46645"/>
                        <a14:foregroundMark x1="40256" y1="46645" x2="36262" y2="45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36" y="4513942"/>
            <a:ext cx="2756025" cy="27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8C783C9-672C-A931-0FED-7995E851E0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5309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2" y="2309917"/>
            <a:ext cx="762745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152AC751-6C68-1D8E-C55C-E5375568A15B}"/>
              </a:ext>
            </a:extLst>
          </p:cNvPr>
          <p:cNvSpPr/>
          <p:nvPr/>
        </p:nvSpPr>
        <p:spPr>
          <a:xfrm>
            <a:off x="4189389" y="3389175"/>
            <a:ext cx="4381500" cy="1267492"/>
          </a:xfrm>
          <a:prstGeom prst="roundRect">
            <a:avLst/>
          </a:prstGeom>
          <a:solidFill>
            <a:srgbClr val="FFC26E"/>
          </a:solidFill>
          <a:ln w="57150">
            <a:solidFill>
              <a:srgbClr val="1F93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01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3826934" y="2127935"/>
            <a:ext cx="4988493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</p:spTree>
    <p:extLst>
      <p:ext uri="{BB962C8B-B14F-4D97-AF65-F5344CB8AC3E}">
        <p14:creationId xmlns:p14="http://schemas.microsoft.com/office/powerpoint/2010/main" val="227162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E6FC2-4673-7DFD-6535-7B487B90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id with flowers and trees&#10;&#10;Description automatically generated">
            <a:extLst>
              <a:ext uri="{FF2B5EF4-FFF2-40B4-BE49-F238E27FC236}">
                <a16:creationId xmlns:a16="http://schemas.microsoft.com/office/drawing/2014/main" id="{24CA3D20-D677-B258-EA1D-99F050C51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2E2F9C-61FE-7D03-E5AE-35DF842532CD}"/>
              </a:ext>
            </a:extLst>
          </p:cNvPr>
          <p:cNvSpPr/>
          <p:nvPr/>
        </p:nvSpPr>
        <p:spPr>
          <a:xfrm>
            <a:off x="203200" y="188982"/>
            <a:ext cx="11785600" cy="6400800"/>
          </a:xfrm>
          <a:prstGeom prst="roundRect">
            <a:avLst/>
          </a:prstGeom>
          <a:ln>
            <a:solidFill>
              <a:srgbClr val="FFFC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B3A54-2BB7-73F0-C12A-C83F694B6B79}"/>
              </a:ext>
            </a:extLst>
          </p:cNvPr>
          <p:cNvSpPr txBox="1"/>
          <p:nvPr/>
        </p:nvSpPr>
        <p:spPr>
          <a:xfrm>
            <a:off x="584200" y="188982"/>
            <a:ext cx="11023600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933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I. Nhận xét</a:t>
            </a:r>
          </a:p>
          <a:p>
            <a:pPr algn="just"/>
            <a:r>
              <a:rPr lang="vi-VN" sz="2933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 trang 94 SGK Tiếng Việt lớp 5 Tập 1</a:t>
            </a:r>
            <a:endParaRPr lang="vi-VN" sz="29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in đậm ở bên A vào nhóm phù hợp ở bên B</a:t>
            </a:r>
          </a:p>
        </p:txBody>
      </p:sp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8BAA722E-207E-D6F8-E93F-6E822E9F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33284" r="10352" b="10995"/>
          <a:stretch/>
        </p:blipFill>
        <p:spPr>
          <a:xfrm>
            <a:off x="406400" y="1635340"/>
            <a:ext cx="8749927" cy="42265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558307-22DA-A259-3473-8D389EF215E1}"/>
              </a:ext>
            </a:extLst>
          </p:cNvPr>
          <p:cNvSpPr/>
          <p:nvPr/>
        </p:nvSpPr>
        <p:spPr>
          <a:xfrm>
            <a:off x="9359527" y="2616200"/>
            <a:ext cx="2248273" cy="1625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1F93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- 3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– 1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- 2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334107" y="351301"/>
            <a:ext cx="11517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1.Xếp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-7433645" y="2388337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1007745" y="2661508"/>
            <a:ext cx="10484652" cy="274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-2772698" y="1651350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-3072429" y="1168270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12788849" y="3268645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4368414" y="472928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5293196" y="473611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5347040" y="2800172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6096000" y="280017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7001309" y="408874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5F82D-C95A-0FE5-FA6E-1C8B067384B3}"/>
              </a:ext>
            </a:extLst>
          </p:cNvPr>
          <p:cNvSpPr txBox="1"/>
          <p:nvPr/>
        </p:nvSpPr>
        <p:spPr>
          <a:xfrm>
            <a:off x="4748271" y="2619555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D514D-0437-0D62-3312-3577FF2EDED8}"/>
              </a:ext>
            </a:extLst>
          </p:cNvPr>
          <p:cNvSpPr txBox="1"/>
          <p:nvPr/>
        </p:nvSpPr>
        <p:spPr>
          <a:xfrm>
            <a:off x="3926249" y="4538066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91E0F34-DA6F-6948-E68B-8BCA4DC10DD5}"/>
              </a:ext>
            </a:extLst>
          </p:cNvPr>
          <p:cNvSpPr/>
          <p:nvPr/>
        </p:nvSpPr>
        <p:spPr>
          <a:xfrm>
            <a:off x="1803811" y="5626291"/>
            <a:ext cx="1220097" cy="76944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3926249" y="5754341"/>
            <a:ext cx="4988493" cy="803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9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2E3B6-8352-B828-5644-0B5F56C37F93}"/>
              </a:ext>
            </a:extLst>
          </p:cNvPr>
          <p:cNvSpPr txBox="1"/>
          <p:nvPr/>
        </p:nvSpPr>
        <p:spPr>
          <a:xfrm>
            <a:off x="3871221" y="538974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7C459-51AB-D362-2B56-B753C0653F0C}"/>
              </a:ext>
            </a:extLst>
          </p:cNvPr>
          <p:cNvSpPr txBox="1"/>
          <p:nvPr/>
        </p:nvSpPr>
        <p:spPr>
          <a:xfrm>
            <a:off x="482535" y="1519615"/>
            <a:ext cx="11226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Đại từ là những từ dùng để xưng hô (đại từ xưng hô: 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tôi, ta, nó,…)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hoặc để hỏi (đại từ nghi vấn: 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gì, đâu, nào, bao nhiêu,…),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thay thế các từ ngữ khác (đại từ thay thế: 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thế, vậy, đó, này).</a:t>
            </a:r>
            <a:endParaRPr lang="vi-VN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00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id="{C0F6D85A-A747-900D-FD04-66F31D1B4307}"/>
              </a:ext>
            </a:extLst>
          </p:cNvPr>
          <p:cNvSpPr/>
          <p:nvPr/>
        </p:nvSpPr>
        <p:spPr>
          <a:xfrm>
            <a:off x="493486" y="306712"/>
            <a:ext cx="11205027" cy="6551287"/>
          </a:xfrm>
          <a:prstGeom prst="plaque">
            <a:avLst/>
          </a:prstGeom>
          <a:solidFill>
            <a:schemeClr val="lt1">
              <a:alpha val="93848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5D126-63B9-BC6D-DAB7-481A8C76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99" y="1502194"/>
            <a:ext cx="9830069" cy="31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2F98B-B1A3-EAFA-6D7F-F00021F8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id with flowers and trees&#10;&#10;Description automatically generated">
            <a:extLst>
              <a:ext uri="{FF2B5EF4-FFF2-40B4-BE49-F238E27FC236}">
                <a16:creationId xmlns:a16="http://schemas.microsoft.com/office/drawing/2014/main" id="{76FC18E1-03EC-1F92-E836-46A8D0A3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E3751F-F0BF-C532-6364-7DD237DC8E27}"/>
              </a:ext>
            </a:extLst>
          </p:cNvPr>
          <p:cNvSpPr/>
          <p:nvPr/>
        </p:nvSpPr>
        <p:spPr>
          <a:xfrm>
            <a:off x="203200" y="228600"/>
            <a:ext cx="11785600" cy="6400800"/>
          </a:xfrm>
          <a:prstGeom prst="roundRect">
            <a:avLst/>
          </a:prstGeom>
          <a:ln>
            <a:solidFill>
              <a:srgbClr val="FFFCD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9541D-5644-800F-4D23-1E59B6B28D0B}"/>
              </a:ext>
            </a:extLst>
          </p:cNvPr>
          <p:cNvSpPr txBox="1"/>
          <p:nvPr/>
        </p:nvSpPr>
        <p:spPr>
          <a:xfrm>
            <a:off x="588806" y="382653"/>
            <a:ext cx="1102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lang="vi-VN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2C52B-26CF-DFDE-9178-828DF52DF96C}"/>
              </a:ext>
            </a:extLst>
          </p:cNvPr>
          <p:cNvSpPr txBox="1"/>
          <p:nvPr/>
        </p:nvSpPr>
        <p:spPr>
          <a:xfrm>
            <a:off x="2997200" y="330200"/>
            <a:ext cx="86152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1F939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đại từ in đậm dưới đây được dùng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452A9-438F-4D77-B27A-D3A0A2A2645A}"/>
              </a:ext>
            </a:extLst>
          </p:cNvPr>
          <p:cNvSpPr txBox="1"/>
          <p:nvPr/>
        </p:nvSpPr>
        <p:spPr>
          <a:xfrm>
            <a:off x="304800" y="1905000"/>
            <a:ext cx="113076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ta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phải thương yêu nhau, phải kính trọng nhau, phải giúp đỡ nhau để mưu hạnh phúc chung của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ta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và con cháu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ta.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 CHÍ MINH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Chim non đang sống với mẹ,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em nỡ bắt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Lát nữa chim mẹ về không thấy con sẽ buồn lắm đấy.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sách Quốc văn giáo khoa thư</a:t>
            </a:r>
            <a:endParaRPr lang="en-GB" sz="2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Bé Rơm vừa chạy vừa nhìn xung quanh với nụ cười tươi rồi. Thỉnh thoảng, bé quay đầu lại, ngoắc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ngoắc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bàn tay bé xíu gọi bọn trẻ.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thấy vậy thích thú, đua nhau đuổi theo.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HOÀI DƯƠNG</a:t>
            </a:r>
          </a:p>
          <a:p>
            <a:endParaRPr lang="en-GB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9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4112036" y="96943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8003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3408652" y="619666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3408652" y="1847143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</p:spTree>
    <p:extLst>
      <p:ext uri="{BB962C8B-B14F-4D97-AF65-F5344CB8AC3E}">
        <p14:creationId xmlns:p14="http://schemas.microsoft.com/office/powerpoint/2010/main" val="26402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480802" y="593198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HỒ CHÍ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4AA3-4C2A-64F1-0FAC-122F962A6BFF}"/>
              </a:ext>
            </a:extLst>
          </p:cNvPr>
          <p:cNvSpPr txBox="1"/>
          <p:nvPr/>
        </p:nvSpPr>
        <p:spPr>
          <a:xfrm>
            <a:off x="732731" y="3124464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800" b="1" spc="-5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4800" b="1" spc="-5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 </a:t>
            </a:r>
            <a:r>
              <a:rPr lang="vi-VN" sz="4800" spc="-2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hô.</a:t>
            </a:r>
            <a:endParaRPr lang="en-US" sz="4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7AFB-7728-EA1D-AF12-AB7D3F99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19" y="2406441"/>
            <a:ext cx="7654636" cy="1325563"/>
          </a:xfrm>
        </p:spPr>
        <p:txBody>
          <a:bodyPr>
            <a:noAutofit/>
          </a:bodyPr>
          <a:lstStyle/>
          <a:p>
            <a:br>
              <a:rPr lang="sv-SE" sz="9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r>
              <a:rPr lang="sv-SE" sz="9600" dirty="0">
                <a:solidFill>
                  <a:srgbClr val="00B0F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K</a:t>
            </a:r>
            <a:r>
              <a:rPr lang="sv-SE" sz="9600" dirty="0">
                <a:solidFill>
                  <a:srgbClr val="FF8FB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H</a:t>
            </a:r>
            <a:r>
              <a:rPr lang="sv-SE" sz="9600" dirty="0">
                <a:solidFill>
                  <a:srgbClr val="FFCCEA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Ở</a:t>
            </a:r>
            <a:r>
              <a:rPr lang="sv-SE" sz="9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I</a:t>
            </a:r>
            <a:r>
              <a:rPr lang="sv-SE" sz="9600" dirty="0">
                <a:latin typeface="UTM Showcard" panose="02040603050506020204" pitchFamily="18" charset="0"/>
                <a:cs typeface="Arial" panose="020B0604020202020204" pitchFamily="34" charset="0"/>
              </a:rPr>
              <a:t>  </a:t>
            </a:r>
            <a:r>
              <a:rPr lang="sv-SE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Đ</a:t>
            </a:r>
            <a:r>
              <a:rPr lang="sv-SE" sz="9600" dirty="0">
                <a:solidFill>
                  <a:srgbClr val="99FF66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Ộ</a:t>
            </a:r>
            <a:r>
              <a:rPr lang="sv-SE" sz="9600" dirty="0">
                <a:solidFill>
                  <a:srgbClr val="FF9BA3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N</a:t>
            </a:r>
            <a:r>
              <a:rPr lang="sv-SE" sz="9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G</a:t>
            </a:r>
            <a:br>
              <a:rPr lang="sv-SE" sz="9600" dirty="0">
                <a:solidFill>
                  <a:srgbClr val="FF66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endParaRPr lang="en-VN" sz="9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0C384-9AC9-F59F-0899-057E81D0A474}"/>
              </a:ext>
            </a:extLst>
          </p:cNvPr>
          <p:cNvSpPr txBox="1"/>
          <p:nvPr/>
        </p:nvSpPr>
        <p:spPr>
          <a:xfrm>
            <a:off x="1322880" y="755561"/>
            <a:ext cx="604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18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42112" y="678462"/>
            <a:ext cx="10907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đại từ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đậm dưới đây được dùng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71755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 sống với mẹ,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nỡ bắt nó? Lát nữa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về không thấy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 buồn lắm đấy.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 văn giáo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khoa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B525F-1FC8-7982-30AC-5C1B6B432948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4800" spc="-1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sz="4800" i="1" spc="-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spc="-2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hỏi.</a:t>
            </a:r>
            <a:endParaRPr lang="en-US" sz="48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42112" y="593198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69913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 Rơm vừa chạy vừa nhìn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nụ cười tươi rói. Thỉnh thoảng, bé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quay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 lại, ngoắc ngoắc bàn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 xíu gọi bọn trẻ.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 vậy thích thú, đua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đuổi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 HOÀI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1DBD6-E9DA-6B16-1B8B-6E5C51A60C86}"/>
              </a:ext>
            </a:extLst>
          </p:cNvPr>
          <p:cNvSpPr txBox="1"/>
          <p:nvPr/>
        </p:nvSpPr>
        <p:spPr>
          <a:xfrm>
            <a:off x="193224" y="3429000"/>
            <a:ext cx="11805551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 từ</a:t>
            </a:r>
            <a:r>
              <a:rPr lang="vi-VN" sz="4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4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để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</a:t>
            </a:r>
            <a:r>
              <a:rPr lang="vi-VN" sz="4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 trẻ</a:t>
            </a:r>
            <a:r>
              <a:rPr lang="en-US" sz="4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367430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959209" y="516253"/>
            <a:ext cx="1090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	Đặt một câu có đại từ. Cho biết đại từ đó được dùng để làm gì.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4727D-56BE-4085-C1FC-989A9C81156C}"/>
              </a:ext>
            </a:extLst>
          </p:cNvPr>
          <p:cNvSpPr txBox="1"/>
          <p:nvPr/>
        </p:nvSpPr>
        <p:spPr>
          <a:xfrm>
            <a:off x="816644" y="2284967"/>
            <a:ext cx="107892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4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GB" sz="4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 </a:t>
            </a:r>
            <a:r>
              <a:rPr lang="vi-VN" sz="4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vi-VN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rất khéo tay, và đảm đang</a:t>
            </a:r>
          </a:p>
          <a:p>
            <a:pPr algn="just"/>
            <a:r>
              <a:rPr lang="vi-VN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Đại từ </a:t>
            </a:r>
            <a:r>
              <a:rPr lang="vi-VN" sz="4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vi-VN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được dùng để xưng hô</a:t>
            </a:r>
          </a:p>
        </p:txBody>
      </p:sp>
    </p:spTree>
    <p:extLst>
      <p:ext uri="{BB962C8B-B14F-4D97-AF65-F5344CB8AC3E}">
        <p14:creationId xmlns:p14="http://schemas.microsoft.com/office/powerpoint/2010/main" val="702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488211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4727D-56BE-4085-C1FC-989A9C81156C}"/>
              </a:ext>
            </a:extLst>
          </p:cNvPr>
          <p:cNvSpPr txBox="1"/>
          <p:nvPr/>
        </p:nvSpPr>
        <p:spPr>
          <a:xfrm>
            <a:off x="701399" y="1450663"/>
            <a:ext cx="107892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4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GB" sz="44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400" b="1" i="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 đen nằm phơi nắng ngoài hiên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,Thỉnh thoảng 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ngoe nguẩy đuôi thích thú</a:t>
            </a:r>
          </a:p>
          <a:p>
            <a:pPr algn="just"/>
            <a:r>
              <a:rPr lang="vi-VN" sz="4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Đại từ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được dùng để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 thế ( chỉ Mèo)</a:t>
            </a:r>
            <a:endParaRPr lang="vi-VN" sz="4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0534-5509-B0F7-A3CC-798C09EB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804" y="1803546"/>
            <a:ext cx="8617467" cy="2147968"/>
          </a:xfrm>
          <a:noFill/>
        </p:spPr>
        <p:txBody>
          <a:bodyPr>
            <a:prstTxWarp prst="textWave2">
              <a:avLst/>
            </a:prstTxWarp>
            <a:normAutofit/>
          </a:bodyPr>
          <a:lstStyle/>
          <a:p>
            <a:r>
              <a:rPr lang="en-VN" sz="6000">
                <a:solidFill>
                  <a:srgbClr val="3A52EE"/>
                </a:solidFill>
                <a:latin typeface="UTM Showcard" panose="02040603050506020204" pitchFamily="18"/>
              </a:rPr>
              <a:t>TRÌNH BÀY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4769513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488211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4727D-56BE-4085-C1FC-989A9C81156C}"/>
              </a:ext>
            </a:extLst>
          </p:cNvPr>
          <p:cNvSpPr txBox="1"/>
          <p:nvPr/>
        </p:nvSpPr>
        <p:spPr>
          <a:xfrm>
            <a:off x="3969148" y="681222"/>
            <a:ext cx="6850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</a:t>
            </a:r>
            <a:endParaRPr lang="vi-VN" sz="60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488211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57000" y="6985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4727D-56BE-4085-C1FC-989A9C81156C}"/>
              </a:ext>
            </a:extLst>
          </p:cNvPr>
          <p:cNvSpPr txBox="1"/>
          <p:nvPr/>
        </p:nvSpPr>
        <p:spPr>
          <a:xfrm>
            <a:off x="918094" y="581279"/>
            <a:ext cx="11409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bài học em hiểu thế nào là Đại từ?</a:t>
            </a:r>
            <a:endParaRPr lang="vi-VN" sz="4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A4CF1761-AD6A-8875-3209-B25E65178967}"/>
              </a:ext>
            </a:extLst>
          </p:cNvPr>
          <p:cNvSpPr/>
          <p:nvPr/>
        </p:nvSpPr>
        <p:spPr>
          <a:xfrm>
            <a:off x="518130" y="1828389"/>
            <a:ext cx="11115070" cy="8978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để xưng hô (đại từ xưng hô: tôi, ta, nó,...)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A0A95D0A-ED40-2A3A-4374-61983A90C741}"/>
              </a:ext>
            </a:extLst>
          </p:cNvPr>
          <p:cNvSpPr/>
          <p:nvPr/>
        </p:nvSpPr>
        <p:spPr>
          <a:xfrm>
            <a:off x="643466" y="2989759"/>
            <a:ext cx="11223517" cy="13188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để hỏi (đại từ nghi vấn: gì, đâu, nào, bao nhiêu,...)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27E3D32-B1EC-6D58-691C-2546CABB6475}"/>
              </a:ext>
            </a:extLst>
          </p:cNvPr>
          <p:cNvSpPr/>
          <p:nvPr/>
        </p:nvSpPr>
        <p:spPr>
          <a:xfrm>
            <a:off x="538465" y="4429356"/>
            <a:ext cx="11115070" cy="11755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 vi pham em sẽ ngừng bàn giao ko hoàn phí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latin typeface="Calibri" panose="020F0502020204030204"/>
              </a:rPr>
              <a:t>T</a:t>
            </a:r>
            <a:r>
              <a:rPr lang="en-GB" sz="3600" dirty="0" err="1">
                <a:latin typeface="Calibri" panose="020F0502020204030204"/>
              </a:rPr>
              <a:t>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vi-VN" sz="3600" dirty="0">
                <a:latin typeface="Calibri" panose="020F0502020204030204"/>
              </a:rPr>
              <a:t> hệ</a:t>
            </a:r>
            <a:r>
              <a:rPr lang="en-GB" sz="3600" dirty="0">
                <a:latin typeface="Calibri" panose="020F0502020204030204"/>
              </a:rPr>
              <a:t> </a:t>
            </a:r>
            <a:endParaRPr lang="vi-VN" sz="3600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035</a:t>
            </a:r>
            <a:r>
              <a:rPr lang="vi-VN" sz="4800" dirty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>
              <a:solidFill>
                <a:srgbClr val="0070C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</a:t>
            </a:r>
            <a:r>
              <a:rPr lang="vi-VN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5,9,12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5" y="2710594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50" y="2778653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46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rminator 14">
            <a:extLst>
              <a:ext uri="{FF2B5EF4-FFF2-40B4-BE49-F238E27FC236}">
                <a16:creationId xmlns:a16="http://schemas.microsoft.com/office/drawing/2014/main" id="{1E324FB1-1F50-484E-1FE2-F0239769CF02}"/>
              </a:ext>
            </a:extLst>
          </p:cNvPr>
          <p:cNvSpPr/>
          <p:nvPr/>
        </p:nvSpPr>
        <p:spPr>
          <a:xfrm>
            <a:off x="0" y="2039848"/>
            <a:ext cx="12192000" cy="4456050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B7A5B-C224-BAB4-1CB9-488A2295DDCA}"/>
              </a:ext>
            </a:extLst>
          </p:cNvPr>
          <p:cNvSpPr txBox="1"/>
          <p:nvPr/>
        </p:nvSpPr>
        <p:spPr>
          <a:xfrm>
            <a:off x="2192268" y="235122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BBC7D7-34CA-A1B8-2B6A-FEB12B34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000154" y="2268578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F7CCC9-0EC7-9741-BB61-A816FB6377DF}"/>
              </a:ext>
            </a:extLst>
          </p:cNvPr>
          <p:cNvSpPr txBox="1"/>
          <p:nvPr/>
        </p:nvSpPr>
        <p:spPr>
          <a:xfrm>
            <a:off x="2192268" y="333224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LUYỆN TẬP VỀ ĐẠI TỪ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F211EF-525B-4AD8-9316-82CDC2B4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000154" y="3249590"/>
            <a:ext cx="919996" cy="919996"/>
          </a:xfrm>
          <a:prstGeom prst="rect">
            <a:avLst/>
          </a:prstGeom>
        </p:spPr>
      </p:pic>
      <p:sp>
        <p:nvSpPr>
          <p:cNvPr id="28" name="Curved Up Ribbon 27">
            <a:extLst>
              <a:ext uri="{FF2B5EF4-FFF2-40B4-BE49-F238E27FC236}">
                <a16:creationId xmlns:a16="http://schemas.microsoft.com/office/drawing/2014/main" id="{C244B479-CE3F-E63C-DFB8-9E165D77DC8C}"/>
              </a:ext>
            </a:extLst>
          </p:cNvPr>
          <p:cNvSpPr/>
          <p:nvPr/>
        </p:nvSpPr>
        <p:spPr>
          <a:xfrm>
            <a:off x="1622652" y="27582"/>
            <a:ext cx="8946696" cy="1915939"/>
          </a:xfrm>
          <a:prstGeom prst="ellipse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CB55E-F450-7177-8055-8492CE0DB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699" y="162358"/>
            <a:ext cx="56514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2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2">
            <a:extLst>
              <a:ext uri="{FF2B5EF4-FFF2-40B4-BE49-F238E27FC236}">
                <a16:creationId xmlns:a16="http://schemas.microsoft.com/office/drawing/2014/main" id="{C2C5B01F-4073-4A16-B806-BCBC88CAFC78}"/>
              </a:ext>
            </a:extLst>
          </p:cNvPr>
          <p:cNvSpPr/>
          <p:nvPr/>
        </p:nvSpPr>
        <p:spPr>
          <a:xfrm>
            <a:off x="0" y="1411111"/>
            <a:ext cx="12192000" cy="5446889"/>
          </a:xfrm>
          <a:custGeom>
            <a:avLst/>
            <a:gdLst/>
            <a:ahLst/>
            <a:cxnLst/>
            <a:rect l="l" t="t" r="r" b="b"/>
            <a:pathLst>
              <a:path w="3476404" h="2137988">
                <a:moveTo>
                  <a:pt x="0" y="0"/>
                </a:moveTo>
                <a:lnTo>
                  <a:pt x="3476404" y="0"/>
                </a:lnTo>
                <a:lnTo>
                  <a:pt x="3476404" y="2137989"/>
                </a:lnTo>
                <a:lnTo>
                  <a:pt x="0" y="2137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C258AE81-F09F-4DEB-B60D-285D3BD0B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5022" y="367430"/>
            <a:ext cx="4353716" cy="3292992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325016" y="488211"/>
            <a:ext cx="11541968" cy="5958732"/>
          </a:xfrm>
          <a:custGeom>
            <a:avLst/>
            <a:gdLst>
              <a:gd name="connsiteX0" fmla="*/ 0 w 11541968"/>
              <a:gd name="connsiteY0" fmla="*/ 807587 h 5958732"/>
              <a:gd name="connsiteX1" fmla="*/ 807587 w 11541968"/>
              <a:gd name="connsiteY1" fmla="*/ 0 h 5958732"/>
              <a:gd name="connsiteX2" fmla="*/ 10734381 w 11541968"/>
              <a:gd name="connsiteY2" fmla="*/ 0 h 5958732"/>
              <a:gd name="connsiteX3" fmla="*/ 11541968 w 11541968"/>
              <a:gd name="connsiteY3" fmla="*/ 807587 h 5958732"/>
              <a:gd name="connsiteX4" fmla="*/ 11541968 w 11541968"/>
              <a:gd name="connsiteY4" fmla="*/ 5151145 h 5958732"/>
              <a:gd name="connsiteX5" fmla="*/ 10734381 w 11541968"/>
              <a:gd name="connsiteY5" fmla="*/ 5958732 h 5958732"/>
              <a:gd name="connsiteX6" fmla="*/ 807587 w 11541968"/>
              <a:gd name="connsiteY6" fmla="*/ 5958732 h 5958732"/>
              <a:gd name="connsiteX7" fmla="*/ 0 w 11541968"/>
              <a:gd name="connsiteY7" fmla="*/ 5151145 h 5958732"/>
              <a:gd name="connsiteX8" fmla="*/ 0 w 11541968"/>
              <a:gd name="connsiteY8" fmla="*/ 807587 h 59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5958732" fill="none" extrusionOk="0">
                <a:moveTo>
                  <a:pt x="0" y="807587"/>
                </a:moveTo>
                <a:cubicBezTo>
                  <a:pt x="337" y="370685"/>
                  <a:pt x="375516" y="23407"/>
                  <a:pt x="807587" y="0"/>
                </a:cubicBezTo>
                <a:cubicBezTo>
                  <a:pt x="3876641" y="72427"/>
                  <a:pt x="7395498" y="61419"/>
                  <a:pt x="10734381" y="0"/>
                </a:cubicBezTo>
                <a:cubicBezTo>
                  <a:pt x="11169132" y="-77563"/>
                  <a:pt x="11521773" y="355460"/>
                  <a:pt x="11541968" y="807587"/>
                </a:cubicBezTo>
                <a:cubicBezTo>
                  <a:pt x="11642844" y="2164002"/>
                  <a:pt x="11434655" y="4586544"/>
                  <a:pt x="11541968" y="5151145"/>
                </a:cubicBezTo>
                <a:cubicBezTo>
                  <a:pt x="11552516" y="5543629"/>
                  <a:pt x="11140966" y="5914526"/>
                  <a:pt x="10734381" y="5958732"/>
                </a:cubicBezTo>
                <a:cubicBezTo>
                  <a:pt x="9283744" y="5988559"/>
                  <a:pt x="4074507" y="5879426"/>
                  <a:pt x="807587" y="5958732"/>
                </a:cubicBezTo>
                <a:cubicBezTo>
                  <a:pt x="422524" y="5951841"/>
                  <a:pt x="-50934" y="5607235"/>
                  <a:pt x="0" y="5151145"/>
                </a:cubicBezTo>
                <a:cubicBezTo>
                  <a:pt x="50037" y="3555386"/>
                  <a:pt x="770" y="2384744"/>
                  <a:pt x="0" y="807587"/>
                </a:cubicBezTo>
                <a:close/>
              </a:path>
              <a:path w="11541968" h="5958732" stroke="0" extrusionOk="0">
                <a:moveTo>
                  <a:pt x="0" y="807587"/>
                </a:moveTo>
                <a:cubicBezTo>
                  <a:pt x="13879" y="365352"/>
                  <a:pt x="391028" y="61377"/>
                  <a:pt x="807587" y="0"/>
                </a:cubicBezTo>
                <a:cubicBezTo>
                  <a:pt x="5766233" y="123000"/>
                  <a:pt x="8642908" y="-96860"/>
                  <a:pt x="10734381" y="0"/>
                </a:cubicBezTo>
                <a:cubicBezTo>
                  <a:pt x="11111264" y="-52691"/>
                  <a:pt x="11567999" y="309090"/>
                  <a:pt x="11541968" y="807587"/>
                </a:cubicBezTo>
                <a:cubicBezTo>
                  <a:pt x="11545141" y="2067963"/>
                  <a:pt x="11636235" y="3460159"/>
                  <a:pt x="11541968" y="5151145"/>
                </a:cubicBezTo>
                <a:cubicBezTo>
                  <a:pt x="11480190" y="5619544"/>
                  <a:pt x="11099437" y="5945482"/>
                  <a:pt x="10734381" y="5958732"/>
                </a:cubicBezTo>
                <a:cubicBezTo>
                  <a:pt x="9246172" y="5798025"/>
                  <a:pt x="3956681" y="5998399"/>
                  <a:pt x="807587" y="5958732"/>
                </a:cubicBezTo>
                <a:cubicBezTo>
                  <a:pt x="351960" y="5956791"/>
                  <a:pt x="-48668" y="5575115"/>
                  <a:pt x="0" y="5151145"/>
                </a:cubicBezTo>
                <a:cubicBezTo>
                  <a:pt x="32216" y="3492872"/>
                  <a:pt x="57206" y="2154737"/>
                  <a:pt x="0" y="80758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802778FE-B322-489F-9FF8-5375AF44E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45032" y="488211"/>
            <a:ext cx="1070878" cy="96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4727D-56BE-4085-C1FC-989A9C81156C}"/>
              </a:ext>
            </a:extLst>
          </p:cNvPr>
          <p:cNvSpPr txBox="1"/>
          <p:nvPr/>
        </p:nvSpPr>
        <p:spPr>
          <a:xfrm>
            <a:off x="4053815" y="2342456"/>
            <a:ext cx="6850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TẠM BIÊT</a:t>
            </a:r>
            <a:endParaRPr lang="vi-VN" sz="60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01328142">
            <a:hlinkClick r:id="" action="ppaction://media"/>
            <a:extLst>
              <a:ext uri="{FF2B5EF4-FFF2-40B4-BE49-F238E27FC236}">
                <a16:creationId xmlns:a16="http://schemas.microsoft.com/office/drawing/2014/main" id="{80F4557B-F71F-337E-C5ED-21ADDE6B8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6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2378860" y="602044"/>
            <a:ext cx="1025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C08EF610-28A3-42D3-6FDB-C65ED87EDD26}"/>
              </a:ext>
            </a:extLst>
          </p:cNvPr>
          <p:cNvSpPr/>
          <p:nvPr/>
        </p:nvSpPr>
        <p:spPr>
          <a:xfrm>
            <a:off x="543041" y="2146692"/>
            <a:ext cx="3283893" cy="12424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DANH TỪ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19E500A6-D729-6126-C23D-A51ACD5A512C}"/>
              </a:ext>
            </a:extLst>
          </p:cNvPr>
          <p:cNvSpPr/>
          <p:nvPr/>
        </p:nvSpPr>
        <p:spPr>
          <a:xfrm>
            <a:off x="4151141" y="2146692"/>
            <a:ext cx="3889717" cy="14240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ĐỘNG TỪ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CB01B806-6D3D-6797-B873-C32CBC267AE0}"/>
              </a:ext>
            </a:extLst>
          </p:cNvPr>
          <p:cNvSpPr/>
          <p:nvPr/>
        </p:nvSpPr>
        <p:spPr>
          <a:xfrm>
            <a:off x="8365065" y="2146692"/>
            <a:ext cx="3245924" cy="132249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TÍNH TỪ</a:t>
            </a:r>
          </a:p>
        </p:txBody>
      </p:sp>
    </p:spTree>
    <p:extLst>
      <p:ext uri="{BB962C8B-B14F-4D97-AF65-F5344CB8AC3E}">
        <p14:creationId xmlns:p14="http://schemas.microsoft.com/office/powerpoint/2010/main" val="2705748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19E500A6-D729-6126-C23D-A51ACD5A512C}"/>
              </a:ext>
            </a:extLst>
          </p:cNvPr>
          <p:cNvSpPr/>
          <p:nvPr/>
        </p:nvSpPr>
        <p:spPr>
          <a:xfrm>
            <a:off x="4013200" y="1926559"/>
            <a:ext cx="4552591" cy="20189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</a:t>
            </a:r>
            <a:r>
              <a:rPr lang="vi-VN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ẠI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TỪ</a:t>
            </a:r>
          </a:p>
        </p:txBody>
      </p:sp>
    </p:spTree>
    <p:extLst>
      <p:ext uri="{BB962C8B-B14F-4D97-AF65-F5344CB8AC3E}">
        <p14:creationId xmlns:p14="http://schemas.microsoft.com/office/powerpoint/2010/main" val="847870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7AFB-7728-EA1D-AF12-AB7D3F99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880" y="2103437"/>
            <a:ext cx="10565603" cy="1325563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k</a:t>
            </a:r>
            <a:r>
              <a:rPr lang="sv-SE" sz="6600" dirty="0">
                <a:solidFill>
                  <a:srgbClr val="FF8FB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H</a:t>
            </a:r>
            <a:r>
              <a:rPr lang="sv-SE" sz="6600" dirty="0">
                <a:solidFill>
                  <a:srgbClr val="59A372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Á</a:t>
            </a:r>
            <a:r>
              <a:rPr lang="sv-SE" sz="6600" dirty="0">
                <a:solidFill>
                  <a:srgbClr val="8482EC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M</a:t>
            </a:r>
            <a: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sv-SE" sz="6600" dirty="0">
                <a:solidFill>
                  <a:srgbClr val="8BC0B9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p</a:t>
            </a:r>
            <a:r>
              <a:rPr lang="sv-SE" sz="6600" dirty="0">
                <a:solidFill>
                  <a:srgbClr val="FF8FB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h</a:t>
            </a:r>
            <a:r>
              <a:rPr lang="sv-SE" sz="6600" dirty="0">
                <a:solidFill>
                  <a:srgbClr val="B375E3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á</a:t>
            </a:r>
            <a: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sv-SE" sz="6600" dirty="0">
                <a:solidFill>
                  <a:srgbClr val="EC98A1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v</a:t>
            </a:r>
            <a:r>
              <a:rPr lang="sv-SE" sz="6600" dirty="0">
                <a:solidFill>
                  <a:srgbClr val="59A372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à</a:t>
            </a:r>
            <a: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 l</a:t>
            </a:r>
            <a:r>
              <a:rPr lang="sv-SE" sz="6600" dirty="0">
                <a:solidFill>
                  <a:srgbClr val="B375E3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u</a:t>
            </a:r>
            <a:r>
              <a:rPr lang="sv-SE" sz="6600" dirty="0">
                <a:solidFill>
                  <a:srgbClr val="E56271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y</a:t>
            </a:r>
            <a:r>
              <a:rPr lang="sv-SE" sz="6600" dirty="0">
                <a:solidFill>
                  <a:srgbClr val="5FED5D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ệ</a:t>
            </a:r>
            <a:r>
              <a:rPr lang="sv-SE" sz="6600" dirty="0">
                <a:solidFill>
                  <a:srgbClr val="0070C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n </a:t>
            </a:r>
            <a:r>
              <a:rPr lang="sv-SE" sz="6600" dirty="0">
                <a:solidFill>
                  <a:srgbClr val="E6E4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t</a:t>
            </a:r>
            <a:r>
              <a:rPr lang="sv-SE" sz="6600" dirty="0">
                <a:solidFill>
                  <a:srgbClr val="59A372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ậ</a:t>
            </a:r>
            <a:r>
              <a:rPr lang="sv-SE" sz="6600" dirty="0">
                <a:solidFill>
                  <a:srgbClr val="8BC0B9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  <a:t>p</a:t>
            </a:r>
            <a:br>
              <a:rPr lang="sv-SE" sz="6600" dirty="0">
                <a:solidFill>
                  <a:srgbClr val="FF6600"/>
                </a:solidFill>
                <a:latin typeface="UTM Showcard" panose="02040603050506020204" pitchFamily="18" charset="0"/>
                <a:cs typeface="Arial" panose="020B0604020202020204" pitchFamily="34" charset="0"/>
              </a:rPr>
            </a:br>
            <a:endParaRPr lang="en-V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0C384-9AC9-F59F-0899-057E81D0A474}"/>
              </a:ext>
            </a:extLst>
          </p:cNvPr>
          <p:cNvSpPr txBox="1"/>
          <p:nvPr/>
        </p:nvSpPr>
        <p:spPr>
          <a:xfrm>
            <a:off x="1322880" y="755561"/>
            <a:ext cx="6805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9D9737B-32D2-35F3-FC1D-77B00691B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4949" y="5326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8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8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895400" y="811054"/>
            <a:ext cx="7350199" cy="797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latin typeface="UTM Avo" panose="02040603050506020204" pitchFamily="18" charset="0"/>
                <a:ea typeface="+mj-ea"/>
                <a:cs typeface="+mj-cs"/>
              </a:rPr>
              <a:t>I.</a:t>
            </a:r>
            <a:r>
              <a:rPr lang="vi-VN" sz="4000" b="1" kern="1200" dirty="0"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lang="en-US" sz="4000" b="1" kern="1200" dirty="0"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UTM Avo" panose="02040603050506020204" pitchFamily="18" charset="0"/>
                <a:ea typeface="+mj-ea"/>
                <a:cs typeface="+mj-cs"/>
              </a:rPr>
              <a:t>xét</a:t>
            </a:r>
            <a:endParaRPr lang="en-US" sz="4000" b="1" kern="1200" dirty="0">
              <a:latin typeface="UTM Avo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1971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id="{C0F6D85A-A747-900D-FD04-66F31D1B4307}"/>
              </a:ext>
            </a:extLst>
          </p:cNvPr>
          <p:cNvSpPr/>
          <p:nvPr/>
        </p:nvSpPr>
        <p:spPr>
          <a:xfrm>
            <a:off x="321731" y="355600"/>
            <a:ext cx="11616267" cy="6502399"/>
          </a:xfrm>
          <a:prstGeom prst="plaque">
            <a:avLst/>
          </a:prstGeom>
          <a:solidFill>
            <a:schemeClr val="lt1">
              <a:alpha val="93848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372533" y="355600"/>
            <a:ext cx="11480800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.Nhận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179734" y="2256022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2753751" y="1906334"/>
            <a:ext cx="1350498" cy="56593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06335"/>
            <a:ext cx="1350498" cy="633046"/>
          </a:xfrm>
          <a:prstGeom prst="ellipse">
            <a:avLst/>
          </a:prstGeom>
          <a:solidFill>
            <a:srgbClr val="F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404348" y="2471466"/>
            <a:ext cx="67753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3556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 đố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74650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1778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KHÁNH HOÀI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5369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Nhưng quý nhất là người lao động.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262352" y="2471466"/>
            <a:ext cx="45909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355600" y="351301"/>
            <a:ext cx="11421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1.Xếp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78074" y="1671253"/>
            <a:ext cx="1350498" cy="5627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88884" y="1671252"/>
            <a:ext cx="1350498" cy="5627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3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13973</TotalTime>
  <Words>1204</Words>
  <Application>Microsoft Office PowerPoint</Application>
  <PresentationFormat>Widescreen</PresentationFormat>
  <Paragraphs>137</Paragraphs>
  <Slides>29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等线</vt:lpstr>
      <vt:lpstr>Aptos</vt:lpstr>
      <vt:lpstr>Arial</vt:lpstr>
      <vt:lpstr>Calibri</vt:lpstr>
      <vt:lpstr>Calibri Light</vt:lpstr>
      <vt:lpstr>Cambria</vt:lpstr>
      <vt:lpstr>Times New Roman</vt:lpstr>
      <vt:lpstr>UTM Avo</vt:lpstr>
      <vt:lpstr>UTM Showcard</vt:lpstr>
      <vt:lpstr>1_Custom Design</vt:lpstr>
      <vt:lpstr>PowerPoint Presentation</vt:lpstr>
      <vt:lpstr> KHỞI  ĐỘNG </vt:lpstr>
      <vt:lpstr>PowerPoint Presentation</vt:lpstr>
      <vt:lpstr>PowerPoint Presentation</vt:lpstr>
      <vt:lpstr>PowerPoint Presentation</vt:lpstr>
      <vt:lpstr> kHÁM phá và luyện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TRÌNH BÀY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20</cp:revision>
  <dcterms:created xsi:type="dcterms:W3CDTF">2023-09-23T14:20:55Z</dcterms:created>
  <dcterms:modified xsi:type="dcterms:W3CDTF">2024-12-06T16:41:06Z</dcterms:modified>
</cp:coreProperties>
</file>