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24"/>
  </p:notesMasterIdLst>
  <p:sldIdLst>
    <p:sldId id="256" r:id="rId2"/>
    <p:sldId id="3152" r:id="rId3"/>
    <p:sldId id="295" r:id="rId4"/>
    <p:sldId id="3081" r:id="rId5"/>
    <p:sldId id="3082" r:id="rId6"/>
    <p:sldId id="3153" r:id="rId7"/>
    <p:sldId id="3154" r:id="rId8"/>
    <p:sldId id="3087" r:id="rId9"/>
    <p:sldId id="3088" r:id="rId10"/>
    <p:sldId id="3089" r:id="rId11"/>
    <p:sldId id="3141" r:id="rId12"/>
    <p:sldId id="3142" r:id="rId13"/>
    <p:sldId id="3095" r:id="rId14"/>
    <p:sldId id="3096" r:id="rId15"/>
    <p:sldId id="3210" r:id="rId16"/>
    <p:sldId id="3212" r:id="rId17"/>
    <p:sldId id="3224" r:id="rId18"/>
    <p:sldId id="3213" r:id="rId19"/>
    <p:sldId id="3225" r:id="rId20"/>
    <p:sldId id="3227" r:id="rId21"/>
    <p:sldId id="3083" r:id="rId22"/>
    <p:sldId id="322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Segoe Print" panose="02000600000000000000" pitchFamily="2" charset="0"/>
      <p:regular r:id="rId29"/>
      <p:bold r:id="rId30"/>
    </p:embeddedFont>
    <p:embeddedFont>
      <p:font typeface="UTM Cookies" panose="02040603050506020204" pitchFamily="18" charset="0"/>
      <p:regular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89"/>
    <a:srgbClr val="E46C0A"/>
    <a:srgbClr val="FF6600"/>
    <a:srgbClr val="E07235"/>
    <a:srgbClr val="FFFBCD"/>
    <a:srgbClr val="FDDEEB"/>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235" autoAdjust="0"/>
    <p:restoredTop sz="94660"/>
  </p:normalViewPr>
  <p:slideViewPr>
    <p:cSldViewPr snapToGrid="0">
      <p:cViewPr varScale="1">
        <p:scale>
          <a:sx n="74" d="100"/>
          <a:sy n="74" d="100"/>
        </p:scale>
        <p:origin x="72" y="2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18/01/2024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559505" y="2034356"/>
            <a:ext cx="8583825" cy="2629759"/>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9A</a:t>
            </a:r>
            <a:endParaRPr lang="vi-VN" sz="4800" dirty="0">
              <a:ln w="19050">
                <a:solidFill>
                  <a:schemeClr val="bg1"/>
                </a:solidFill>
              </a:ln>
              <a:latin typeface="+mj-lt"/>
            </a:endParaRPr>
          </a:p>
          <a:p>
            <a:pPr algn="ctr">
              <a:lnSpc>
                <a:spcPct val="120000"/>
              </a:lnSpc>
            </a:pPr>
            <a:r>
              <a:rPr lang="vi-VN" sz="4800">
                <a:ln w="19050">
                  <a:solidFill>
                    <a:schemeClr val="bg1"/>
                  </a:solidFill>
                </a:ln>
                <a:latin typeface="+mj-lt"/>
              </a:rPr>
              <a:t>TẠO ĐẦU TRANG, CHÂN TRANG </a:t>
            </a:r>
            <a:endParaRPr lang="en-US" sz="4800">
              <a:ln w="19050">
                <a:solidFill>
                  <a:schemeClr val="bg1"/>
                </a:solidFill>
              </a:ln>
              <a:latin typeface="+mj-lt"/>
            </a:endParaRPr>
          </a:p>
          <a:p>
            <a:pPr algn="ctr">
              <a:lnSpc>
                <a:spcPct val="120000"/>
              </a:lnSpc>
            </a:pPr>
            <a:r>
              <a:rPr lang="vi-VN" sz="4800">
                <a:ln w="19050">
                  <a:solidFill>
                    <a:schemeClr val="bg1"/>
                  </a:solidFill>
                </a:ln>
                <a:latin typeface="+mj-lt"/>
              </a:rPr>
              <a:t>CHO VĂN BẢN</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09856" y="1111483"/>
            <a:ext cx="7842056" cy="2596545"/>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1091576" y="1276075"/>
            <a:ext cx="9250271" cy="2123658"/>
          </a:xfrm>
          <a:prstGeom prst="rect">
            <a:avLst/>
          </a:prstGeom>
          <a:noFill/>
        </p:spPr>
        <p:txBody>
          <a:bodyPr wrap="square" rtlCol="0">
            <a:spAutoFit/>
          </a:bodyPr>
          <a:lstStyle/>
          <a:p>
            <a:pPr lvl="0" algn="ctr"/>
            <a:r>
              <a:rPr lang="en-US" sz="6600">
                <a:solidFill>
                  <a:schemeClr val="accent6">
                    <a:lumMod val="50000"/>
                  </a:schemeClr>
                </a:solidFill>
                <a:latin typeface="+mj-lt"/>
              </a:rPr>
              <a:t>2.</a:t>
            </a:r>
          </a:p>
          <a:p>
            <a:pPr lvl="0" algn="ctr"/>
            <a:r>
              <a:rPr lang="vi-VN" sz="6600">
                <a:solidFill>
                  <a:schemeClr val="accent6">
                    <a:lumMod val="50000"/>
                  </a:schemeClr>
                </a:solidFill>
                <a:latin typeface="+mj-lt"/>
              </a:rPr>
              <a:t>ĐÁNH SỐ TRANG</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837542" y="1597503"/>
            <a:ext cx="10091575" cy="2197526"/>
            <a:chOff x="1117599" y="3488775"/>
            <a:chExt cx="10337000" cy="117488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337000" cy="1164036"/>
              <a:chOff x="1493519" y="3862639"/>
              <a:chExt cx="10337000" cy="116403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818987"/>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24129"/>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Số trang trong văn bản</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1060559" y="2203758"/>
            <a:ext cx="9620908"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các cuốn sách giáo khoa, sách văn học, truyện mà em đọc, em có nhìn thấy số trang của sách không? </a:t>
            </a:r>
            <a:r>
              <a:rPr lang="en-US" sz="2400">
                <a:solidFill>
                  <a:srgbClr val="000000"/>
                </a:solidFill>
                <a:latin typeface="UTM Avo" panose="02040603050506020204" pitchFamily="18" charset="0"/>
                <a:cs typeface="Times New Roman" panose="02020603050405020304" pitchFamily="18" charset="0"/>
              </a:rPr>
              <a:t>S</a:t>
            </a:r>
            <a:r>
              <a:rPr lang="vi-VN" sz="2400">
                <a:solidFill>
                  <a:srgbClr val="000000"/>
                </a:solidFill>
                <a:latin typeface="UTM Avo" panose="02040603050506020204" pitchFamily="18" charset="0"/>
                <a:cs typeface="Times New Roman" panose="02020603050405020304" pitchFamily="18" charset="0"/>
              </a:rPr>
              <a:t>ố trang sách thường nằm ở đâu? </a:t>
            </a:r>
          </a:p>
        </p:txBody>
      </p:sp>
    </p:spTree>
    <p:extLst>
      <p:ext uri="{BB962C8B-B14F-4D97-AF65-F5344CB8AC3E}">
        <p14:creationId xmlns:p14="http://schemas.microsoft.com/office/powerpoint/2010/main" val="7987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1503174" y="422728"/>
            <a:ext cx="9655745"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Các </a:t>
            </a:r>
            <a:r>
              <a:rPr lang="vi-VN" sz="2400">
                <a:solidFill>
                  <a:srgbClr val="000000"/>
                </a:solidFill>
                <a:latin typeface="UTM Avo" panose="02040603050506020204" pitchFamily="18" charset="0"/>
                <a:cs typeface="Times New Roman" panose="02020603050405020304" pitchFamily="18" charset="0"/>
              </a:rPr>
              <a:t>tài liệu dạng văn bản, nhất là	</a:t>
            </a:r>
            <a:r>
              <a:rPr lang="en-US" sz="2400">
                <a:solidFill>
                  <a:srgbClr val="000000"/>
                </a:solidFill>
                <a:latin typeface="UTM Avo" panose="02040603050506020204" pitchFamily="18" charset="0"/>
                <a:cs typeface="Times New Roman" panose="02020603050405020304" pitchFamily="18" charset="0"/>
              </a:rPr>
              <a:t>các văn bản dài thường đánh số trang để người đọc dễ theo dõi. Phần mềm soạn thảo văn bản có chức năng đánh số trang tự động cho văn bản. Số trang thường được đặt ở đầu trang hoặc chân trang. Em có thể lựa chọn đặt số trang ở vị trí bên trái, bên phải hoặc giữa. </a:t>
            </a:r>
            <a:endParaRPr lang="vi-VN" sz="2400">
              <a:solidFill>
                <a:srgbClr val="000000"/>
              </a:solidFill>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3" name="Picture 2">
            <a:extLst>
              <a:ext uri="{FF2B5EF4-FFF2-40B4-BE49-F238E27FC236}">
                <a16:creationId xmlns:a16="http://schemas.microsoft.com/office/drawing/2014/main" id="{E42B4099-CC5F-47DC-82B4-551E97262BF9}"/>
              </a:ext>
            </a:extLst>
          </p:cNvPr>
          <p:cNvPicPr>
            <a:picLocks noChangeAspect="1"/>
          </p:cNvPicPr>
          <p:nvPr/>
        </p:nvPicPr>
        <p:blipFill>
          <a:blip r:embed="rId3"/>
          <a:stretch>
            <a:fillRect/>
          </a:stretch>
        </p:blipFill>
        <p:spPr>
          <a:xfrm>
            <a:off x="1605524" y="3692943"/>
            <a:ext cx="8980952" cy="2371429"/>
          </a:xfrm>
          <a:prstGeom prst="rect">
            <a:avLst/>
          </a:prstGeom>
        </p:spPr>
      </p:pic>
      <p:sp>
        <p:nvSpPr>
          <p:cNvPr id="7" name="Rectangle 6">
            <a:extLst>
              <a:ext uri="{FF2B5EF4-FFF2-40B4-BE49-F238E27FC236}">
                <a16:creationId xmlns:a16="http://schemas.microsoft.com/office/drawing/2014/main" id="{CE7A6C67-8CEA-41D4-849D-50B3BFEA5B4E}"/>
              </a:ext>
            </a:extLst>
          </p:cNvPr>
          <p:cNvSpPr/>
          <p:nvPr/>
        </p:nvSpPr>
        <p:spPr>
          <a:xfrm>
            <a:off x="3389970" y="5997466"/>
            <a:ext cx="4904947" cy="454035"/>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9a.4. Ví dụ cách đặt số trang</a:t>
            </a:r>
          </a:p>
        </p:txBody>
      </p:sp>
    </p:spTree>
    <p:extLst>
      <p:ext uri="{BB962C8B-B14F-4D97-AF65-F5344CB8AC3E}">
        <p14:creationId xmlns:p14="http://schemas.microsoft.com/office/powerpoint/2010/main" val="2795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1604682"/>
            <a:chOff x="541427" y="4307442"/>
            <a:chExt cx="10570890" cy="1604682"/>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1604682"/>
              <a:chOff x="541575" y="4359396"/>
              <a:chExt cx="10400346" cy="1604682"/>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136964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1024896"/>
            </a:xfrm>
            <a:prstGeom prst="rect">
              <a:avLst/>
            </a:prstGeom>
          </p:spPr>
          <p:txBody>
            <a:bodyPr wrap="square">
              <a:spAutoFit/>
            </a:bodyPr>
            <a:lstStyle/>
            <a:p>
              <a:pPr lvl="0" algn="just" defTabSz="342900">
                <a:lnSpc>
                  <a:spcPct val="135000"/>
                </a:lnSpc>
                <a:defRPr/>
              </a:pPr>
              <a:r>
                <a:rPr lang="en-US" sz="2400">
                  <a:solidFill>
                    <a:prstClr val="black"/>
                  </a:solidFill>
                  <a:latin typeface="UTM Avo" panose="02040603050506020204" pitchFamily="18" charset="0"/>
                  <a:cs typeface="Times New Roman" panose="02020603050405020304" pitchFamily="18" charset="0"/>
                </a:rPr>
                <a:t>Số</a:t>
              </a:r>
              <a:r>
                <a:rPr lang="vi-VN" sz="2400">
                  <a:solidFill>
                    <a:prstClr val="black"/>
                  </a:solidFill>
                  <a:latin typeface="UTM Avo" panose="02040603050506020204" pitchFamily="18" charset="0"/>
                  <a:cs typeface="Times New Roman" panose="02020603050405020304" pitchFamily="18" charset="0"/>
                </a:rPr>
                <a:t> trang trong văn bản được đánh tự động và được đặt ở đầu trang hoặc chân trang.</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5574665"/>
            <a:chOff x="601971" y="425316"/>
            <a:chExt cx="10501714" cy="557466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5283746"/>
              <a:chOff x="1190601" y="4542474"/>
              <a:chExt cx="9921716" cy="528374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528374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5006371"/>
              </a:xfrm>
              <a:prstGeom prst="rect">
                <a:avLst/>
              </a:prstGeom>
            </p:spPr>
            <p:txBody>
              <a:bodyPr wrap="square">
                <a:spAutoFit/>
              </a:bodyPr>
              <a:lstStyle/>
              <a:p>
                <a:pPr lvl="0" algn="just" defTabSz="342900">
                  <a:lnSpc>
                    <a:spcPct val="150000"/>
                  </a:lnSpc>
                  <a:defRPr/>
                </a:pPr>
                <a:r>
                  <a:rPr lang="vi-VN" sz="2400" b="1">
                    <a:solidFill>
                      <a:prstClr val="black"/>
                    </a:solidFill>
                    <a:latin typeface="UTM Avo" panose="02040603050506020204" pitchFamily="18" charset="0"/>
                    <a:cs typeface="Times New Roman" panose="02020603050405020304" pitchFamily="18" charset="0"/>
                  </a:rPr>
                  <a:t>Em hãy chọn phương án sai trong các phương án sau:</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A.	Đánh số trang giúp người đọc biết độ dài của văn bản (nhìn số trang cuối).</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B.	Đánh số trang, cùng với mục lục, giúp người đọc dễ dàng tìm thấy các phần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c. Đánh số trang cho phép trích dẫn một trang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D. Phần mềm soạn thảo văn bản không có chức năng đánh số trang tự động.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spTree>
    <p:extLst>
      <p:ext uri="{BB962C8B-B14F-4D97-AF65-F5344CB8AC3E}">
        <p14:creationId xmlns:p14="http://schemas.microsoft.com/office/powerpoint/2010/main" val="160371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3193" y="1055032"/>
            <a:ext cx="8856910" cy="396939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3632533"/>
          </a:xfrm>
          <a:prstGeom prst="rect">
            <a:avLst/>
          </a:prstGeom>
          <a:noFill/>
        </p:spPr>
        <p:txBody>
          <a:bodyPr wrap="square" rtlCol="0">
            <a:spAutoFit/>
          </a:bodyPr>
          <a:lstStyle/>
          <a:p>
            <a:pPr algn="ctr">
              <a:lnSpc>
                <a:spcPct val="150000"/>
              </a:lnSpc>
            </a:pPr>
            <a:r>
              <a:rPr lang="en-US" sz="5400" dirty="0">
                <a:ln>
                  <a:solidFill>
                    <a:schemeClr val="bg1"/>
                  </a:solidFill>
                </a:ln>
                <a:solidFill>
                  <a:schemeClr val="accent6">
                    <a:lumMod val="50000"/>
                  </a:schemeClr>
                </a:solidFill>
                <a:latin typeface="+mj-lt"/>
              </a:rPr>
              <a:t>3. </a:t>
            </a:r>
            <a:r>
              <a:rPr lang="vi-VN" sz="5400" dirty="0">
                <a:ln>
                  <a:solidFill>
                    <a:schemeClr val="bg1"/>
                  </a:solidFill>
                </a:ln>
                <a:solidFill>
                  <a:schemeClr val="accent6">
                    <a:lumMod val="50000"/>
                  </a:schemeClr>
                </a:solidFill>
                <a:latin typeface="+mj-lt"/>
              </a:rPr>
              <a:t>THỰC HÀNH: </a:t>
            </a:r>
            <a:endParaRPr lang="en-US" sz="5400" dirty="0">
              <a:ln>
                <a:solidFill>
                  <a:schemeClr val="bg1"/>
                </a:solidFill>
              </a:ln>
              <a:solidFill>
                <a:schemeClr val="accent6">
                  <a:lumMod val="50000"/>
                </a:schemeClr>
              </a:solidFill>
              <a:latin typeface="+mj-lt"/>
            </a:endParaRPr>
          </a:p>
          <a:p>
            <a:pPr algn="ctr">
              <a:lnSpc>
                <a:spcPct val="150000"/>
              </a:lnSpc>
            </a:pPr>
            <a:r>
              <a:rPr lang="vi-VN" sz="5400" dirty="0">
                <a:ln>
                  <a:solidFill>
                    <a:schemeClr val="bg1"/>
                  </a:solidFill>
                </a:ln>
                <a:solidFill>
                  <a:schemeClr val="accent6">
                    <a:lumMod val="50000"/>
                  </a:schemeClr>
                </a:solidFill>
                <a:latin typeface="+mj-lt"/>
              </a:rPr>
              <a:t>ĐÁNH SỐ TRANG, THÊM </a:t>
            </a:r>
            <a:endParaRPr lang="en-US" sz="5400" dirty="0">
              <a:ln>
                <a:solidFill>
                  <a:schemeClr val="bg1"/>
                </a:solidFill>
              </a:ln>
              <a:solidFill>
                <a:schemeClr val="accent6">
                  <a:lumMod val="50000"/>
                </a:schemeClr>
              </a:solidFill>
              <a:latin typeface="+mj-lt"/>
            </a:endParaRPr>
          </a:p>
          <a:p>
            <a:pPr algn="ctr">
              <a:lnSpc>
                <a:spcPct val="150000"/>
              </a:lnSpc>
            </a:pPr>
            <a:r>
              <a:rPr lang="vi-VN" sz="5400" dirty="0">
                <a:ln>
                  <a:solidFill>
                    <a:schemeClr val="bg1"/>
                  </a:solidFill>
                </a:ln>
                <a:solidFill>
                  <a:schemeClr val="accent6">
                    <a:lumMod val="50000"/>
                  </a:schemeClr>
                </a:solidFill>
                <a:latin typeface="+mj-lt"/>
              </a:rPr>
              <a:t>ĐẦU TRANG VÀ CH</a:t>
            </a:r>
            <a:r>
              <a:rPr lang="en-US" sz="5400" dirty="0">
                <a:ln>
                  <a:solidFill>
                    <a:schemeClr val="bg1"/>
                  </a:solidFill>
                </a:ln>
                <a:solidFill>
                  <a:schemeClr val="accent6">
                    <a:lumMod val="50000"/>
                  </a:schemeClr>
                </a:solidFill>
                <a:latin typeface="+mj-lt"/>
              </a:rPr>
              <a:t>Â</a:t>
            </a:r>
            <a:r>
              <a:rPr lang="vi-VN" sz="5400" dirty="0">
                <a:ln>
                  <a:solidFill>
                    <a:schemeClr val="bg1"/>
                  </a:solidFill>
                </a:ln>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09144" y="951701"/>
            <a:ext cx="8356734" cy="4958217"/>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gn="ctr">
              <a:lnSpc>
                <a:spcPct val="150000"/>
              </a:lnSpc>
            </a:pPr>
            <a:r>
              <a:rPr lang="en-US" sz="3600">
                <a:solidFill>
                  <a:schemeClr val="accent6">
                    <a:lumMod val="50000"/>
                  </a:schemeClr>
                </a:solidFill>
                <a:latin typeface="UTM Avo" panose="02040603050506020204" pitchFamily="18" charset="0"/>
              </a:rPr>
              <a:t>Mở tệp </a:t>
            </a:r>
            <a:r>
              <a:rPr lang="en-US" sz="3600" b="1">
                <a:solidFill>
                  <a:schemeClr val="accent6">
                    <a:lumMod val="50000"/>
                  </a:schemeClr>
                </a:solidFill>
                <a:latin typeface="UTM Avo" panose="02040603050506020204" pitchFamily="18" charset="0"/>
              </a:rPr>
              <a:t>CLBTinhoc.docx </a:t>
            </a:r>
            <a:r>
              <a:rPr lang="en-US" sz="3600">
                <a:solidFill>
                  <a:schemeClr val="accent6">
                    <a:lumMod val="50000"/>
                  </a:schemeClr>
                </a:solidFill>
                <a:latin typeface="UTM Avo" panose="02040603050506020204" pitchFamily="18" charset="0"/>
              </a:rPr>
              <a:t>mà đã tạo ở Bài 8a (phần Luyện tập), bổ sung thêm nội dung, đánh số trang, thêm đầu trang và chân trang cho văn bản theo mẫu trong Hình 9a.5.</a:t>
            </a:r>
            <a:endParaRPr lang="vi-VN" sz="36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7D9B5-2132-48FF-A791-73CF37DDD4E0}"/>
              </a:ext>
            </a:extLst>
          </p:cNvPr>
          <p:cNvPicPr>
            <a:picLocks noChangeAspect="1"/>
          </p:cNvPicPr>
          <p:nvPr/>
        </p:nvPicPr>
        <p:blipFill>
          <a:blip r:embed="rId2"/>
          <a:stretch>
            <a:fillRect/>
          </a:stretch>
        </p:blipFill>
        <p:spPr>
          <a:xfrm>
            <a:off x="1807698" y="395792"/>
            <a:ext cx="8576604" cy="5179818"/>
          </a:xfrm>
          <a:prstGeom prst="rect">
            <a:avLst/>
          </a:prstGeom>
        </p:spPr>
      </p:pic>
      <p:sp>
        <p:nvSpPr>
          <p:cNvPr id="4" name="Rectangle 3">
            <a:extLst>
              <a:ext uri="{FF2B5EF4-FFF2-40B4-BE49-F238E27FC236}">
                <a16:creationId xmlns:a16="http://schemas.microsoft.com/office/drawing/2014/main" id="{E387C93F-4316-4D70-B42D-EBD412833DFC}"/>
              </a:ext>
            </a:extLst>
          </p:cNvPr>
          <p:cNvSpPr/>
          <p:nvPr/>
        </p:nvSpPr>
        <p:spPr>
          <a:xfrm>
            <a:off x="2193673" y="5592675"/>
            <a:ext cx="7804653"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9a.5. Vản bàn sau khi bổ sung nội dung, đãnh số trang,</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thêm đầu trang và chân trang</a:t>
            </a:r>
          </a:p>
        </p:txBody>
      </p:sp>
    </p:spTree>
    <p:extLst>
      <p:ext uri="{BB962C8B-B14F-4D97-AF65-F5344CB8AC3E}">
        <p14:creationId xmlns:p14="http://schemas.microsoft.com/office/powerpoint/2010/main" val="26051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353768"/>
            <a:ext cx="8959337" cy="1815882"/>
          </a:xfrm>
          <a:prstGeom prst="rect">
            <a:avLst/>
          </a:prstGeom>
          <a:noFill/>
        </p:spPr>
        <p:txBody>
          <a:bodyPr wrap="square">
            <a:spAutoFit/>
          </a:bodyPr>
          <a:lstStyle/>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Mở tệp </a:t>
            </a:r>
            <a:r>
              <a:rPr lang="vi-VN" altLang="zh-CN" sz="2800" b="1">
                <a:solidFill>
                  <a:schemeClr val="accent6">
                    <a:lumMod val="75000"/>
                  </a:schemeClr>
                </a:solidFill>
                <a:latin typeface="UTM Avo" panose="02040603050506020204" pitchFamily="18" charset="0"/>
                <a:cs typeface="Times New Roman" panose="02020603050405020304" pitchFamily="18" charset="0"/>
              </a:rPr>
              <a:t>CLBTinhoc.docx</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Chọn </a:t>
            </a:r>
            <a:r>
              <a:rPr lang="vi-VN" altLang="zh-CN" sz="2800" b="1">
                <a:solidFill>
                  <a:schemeClr val="accent6">
                    <a:lumMod val="75000"/>
                  </a:schemeClr>
                </a:solidFill>
                <a:latin typeface="UTM Avo" panose="02040603050506020204" pitchFamily="18" charset="0"/>
                <a:cs typeface="Times New Roman" panose="02020603050405020304" pitchFamily="18" charset="0"/>
              </a:rPr>
              <a:t>Insert</a:t>
            </a:r>
            <a:r>
              <a:rPr lang="vi-VN" altLang="zh-CN" sz="2800">
                <a:solidFill>
                  <a:schemeClr val="accent6">
                    <a:lumMod val="75000"/>
                  </a:schemeClr>
                </a:solidFill>
                <a:latin typeface="UTM Avo" panose="02040603050506020204" pitchFamily="18" charset="0"/>
                <a:cs typeface="Times New Roman" panose="02020603050405020304" pitchFamily="18" charset="0"/>
              </a:rPr>
              <a:t>, trong nhóm </a:t>
            </a:r>
            <a:r>
              <a:rPr lang="vi-VN" altLang="zh-CN" sz="2800" b="1">
                <a:solidFill>
                  <a:schemeClr val="accent6">
                    <a:lumMod val="75000"/>
                  </a:schemeClr>
                </a:solidFill>
                <a:latin typeface="UTM Avo" panose="02040603050506020204" pitchFamily="18" charset="0"/>
                <a:cs typeface="Times New Roman" panose="02020603050405020304" pitchFamily="18" charset="0"/>
              </a:rPr>
              <a:t>lệnh Header &amp; Footer</a:t>
            </a:r>
            <a:r>
              <a:rPr lang="vi-VN" altLang="zh-CN" sz="2800">
                <a:solidFill>
                  <a:schemeClr val="accent6">
                    <a:lumMod val="75000"/>
                  </a:schemeClr>
                </a:solidFill>
                <a:latin typeface="UTM Avo" panose="02040603050506020204" pitchFamily="18" charset="0"/>
                <a:cs typeface="Times New Roman" panose="02020603050405020304" pitchFamily="18" charset="0"/>
              </a:rPr>
              <a:t>, nháy chuột chọn lệnh tương ứng theo hướng dẫn trong Hình 9a.6.</a:t>
            </a:r>
          </a:p>
        </p:txBody>
      </p:sp>
      <p:pic>
        <p:nvPicPr>
          <p:cNvPr id="3" name="Picture 2">
            <a:extLst>
              <a:ext uri="{FF2B5EF4-FFF2-40B4-BE49-F238E27FC236}">
                <a16:creationId xmlns:a16="http://schemas.microsoft.com/office/drawing/2014/main" id="{833ACBA2-27CF-4642-9D21-F00608E8D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15882" y="4816558"/>
            <a:ext cx="2560235" cy="1561905"/>
          </a:xfrm>
          <a:prstGeom prst="rect">
            <a:avLst/>
          </a:prstGeom>
          <a:ln>
            <a:solidFill>
              <a:schemeClr val="tx1"/>
            </a:solidFill>
          </a:ln>
        </p:spPr>
      </p:pic>
      <p:sp>
        <p:nvSpPr>
          <p:cNvPr id="93" name="Flowchart: Process 92">
            <a:extLst>
              <a:ext uri="{FF2B5EF4-FFF2-40B4-BE49-F238E27FC236}">
                <a16:creationId xmlns:a16="http://schemas.microsoft.com/office/drawing/2014/main" id="{4FAE7BB0-FB7E-4519-A448-0CA21A636DEF}"/>
              </a:ext>
            </a:extLst>
          </p:cNvPr>
          <p:cNvSpPr/>
          <p:nvPr/>
        </p:nvSpPr>
        <p:spPr>
          <a:xfrm>
            <a:off x="1185566" y="4825729"/>
            <a:ext cx="2582167"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Header</a:t>
            </a:r>
            <a:r>
              <a:rPr lang="en-US" sz="2000">
                <a:solidFill>
                  <a:schemeClr val="tx1"/>
                </a:solidFill>
                <a:latin typeface="UTM Avo" panose="02040603050506020204" pitchFamily="18" charset="0"/>
              </a:rPr>
              <a:t> để</a:t>
            </a:r>
          </a:p>
          <a:p>
            <a:pPr lvl="0" algn="ctr">
              <a:lnSpc>
                <a:spcPct val="150000"/>
              </a:lnSpc>
              <a:defRPr/>
            </a:pPr>
            <a:r>
              <a:rPr lang="en-US" sz="2000">
                <a:solidFill>
                  <a:schemeClr val="tx1"/>
                </a:solidFill>
                <a:latin typeface="UTM Avo" panose="02040603050506020204" pitchFamily="18" charset="0"/>
              </a:rPr>
              <a:t>thêm đầu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5" name="Straight Arrow Connector 94">
            <a:extLst>
              <a:ext uri="{FF2B5EF4-FFF2-40B4-BE49-F238E27FC236}">
                <a16:creationId xmlns:a16="http://schemas.microsoft.com/office/drawing/2014/main" id="{211CC86B-50B4-4BE9-9374-2FC9C4C0C4EF}"/>
              </a:ext>
            </a:extLst>
          </p:cNvPr>
          <p:cNvCxnSpPr>
            <a:cxnSpLocks/>
          </p:cNvCxnSpPr>
          <p:nvPr/>
        </p:nvCxnSpPr>
        <p:spPr>
          <a:xfrm>
            <a:off x="3767733" y="523875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6" name="Flowchart: Process 95">
            <a:extLst>
              <a:ext uri="{FF2B5EF4-FFF2-40B4-BE49-F238E27FC236}">
                <a16:creationId xmlns:a16="http://schemas.microsoft.com/office/drawing/2014/main" id="{AA2B3D01-F16D-44B4-9432-F4801A02C411}"/>
              </a:ext>
            </a:extLst>
          </p:cNvPr>
          <p:cNvSpPr/>
          <p:nvPr/>
        </p:nvSpPr>
        <p:spPr>
          <a:xfrm>
            <a:off x="4762666" y="3466279"/>
            <a:ext cx="2582167" cy="92508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prstClr val="black"/>
                </a:solidFill>
                <a:latin typeface="UTM Avo" panose="02040603050506020204" pitchFamily="18" charset="0"/>
              </a:rPr>
              <a:t>Chọn </a:t>
            </a:r>
            <a:r>
              <a:rPr lang="en-US" sz="2000" b="1">
                <a:solidFill>
                  <a:prstClr val="black"/>
                </a:solidFill>
                <a:latin typeface="UTM Avo" panose="02040603050506020204" pitchFamily="18" charset="0"/>
              </a:rPr>
              <a:t>Footer</a:t>
            </a:r>
            <a:r>
              <a:rPr lang="en-US" sz="2000">
                <a:solidFill>
                  <a:prstClr val="black"/>
                </a:solidFill>
                <a:latin typeface="UTM Avo" panose="02040603050506020204" pitchFamily="18" charset="0"/>
              </a:rPr>
              <a:t> để</a:t>
            </a:r>
          </a:p>
          <a:p>
            <a:pPr lvl="0" algn="ctr">
              <a:lnSpc>
                <a:spcPct val="150000"/>
              </a:lnSpc>
              <a:defRPr/>
            </a:pPr>
            <a:r>
              <a:rPr lang="en-US" sz="2000">
                <a:solidFill>
                  <a:prstClr val="black"/>
                </a:solidFill>
                <a:latin typeface="UTM Avo" panose="02040603050506020204" pitchFamily="18" charset="0"/>
              </a:rPr>
              <a:t>thêm chân trang</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97" name="Straight Arrow Connector 96">
            <a:extLst>
              <a:ext uri="{FF2B5EF4-FFF2-40B4-BE49-F238E27FC236}">
                <a16:creationId xmlns:a16="http://schemas.microsoft.com/office/drawing/2014/main" id="{8CE1E513-2BF9-4453-A6D0-0E9FE8C39400}"/>
              </a:ext>
            </a:extLst>
          </p:cNvPr>
          <p:cNvCxnSpPr>
            <a:cxnSpLocks/>
          </p:cNvCxnSpPr>
          <p:nvPr/>
        </p:nvCxnSpPr>
        <p:spPr>
          <a:xfrm>
            <a:off x="5920399" y="4438650"/>
            <a:ext cx="0" cy="66675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8" name="Flowchart: Process 97">
            <a:extLst>
              <a:ext uri="{FF2B5EF4-FFF2-40B4-BE49-F238E27FC236}">
                <a16:creationId xmlns:a16="http://schemas.microsoft.com/office/drawing/2014/main" id="{C6DC5416-E814-4A41-A9DE-DED18A4330BB}"/>
              </a:ext>
            </a:extLst>
          </p:cNvPr>
          <p:cNvSpPr/>
          <p:nvPr/>
        </p:nvSpPr>
        <p:spPr>
          <a:xfrm>
            <a:off x="8367117" y="4816558"/>
            <a:ext cx="2986683"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Page Number </a:t>
            </a:r>
            <a:r>
              <a:rPr lang="en-US" sz="2000">
                <a:solidFill>
                  <a:schemeClr val="tx1"/>
                </a:solidFill>
                <a:latin typeface="UTM Avo" panose="02040603050506020204" pitchFamily="18" charset="0"/>
              </a:rPr>
              <a:t>để đánh số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9" name="Straight Arrow Connector 98">
            <a:extLst>
              <a:ext uri="{FF2B5EF4-FFF2-40B4-BE49-F238E27FC236}">
                <a16:creationId xmlns:a16="http://schemas.microsoft.com/office/drawing/2014/main" id="{B5C3CEF5-3290-4307-915F-B15153EC0A42}"/>
              </a:ext>
            </a:extLst>
          </p:cNvPr>
          <p:cNvCxnSpPr>
            <a:cxnSpLocks/>
          </p:cNvCxnSpPr>
          <p:nvPr/>
        </p:nvCxnSpPr>
        <p:spPr>
          <a:xfrm flipH="1">
            <a:off x="6934200" y="525561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fade">
                                      <p:cBhvr>
                                        <p:cTn id="20" dur="500"/>
                                        <p:tgtEl>
                                          <p:spTgt spid="18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6">
                                            <p:txEl>
                                              <p:pRg st="1" end="1"/>
                                            </p:txEl>
                                          </p:spTgt>
                                        </p:tgtEl>
                                        <p:attrNameLst>
                                          <p:attrName>style.visibility</p:attrName>
                                        </p:attrNameLst>
                                      </p:cBhvr>
                                      <p:to>
                                        <p:strVal val="visible"/>
                                      </p:to>
                                    </p:set>
                                    <p:animEffect transition="in" filter="fade">
                                      <p:cBhvr>
                                        <p:cTn id="25" dur="500"/>
                                        <p:tgtEl>
                                          <p:spTgt spid="18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left)">
                                      <p:cBhvr>
                                        <p:cTn id="39" dur="500"/>
                                        <p:tgtEl>
                                          <p:spTgt spid="9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up)">
                                      <p:cBhvr>
                                        <p:cTn id="48" dur="500"/>
                                        <p:tgtEl>
                                          <p:spTgt spid="9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right)">
                                      <p:cBhvr>
                                        <p:cTn id="5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P spid="93" grpId="0" animBg="1"/>
      <p:bldP spid="96"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964725" cy="1391385"/>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6" name="TextBox 185">
            <a:extLst>
              <a:ext uri="{FF2B5EF4-FFF2-40B4-BE49-F238E27FC236}">
                <a16:creationId xmlns:a16="http://schemas.microsoft.com/office/drawing/2014/main" id="{E55C4CD9-B033-463B-A543-D55D3C2BC369}"/>
              </a:ext>
            </a:extLst>
          </p:cNvPr>
          <p:cNvSpPr txBox="1"/>
          <p:nvPr/>
        </p:nvSpPr>
        <p:spPr>
          <a:xfrm>
            <a:off x="705040" y="379655"/>
            <a:ext cx="10548540" cy="5553828"/>
          </a:xfrm>
          <a:prstGeom prst="rect">
            <a:avLst/>
          </a:prstGeom>
          <a:noFill/>
        </p:spPr>
        <p:txBody>
          <a:bodyPr wrap="square">
            <a:spAutoFit/>
          </a:bodyPr>
          <a:lstStyle/>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Page Number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Bottom of Page/Plain </a:t>
            </a:r>
            <a:endParaRPr lang="en-US" altLang="zh-CN" sz="2400" b="1">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b="1">
                <a:solidFill>
                  <a:schemeClr val="accent6">
                    <a:lumMod val="75000"/>
                  </a:schemeClr>
                </a:solidFill>
                <a:latin typeface="UTM Avo" panose="02040603050506020204" pitchFamily="18" charset="0"/>
                <a:cs typeface="Times New Roman" panose="02020603050405020304" pitchFamily="18" charset="0"/>
              </a:rPr>
              <a:t>          </a:t>
            </a:r>
            <a:r>
              <a:rPr lang="vi-VN" altLang="zh-CN" sz="2400" b="1">
                <a:solidFill>
                  <a:schemeClr val="accent6">
                    <a:lumMod val="75000"/>
                  </a:schemeClr>
                </a:solidFill>
                <a:latin typeface="UTM Avo" panose="02040603050506020204" pitchFamily="18" charset="0"/>
                <a:cs typeface="Times New Roman" panose="02020603050405020304" pitchFamily="18" charset="0"/>
              </a:rPr>
              <a:t>Number 2</a:t>
            </a:r>
            <a:r>
              <a:rPr lang="vi-VN" altLang="zh-CN" sz="2400">
                <a:solidFill>
                  <a:schemeClr val="accent6">
                    <a:lumMod val="75000"/>
                  </a:schemeClr>
                </a:solidFill>
                <a:latin typeface="UTM Avo" panose="02040603050506020204" pitchFamily="18" charset="0"/>
                <a:cs typeface="Times New Roman" panose="02020603050405020304" pitchFamily="18" charset="0"/>
              </a:rPr>
              <a:t> để đánh số trang vào vị trí giữa, bên dưới trang văn bản.</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Header,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“Tài liệu dự án”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Footer, </a:t>
            </a:r>
            <a:r>
              <a:rPr lang="vi-VN" altLang="zh-CN" sz="2400">
                <a:solidFill>
                  <a:schemeClr val="accent6">
                    <a:lumMod val="75000"/>
                  </a:schemeClr>
                </a:solidFill>
                <a:latin typeface="UTM Avo" panose="02040603050506020204" pitchFamily="18" charset="0"/>
                <a:cs typeface="Times New Roman" panose="02020603050405020304" pitchFamily="18" charset="0"/>
              </a:rPr>
              <a:t>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“CLB Tin học”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Nháy chuột chọn lệnh</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 </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để hoàn thành việc đánh số trang, thêm đầu trang và chân trang.</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Lưu văn bản.</a:t>
            </a:r>
            <a:endParaRPr lang="vi-VN" altLang="zh-CN" sz="2400">
              <a:solidFill>
                <a:schemeClr val="accent6">
                  <a:lumMod val="75000"/>
                </a:schemeClr>
              </a:solidFill>
              <a:latin typeface="UTM Avo" panose="02040603050506020204" pitchFamily="18" charset="0"/>
              <a:cs typeface="Times New Roman" panose="02020603050405020304" pitchFamily="18" charset="0"/>
            </a:endParaRPr>
          </a:p>
        </p:txBody>
      </p:sp>
      <p:pic>
        <p:nvPicPr>
          <p:cNvPr id="4" name="Picture 3" descr="A picture containing polygon&#10;&#10;Description automatically generated">
            <a:extLst>
              <a:ext uri="{FF2B5EF4-FFF2-40B4-BE49-F238E27FC236}">
                <a16:creationId xmlns:a16="http://schemas.microsoft.com/office/drawing/2014/main" id="{7EB369BD-DF8B-4E39-B61B-4ECA6E5FB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080" y="4197533"/>
            <a:ext cx="820305" cy="688302"/>
          </a:xfrm>
          <a:prstGeom prst="rect">
            <a:avLst/>
          </a:prstGeom>
          <a:ln>
            <a:solidFill>
              <a:schemeClr val="tx1"/>
            </a:solidFill>
          </a:ln>
        </p:spPr>
      </p:pic>
    </p:spTree>
    <p:extLst>
      <p:ext uri="{BB962C8B-B14F-4D97-AF65-F5344CB8AC3E}">
        <p14:creationId xmlns:p14="http://schemas.microsoft.com/office/powerpoint/2010/main" val="219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500"/>
                                        <p:tgtEl>
                                          <p:spTgt spid="1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fade">
                                      <p:cBhvr>
                                        <p:cTn id="17" dur="500"/>
                                        <p:tgtEl>
                                          <p:spTgt spid="1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6">
                                            <p:txEl>
                                              <p:pRg st="2" end="2"/>
                                            </p:txEl>
                                          </p:spTgt>
                                        </p:tgtEl>
                                        <p:attrNameLst>
                                          <p:attrName>style.visibility</p:attrName>
                                        </p:attrNameLst>
                                      </p:cBhvr>
                                      <p:to>
                                        <p:strVal val="visible"/>
                                      </p:to>
                                    </p:set>
                                    <p:animEffect transition="in" filter="fade">
                                      <p:cBhvr>
                                        <p:cTn id="22" dur="500"/>
                                        <p:tgtEl>
                                          <p:spTgt spid="1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6">
                                            <p:txEl>
                                              <p:pRg st="3" end="3"/>
                                            </p:txEl>
                                          </p:spTgt>
                                        </p:tgtEl>
                                        <p:attrNameLst>
                                          <p:attrName>style.visibility</p:attrName>
                                        </p:attrNameLst>
                                      </p:cBhvr>
                                      <p:to>
                                        <p:strVal val="visible"/>
                                      </p:to>
                                    </p:set>
                                    <p:animEffect transition="in" filter="fade">
                                      <p:cBhvr>
                                        <p:cTn id="27" dur="500"/>
                                        <p:tgtEl>
                                          <p:spTgt spid="18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6">
                                            <p:txEl>
                                              <p:pRg st="4" end="4"/>
                                            </p:txEl>
                                          </p:spTgt>
                                        </p:tgtEl>
                                        <p:attrNameLst>
                                          <p:attrName>style.visibility</p:attrName>
                                        </p:attrNameLst>
                                      </p:cBhvr>
                                      <p:to>
                                        <p:strVal val="visible"/>
                                      </p:to>
                                    </p:set>
                                    <p:animEffect transition="in" filter="fade">
                                      <p:cBhvr>
                                        <p:cTn id="32" dur="500"/>
                                        <p:tgtEl>
                                          <p:spTgt spid="18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6">
                                            <p:txEl>
                                              <p:pRg st="5" end="5"/>
                                            </p:txEl>
                                          </p:spTgt>
                                        </p:tgtEl>
                                        <p:attrNameLst>
                                          <p:attrName>style.visibility</p:attrName>
                                        </p:attrNameLst>
                                      </p:cBhvr>
                                      <p:to>
                                        <p:strVal val="visible"/>
                                      </p:to>
                                    </p:set>
                                    <p:animEffect transition="in" filter="fade">
                                      <p:cBhvr>
                                        <p:cTn id="40" dur="500"/>
                                        <p:tgtEl>
                                          <p:spTgt spid="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5CFEF5-65BB-46A9-93B7-66A5F04A9AB8}"/>
              </a:ext>
            </a:extLst>
          </p:cNvPr>
          <p:cNvSpPr/>
          <p:nvPr/>
        </p:nvSpPr>
        <p:spPr>
          <a:xfrm>
            <a:off x="533495" y="1122148"/>
            <a:ext cx="4659569" cy="3416320"/>
          </a:xfrm>
          <a:prstGeom prst="rect">
            <a:avLst/>
          </a:prstGeom>
        </p:spPr>
        <p:txBody>
          <a:bodyPr wrap="square">
            <a:spAutoFit/>
          </a:bodyPr>
          <a:lstStyle/>
          <a:p>
            <a:pPr lvl="0" indent="457200" algn="just" defTabSz="342900"/>
            <a:r>
              <a:rPr lang="vi-VN" sz="2400">
                <a:solidFill>
                  <a:srgbClr val="000000"/>
                </a:solidFill>
                <a:latin typeface="UTM Avo" panose="02040603050506020204" pitchFamily="18" charset="0"/>
                <a:cs typeface="Times New Roman" panose="02020603050405020304" pitchFamily="18" charset="0"/>
              </a:rPr>
              <a:t>Em hãy quan sát Hình 9a.1, Hình 9a.2 và tìm ra những phần khác nhau trong hai trang</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văn bản.</a:t>
            </a:r>
            <a:endParaRPr lang="en-US" sz="2400">
              <a:solidFill>
                <a:srgbClr val="000000"/>
              </a:solidFill>
              <a:latin typeface="UTM Avo" panose="02040603050506020204" pitchFamily="18" charset="0"/>
              <a:cs typeface="Times New Roman" panose="02020603050405020304" pitchFamily="18" charset="0"/>
            </a:endParaRPr>
          </a:p>
          <a:p>
            <a:pPr lvl="0" indent="457200" algn="just" defTabSz="342900"/>
            <a:r>
              <a:rPr lang="vi-VN" sz="2400">
                <a:solidFill>
                  <a:srgbClr val="000000"/>
                </a:solidFill>
                <a:latin typeface="UTM Avo" panose="02040603050506020204" pitchFamily="18" charset="0"/>
                <a:cs typeface="Times New Roman" panose="02020603050405020304" pitchFamily="18" charset="0"/>
              </a:rPr>
              <a:t>Trong các cuốn sách, truyện em đã đọc có các thành phần văn bản đó không?</a:t>
            </a:r>
          </a:p>
          <a:p>
            <a:pPr lvl="0" indent="457200" algn="just" defTabSz="342900"/>
            <a:r>
              <a:rPr lang="vi-VN" sz="2400">
                <a:solidFill>
                  <a:srgbClr val="000000"/>
                </a:solidFill>
                <a:latin typeface="UTM Avo" panose="02040603050506020204" pitchFamily="18" charset="0"/>
                <a:cs typeface="Times New Roman" panose="02020603050405020304" pitchFamily="18" charset="0"/>
              </a:rPr>
              <a:t>Tác dụng của chúng là gì?</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3" name="Shape 314"/>
          <p:cNvPicPr/>
          <p:nvPr/>
        </p:nvPicPr>
        <p:blipFill rotWithShape="1">
          <a:blip r:embed="rId3"/>
          <a:srcRect b="6114"/>
          <a:stretch/>
        </p:blipFill>
        <p:spPr>
          <a:xfrm>
            <a:off x="5469511" y="230527"/>
            <a:ext cx="2819400" cy="3703520"/>
          </a:xfrm>
          <a:prstGeom prst="rect">
            <a:avLst/>
          </a:prstGeom>
        </p:spPr>
      </p:pic>
      <p:pic>
        <p:nvPicPr>
          <p:cNvPr id="14" name="Shape 316"/>
          <p:cNvPicPr/>
          <p:nvPr/>
        </p:nvPicPr>
        <p:blipFill>
          <a:blip r:embed="rId4"/>
          <a:stretch/>
        </p:blipFill>
        <p:spPr>
          <a:xfrm>
            <a:off x="8487160" y="2450244"/>
            <a:ext cx="3038534" cy="3806456"/>
          </a:xfrm>
          <a:prstGeom prst="rect">
            <a:avLst/>
          </a:prstGeom>
        </p:spPr>
      </p:pic>
      <p:sp>
        <p:nvSpPr>
          <p:cNvPr id="15" name="Rectangle 14">
            <a:extLst>
              <a:ext uri="{FF2B5EF4-FFF2-40B4-BE49-F238E27FC236}">
                <a16:creationId xmlns:a16="http://schemas.microsoft.com/office/drawing/2014/main" id="{EAC93C4B-B512-40EE-89BC-AC6F1955AED0}"/>
              </a:ext>
            </a:extLst>
          </p:cNvPr>
          <p:cNvSpPr/>
          <p:nvPr/>
        </p:nvSpPr>
        <p:spPr>
          <a:xfrm>
            <a:off x="8288911" y="611758"/>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1.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
        <p:nvSpPr>
          <p:cNvPr id="16" name="Rectangle 15">
            <a:extLst>
              <a:ext uri="{FF2B5EF4-FFF2-40B4-BE49-F238E27FC236}">
                <a16:creationId xmlns:a16="http://schemas.microsoft.com/office/drawing/2014/main" id="{EAC93C4B-B512-40EE-89BC-AC6F1955AED0}"/>
              </a:ext>
            </a:extLst>
          </p:cNvPr>
          <p:cNvSpPr/>
          <p:nvPr/>
        </p:nvSpPr>
        <p:spPr>
          <a:xfrm>
            <a:off x="5469511" y="5159344"/>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35034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3639183"/>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3516668"/>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Em có thể </a:t>
            </a:r>
            <a:r>
              <a:rPr lang="vi-VN" sz="2800" b="1">
                <a:solidFill>
                  <a:srgbClr val="000000"/>
                </a:solidFill>
                <a:latin typeface="UTM Avo" panose="02040603050506020204" pitchFamily="18" charset="0"/>
                <a:cs typeface="Times New Roman" panose="02020603050405020304" pitchFamily="18" charset="0"/>
              </a:rPr>
              <a:t>thay đổi </a:t>
            </a:r>
            <a:r>
              <a:rPr lang="vi-VN" sz="2800">
                <a:solidFill>
                  <a:srgbClr val="000000"/>
                </a:solidFill>
                <a:latin typeface="UTM Avo" panose="02040603050506020204" pitchFamily="18" charset="0"/>
                <a:cs typeface="Times New Roman" panose="02020603050405020304" pitchFamily="18" charset="0"/>
              </a:rPr>
              <a:t>vị trí, căn lề, thay đổi cở chữ, phông chữ, màu sắc,... cho phần văn bản mà em nhập vào đầu trang và chân trang. Cách làm giống như với văn bản trong phần nội dung.</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1118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CLBTinhoc.docx </a:t>
            </a:r>
            <a:r>
              <a:rPr lang="vi-VN" sz="2400">
                <a:latin typeface="UTM Avo" panose="02040603050506020204" pitchFamily="18" charset="0"/>
                <a:cs typeface="Times New Roman" panose="02020603050405020304" pitchFamily="18" charset="0"/>
              </a:rPr>
              <a:t>và thực hiện các yêu cầu sau đây:</a:t>
            </a:r>
          </a:p>
          <a:p>
            <a:pPr algn="just" defTabSz="342900">
              <a:lnSpc>
                <a:spcPct val="150000"/>
              </a:lnSpc>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Bổ sung thêm tên người hoặc tên nhóm thực hiện dự án vào đầu trang.</a:t>
            </a:r>
          </a:p>
          <a:p>
            <a:pPr algn="just" defTabSz="342900">
              <a:lnSpc>
                <a:spcPct val="150000"/>
              </a:lnSpc>
            </a:pPr>
            <a:r>
              <a:rPr lang="vi-VN" sz="2400">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Đặt lại số trang vào vị trí bên trái của chân trang.</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9" y="1433716"/>
            <a:ext cx="4750586" cy="4445832"/>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Em hãy tìm hiểu cách thêm hình ảnh, hình đồ hoạ vào chân trang và đầu trang rồi bổ sung vào đầu trang và chân trang trong tệp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CLBTinhoc.docx </a:t>
            </a: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một đường thẳng theo mẫu như Hình 9a.7.</a:t>
            </a:r>
          </a:p>
        </p:txBody>
      </p:sp>
      <p:sp>
        <p:nvSpPr>
          <p:cNvPr id="5" name="Rectangle 4">
            <a:extLst>
              <a:ext uri="{FF2B5EF4-FFF2-40B4-BE49-F238E27FC236}">
                <a16:creationId xmlns:a16="http://schemas.microsoft.com/office/drawing/2014/main" id="{6C316F14-1729-4577-BDD7-E6796D16DBE8}"/>
              </a:ext>
            </a:extLst>
          </p:cNvPr>
          <p:cNvSpPr/>
          <p:nvPr/>
        </p:nvSpPr>
        <p:spPr>
          <a:xfrm>
            <a:off x="5352895" y="5444781"/>
            <a:ext cx="6042390" cy="86953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Hình 9a. 7. Mẫu bổ sung đường thẳng vào đẩu trang, chân trang</a:t>
            </a:r>
            <a:endParaRPr kumimoji="0" lang="en-US"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3" name="Picture 2" descr="Graphical user interface, table&#10;&#10;Description automatically generated with medium confidence">
            <a:extLst>
              <a:ext uri="{FF2B5EF4-FFF2-40B4-BE49-F238E27FC236}">
                <a16:creationId xmlns:a16="http://schemas.microsoft.com/office/drawing/2014/main" id="{4DE278FE-687B-428B-B3CC-C24A3EC62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895" y="1332182"/>
            <a:ext cx="6042390" cy="3931194"/>
          </a:xfrm>
          <a:prstGeom prst="rect">
            <a:avLst/>
          </a:prstGeom>
        </p:spPr>
      </p:pic>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3"/>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ĐẦU TRANG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V</a:t>
            </a:r>
            <a:r>
              <a:rPr lang="en-US" sz="6600">
                <a:solidFill>
                  <a:schemeClr val="accent6">
                    <a:lumMod val="50000"/>
                  </a:schemeClr>
                </a:solidFill>
                <a:latin typeface="+mj-lt"/>
              </a:rPr>
              <a:t>À</a:t>
            </a:r>
            <a:r>
              <a:rPr lang="vi-VN" sz="6600">
                <a:solidFill>
                  <a:schemeClr val="accent6">
                    <a:lumMod val="50000"/>
                  </a:schemeClr>
                </a:solidFill>
                <a:latin typeface="+mj-lt"/>
              </a:rPr>
              <a:t> CH</a:t>
            </a:r>
            <a:r>
              <a:rPr lang="en-US" sz="6600">
                <a:solidFill>
                  <a:schemeClr val="accent6">
                    <a:lumMod val="50000"/>
                  </a:schemeClr>
                </a:solidFill>
                <a:latin typeface="+mj-lt"/>
              </a:rPr>
              <a:t>Â</a:t>
            </a:r>
            <a:r>
              <a:rPr lang="vi-VN" sz="6600">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480291"/>
            <a:ext cx="5738779" cy="3924619"/>
            <a:chOff x="1117599" y="3528268"/>
            <a:chExt cx="10337000" cy="85000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528268"/>
              <a:ext cx="10337000" cy="850008"/>
              <a:chOff x="1493519" y="3891280"/>
              <a:chExt cx="10337000" cy="85000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53360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519" y="3920838"/>
                <a:ext cx="2925392" cy="25729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65855"/>
              <a:ext cx="7274873" cy="324129"/>
            </a:xfrm>
            <a:prstGeom prst="rect">
              <a:avLst/>
            </a:prstGeom>
          </p:spPr>
          <p:txBody>
            <a:bodyPr wrap="square">
              <a:spAutoFit/>
            </a:bodyPr>
            <a:lstStyle/>
            <a:p>
              <a:pPr lvl="0" algn="ctr" defTabSz="342900">
                <a:lnSpc>
                  <a:spcPct val="135000"/>
                </a:lnSpc>
                <a:defRPr/>
              </a:pPr>
              <a:r>
                <a:rPr lang="pt-BR" sz="2800" b="1">
                  <a:solidFill>
                    <a:srgbClr val="000000"/>
                  </a:solidFill>
                  <a:latin typeface="UTM Avo" panose="02040603050506020204" pitchFamily="18" charset="0"/>
                  <a:cs typeface="Times New Roman" panose="02020603050405020304" pitchFamily="18" charset="0"/>
                </a:rPr>
                <a:t>Đầu trang và chân trang cho em</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927891" y="2132565"/>
            <a:ext cx="5284582" cy="202209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trang văn bản ở Hình 9a.2, phần văn bản màu cam có nội dung “Tài liệu dự án” và “CLB Tin học" cho em biết điều gì?</a:t>
            </a:r>
          </a:p>
        </p:txBody>
      </p:sp>
      <p:pic>
        <p:nvPicPr>
          <p:cNvPr id="16" name="Shape 316">
            <a:extLst>
              <a:ext uri="{FF2B5EF4-FFF2-40B4-BE49-F238E27FC236}">
                <a16:creationId xmlns:a16="http://schemas.microsoft.com/office/drawing/2014/main" id="{BF6E0C7C-15DB-450C-89D7-257AD2881F2B}"/>
              </a:ext>
            </a:extLst>
          </p:cNvPr>
          <p:cNvPicPr/>
          <p:nvPr/>
        </p:nvPicPr>
        <p:blipFill>
          <a:blip r:embed="rId2"/>
          <a:stretch/>
        </p:blipFill>
        <p:spPr>
          <a:xfrm>
            <a:off x="7317654" y="449808"/>
            <a:ext cx="3864150" cy="5900824"/>
          </a:xfrm>
          <a:prstGeom prst="rect">
            <a:avLst/>
          </a:prstGeom>
        </p:spPr>
      </p:pic>
      <p:sp>
        <p:nvSpPr>
          <p:cNvPr id="18" name="Rectangle 17">
            <a:extLst>
              <a:ext uri="{FF2B5EF4-FFF2-40B4-BE49-F238E27FC236}">
                <a16:creationId xmlns:a16="http://schemas.microsoft.com/office/drawing/2014/main" id="{6339CB94-404C-4F8E-AA14-9586E55BBC63}"/>
              </a:ext>
            </a:extLst>
          </p:cNvPr>
          <p:cNvSpPr/>
          <p:nvPr/>
        </p:nvSpPr>
        <p:spPr>
          <a:xfrm>
            <a:off x="4193082" y="5321050"/>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7" y="1612751"/>
            <a:ext cx="7057514" cy="40164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Đầu trang </a:t>
            </a:r>
            <a:r>
              <a:rPr lang="vi-VN" sz="2400">
                <a:solidFill>
                  <a:srgbClr val="000000"/>
                </a:solidFill>
                <a:latin typeface="UTM Avo" panose="02040603050506020204" pitchFamily="18" charset="0"/>
                <a:cs typeface="Times New Roman" panose="02020603050405020304" pitchFamily="18" charset="0"/>
              </a:rPr>
              <a:t>(Header) và </a:t>
            </a:r>
            <a:r>
              <a:rPr lang="vi-VN" sz="2400" b="1">
                <a:solidFill>
                  <a:srgbClr val="000000"/>
                </a:solidFill>
                <a:latin typeface="UTM Avo" panose="02040603050506020204" pitchFamily="18" charset="0"/>
                <a:cs typeface="Times New Roman" panose="02020603050405020304" pitchFamily="18" charset="0"/>
              </a:rPr>
              <a:t>chân trang </a:t>
            </a:r>
            <a:r>
              <a:rPr lang="vi-VN" sz="2400">
                <a:solidFill>
                  <a:srgbClr val="000000"/>
                </a:solidFill>
                <a:latin typeface="UTM Avo" panose="02040603050506020204" pitchFamily="18" charset="0"/>
                <a:cs typeface="Times New Roman" panose="02020603050405020304" pitchFamily="18" charset="0"/>
              </a:rPr>
              <a:t>(Footer) lần lượt là phần trên cùng (phần lề trên) và dưới cùng (phần lề dưới) của văn bản. Chúng là các phần riêng biệt với văn bản chính (Hình 9a.3) và thường được sử dụng để chứa chú thích, số trang, tên văn bản, tên tác giả,... Đầu trang và chân trang cũng có thể chứa hình ảnh hay h</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nh đồ hoạ.</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FE08A60E-0E3C-41DC-9C93-533DE31BC8E4}"/>
              </a:ext>
            </a:extLst>
          </p:cNvPr>
          <p:cNvPicPr>
            <a:picLocks noChangeAspect="1"/>
          </p:cNvPicPr>
          <p:nvPr/>
        </p:nvPicPr>
        <p:blipFill>
          <a:blip r:embed="rId3"/>
          <a:stretch>
            <a:fillRect/>
          </a:stretch>
        </p:blipFill>
        <p:spPr>
          <a:xfrm>
            <a:off x="7672041" y="1639028"/>
            <a:ext cx="3693615" cy="4016484"/>
          </a:xfrm>
          <a:prstGeom prst="rect">
            <a:avLst/>
          </a:prstGeom>
        </p:spPr>
      </p:pic>
      <p:sp>
        <p:nvSpPr>
          <p:cNvPr id="9" name="Rectangle 8">
            <a:extLst>
              <a:ext uri="{FF2B5EF4-FFF2-40B4-BE49-F238E27FC236}">
                <a16:creationId xmlns:a16="http://schemas.microsoft.com/office/drawing/2014/main" id="{B9B1EA1E-978A-42BA-82F8-F4D03B5C0065}"/>
              </a:ext>
            </a:extLst>
          </p:cNvPr>
          <p:cNvSpPr/>
          <p:nvPr/>
        </p:nvSpPr>
        <p:spPr>
          <a:xfrm>
            <a:off x="7538227" y="5562329"/>
            <a:ext cx="4079754"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9a.3. Vị tri của</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đầu trang và chân trang</a:t>
            </a: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descr="A picture containing doll, toy&#10;&#10;Description automatically generated">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34190" r="30630"/>
          <a:stretch/>
        </p:blipFill>
        <p:spPr>
          <a:xfrm>
            <a:off x="744632" y="2499943"/>
            <a:ext cx="2030541"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2775174" y="163061"/>
            <a:ext cx="6641651" cy="3854531"/>
          </a:xfrm>
          <a:prstGeom prst="cloudCallout">
            <a:avLst>
              <a:gd name="adj1" fmla="val -52160"/>
              <a:gd name="adj2" fmla="val 47670"/>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672248" y="580682"/>
            <a:ext cx="4847502" cy="301928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Các thông tin đặt trong phần đầu trang và chân trang sẽ </a:t>
            </a:r>
            <a:r>
              <a:rPr lang="vi-VN" sz="2400" b="1">
                <a:solidFill>
                  <a:srgbClr val="000000"/>
                </a:solidFill>
                <a:latin typeface="UTM Avo" panose="02040603050506020204" pitchFamily="18" charset="0"/>
                <a:cs typeface="Times New Roman" panose="02020603050405020304" pitchFamily="18" charset="0"/>
              </a:rPr>
              <a:t>tự động xuất hiện</a:t>
            </a:r>
            <a:r>
              <a:rPr lang="vi-VN" sz="2400">
                <a:solidFill>
                  <a:srgbClr val="000000"/>
                </a:solidFill>
                <a:latin typeface="UTM Avo" panose="02040603050506020204" pitchFamily="18" charset="0"/>
                <a:cs typeface="Times New Roman" panose="02020603050405020304" pitchFamily="18" charset="0"/>
              </a:rPr>
              <a:t> ở tất cả các trang. Nhờ vậy, </a:t>
            </a:r>
            <a:r>
              <a:rPr lang="en-US" sz="2400">
                <a:solidFill>
                  <a:srgbClr val="000000"/>
                </a:solidFill>
                <a:latin typeface="UTM Avo" panose="02040603050506020204" pitchFamily="18" charset="0"/>
                <a:cs typeface="Times New Roman" panose="02020603050405020304" pitchFamily="18" charset="0"/>
              </a:rPr>
              <a:t>chúng ta</a:t>
            </a:r>
            <a:r>
              <a:rPr lang="vi-VN" sz="2400">
                <a:solidFill>
                  <a:srgbClr val="000000"/>
                </a:solidFill>
                <a:latin typeface="UTM Avo" panose="02040603050506020204" pitchFamily="18" charset="0"/>
                <a:cs typeface="Times New Roman" panose="02020603050405020304" pitchFamily="18" charset="0"/>
              </a:rPr>
              <a:t> có thể cố định một số thông tin cần xuyên suốt cả văn bản.</a:t>
            </a:r>
          </a:p>
        </p:txBody>
      </p:sp>
    </p:spTree>
    <p:extLst>
      <p:ext uri="{BB962C8B-B14F-4D97-AF65-F5344CB8AC3E}">
        <p14:creationId xmlns:p14="http://schemas.microsoft.com/office/powerpoint/2010/main" val="13814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4344809"/>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4099777"/>
          </a:xfrm>
          <a:prstGeom prst="rect">
            <a:avLst/>
          </a:prstGeom>
          <a:noFill/>
        </p:spPr>
        <p:txBody>
          <a:bodyPr wrap="square">
            <a:spAutoFit/>
          </a:bodyPr>
          <a:lstStyle/>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Thông tin ở đầu trang và chân trang cung cấp thông tin </a:t>
            </a:r>
            <a:r>
              <a:rPr lang="vi-VN" sz="2800" b="1">
                <a:solidFill>
                  <a:srgbClr val="000000"/>
                </a:solidFill>
                <a:latin typeface="UTM Avo" panose="02040603050506020204" pitchFamily="18" charset="0"/>
                <a:cs typeface="Times New Roman" panose="02020603050405020304" pitchFamily="18" charset="0"/>
              </a:rPr>
              <a:t>ngắn gọn </a:t>
            </a:r>
            <a:r>
              <a:rPr lang="vi-VN" sz="2800">
                <a:solidFill>
                  <a:srgbClr val="000000"/>
                </a:solidFill>
                <a:latin typeface="UTM Avo" panose="02040603050506020204" pitchFamily="18" charset="0"/>
                <a:cs typeface="Times New Roman" panose="02020603050405020304" pitchFamily="18" charset="0"/>
              </a:rPr>
              <a:t>về văn bản giúp </a:t>
            </a:r>
            <a:r>
              <a:rPr lang="vi-VN" sz="2800" b="1">
                <a:solidFill>
                  <a:srgbClr val="000000"/>
                </a:solidFill>
                <a:latin typeface="UTM Avo" panose="02040603050506020204" pitchFamily="18" charset="0"/>
                <a:cs typeface="Times New Roman" panose="02020603050405020304" pitchFamily="18" charset="0"/>
              </a:rPr>
              <a:t>phân loại</a:t>
            </a:r>
            <a:r>
              <a:rPr lang="vi-VN" sz="2800">
                <a:solidFill>
                  <a:srgbClr val="000000"/>
                </a:solidFill>
                <a:latin typeface="UTM Avo" panose="02040603050506020204" pitchFamily="18" charset="0"/>
                <a:cs typeface="Times New Roman" panose="02020603050405020304" pitchFamily="18" charset="0"/>
              </a:rPr>
              <a:t>, </a:t>
            </a:r>
            <a:r>
              <a:rPr lang="vi-VN" sz="2800" b="1">
                <a:solidFill>
                  <a:srgbClr val="000000"/>
                </a:solidFill>
                <a:latin typeface="UTM Avo" panose="02040603050506020204" pitchFamily="18" charset="0"/>
                <a:cs typeface="Times New Roman" panose="02020603050405020304" pitchFamily="18" charset="0"/>
              </a:rPr>
              <a:t>kiểm soát </a:t>
            </a:r>
            <a:r>
              <a:rPr lang="vi-VN" sz="2800">
                <a:solidFill>
                  <a:srgbClr val="000000"/>
                </a:solidFill>
                <a:latin typeface="UTM Avo" panose="02040603050506020204" pitchFamily="18" charset="0"/>
                <a:cs typeface="Times New Roman" panose="02020603050405020304" pitchFamily="18" charset="0"/>
              </a:rPr>
              <a:t>các trang trong văn bản. Ngoài ra thông tin ở đầu trang và chân trang còn giúp trang văn bản </a:t>
            </a:r>
            <a:r>
              <a:rPr lang="vi-VN" sz="2800" b="1">
                <a:solidFill>
                  <a:srgbClr val="000000"/>
                </a:solidFill>
                <a:latin typeface="UTM Avo" panose="02040603050506020204" pitchFamily="18" charset="0"/>
                <a:cs typeface="Times New Roman" panose="02020603050405020304" pitchFamily="18" charset="0"/>
              </a:rPr>
              <a:t>chuyên nghiệp</a:t>
            </a:r>
            <a:r>
              <a:rPr lang="vi-VN" sz="2800">
                <a:solidFill>
                  <a:srgbClr val="000000"/>
                </a:solidFill>
                <a:latin typeface="UTM Avo" panose="02040603050506020204" pitchFamily="18" charset="0"/>
                <a:cs typeface="Times New Roman" panose="02020603050405020304" pitchFamily="18" charset="0"/>
              </a:rPr>
              <a:t> và </a:t>
            </a:r>
            <a:r>
              <a:rPr lang="vi-VN" sz="2800" b="1">
                <a:solidFill>
                  <a:srgbClr val="000000"/>
                </a:solidFill>
                <a:latin typeface="UTM Avo" panose="02040603050506020204" pitchFamily="18" charset="0"/>
                <a:cs typeface="Times New Roman" panose="02020603050405020304" pitchFamily="18" charset="0"/>
              </a:rPr>
              <a:t>đẹp hơn </a:t>
            </a:r>
            <a:r>
              <a:rPr lang="vi-VN" sz="2800">
                <a:solidFill>
                  <a:srgbClr val="000000"/>
                </a:solidFill>
                <a:latin typeface="UTM Avo" panose="02040603050506020204" pitchFamily="18" charset="0"/>
                <a:cs typeface="Times New Roman" panose="02020603050405020304" pitchFamily="18" charset="0"/>
              </a:rPr>
              <a:t>nhờ cách sắp xếp thông tin hay các hình ảnh trang trí.</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2073033"/>
            <a:chOff x="541427" y="4307442"/>
            <a:chExt cx="10570890" cy="225127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251278"/>
              <a:chOff x="541575" y="4359396"/>
              <a:chExt cx="10400346" cy="225127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016244"/>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66412"/>
              <a:ext cx="9598058" cy="1654488"/>
            </a:xfrm>
            <a:prstGeom prst="rect">
              <a:avLst/>
            </a:prstGeom>
          </p:spPr>
          <p:txBody>
            <a:bodyPr wrap="square">
              <a:spAutoFit/>
            </a:bodyPr>
            <a:lstStyle/>
            <a:p>
              <a:pPr marL="342900" indent="-342900" algn="just" defTabSz="342900">
                <a:lnSpc>
                  <a:spcPct val="135000"/>
                </a:lnSpc>
                <a:buFont typeface="Arial" pitchFamily="34" charset="0"/>
                <a:buChar char="•"/>
              </a:pPr>
              <a:r>
                <a:rPr lang="vi-VN" sz="2400" b="1">
                  <a:latin typeface="UTM Avo" panose="02040603050506020204" pitchFamily="18" charset="0"/>
                  <a:cs typeface="Times New Roman" panose="02020603050405020304" pitchFamily="18" charset="0"/>
                </a:rPr>
                <a:t>Đầu trang </a:t>
              </a:r>
              <a:r>
                <a:rPr lang="vi-VN" sz="2400">
                  <a:latin typeface="UTM Avo" panose="02040603050506020204" pitchFamily="18" charset="0"/>
                  <a:cs typeface="Times New Roman" panose="02020603050405020304" pitchFamily="18" charset="0"/>
                </a:rPr>
                <a:t>và </a:t>
              </a:r>
              <a:r>
                <a:rPr lang="vi-VN" sz="2400" b="1">
                  <a:latin typeface="UTM Avo" panose="02040603050506020204" pitchFamily="18" charset="0"/>
                  <a:cs typeface="Times New Roman" panose="02020603050405020304" pitchFamily="18" charset="0"/>
                </a:rPr>
                <a:t>chân trang </a:t>
              </a:r>
              <a:r>
                <a:rPr lang="vi-VN" sz="2400">
                  <a:latin typeface="UTM Avo" panose="02040603050506020204" pitchFamily="18" charset="0"/>
                  <a:cs typeface="Times New Roman" panose="02020603050405020304" pitchFamily="18" charset="0"/>
                </a:rPr>
                <a:t>là phần riêng biệt với văn bản chính; thường chứa thông tin ngắn gọn; được tự động thêm vào tất cả các trang trong văn bản.</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5774094"/>
            <a:chOff x="601971" y="716236"/>
            <a:chExt cx="10501714" cy="577409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5774094"/>
              <a:chOff x="1190601" y="4542475"/>
              <a:chExt cx="9921716" cy="577409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3476" y="5044541"/>
                <a:ext cx="9598058" cy="4999830"/>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những phương án đúng trong các phương án sau:</a:t>
                </a:r>
              </a:p>
              <a:p>
                <a:pPr algn="just" defTabSz="342900">
                  <a:lnSpc>
                    <a:spcPct val="150000"/>
                  </a:lnSpc>
                </a:pPr>
                <a:r>
                  <a:rPr lang="vi-VN" sz="2400">
                    <a:latin typeface="UTM Avo" panose="02040603050506020204" pitchFamily="18" charset="0"/>
                    <a:cs typeface="Times New Roman" panose="02020603050405020304" pitchFamily="18" charset="0"/>
                  </a:rPr>
                  <a:t>A.	Đầu trang và chân trang là đoạn văn bản đầu tiên và cuối cùng trong một trang.</a:t>
                </a:r>
              </a:p>
              <a:p>
                <a:pPr algn="just" defTabSz="342900">
                  <a:lnSpc>
                    <a:spcPct val="150000"/>
                  </a:lnSpc>
                </a:pPr>
                <a:r>
                  <a:rPr lang="vi-VN" sz="2400">
                    <a:latin typeface="UTM Avo" panose="02040603050506020204" pitchFamily="18" charset="0"/>
                    <a:cs typeface="Times New Roman" panose="02020603050405020304" pitchFamily="18" charset="0"/>
                  </a:rPr>
                  <a:t>B.	Thông tin ở phần đầu trang và chân trang thường ngắn gọn và được tự động thêm vào tất cả các trang trong văn bản.</a:t>
                </a:r>
              </a:p>
              <a:p>
                <a:pPr algn="just" defTabSz="342900">
                  <a:lnSpc>
                    <a:spcPct val="150000"/>
                  </a:lnSpc>
                </a:pPr>
                <a:r>
                  <a:rPr lang="vi-VN" sz="2400">
                    <a:latin typeface="UTM Avo" panose="02040603050506020204" pitchFamily="18" charset="0"/>
                    <a:cs typeface="Times New Roman" panose="02020603050405020304" pitchFamily="18" charset="0"/>
                  </a:rPr>
                  <a:t>c. Đầu trang và chân trang là văn bản hoặc hình ảnh được chèn vào lề trên và lề dưới.</a:t>
                </a:r>
              </a:p>
              <a:p>
                <a:pPr algn="just" defTabSz="342900">
                  <a:lnSpc>
                    <a:spcPct val="150000"/>
                  </a:lnSpc>
                </a:pPr>
                <a:r>
                  <a:rPr lang="vi-VN" sz="2400">
                    <a:latin typeface="UTM Avo" panose="02040603050506020204" pitchFamily="18" charset="0"/>
                    <a:cs typeface="Times New Roman" panose="02020603050405020304" pitchFamily="18" charset="0"/>
                  </a:rPr>
                  <a:t>D. Không thể đưa hình ảnh vào đầu trang và chân trang.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1180</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Segoe Print</vt:lpstr>
      <vt:lpstr>Arial</vt:lpstr>
      <vt:lpstr>UTM Cookies</vt:lpstr>
      <vt:lpstr>Calibri</vt:lpstr>
      <vt:lpstr>萝莉体 第二版</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247</cp:revision>
  <dcterms:created xsi:type="dcterms:W3CDTF">2021-06-02T01:34:28Z</dcterms:created>
  <dcterms:modified xsi:type="dcterms:W3CDTF">2024-01-18T00:29:08Z</dcterms:modified>
</cp:coreProperties>
</file>