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Lst>
  <p:sldSz cx="18288000" cy="10287000"/>
  <p:notesSz cx="6858000" cy="9144000"/>
  <p:embeddedFontLst>
    <p:embeddedFont>
      <p:font typeface="#9Slide05 Aquarelle" panose="02040603050506020204" pitchFamily="18" charset="0"/>
      <p:regular r:id="rId52"/>
    </p:embeddedFont>
    <p:embeddedFont>
      <p:font typeface="#9Slide05 Dear Saturday" panose="02000505000000020004" pitchFamily="2" charset="0"/>
      <p:regular r:id="rId53"/>
    </p:embeddedFont>
    <p:embeddedFont>
      <p:font typeface="#9Slide05 VL Fadilla" pitchFamily="2" charset="0"/>
      <p:regular r:id="rId54"/>
    </p:embeddedFont>
    <p:embeddedFont>
      <p:font typeface="Fraunces" panose="020B0604020202020204" charset="0"/>
      <p:regular r:id="rId55"/>
    </p:embeddedFont>
    <p:embeddedFont>
      <p:font typeface="Fraunces Bold" panose="020B0604020202020204" charset="0"/>
      <p:regular r:id="rId56"/>
    </p:embeddedFont>
    <p:embeddedFont>
      <p:font typeface="Roboto Condensed" panose="02000000000000000000" pitchFamily="2" charset="0"/>
      <p:regular r:id="rId57"/>
      <p:bold r:id="rId58"/>
      <p:italic r:id="rId59"/>
      <p:boldItalic r:id="rId60"/>
    </p:embeddedFont>
    <p:embeddedFont>
      <p:font typeface="Roboto Condensed Bold" panose="02000000000000000000" pitchFamily="2" charset="0"/>
      <p:bold r:id="rId61"/>
    </p:embeddedFont>
    <p:embeddedFont>
      <p:font typeface="Roboto Condensed Bold Italics" panose="020B0604020202020204" charset="0"/>
      <p:regular r:id="rId62"/>
    </p:embeddedFont>
    <p:embeddedFont>
      <p:font typeface="Roboto Condensed Italics" panose="020B0604020202020204" charset="0"/>
      <p:regular r:id="rId63"/>
    </p:embeddedFont>
    <p:embeddedFont>
      <p:font typeface="UTM ThuPhap Thien An" panose="02040603050506020204" pitchFamily="18" charset="0"/>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318"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E44C03-0861-4A35-98A8-E8B2597EEC55}" type="datetimeFigureOut">
              <a:rPr lang="en-US" smtClean="0"/>
              <a:t>15/06/2024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9C49E-47AE-4FC7-8A56-A06839E15EF0}" type="slidenum">
              <a:rPr lang="en-US" smtClean="0"/>
              <a:t>‹#›</a:t>
            </a:fld>
            <a:endParaRPr lang="en-US"/>
          </a:p>
        </p:txBody>
      </p:sp>
    </p:spTree>
    <p:extLst>
      <p:ext uri="{BB962C8B-B14F-4D97-AF65-F5344CB8AC3E}">
        <p14:creationId xmlns:p14="http://schemas.microsoft.com/office/powerpoint/2010/main" val="1759536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ee6DJqkdd7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BNjG_Wwxru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video: </a:t>
            </a:r>
            <a:r>
              <a:rPr lang="en-US" sz="1800" dirty="0">
                <a:solidFill>
                  <a:srgbClr val="1155CC"/>
                </a:solidFill>
                <a:effectLst/>
                <a:latin typeface="Calibri" panose="020F0502020204030204" pitchFamily="34" charset="0"/>
                <a:ea typeface="Times New Roman" panose="02020603050405020304" pitchFamily="18" charset="0"/>
                <a:hlinkClick r:id="rId3"/>
              </a:rPr>
              <a:t>https://www.youtube.com/watch?v=ee6DJqkdd7c</a:t>
            </a:r>
            <a:endParaRPr lang="en-US" sz="18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B9C49E-47AE-4FC7-8A56-A06839E15EF0}" type="slidenum">
              <a:rPr lang="en-US" smtClean="0"/>
              <a:t>13</a:t>
            </a:fld>
            <a:endParaRPr lang="en-US"/>
          </a:p>
        </p:txBody>
      </p:sp>
    </p:spTree>
    <p:extLst>
      <p:ext uri="{BB962C8B-B14F-4D97-AF65-F5344CB8AC3E}">
        <p14:creationId xmlns:p14="http://schemas.microsoft.com/office/powerpoint/2010/main" val="3231173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t>
            </a:r>
            <a:r>
              <a:rPr lang="en-US" dirty="0" err="1"/>
              <a:t>đọc</a:t>
            </a:r>
            <a:r>
              <a:rPr lang="en-US" dirty="0"/>
              <a:t> </a:t>
            </a:r>
            <a:r>
              <a:rPr lang="en-US" dirty="0" err="1"/>
              <a:t>mẫu</a:t>
            </a:r>
            <a:r>
              <a:rPr lang="en-US" dirty="0"/>
              <a:t>: </a:t>
            </a:r>
            <a:r>
              <a:rPr lang="en-US" sz="1800" dirty="0">
                <a:solidFill>
                  <a:srgbClr val="1155CC"/>
                </a:solidFill>
                <a:effectLst/>
                <a:latin typeface="Calibri" panose="020F0502020204030204" pitchFamily="34" charset="0"/>
                <a:ea typeface="Times New Roman" panose="02020603050405020304" pitchFamily="18" charset="0"/>
                <a:hlinkClick r:id="rId3"/>
              </a:rPr>
              <a:t>https://www.youtube.com/watch?v=BNjG_WwxruA</a:t>
            </a:r>
            <a:endParaRPr lang="en-US" sz="18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B9C49E-47AE-4FC7-8A56-A06839E15EF0}" type="slidenum">
              <a:rPr lang="en-US" smtClean="0"/>
              <a:t>16</a:t>
            </a:fld>
            <a:endParaRPr lang="en-US"/>
          </a:p>
        </p:txBody>
      </p:sp>
    </p:spTree>
    <p:extLst>
      <p:ext uri="{BB962C8B-B14F-4D97-AF65-F5344CB8AC3E}">
        <p14:creationId xmlns:p14="http://schemas.microsoft.com/office/powerpoint/2010/main" val="2425856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15/06/2024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svg"/><Relationship Id="rId7"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13.png"/><Relationship Id="rId9" Type="http://schemas.openxmlformats.org/officeDocument/2006/relationships/image" Target="../media/image24.svg"/></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4.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7.svg"/><Relationship Id="rId9" Type="http://schemas.openxmlformats.org/officeDocument/2006/relationships/image" Target="../media/image27.gif"/></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7.svg"/></Relationships>
</file>

<file path=ppt/slides/_rels/slide3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9.sv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7.svg"/></Relationships>
</file>

<file path=ppt/slides/_rels/slide3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7.svg"/></Relationships>
</file>

<file path=ppt/slides/_rels/slide3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0.svg"/><Relationship Id="rId7"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2.sv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2.sv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2.sv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0.svg"/><Relationship Id="rId7"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0.svg"/><Relationship Id="rId7"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4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4443201" y="0"/>
            <a:ext cx="16657738" cy="11748418"/>
            <a:chOff x="0" y="0"/>
            <a:chExt cx="4387223" cy="3094233"/>
          </a:xfrm>
        </p:grpSpPr>
        <p:sp>
          <p:nvSpPr>
            <p:cNvPr id="3" name="Freeform 3"/>
            <p:cNvSpPr/>
            <p:nvPr/>
          </p:nvSpPr>
          <p:spPr>
            <a:xfrm>
              <a:off x="0" y="0"/>
              <a:ext cx="4387223" cy="3094233"/>
            </a:xfrm>
            <a:custGeom>
              <a:avLst/>
              <a:gdLst/>
              <a:ahLst/>
              <a:cxnLst/>
              <a:rect l="l" t="t" r="r" b="b"/>
              <a:pathLst>
                <a:path w="4387223" h="3094233">
                  <a:moveTo>
                    <a:pt x="0" y="0"/>
                  </a:moveTo>
                  <a:lnTo>
                    <a:pt x="4387223" y="0"/>
                  </a:lnTo>
                  <a:lnTo>
                    <a:pt x="4387223" y="3094233"/>
                  </a:lnTo>
                  <a:lnTo>
                    <a:pt x="0" y="3094233"/>
                  </a:lnTo>
                  <a:close/>
                </a:path>
              </a:pathLst>
            </a:custGeom>
            <a:solidFill>
              <a:srgbClr val="2A3D43"/>
            </a:solidFill>
          </p:spPr>
          <p:txBody>
            <a:bodyPr/>
            <a:lstStyle/>
            <a:p>
              <a:endParaRPr lang="en-US"/>
            </a:p>
          </p:txBody>
        </p:sp>
        <p:sp>
          <p:nvSpPr>
            <p:cNvPr id="4" name="TextBox 4"/>
            <p:cNvSpPr txBox="1"/>
            <p:nvPr/>
          </p:nvSpPr>
          <p:spPr>
            <a:xfrm>
              <a:off x="0" y="-38100"/>
              <a:ext cx="4387223" cy="313233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362822" flipH="1">
            <a:off x="-1949891" y="3714959"/>
            <a:ext cx="12121364" cy="10098612"/>
          </a:xfrm>
          <a:custGeom>
            <a:avLst/>
            <a:gdLst/>
            <a:ahLst/>
            <a:cxnLst/>
            <a:rect l="l" t="t" r="r" b="b"/>
            <a:pathLst>
              <a:path w="12121364" h="10098612">
                <a:moveTo>
                  <a:pt x="12121365" y="0"/>
                </a:moveTo>
                <a:lnTo>
                  <a:pt x="0" y="0"/>
                </a:lnTo>
                <a:lnTo>
                  <a:pt x="0" y="10098612"/>
                </a:lnTo>
                <a:lnTo>
                  <a:pt x="12121365" y="10098612"/>
                </a:lnTo>
                <a:lnTo>
                  <a:pt x="1212136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4825899" y="727633"/>
            <a:ext cx="3191098" cy="1077708"/>
          </a:xfrm>
          <a:prstGeom prst="rect">
            <a:avLst/>
          </a:prstGeom>
        </p:spPr>
        <p:txBody>
          <a:bodyPr wrap="square" lIns="0" tIns="0" rIns="0" bIns="0" rtlCol="0" anchor="t">
            <a:spAutoFit/>
          </a:bodyPr>
          <a:lstStyle/>
          <a:p>
            <a:pPr algn="ctr">
              <a:lnSpc>
                <a:spcPts val="8806"/>
              </a:lnSpc>
            </a:pPr>
            <a:r>
              <a:rPr lang="en-US" sz="6290" dirty="0">
                <a:solidFill>
                  <a:srgbClr val="FBF7EE"/>
                </a:solidFill>
                <a:latin typeface="Fraunces Bold"/>
              </a:rPr>
              <a:t>BÀI 1:</a:t>
            </a:r>
          </a:p>
        </p:txBody>
      </p:sp>
      <p:sp>
        <p:nvSpPr>
          <p:cNvPr id="7" name="TextBox 7"/>
          <p:cNvSpPr txBox="1"/>
          <p:nvPr/>
        </p:nvSpPr>
        <p:spPr>
          <a:xfrm>
            <a:off x="4938140" y="2881623"/>
            <a:ext cx="12989815" cy="5055132"/>
          </a:xfrm>
          <a:prstGeom prst="rect">
            <a:avLst/>
          </a:prstGeom>
        </p:spPr>
        <p:txBody>
          <a:bodyPr lIns="0" tIns="0" rIns="0" bIns="0" rtlCol="0" anchor="t">
            <a:spAutoFit/>
          </a:bodyPr>
          <a:lstStyle/>
          <a:p>
            <a:pPr algn="ctr">
              <a:lnSpc>
                <a:spcPts val="13373"/>
              </a:lnSpc>
            </a:pPr>
            <a:r>
              <a:rPr lang="en-US" sz="10785">
                <a:solidFill>
                  <a:srgbClr val="FBF7EE"/>
                </a:solidFill>
                <a:latin typeface="UTM ThuPhap Thien An"/>
              </a:rPr>
              <a:t>Thơ</a:t>
            </a:r>
          </a:p>
          <a:p>
            <a:pPr algn="ctr">
              <a:lnSpc>
                <a:spcPts val="13373"/>
              </a:lnSpc>
            </a:pPr>
            <a:r>
              <a:rPr lang="en-US" sz="10785">
                <a:solidFill>
                  <a:srgbClr val="FBF7EE"/>
                </a:solidFill>
                <a:latin typeface="UTM ThuPhap Thien An"/>
              </a:rPr>
              <a:t> và </a:t>
            </a:r>
          </a:p>
          <a:p>
            <a:pPr algn="ctr">
              <a:lnSpc>
                <a:spcPts val="13373"/>
              </a:lnSpc>
            </a:pPr>
            <a:r>
              <a:rPr lang="en-US" sz="10785">
                <a:solidFill>
                  <a:srgbClr val="FBF7EE"/>
                </a:solidFill>
                <a:latin typeface="UTM ThuPhap Thien An"/>
              </a:rPr>
              <a:t>thơ song thất  lục bát</a:t>
            </a:r>
          </a:p>
        </p:txBody>
      </p:sp>
      <p:sp>
        <p:nvSpPr>
          <p:cNvPr id="8" name="Freeform 8"/>
          <p:cNvSpPr/>
          <p:nvPr/>
        </p:nvSpPr>
        <p:spPr>
          <a:xfrm>
            <a:off x="0" y="0"/>
            <a:ext cx="1939179" cy="1702916"/>
          </a:xfrm>
          <a:custGeom>
            <a:avLst/>
            <a:gdLst/>
            <a:ahLst/>
            <a:cxnLst/>
            <a:rect l="l" t="t" r="r" b="b"/>
            <a:pathLst>
              <a:path w="1939179" h="1702916">
                <a:moveTo>
                  <a:pt x="0" y="0"/>
                </a:moveTo>
                <a:lnTo>
                  <a:pt x="1939179" y="0"/>
                </a:lnTo>
                <a:lnTo>
                  <a:pt x="1939179" y="1702916"/>
                </a:lnTo>
                <a:lnTo>
                  <a:pt x="0" y="1702916"/>
                </a:lnTo>
                <a:lnTo>
                  <a:pt x="0" y="0"/>
                </a:lnTo>
                <a:close/>
              </a:path>
            </a:pathLst>
          </a:custGeom>
          <a:blipFill>
            <a:blip r:embed="rId4"/>
            <a:stretch>
              <a:fillRect b="-1698"/>
            </a:stretch>
          </a:blipFill>
        </p:spPr>
        <p:txBody>
          <a:bodyPr/>
          <a:lstStyle/>
          <a:p>
            <a:endParaRPr lang="en-US"/>
          </a:p>
        </p:txBody>
      </p:sp>
      <p:sp>
        <p:nvSpPr>
          <p:cNvPr id="9" name="Freeform 9" descr="preencoded.png"/>
          <p:cNvSpPr/>
          <p:nvPr/>
        </p:nvSpPr>
        <p:spPr>
          <a:xfrm>
            <a:off x="13149306" y="0"/>
            <a:ext cx="3191099" cy="2453064"/>
          </a:xfrm>
          <a:custGeom>
            <a:avLst/>
            <a:gdLst/>
            <a:ahLst/>
            <a:cxnLst/>
            <a:rect l="l" t="t" r="r" b="b"/>
            <a:pathLst>
              <a:path w="3191099" h="2453064">
                <a:moveTo>
                  <a:pt x="0" y="0"/>
                </a:moveTo>
                <a:lnTo>
                  <a:pt x="3191099" y="0"/>
                </a:lnTo>
                <a:lnTo>
                  <a:pt x="3191099" y="2453064"/>
                </a:lnTo>
                <a:lnTo>
                  <a:pt x="0" y="2453064"/>
                </a:lnTo>
                <a:lnTo>
                  <a:pt x="0" y="0"/>
                </a:lnTo>
                <a:close/>
              </a:path>
            </a:pathLst>
          </a:custGeom>
          <a:blipFill>
            <a:blip r:embed="rId5"/>
            <a:stretch>
              <a:fillRect r="-57559" b="-80311"/>
            </a:stretch>
          </a:blipFill>
        </p:spPr>
        <p:txBody>
          <a:bodyPr/>
          <a:lstStyle/>
          <a:p>
            <a:endParaRPr lang="en-US"/>
          </a:p>
        </p:txBody>
      </p:sp>
      <p:sp>
        <p:nvSpPr>
          <p:cNvPr id="10" name="Freeform 10" descr="preencoded.png"/>
          <p:cNvSpPr/>
          <p:nvPr/>
        </p:nvSpPr>
        <p:spPr>
          <a:xfrm>
            <a:off x="15794058" y="209392"/>
            <a:ext cx="2493942" cy="1917146"/>
          </a:xfrm>
          <a:custGeom>
            <a:avLst/>
            <a:gdLst/>
            <a:ahLst/>
            <a:cxnLst/>
            <a:rect l="l" t="t" r="r" b="b"/>
            <a:pathLst>
              <a:path w="2493942" h="1917146">
                <a:moveTo>
                  <a:pt x="0" y="0"/>
                </a:moveTo>
                <a:lnTo>
                  <a:pt x="2493942" y="0"/>
                </a:lnTo>
                <a:lnTo>
                  <a:pt x="2493942" y="1917145"/>
                </a:lnTo>
                <a:lnTo>
                  <a:pt x="0" y="1917145"/>
                </a:lnTo>
                <a:lnTo>
                  <a:pt x="0" y="0"/>
                </a:lnTo>
                <a:close/>
              </a:path>
            </a:pathLst>
          </a:custGeom>
          <a:blipFill>
            <a:blip r:embed="rId5"/>
            <a:stretch>
              <a:fillRect r="-57559" b="-80311"/>
            </a:stretch>
          </a:blipFill>
        </p:spPr>
        <p:txBody>
          <a:bodyPr/>
          <a:lstStyle/>
          <a:p>
            <a:endParaRPr lang="en-US"/>
          </a:p>
        </p:txBody>
      </p:sp>
      <p:sp>
        <p:nvSpPr>
          <p:cNvPr id="11" name="Freeform 11" descr="preencoded.png"/>
          <p:cNvSpPr/>
          <p:nvPr/>
        </p:nvSpPr>
        <p:spPr>
          <a:xfrm>
            <a:off x="15439982" y="1781202"/>
            <a:ext cx="2361164" cy="1867427"/>
          </a:xfrm>
          <a:custGeom>
            <a:avLst/>
            <a:gdLst/>
            <a:ahLst/>
            <a:cxnLst/>
            <a:rect l="l" t="t" r="r" b="b"/>
            <a:pathLst>
              <a:path w="2361164" h="1867427">
                <a:moveTo>
                  <a:pt x="0" y="0"/>
                </a:moveTo>
                <a:lnTo>
                  <a:pt x="2361164" y="0"/>
                </a:lnTo>
                <a:lnTo>
                  <a:pt x="2361164" y="1867427"/>
                </a:lnTo>
                <a:lnTo>
                  <a:pt x="0" y="1867427"/>
                </a:lnTo>
                <a:lnTo>
                  <a:pt x="0" y="0"/>
                </a:lnTo>
                <a:close/>
              </a:path>
            </a:pathLst>
          </a:custGeom>
          <a:blipFill>
            <a:blip r:embed="rId5"/>
            <a:stretch>
              <a:fillRect l="-74054" t="-119688" r="-23449"/>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664966" y="0"/>
            <a:ext cx="9311820" cy="11748418"/>
            <a:chOff x="0" y="0"/>
            <a:chExt cx="2452496" cy="3094233"/>
          </a:xfrm>
        </p:grpSpPr>
        <p:sp>
          <p:nvSpPr>
            <p:cNvPr id="3" name="Freeform 3"/>
            <p:cNvSpPr/>
            <p:nvPr/>
          </p:nvSpPr>
          <p:spPr>
            <a:xfrm>
              <a:off x="0" y="0"/>
              <a:ext cx="2452496" cy="3094233"/>
            </a:xfrm>
            <a:custGeom>
              <a:avLst/>
              <a:gdLst/>
              <a:ahLst/>
              <a:cxnLst/>
              <a:rect l="l" t="t" r="r" b="b"/>
              <a:pathLst>
                <a:path w="2452496" h="3094233">
                  <a:moveTo>
                    <a:pt x="0" y="0"/>
                  </a:moveTo>
                  <a:lnTo>
                    <a:pt x="2452496" y="0"/>
                  </a:lnTo>
                  <a:lnTo>
                    <a:pt x="2452496" y="3094233"/>
                  </a:lnTo>
                  <a:lnTo>
                    <a:pt x="0" y="3094233"/>
                  </a:lnTo>
                  <a:close/>
                </a:path>
              </a:pathLst>
            </a:custGeom>
            <a:solidFill>
              <a:srgbClr val="FBF7EE"/>
            </a:solidFill>
          </p:spPr>
          <p:txBody>
            <a:bodyPr/>
            <a:lstStyle/>
            <a:p>
              <a:endParaRPr lang="en-US"/>
            </a:p>
          </p:txBody>
        </p:sp>
        <p:sp>
          <p:nvSpPr>
            <p:cNvPr id="4" name="TextBox 4"/>
            <p:cNvSpPr txBox="1"/>
            <p:nvPr/>
          </p:nvSpPr>
          <p:spPr>
            <a:xfrm>
              <a:off x="0" y="-38100"/>
              <a:ext cx="2452496" cy="313233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580942" y="3302703"/>
            <a:ext cx="9641766" cy="4885825"/>
          </a:xfrm>
          <a:prstGeom prst="rect">
            <a:avLst/>
          </a:prstGeom>
        </p:spPr>
        <p:txBody>
          <a:bodyPr lIns="0" tIns="0" rIns="0" bIns="0" rtlCol="0" anchor="t">
            <a:spAutoFit/>
          </a:bodyPr>
          <a:lstStyle/>
          <a:p>
            <a:pPr algn="just">
              <a:lnSpc>
                <a:spcPts val="5454"/>
              </a:lnSpc>
              <a:spcBef>
                <a:spcPct val="0"/>
              </a:spcBef>
            </a:pPr>
            <a:r>
              <a:rPr lang="en-US" sz="3896" b="1" dirty="0">
                <a:solidFill>
                  <a:srgbClr val="FBF7EE"/>
                </a:solidFill>
                <a:latin typeface="Roboto Condensed"/>
              </a:rPr>
              <a:t>     </a:t>
            </a:r>
            <a:r>
              <a:rPr lang="en-US" sz="3896" b="1" dirty="0" err="1">
                <a:solidFill>
                  <a:srgbClr val="FBF7EE"/>
                </a:solidFill>
                <a:latin typeface="Roboto Condensed"/>
              </a:rPr>
              <a:t>Nguồn</a:t>
            </a:r>
            <a:r>
              <a:rPr lang="en-US" sz="3896" b="1" dirty="0">
                <a:solidFill>
                  <a:srgbClr val="FBF7EE"/>
                </a:solidFill>
                <a:latin typeface="Roboto Condensed"/>
              </a:rPr>
              <a:t> </a:t>
            </a:r>
            <a:r>
              <a:rPr lang="en-US" sz="3896" b="1" dirty="0" err="1">
                <a:solidFill>
                  <a:srgbClr val="FBF7EE"/>
                </a:solidFill>
                <a:latin typeface="Roboto Condensed"/>
              </a:rPr>
              <a:t>gốc</a:t>
            </a:r>
            <a:r>
              <a:rPr lang="en-US" sz="3896" b="1" dirty="0">
                <a:solidFill>
                  <a:srgbClr val="FBF7EE"/>
                </a:solidFill>
                <a:latin typeface="Roboto Condensed"/>
              </a:rPr>
              <a:t>: </a:t>
            </a:r>
            <a:r>
              <a:rPr lang="en-US" sz="3896" dirty="0" err="1">
                <a:solidFill>
                  <a:srgbClr val="FBF7EE"/>
                </a:solidFill>
                <a:latin typeface="Roboto Condensed"/>
              </a:rPr>
              <a:t>Thể</a:t>
            </a:r>
            <a:r>
              <a:rPr lang="en-US" sz="3896" dirty="0">
                <a:solidFill>
                  <a:srgbClr val="FBF7EE"/>
                </a:solidFill>
                <a:latin typeface="Roboto Condensed"/>
              </a:rPr>
              <a:t> </a:t>
            </a:r>
            <a:r>
              <a:rPr lang="en-US" sz="3896" dirty="0" err="1">
                <a:solidFill>
                  <a:srgbClr val="FBF7EE"/>
                </a:solidFill>
                <a:latin typeface="Roboto Condensed"/>
              </a:rPr>
              <a:t>thơ</a:t>
            </a:r>
            <a:r>
              <a:rPr lang="en-US" sz="3896" dirty="0">
                <a:solidFill>
                  <a:srgbClr val="FBF7EE"/>
                </a:solidFill>
                <a:latin typeface="Roboto Condensed"/>
              </a:rPr>
              <a:t> </a:t>
            </a:r>
            <a:r>
              <a:rPr lang="en-US" sz="3896" dirty="0" err="1">
                <a:solidFill>
                  <a:srgbClr val="FBF7EE"/>
                </a:solidFill>
                <a:latin typeface="Roboto Condensed"/>
              </a:rPr>
              <a:t>dân</a:t>
            </a:r>
            <a:r>
              <a:rPr lang="en-US" sz="3896" dirty="0">
                <a:solidFill>
                  <a:srgbClr val="FBF7EE"/>
                </a:solidFill>
                <a:latin typeface="Roboto Condensed"/>
              </a:rPr>
              <a:t> </a:t>
            </a:r>
            <a:r>
              <a:rPr lang="en-US" sz="3896" dirty="0" err="1">
                <a:solidFill>
                  <a:srgbClr val="FBF7EE"/>
                </a:solidFill>
                <a:latin typeface="Roboto Condensed"/>
              </a:rPr>
              <a:t>tộc</a:t>
            </a:r>
            <a:r>
              <a:rPr lang="en-US" sz="3896" dirty="0">
                <a:solidFill>
                  <a:srgbClr val="FBF7EE"/>
                </a:solidFill>
                <a:latin typeface="Roboto Condensed"/>
              </a:rPr>
              <a:t>, </a:t>
            </a:r>
            <a:r>
              <a:rPr lang="en-US" sz="3896" dirty="0" err="1">
                <a:solidFill>
                  <a:srgbClr val="FBF7EE"/>
                </a:solidFill>
                <a:latin typeface="Roboto Condensed"/>
              </a:rPr>
              <a:t>xuất</a:t>
            </a:r>
            <a:r>
              <a:rPr lang="en-US" sz="3896" dirty="0">
                <a:solidFill>
                  <a:srgbClr val="FBF7EE"/>
                </a:solidFill>
                <a:latin typeface="Roboto Condensed"/>
              </a:rPr>
              <a:t> </a:t>
            </a:r>
            <a:r>
              <a:rPr lang="en-US" sz="3896" dirty="0" err="1">
                <a:solidFill>
                  <a:srgbClr val="FBF7EE"/>
                </a:solidFill>
                <a:latin typeface="Roboto Condensed"/>
              </a:rPr>
              <a:t>phát</a:t>
            </a:r>
            <a:r>
              <a:rPr lang="en-US" sz="3896" dirty="0">
                <a:solidFill>
                  <a:srgbClr val="FBF7EE"/>
                </a:solidFill>
                <a:latin typeface="Roboto Condensed"/>
              </a:rPr>
              <a:t> </a:t>
            </a:r>
            <a:r>
              <a:rPr lang="en-US" sz="3896" dirty="0" err="1">
                <a:solidFill>
                  <a:srgbClr val="FBF7EE"/>
                </a:solidFill>
                <a:latin typeface="Roboto Condensed"/>
              </a:rPr>
              <a:t>từ</a:t>
            </a:r>
            <a:r>
              <a:rPr lang="en-US" sz="3896" dirty="0">
                <a:solidFill>
                  <a:srgbClr val="FBF7EE"/>
                </a:solidFill>
                <a:latin typeface="Roboto Condensed"/>
              </a:rPr>
              <a:t> </a:t>
            </a:r>
            <a:r>
              <a:rPr lang="en-US" sz="3896" dirty="0" err="1">
                <a:solidFill>
                  <a:srgbClr val="FBF7EE"/>
                </a:solidFill>
                <a:latin typeface="Roboto Condensed"/>
              </a:rPr>
              <a:t>văn</a:t>
            </a:r>
            <a:r>
              <a:rPr lang="en-US" sz="3896" dirty="0">
                <a:solidFill>
                  <a:srgbClr val="FBF7EE"/>
                </a:solidFill>
                <a:latin typeface="Roboto Condensed"/>
              </a:rPr>
              <a:t> </a:t>
            </a:r>
            <a:r>
              <a:rPr lang="en-US" sz="3896" dirty="0" err="1">
                <a:solidFill>
                  <a:srgbClr val="FBF7EE"/>
                </a:solidFill>
                <a:latin typeface="Roboto Condensed"/>
              </a:rPr>
              <a:t>học</a:t>
            </a:r>
            <a:r>
              <a:rPr lang="en-US" sz="3896" dirty="0">
                <a:solidFill>
                  <a:srgbClr val="FBF7EE"/>
                </a:solidFill>
                <a:latin typeface="Roboto Condensed"/>
              </a:rPr>
              <a:t> </a:t>
            </a:r>
            <a:r>
              <a:rPr lang="en-US" sz="3896" dirty="0" err="1">
                <a:solidFill>
                  <a:srgbClr val="FBF7EE"/>
                </a:solidFill>
                <a:latin typeface="Roboto Condensed"/>
              </a:rPr>
              <a:t>dân</a:t>
            </a:r>
            <a:r>
              <a:rPr lang="en-US" sz="3896" dirty="0">
                <a:solidFill>
                  <a:srgbClr val="FBF7EE"/>
                </a:solidFill>
                <a:latin typeface="Roboto Condensed"/>
              </a:rPr>
              <a:t> </a:t>
            </a:r>
            <a:r>
              <a:rPr lang="en-US" sz="3896" dirty="0" err="1">
                <a:solidFill>
                  <a:srgbClr val="FBF7EE"/>
                </a:solidFill>
                <a:latin typeface="Roboto Condensed"/>
              </a:rPr>
              <a:t>gian</a:t>
            </a:r>
            <a:r>
              <a:rPr lang="en-US" sz="3896" dirty="0">
                <a:solidFill>
                  <a:srgbClr val="FBF7EE"/>
                </a:solidFill>
                <a:latin typeface="Roboto Condensed"/>
              </a:rPr>
              <a:t> và </a:t>
            </a:r>
            <a:r>
              <a:rPr lang="en-US" sz="3896" dirty="0" err="1">
                <a:solidFill>
                  <a:srgbClr val="FBF7EE"/>
                </a:solidFill>
                <a:latin typeface="Roboto Condensed"/>
              </a:rPr>
              <a:t>được</a:t>
            </a:r>
            <a:r>
              <a:rPr lang="en-US" sz="3896" dirty="0">
                <a:solidFill>
                  <a:srgbClr val="FBF7EE"/>
                </a:solidFill>
                <a:latin typeface="Roboto Condensed"/>
              </a:rPr>
              <a:t> </a:t>
            </a:r>
            <a:r>
              <a:rPr lang="en-US" sz="3896" dirty="0" err="1">
                <a:solidFill>
                  <a:srgbClr val="FBF7EE"/>
                </a:solidFill>
                <a:latin typeface="Roboto Condensed"/>
              </a:rPr>
              <a:t>phát</a:t>
            </a:r>
            <a:r>
              <a:rPr lang="en-US" sz="3896" dirty="0">
                <a:solidFill>
                  <a:srgbClr val="FBF7EE"/>
                </a:solidFill>
                <a:latin typeface="Roboto Condensed"/>
              </a:rPr>
              <a:t> </a:t>
            </a:r>
            <a:r>
              <a:rPr lang="en-US" sz="3896" dirty="0" err="1">
                <a:solidFill>
                  <a:srgbClr val="FBF7EE"/>
                </a:solidFill>
                <a:latin typeface="Roboto Condensed"/>
              </a:rPr>
              <a:t>triển</a:t>
            </a:r>
            <a:r>
              <a:rPr lang="en-US" sz="3896" dirty="0">
                <a:solidFill>
                  <a:srgbClr val="FBF7EE"/>
                </a:solidFill>
                <a:latin typeface="Roboto Condensed"/>
              </a:rPr>
              <a:t> </a:t>
            </a:r>
            <a:r>
              <a:rPr lang="en-US" sz="3896" dirty="0" err="1">
                <a:solidFill>
                  <a:srgbClr val="FBF7EE"/>
                </a:solidFill>
                <a:latin typeface="Roboto Condensed"/>
              </a:rPr>
              <a:t>đến</a:t>
            </a:r>
            <a:r>
              <a:rPr lang="en-US" sz="3896" dirty="0">
                <a:solidFill>
                  <a:srgbClr val="FBF7EE"/>
                </a:solidFill>
                <a:latin typeface="Roboto Condensed"/>
              </a:rPr>
              <a:t> </a:t>
            </a:r>
            <a:r>
              <a:rPr lang="en-US" sz="3896" dirty="0" err="1">
                <a:solidFill>
                  <a:srgbClr val="FBF7EE"/>
                </a:solidFill>
                <a:latin typeface="Roboto Condensed"/>
              </a:rPr>
              <a:t>đỉnh</a:t>
            </a:r>
            <a:r>
              <a:rPr lang="en-US" sz="3896" dirty="0">
                <a:solidFill>
                  <a:srgbClr val="FBF7EE"/>
                </a:solidFill>
                <a:latin typeface="Roboto Condensed"/>
              </a:rPr>
              <a:t> </a:t>
            </a:r>
            <a:r>
              <a:rPr lang="en-US" sz="3896" dirty="0" err="1">
                <a:solidFill>
                  <a:srgbClr val="FBF7EE"/>
                </a:solidFill>
                <a:latin typeface="Roboto Condensed"/>
              </a:rPr>
              <a:t>cao</a:t>
            </a:r>
            <a:r>
              <a:rPr lang="en-US" sz="3896" dirty="0">
                <a:solidFill>
                  <a:srgbClr val="FBF7EE"/>
                </a:solidFill>
                <a:latin typeface="Roboto Condensed"/>
              </a:rPr>
              <a:t> nghệ thuật </a:t>
            </a:r>
            <a:r>
              <a:rPr lang="en-US" sz="3896" dirty="0" err="1">
                <a:solidFill>
                  <a:srgbClr val="FBF7EE"/>
                </a:solidFill>
                <a:latin typeface="Roboto Condensed"/>
              </a:rPr>
              <a:t>trong</a:t>
            </a:r>
            <a:r>
              <a:rPr lang="en-US" sz="3896" dirty="0">
                <a:solidFill>
                  <a:srgbClr val="FBF7EE"/>
                </a:solidFill>
                <a:latin typeface="Roboto Condensed"/>
              </a:rPr>
              <a:t> </a:t>
            </a:r>
            <a:r>
              <a:rPr lang="en-US" sz="3896" dirty="0" err="1">
                <a:solidFill>
                  <a:srgbClr val="FBF7EE"/>
                </a:solidFill>
                <a:latin typeface="Roboto Condensed"/>
              </a:rPr>
              <a:t>văn</a:t>
            </a:r>
            <a:r>
              <a:rPr lang="en-US" sz="3896" dirty="0">
                <a:solidFill>
                  <a:srgbClr val="FBF7EE"/>
                </a:solidFill>
                <a:latin typeface="Roboto Condensed"/>
              </a:rPr>
              <a:t> </a:t>
            </a:r>
            <a:r>
              <a:rPr lang="en-US" sz="3896" dirty="0" err="1">
                <a:solidFill>
                  <a:srgbClr val="FBF7EE"/>
                </a:solidFill>
                <a:latin typeface="Roboto Condensed"/>
              </a:rPr>
              <a:t>học</a:t>
            </a:r>
            <a:r>
              <a:rPr lang="en-US" sz="3896" dirty="0">
                <a:solidFill>
                  <a:srgbClr val="FBF7EE"/>
                </a:solidFill>
                <a:latin typeface="Roboto Condensed"/>
              </a:rPr>
              <a:t> </a:t>
            </a:r>
            <a:r>
              <a:rPr lang="en-US" sz="3896" dirty="0" err="1">
                <a:solidFill>
                  <a:srgbClr val="FBF7EE"/>
                </a:solidFill>
                <a:latin typeface="Roboto Condensed"/>
              </a:rPr>
              <a:t>viết</a:t>
            </a:r>
            <a:r>
              <a:rPr lang="en-US" sz="3896" dirty="0">
                <a:solidFill>
                  <a:srgbClr val="FBF7EE"/>
                </a:solidFill>
                <a:latin typeface="Roboto Condensed"/>
              </a:rPr>
              <a:t>.</a:t>
            </a:r>
          </a:p>
          <a:p>
            <a:pPr algn="just">
              <a:lnSpc>
                <a:spcPts val="5454"/>
              </a:lnSpc>
              <a:spcBef>
                <a:spcPct val="0"/>
              </a:spcBef>
            </a:pPr>
            <a:r>
              <a:rPr lang="en-US" sz="3896" dirty="0">
                <a:solidFill>
                  <a:srgbClr val="FBF7EE"/>
                </a:solidFill>
                <a:latin typeface="Roboto Condensed"/>
              </a:rPr>
              <a:t>    </a:t>
            </a:r>
            <a:r>
              <a:rPr lang="en-US" sz="3896" b="1" dirty="0" err="1">
                <a:solidFill>
                  <a:srgbClr val="FBF7EE"/>
                </a:solidFill>
                <a:latin typeface="Roboto Condensed"/>
              </a:rPr>
              <a:t>Nội</a:t>
            </a:r>
            <a:r>
              <a:rPr lang="en-US" sz="3896" b="1" dirty="0">
                <a:solidFill>
                  <a:srgbClr val="FBF7EE"/>
                </a:solidFill>
                <a:latin typeface="Roboto Condensed"/>
              </a:rPr>
              <a:t> dung: </a:t>
            </a:r>
            <a:r>
              <a:rPr lang="en-US" sz="3896" dirty="0" err="1">
                <a:solidFill>
                  <a:srgbClr val="FBF7EE"/>
                </a:solidFill>
                <a:latin typeface="Roboto Condensed"/>
              </a:rPr>
              <a:t>diễn</a:t>
            </a:r>
            <a:r>
              <a:rPr lang="en-US" sz="3896" dirty="0">
                <a:solidFill>
                  <a:srgbClr val="FBF7EE"/>
                </a:solidFill>
                <a:latin typeface="Roboto Condensed"/>
              </a:rPr>
              <a:t> </a:t>
            </a:r>
            <a:r>
              <a:rPr lang="en-US" sz="3896" dirty="0" err="1">
                <a:solidFill>
                  <a:srgbClr val="FBF7EE"/>
                </a:solidFill>
                <a:latin typeface="Roboto Condensed"/>
              </a:rPr>
              <a:t>tả</a:t>
            </a:r>
            <a:r>
              <a:rPr lang="en-US" sz="3896" dirty="0">
                <a:solidFill>
                  <a:srgbClr val="FBF7EE"/>
                </a:solidFill>
                <a:latin typeface="Roboto Condensed"/>
              </a:rPr>
              <a:t> </a:t>
            </a:r>
            <a:r>
              <a:rPr lang="en-US" sz="3896" dirty="0" err="1">
                <a:solidFill>
                  <a:srgbClr val="FBF7EE"/>
                </a:solidFill>
                <a:latin typeface="Roboto Condensed"/>
              </a:rPr>
              <a:t>đa</a:t>
            </a:r>
            <a:r>
              <a:rPr lang="en-US" sz="3896" dirty="0">
                <a:solidFill>
                  <a:srgbClr val="FBF7EE"/>
                </a:solidFill>
                <a:latin typeface="Roboto Condensed"/>
              </a:rPr>
              <a:t> </a:t>
            </a:r>
            <a:r>
              <a:rPr lang="en-US" sz="3896" dirty="0" err="1">
                <a:solidFill>
                  <a:srgbClr val="FBF7EE"/>
                </a:solidFill>
                <a:latin typeface="Roboto Condensed"/>
              </a:rPr>
              <a:t>dạng</a:t>
            </a:r>
            <a:r>
              <a:rPr lang="en-US" sz="3896" dirty="0">
                <a:solidFill>
                  <a:srgbClr val="FBF7EE"/>
                </a:solidFill>
                <a:latin typeface="Roboto Condensed"/>
              </a:rPr>
              <a:t>, </a:t>
            </a:r>
            <a:r>
              <a:rPr lang="en-US" sz="3896" dirty="0" err="1">
                <a:solidFill>
                  <a:srgbClr val="FBF7EE"/>
                </a:solidFill>
                <a:latin typeface="Roboto Condensed"/>
              </a:rPr>
              <a:t>phong</a:t>
            </a:r>
            <a:r>
              <a:rPr lang="en-US" sz="3896" dirty="0">
                <a:solidFill>
                  <a:srgbClr val="FBF7EE"/>
                </a:solidFill>
                <a:latin typeface="Roboto Condensed"/>
              </a:rPr>
              <a:t> </a:t>
            </a:r>
            <a:r>
              <a:rPr lang="en-US" sz="3896" dirty="0" err="1">
                <a:solidFill>
                  <a:srgbClr val="FBF7EE"/>
                </a:solidFill>
                <a:latin typeface="Roboto Condensed"/>
              </a:rPr>
              <a:t>phú</a:t>
            </a:r>
            <a:r>
              <a:rPr lang="en-US" sz="3896" dirty="0">
                <a:solidFill>
                  <a:srgbClr val="FBF7EE"/>
                </a:solidFill>
                <a:latin typeface="Roboto Condensed"/>
              </a:rPr>
              <a:t> </a:t>
            </a:r>
            <a:r>
              <a:rPr lang="en-US" sz="3896" dirty="0" err="1">
                <a:solidFill>
                  <a:srgbClr val="FBF7EE"/>
                </a:solidFill>
                <a:latin typeface="Roboto Condensed"/>
              </a:rPr>
              <a:t>tình</a:t>
            </a:r>
            <a:r>
              <a:rPr lang="en-US" sz="3896" dirty="0">
                <a:solidFill>
                  <a:srgbClr val="FBF7EE"/>
                </a:solidFill>
                <a:latin typeface="Roboto Condensed"/>
              </a:rPr>
              <a:t> </a:t>
            </a:r>
            <a:r>
              <a:rPr lang="en-US" sz="3896" dirty="0" err="1">
                <a:solidFill>
                  <a:srgbClr val="FBF7EE"/>
                </a:solidFill>
                <a:latin typeface="Roboto Condensed"/>
              </a:rPr>
              <a:t>cảm</a:t>
            </a:r>
            <a:r>
              <a:rPr lang="en-US" sz="3896" dirty="0">
                <a:solidFill>
                  <a:srgbClr val="FBF7EE"/>
                </a:solidFill>
                <a:latin typeface="Roboto Condensed"/>
              </a:rPr>
              <a:t>, </a:t>
            </a:r>
            <a:r>
              <a:rPr lang="en-US" sz="3896" dirty="0" err="1">
                <a:solidFill>
                  <a:srgbClr val="FBF7EE"/>
                </a:solidFill>
                <a:latin typeface="Roboto Condensed"/>
              </a:rPr>
              <a:t>cảm</a:t>
            </a:r>
            <a:r>
              <a:rPr lang="en-US" sz="3896" dirty="0">
                <a:solidFill>
                  <a:srgbClr val="FBF7EE"/>
                </a:solidFill>
                <a:latin typeface="Roboto Condensed"/>
              </a:rPr>
              <a:t> </a:t>
            </a:r>
            <a:r>
              <a:rPr lang="en-US" sz="3896" dirty="0" err="1">
                <a:solidFill>
                  <a:srgbClr val="FBF7EE"/>
                </a:solidFill>
                <a:latin typeface="Roboto Condensed"/>
              </a:rPr>
              <a:t>xúc</a:t>
            </a:r>
            <a:r>
              <a:rPr lang="en-US" sz="3896" dirty="0">
                <a:solidFill>
                  <a:srgbClr val="FBF7EE"/>
                </a:solidFill>
                <a:latin typeface="Roboto Condensed"/>
              </a:rPr>
              <a:t> </a:t>
            </a:r>
            <a:r>
              <a:rPr lang="en-US" sz="3896" dirty="0" err="1">
                <a:solidFill>
                  <a:srgbClr val="FBF7EE"/>
                </a:solidFill>
                <a:latin typeface="Roboto Condensed"/>
              </a:rPr>
              <a:t>của</a:t>
            </a:r>
            <a:r>
              <a:rPr lang="en-US" sz="3896" dirty="0">
                <a:solidFill>
                  <a:srgbClr val="FBF7EE"/>
                </a:solidFill>
                <a:latin typeface="Roboto Condensed"/>
              </a:rPr>
              <a:t> con </a:t>
            </a:r>
            <a:r>
              <a:rPr lang="en-US" sz="3896" dirty="0" err="1">
                <a:solidFill>
                  <a:srgbClr val="FBF7EE"/>
                </a:solidFill>
                <a:latin typeface="Roboto Condensed"/>
              </a:rPr>
              <a:t>người</a:t>
            </a:r>
            <a:r>
              <a:rPr lang="en-US" sz="3896" dirty="0">
                <a:solidFill>
                  <a:srgbClr val="FBF7EE"/>
                </a:solidFill>
                <a:latin typeface="Roboto Condensed"/>
              </a:rPr>
              <a:t> (</a:t>
            </a:r>
            <a:r>
              <a:rPr lang="en-US" sz="3896" dirty="0" err="1">
                <a:solidFill>
                  <a:srgbClr val="FBF7EE"/>
                </a:solidFill>
                <a:latin typeface="Roboto Condensed"/>
              </a:rPr>
              <a:t>tình</a:t>
            </a:r>
            <a:r>
              <a:rPr lang="en-US" sz="3896" dirty="0">
                <a:solidFill>
                  <a:srgbClr val="FBF7EE"/>
                </a:solidFill>
                <a:latin typeface="Roboto Condensed"/>
              </a:rPr>
              <a:t> </a:t>
            </a:r>
            <a:r>
              <a:rPr lang="en-US" sz="3896" dirty="0" err="1">
                <a:solidFill>
                  <a:srgbClr val="FBF7EE"/>
                </a:solidFill>
                <a:latin typeface="Roboto Condensed"/>
              </a:rPr>
              <a:t>cảm</a:t>
            </a:r>
            <a:r>
              <a:rPr lang="en-US" sz="3896" dirty="0">
                <a:solidFill>
                  <a:srgbClr val="FBF7EE"/>
                </a:solidFill>
                <a:latin typeface="Roboto Condensed"/>
              </a:rPr>
              <a:t> </a:t>
            </a:r>
            <a:r>
              <a:rPr lang="en-US" sz="3896" dirty="0" err="1">
                <a:solidFill>
                  <a:srgbClr val="FBF7EE"/>
                </a:solidFill>
                <a:latin typeface="Roboto Condensed"/>
              </a:rPr>
              <a:t>gia</a:t>
            </a:r>
            <a:r>
              <a:rPr lang="en-US" sz="3896" dirty="0">
                <a:solidFill>
                  <a:srgbClr val="FBF7EE"/>
                </a:solidFill>
                <a:latin typeface="Roboto Condensed"/>
              </a:rPr>
              <a:t> </a:t>
            </a:r>
            <a:r>
              <a:rPr lang="en-US" sz="3896" dirty="0" err="1">
                <a:solidFill>
                  <a:srgbClr val="FBF7EE"/>
                </a:solidFill>
                <a:latin typeface="Roboto Condensed"/>
              </a:rPr>
              <a:t>đình</a:t>
            </a:r>
            <a:r>
              <a:rPr lang="en-US" sz="3896" dirty="0">
                <a:solidFill>
                  <a:srgbClr val="FBF7EE"/>
                </a:solidFill>
                <a:latin typeface="Roboto Condensed"/>
              </a:rPr>
              <a:t>, </a:t>
            </a:r>
            <a:r>
              <a:rPr lang="en-US" sz="3896" dirty="0" err="1">
                <a:solidFill>
                  <a:srgbClr val="FBF7EE"/>
                </a:solidFill>
                <a:latin typeface="Roboto Condensed"/>
              </a:rPr>
              <a:t>tình</a:t>
            </a:r>
            <a:r>
              <a:rPr lang="en-US" sz="3896" dirty="0">
                <a:solidFill>
                  <a:srgbClr val="FBF7EE"/>
                </a:solidFill>
                <a:latin typeface="Roboto Condensed"/>
              </a:rPr>
              <a:t> </a:t>
            </a:r>
            <a:r>
              <a:rPr lang="en-US" sz="3896" dirty="0" err="1">
                <a:solidFill>
                  <a:srgbClr val="FBF7EE"/>
                </a:solidFill>
                <a:latin typeface="Roboto Condensed"/>
              </a:rPr>
              <a:t>yêu</a:t>
            </a:r>
            <a:r>
              <a:rPr lang="en-US" sz="3896" dirty="0">
                <a:solidFill>
                  <a:srgbClr val="FBF7EE"/>
                </a:solidFill>
                <a:latin typeface="Roboto Condensed"/>
              </a:rPr>
              <a:t> </a:t>
            </a:r>
            <a:r>
              <a:rPr lang="en-US" sz="3896" dirty="0" err="1">
                <a:solidFill>
                  <a:srgbClr val="FBF7EE"/>
                </a:solidFill>
                <a:latin typeface="Roboto Condensed"/>
              </a:rPr>
              <a:t>quê</a:t>
            </a:r>
            <a:r>
              <a:rPr lang="en-US" sz="3896" dirty="0">
                <a:solidFill>
                  <a:srgbClr val="FBF7EE"/>
                </a:solidFill>
                <a:latin typeface="Roboto Condensed"/>
              </a:rPr>
              <a:t> </a:t>
            </a:r>
            <a:r>
              <a:rPr lang="en-US" sz="3896" dirty="0" err="1">
                <a:solidFill>
                  <a:srgbClr val="FBF7EE"/>
                </a:solidFill>
                <a:latin typeface="Roboto Condensed"/>
              </a:rPr>
              <a:t>hương</a:t>
            </a:r>
            <a:r>
              <a:rPr lang="en-US" sz="3896" dirty="0">
                <a:solidFill>
                  <a:srgbClr val="FBF7EE"/>
                </a:solidFill>
                <a:latin typeface="Roboto Condensed"/>
              </a:rPr>
              <a:t> – </a:t>
            </a:r>
            <a:r>
              <a:rPr lang="en-US" sz="3896" dirty="0" err="1">
                <a:solidFill>
                  <a:srgbClr val="FBF7EE"/>
                </a:solidFill>
                <a:latin typeface="Roboto Condensed"/>
              </a:rPr>
              <a:t>đất</a:t>
            </a:r>
            <a:r>
              <a:rPr lang="en-US" sz="3896" dirty="0">
                <a:solidFill>
                  <a:srgbClr val="FBF7EE"/>
                </a:solidFill>
                <a:latin typeface="Roboto Condensed"/>
              </a:rPr>
              <a:t> </a:t>
            </a:r>
            <a:r>
              <a:rPr lang="en-US" sz="3896" dirty="0" err="1">
                <a:solidFill>
                  <a:srgbClr val="FBF7EE"/>
                </a:solidFill>
                <a:latin typeface="Roboto Condensed"/>
              </a:rPr>
              <a:t>nước</a:t>
            </a:r>
            <a:r>
              <a:rPr lang="en-US" sz="3896" dirty="0">
                <a:solidFill>
                  <a:srgbClr val="FBF7EE"/>
                </a:solidFill>
                <a:latin typeface="Roboto Condensed"/>
              </a:rPr>
              <a:t>, </a:t>
            </a:r>
            <a:r>
              <a:rPr lang="en-US" sz="3896" dirty="0" err="1">
                <a:solidFill>
                  <a:srgbClr val="FBF7EE"/>
                </a:solidFill>
                <a:latin typeface="Roboto Condensed"/>
              </a:rPr>
              <a:t>niềm</a:t>
            </a:r>
            <a:r>
              <a:rPr lang="en-US" sz="3896" dirty="0">
                <a:solidFill>
                  <a:srgbClr val="FBF7EE"/>
                </a:solidFill>
                <a:latin typeface="Roboto Condensed"/>
              </a:rPr>
              <a:t> </a:t>
            </a:r>
            <a:r>
              <a:rPr lang="en-US" sz="3896" dirty="0" err="1">
                <a:solidFill>
                  <a:srgbClr val="FBF7EE"/>
                </a:solidFill>
                <a:latin typeface="Roboto Condensed"/>
              </a:rPr>
              <a:t>vui</a:t>
            </a:r>
            <a:r>
              <a:rPr lang="en-US" sz="3896" dirty="0">
                <a:solidFill>
                  <a:srgbClr val="FBF7EE"/>
                </a:solidFill>
                <a:latin typeface="Roboto Condensed"/>
              </a:rPr>
              <a:t> </a:t>
            </a:r>
            <a:r>
              <a:rPr lang="en-US" sz="3896" dirty="0" err="1">
                <a:solidFill>
                  <a:srgbClr val="FBF7EE"/>
                </a:solidFill>
                <a:latin typeface="Roboto Condensed"/>
              </a:rPr>
              <a:t>lao</a:t>
            </a:r>
            <a:r>
              <a:rPr lang="en-US" sz="3896" dirty="0">
                <a:solidFill>
                  <a:srgbClr val="FBF7EE"/>
                </a:solidFill>
                <a:latin typeface="Roboto Condensed"/>
              </a:rPr>
              <a:t> </a:t>
            </a:r>
            <a:r>
              <a:rPr lang="en-US" sz="3896" dirty="0" err="1">
                <a:solidFill>
                  <a:srgbClr val="FBF7EE"/>
                </a:solidFill>
                <a:latin typeface="Roboto Condensed"/>
              </a:rPr>
              <a:t>động</a:t>
            </a:r>
            <a:r>
              <a:rPr lang="en-US" sz="3896" dirty="0">
                <a:solidFill>
                  <a:srgbClr val="FBF7EE"/>
                </a:solidFill>
                <a:latin typeface="Roboto Condensed"/>
              </a:rPr>
              <a:t>,…)</a:t>
            </a:r>
          </a:p>
        </p:txBody>
      </p:sp>
      <p:sp>
        <p:nvSpPr>
          <p:cNvPr id="6" name="Freeform 6"/>
          <p:cNvSpPr/>
          <p:nvPr/>
        </p:nvSpPr>
        <p:spPr>
          <a:xfrm>
            <a:off x="12002606" y="-3063623"/>
            <a:ext cx="8919220" cy="10618119"/>
          </a:xfrm>
          <a:custGeom>
            <a:avLst/>
            <a:gdLst/>
            <a:ahLst/>
            <a:cxnLst/>
            <a:rect l="l" t="t" r="r" b="b"/>
            <a:pathLst>
              <a:path w="8919220" h="10618119">
                <a:moveTo>
                  <a:pt x="0" y="0"/>
                </a:moveTo>
                <a:lnTo>
                  <a:pt x="8919220" y="0"/>
                </a:lnTo>
                <a:lnTo>
                  <a:pt x="8919220" y="10618119"/>
                </a:lnTo>
                <a:lnTo>
                  <a:pt x="0" y="10618119"/>
                </a:lnTo>
                <a:lnTo>
                  <a:pt x="0" y="0"/>
                </a:lnTo>
                <a:close/>
              </a:path>
            </a:pathLst>
          </a:custGeom>
          <a:blipFill>
            <a:blip r:embed="rId2"/>
            <a:stretch>
              <a:fillRect/>
            </a:stretch>
          </a:blipFill>
        </p:spPr>
        <p:txBody>
          <a:bodyPr/>
          <a:lstStyle/>
          <a:p>
            <a:endParaRPr lang="en-US"/>
          </a:p>
        </p:txBody>
      </p:sp>
      <p:sp>
        <p:nvSpPr>
          <p:cNvPr id="7" name="Freeform 7"/>
          <p:cNvSpPr/>
          <p:nvPr/>
        </p:nvSpPr>
        <p:spPr>
          <a:xfrm>
            <a:off x="-4342445" y="5759357"/>
            <a:ext cx="6974586" cy="8229600"/>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3"/>
            <a:stretch>
              <a:fillRect/>
            </a:stretch>
          </a:blipFill>
        </p:spPr>
        <p:txBody>
          <a:bodyPr/>
          <a:lstStyle/>
          <a:p>
            <a:endParaRPr lang="en-US"/>
          </a:p>
        </p:txBody>
      </p:sp>
      <p:sp>
        <p:nvSpPr>
          <p:cNvPr id="8" name="Freeform 8"/>
          <p:cNvSpPr/>
          <p:nvPr/>
        </p:nvSpPr>
        <p:spPr>
          <a:xfrm>
            <a:off x="612240" y="3445578"/>
            <a:ext cx="397410" cy="389540"/>
          </a:xfrm>
          <a:custGeom>
            <a:avLst/>
            <a:gdLst/>
            <a:ahLst/>
            <a:cxnLst/>
            <a:rect l="l" t="t" r="r" b="b"/>
            <a:pathLst>
              <a:path w="397410" h="389540">
                <a:moveTo>
                  <a:pt x="0" y="0"/>
                </a:moveTo>
                <a:lnTo>
                  <a:pt x="397410" y="0"/>
                </a:lnTo>
                <a:lnTo>
                  <a:pt x="397410" y="389541"/>
                </a:lnTo>
                <a:lnTo>
                  <a:pt x="0" y="389541"/>
                </a:lnTo>
                <a:lnTo>
                  <a:pt x="0" y="0"/>
                </a:lnTo>
                <a:close/>
              </a:path>
            </a:pathLst>
          </a:custGeom>
          <a:blipFill>
            <a:blip r:embed="rId4"/>
            <a:stretch>
              <a:fillRect/>
            </a:stretch>
          </a:blipFill>
        </p:spPr>
        <p:txBody>
          <a:bodyPr/>
          <a:lstStyle/>
          <a:p>
            <a:endParaRPr lang="en-US"/>
          </a:p>
        </p:txBody>
      </p:sp>
      <p:sp>
        <p:nvSpPr>
          <p:cNvPr id="9" name="Freeform 9"/>
          <p:cNvSpPr/>
          <p:nvPr/>
        </p:nvSpPr>
        <p:spPr>
          <a:xfrm>
            <a:off x="496351" y="5499684"/>
            <a:ext cx="397410" cy="389540"/>
          </a:xfrm>
          <a:custGeom>
            <a:avLst/>
            <a:gdLst/>
            <a:ahLst/>
            <a:cxnLst/>
            <a:rect l="l" t="t" r="r" b="b"/>
            <a:pathLst>
              <a:path w="397410" h="389540">
                <a:moveTo>
                  <a:pt x="0" y="0"/>
                </a:moveTo>
                <a:lnTo>
                  <a:pt x="397410" y="0"/>
                </a:lnTo>
                <a:lnTo>
                  <a:pt x="397410" y="389541"/>
                </a:lnTo>
                <a:lnTo>
                  <a:pt x="0" y="389541"/>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71396" y="324277"/>
            <a:ext cx="10151312" cy="1386081"/>
          </a:xfrm>
          <a:prstGeom prst="rect">
            <a:avLst/>
          </a:prstGeom>
        </p:spPr>
        <p:txBody>
          <a:bodyPr lIns="0" tIns="0" rIns="0" bIns="0" rtlCol="0" anchor="t">
            <a:spAutoFit/>
          </a:bodyPr>
          <a:lstStyle/>
          <a:p>
            <a:pPr algn="ctr">
              <a:lnSpc>
                <a:spcPts val="5501"/>
              </a:lnSpc>
            </a:pPr>
            <a:r>
              <a:rPr lang="en-US" sz="3929" spc="294" dirty="0">
                <a:solidFill>
                  <a:srgbClr val="FFFFFF"/>
                </a:solidFill>
                <a:latin typeface="#9Slide05 Dear Saturday"/>
              </a:rPr>
              <a:t>2. So </a:t>
            </a:r>
            <a:r>
              <a:rPr lang="en-US" sz="3929" spc="294" dirty="0" err="1">
                <a:solidFill>
                  <a:srgbClr val="FFFFFF"/>
                </a:solidFill>
                <a:latin typeface="#9Slide05 Dear Saturday"/>
              </a:rPr>
              <a:t>sánh</a:t>
            </a:r>
            <a:r>
              <a:rPr lang="en-US" sz="3929" spc="294" dirty="0">
                <a:solidFill>
                  <a:srgbClr val="FFFFFF"/>
                </a:solidFill>
                <a:latin typeface="#9Slide05 Dear Saturday"/>
              </a:rPr>
              <a:t> </a:t>
            </a:r>
            <a:r>
              <a:rPr lang="en-US" sz="3929" spc="294" dirty="0" err="1">
                <a:solidFill>
                  <a:srgbClr val="FFFFFF"/>
                </a:solidFill>
                <a:latin typeface="#9Slide05 Dear Saturday"/>
              </a:rPr>
              <a:t>thơ</a:t>
            </a:r>
            <a:r>
              <a:rPr lang="en-US" sz="3929" spc="294" dirty="0">
                <a:solidFill>
                  <a:srgbClr val="FFFFFF"/>
                </a:solidFill>
                <a:latin typeface="#9Slide05 Dear Saturday"/>
              </a:rPr>
              <a:t> song </a:t>
            </a:r>
            <a:r>
              <a:rPr lang="en-US" sz="3929" spc="294" dirty="0" err="1">
                <a:solidFill>
                  <a:srgbClr val="FFFFFF"/>
                </a:solidFill>
                <a:latin typeface="#9Slide05 Dear Saturday"/>
              </a:rPr>
              <a:t>thất</a:t>
            </a:r>
            <a:r>
              <a:rPr lang="en-US" sz="3929" spc="294" dirty="0">
                <a:solidFill>
                  <a:srgbClr val="FFFFFF"/>
                </a:solidFill>
                <a:latin typeface="#9Slide05 Dear Saturday"/>
              </a:rPr>
              <a:t> </a:t>
            </a:r>
            <a:r>
              <a:rPr lang="en-US" sz="3929" spc="294" dirty="0" err="1">
                <a:solidFill>
                  <a:srgbClr val="FFFFFF"/>
                </a:solidFill>
                <a:latin typeface="#9Slide05 Dear Saturday"/>
              </a:rPr>
              <a:t>lục</a:t>
            </a:r>
            <a:r>
              <a:rPr lang="en-US" sz="3929" spc="294" dirty="0">
                <a:solidFill>
                  <a:srgbClr val="FFFFFF"/>
                </a:solidFill>
                <a:latin typeface="#9Slide05 Dear Saturday"/>
              </a:rPr>
              <a:t> </a:t>
            </a:r>
            <a:r>
              <a:rPr lang="en-US" sz="3929" spc="294" dirty="0" err="1">
                <a:solidFill>
                  <a:srgbClr val="FFFFFF"/>
                </a:solidFill>
                <a:latin typeface="#9Slide05 Dear Saturday"/>
              </a:rPr>
              <a:t>bát</a:t>
            </a:r>
            <a:r>
              <a:rPr lang="en-US" sz="3929" spc="294" dirty="0">
                <a:solidFill>
                  <a:srgbClr val="FFFFFF"/>
                </a:solidFill>
                <a:latin typeface="#9Slide05 Dear Saturday"/>
              </a:rPr>
              <a:t> và </a:t>
            </a:r>
            <a:r>
              <a:rPr lang="en-US" sz="3929" spc="294" dirty="0" err="1">
                <a:solidFill>
                  <a:srgbClr val="FFFFFF"/>
                </a:solidFill>
                <a:latin typeface="#9Slide05 Dear Saturday"/>
              </a:rPr>
              <a:t>thơ</a:t>
            </a:r>
            <a:r>
              <a:rPr lang="en-US" sz="3929" spc="294" dirty="0">
                <a:solidFill>
                  <a:srgbClr val="FFFFFF"/>
                </a:solidFill>
                <a:latin typeface="#9Slide05 Dear Saturday"/>
              </a:rPr>
              <a:t> </a:t>
            </a:r>
            <a:r>
              <a:rPr lang="en-US" sz="3929" spc="294" dirty="0" err="1">
                <a:solidFill>
                  <a:srgbClr val="FFFFFF"/>
                </a:solidFill>
                <a:latin typeface="#9Slide05 Dear Saturday"/>
              </a:rPr>
              <a:t>lục</a:t>
            </a:r>
            <a:r>
              <a:rPr lang="en-US" sz="3929" spc="294" dirty="0">
                <a:solidFill>
                  <a:srgbClr val="FFFFFF"/>
                </a:solidFill>
                <a:latin typeface="#9Slide05 Dear Saturday"/>
              </a:rPr>
              <a:t> </a:t>
            </a:r>
            <a:r>
              <a:rPr lang="en-US" sz="3929" spc="294" dirty="0" err="1">
                <a:solidFill>
                  <a:srgbClr val="FFFFFF"/>
                </a:solidFill>
                <a:latin typeface="#9Slide05 Dear Saturday"/>
              </a:rPr>
              <a:t>bát</a:t>
            </a:r>
            <a:endParaRPr lang="en-US" sz="3929" spc="294" dirty="0">
              <a:solidFill>
                <a:srgbClr val="FFFFFF"/>
              </a:solidFill>
              <a:latin typeface="#9Slide05 Dear Saturday"/>
            </a:endParaRPr>
          </a:p>
        </p:txBody>
      </p:sp>
      <p:sp>
        <p:nvSpPr>
          <p:cNvPr id="11" name="TextBox 11"/>
          <p:cNvSpPr txBox="1"/>
          <p:nvPr/>
        </p:nvSpPr>
        <p:spPr>
          <a:xfrm>
            <a:off x="361606" y="2186609"/>
            <a:ext cx="3328095" cy="683024"/>
          </a:xfrm>
          <a:prstGeom prst="rect">
            <a:avLst/>
          </a:prstGeom>
        </p:spPr>
        <p:txBody>
          <a:bodyPr lIns="0" tIns="0" rIns="0" bIns="0" rtlCol="0" anchor="t">
            <a:spAutoFit/>
          </a:bodyPr>
          <a:lstStyle/>
          <a:p>
            <a:pPr algn="ctr">
              <a:lnSpc>
                <a:spcPts val="5402"/>
              </a:lnSpc>
              <a:spcBef>
                <a:spcPct val="0"/>
              </a:spcBef>
            </a:pPr>
            <a:r>
              <a:rPr lang="en-US" sz="3859" dirty="0">
                <a:solidFill>
                  <a:srgbClr val="FBF7EE"/>
                </a:solidFill>
                <a:latin typeface="#9Slide05 Dear Saturday"/>
              </a:rPr>
              <a:t>a. </a:t>
            </a:r>
            <a:r>
              <a:rPr lang="en-US" sz="3859" dirty="0" err="1">
                <a:solidFill>
                  <a:srgbClr val="FBF7EE"/>
                </a:solidFill>
                <a:latin typeface="#9Slide05 Dear Saturday"/>
              </a:rPr>
              <a:t>Giống</a:t>
            </a:r>
            <a:r>
              <a:rPr lang="en-US" sz="3859" dirty="0">
                <a:solidFill>
                  <a:srgbClr val="FBF7EE"/>
                </a:solidFill>
                <a:latin typeface="#9Slide05 Dear Saturday"/>
              </a:rPr>
              <a:t> </a:t>
            </a:r>
            <a:r>
              <a:rPr lang="en-US" sz="3859" dirty="0" err="1">
                <a:solidFill>
                  <a:srgbClr val="FBF7EE"/>
                </a:solidFill>
                <a:latin typeface="#9Slide05 Dear Saturday"/>
              </a:rPr>
              <a:t>nhau</a:t>
            </a:r>
            <a:r>
              <a:rPr lang="en-US" sz="3859" dirty="0">
                <a:solidFill>
                  <a:srgbClr val="FBF7EE"/>
                </a:solidFill>
                <a:latin typeface="#9Slide05 Dear Saturday"/>
              </a:rPr>
              <a:t>:</a:t>
            </a:r>
          </a:p>
        </p:txBody>
      </p:sp>
      <p:sp>
        <p:nvSpPr>
          <p:cNvPr id="12" name="Freeform 12" descr="preencoded.png"/>
          <p:cNvSpPr/>
          <p:nvPr/>
        </p:nvSpPr>
        <p:spPr>
          <a:xfrm>
            <a:off x="10664966" y="6170776"/>
            <a:ext cx="3600058" cy="2767440"/>
          </a:xfrm>
          <a:custGeom>
            <a:avLst/>
            <a:gdLst/>
            <a:ahLst/>
            <a:cxnLst/>
            <a:rect l="l" t="t" r="r" b="b"/>
            <a:pathLst>
              <a:path w="3600058" h="2767440">
                <a:moveTo>
                  <a:pt x="0" y="0"/>
                </a:moveTo>
                <a:lnTo>
                  <a:pt x="3600058" y="0"/>
                </a:lnTo>
                <a:lnTo>
                  <a:pt x="3600058" y="2767440"/>
                </a:lnTo>
                <a:lnTo>
                  <a:pt x="0" y="2767440"/>
                </a:lnTo>
                <a:lnTo>
                  <a:pt x="0" y="0"/>
                </a:lnTo>
                <a:close/>
              </a:path>
            </a:pathLst>
          </a:custGeom>
          <a:blipFill>
            <a:blip r:embed="rId5"/>
            <a:stretch>
              <a:fillRect r="-57559" b="-80311"/>
            </a:stretch>
          </a:blipFill>
        </p:spPr>
        <p:txBody>
          <a:bodyPr/>
          <a:lstStyle/>
          <a:p>
            <a:endParaRPr lang="en-US"/>
          </a:p>
        </p:txBody>
      </p:sp>
      <p:sp>
        <p:nvSpPr>
          <p:cNvPr id="13" name="Freeform 13" descr="preencoded.png"/>
          <p:cNvSpPr/>
          <p:nvPr/>
        </p:nvSpPr>
        <p:spPr>
          <a:xfrm>
            <a:off x="13648659" y="6407003"/>
            <a:ext cx="2813557" cy="2162840"/>
          </a:xfrm>
          <a:custGeom>
            <a:avLst/>
            <a:gdLst/>
            <a:ahLst/>
            <a:cxnLst/>
            <a:rect l="l" t="t" r="r" b="b"/>
            <a:pathLst>
              <a:path w="2813557" h="2162840">
                <a:moveTo>
                  <a:pt x="0" y="0"/>
                </a:moveTo>
                <a:lnTo>
                  <a:pt x="2813557" y="0"/>
                </a:lnTo>
                <a:lnTo>
                  <a:pt x="2813557" y="2162840"/>
                </a:lnTo>
                <a:lnTo>
                  <a:pt x="0" y="2162840"/>
                </a:lnTo>
                <a:lnTo>
                  <a:pt x="0" y="0"/>
                </a:lnTo>
                <a:close/>
              </a:path>
            </a:pathLst>
          </a:custGeom>
          <a:blipFill>
            <a:blip r:embed="rId5"/>
            <a:stretch>
              <a:fillRect r="-57559" b="-80311"/>
            </a:stretch>
          </a:blipFill>
        </p:spPr>
        <p:txBody>
          <a:bodyPr/>
          <a:lstStyle/>
          <a:p>
            <a:endParaRPr lang="en-US"/>
          </a:p>
        </p:txBody>
      </p:sp>
      <p:sp>
        <p:nvSpPr>
          <p:cNvPr id="14" name="Freeform 14" descr="preencoded.png"/>
          <p:cNvSpPr/>
          <p:nvPr/>
        </p:nvSpPr>
        <p:spPr>
          <a:xfrm>
            <a:off x="13249206" y="8180250"/>
            <a:ext cx="2663762" cy="2106750"/>
          </a:xfrm>
          <a:custGeom>
            <a:avLst/>
            <a:gdLst/>
            <a:ahLst/>
            <a:cxnLst/>
            <a:rect l="l" t="t" r="r" b="b"/>
            <a:pathLst>
              <a:path w="2663762" h="2106750">
                <a:moveTo>
                  <a:pt x="0" y="0"/>
                </a:moveTo>
                <a:lnTo>
                  <a:pt x="2663762" y="0"/>
                </a:lnTo>
                <a:lnTo>
                  <a:pt x="2663762" y="2106750"/>
                </a:lnTo>
                <a:lnTo>
                  <a:pt x="0" y="2106750"/>
                </a:lnTo>
                <a:lnTo>
                  <a:pt x="0" y="0"/>
                </a:lnTo>
                <a:close/>
              </a:path>
            </a:pathLst>
          </a:custGeom>
          <a:blipFill>
            <a:blip r:embed="rId5"/>
            <a:stretch>
              <a:fillRect l="-74054" t="-119688" r="-23449"/>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3293328" y="0"/>
            <a:ext cx="16683458" cy="11748418"/>
            <a:chOff x="0" y="0"/>
            <a:chExt cx="4393997" cy="3094233"/>
          </a:xfrm>
        </p:grpSpPr>
        <p:sp>
          <p:nvSpPr>
            <p:cNvPr id="3" name="Freeform 3"/>
            <p:cNvSpPr/>
            <p:nvPr/>
          </p:nvSpPr>
          <p:spPr>
            <a:xfrm>
              <a:off x="0" y="0"/>
              <a:ext cx="4393997" cy="3094233"/>
            </a:xfrm>
            <a:custGeom>
              <a:avLst/>
              <a:gdLst/>
              <a:ahLst/>
              <a:cxnLst/>
              <a:rect l="l" t="t" r="r" b="b"/>
              <a:pathLst>
                <a:path w="4393997" h="3094233">
                  <a:moveTo>
                    <a:pt x="0" y="0"/>
                  </a:moveTo>
                  <a:lnTo>
                    <a:pt x="4393997" y="0"/>
                  </a:lnTo>
                  <a:lnTo>
                    <a:pt x="4393997" y="3094233"/>
                  </a:lnTo>
                  <a:lnTo>
                    <a:pt x="0" y="3094233"/>
                  </a:lnTo>
                  <a:close/>
                </a:path>
              </a:pathLst>
            </a:custGeom>
            <a:solidFill>
              <a:srgbClr val="FBF7EE"/>
            </a:solidFill>
          </p:spPr>
          <p:txBody>
            <a:bodyPr/>
            <a:lstStyle/>
            <a:p>
              <a:endParaRPr lang="en-US"/>
            </a:p>
          </p:txBody>
        </p:sp>
        <p:sp>
          <p:nvSpPr>
            <p:cNvPr id="4" name="TextBox 4"/>
            <p:cNvSpPr txBox="1"/>
            <p:nvPr/>
          </p:nvSpPr>
          <p:spPr>
            <a:xfrm>
              <a:off x="0" y="-38100"/>
              <a:ext cx="4393997" cy="313233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4890691" y="-2500547"/>
            <a:ext cx="5757143" cy="6853742"/>
          </a:xfrm>
          <a:custGeom>
            <a:avLst/>
            <a:gdLst/>
            <a:ahLst/>
            <a:cxnLst/>
            <a:rect l="l" t="t" r="r" b="b"/>
            <a:pathLst>
              <a:path w="5757143" h="6853742">
                <a:moveTo>
                  <a:pt x="0" y="0"/>
                </a:moveTo>
                <a:lnTo>
                  <a:pt x="5757143" y="0"/>
                </a:lnTo>
                <a:lnTo>
                  <a:pt x="5757143" y="6853742"/>
                </a:lnTo>
                <a:lnTo>
                  <a:pt x="0" y="6853742"/>
                </a:lnTo>
                <a:lnTo>
                  <a:pt x="0" y="0"/>
                </a:lnTo>
                <a:close/>
              </a:path>
            </a:pathLst>
          </a:custGeom>
          <a:blipFill>
            <a:blip r:embed="rId2"/>
            <a:stretch>
              <a:fillRect/>
            </a:stretch>
          </a:blipFill>
        </p:spPr>
        <p:txBody>
          <a:bodyPr/>
          <a:lstStyle/>
          <a:p>
            <a:endParaRPr lang="en-US"/>
          </a:p>
        </p:txBody>
      </p:sp>
      <p:sp>
        <p:nvSpPr>
          <p:cNvPr id="6" name="Freeform 6"/>
          <p:cNvSpPr/>
          <p:nvPr/>
        </p:nvSpPr>
        <p:spPr>
          <a:xfrm>
            <a:off x="-4342445" y="4498351"/>
            <a:ext cx="8043289" cy="9490606"/>
          </a:xfrm>
          <a:custGeom>
            <a:avLst/>
            <a:gdLst/>
            <a:ahLst/>
            <a:cxnLst/>
            <a:rect l="l" t="t" r="r" b="b"/>
            <a:pathLst>
              <a:path w="8043289" h="9490606">
                <a:moveTo>
                  <a:pt x="0" y="0"/>
                </a:moveTo>
                <a:lnTo>
                  <a:pt x="8043289" y="0"/>
                </a:lnTo>
                <a:lnTo>
                  <a:pt x="8043289" y="9490606"/>
                </a:lnTo>
                <a:lnTo>
                  <a:pt x="0" y="9490606"/>
                </a:lnTo>
                <a:lnTo>
                  <a:pt x="0" y="0"/>
                </a:lnTo>
                <a:close/>
              </a:path>
            </a:pathLst>
          </a:custGeom>
          <a:blipFill>
            <a:blip r:embed="rId3"/>
            <a:stretch>
              <a:fillRect/>
            </a:stretch>
          </a:blipFill>
        </p:spPr>
        <p:txBody>
          <a:bodyPr/>
          <a:lstStyle/>
          <a:p>
            <a:endParaRPr lang="en-US"/>
          </a:p>
        </p:txBody>
      </p:sp>
      <p:graphicFrame>
        <p:nvGraphicFramePr>
          <p:cNvPr id="7" name="Table 7"/>
          <p:cNvGraphicFramePr>
            <a:graphicFrameLocks noGrp="1"/>
          </p:cNvGraphicFramePr>
          <p:nvPr/>
        </p:nvGraphicFramePr>
        <p:xfrm>
          <a:off x="3673775" y="1852647"/>
          <a:ext cx="14095488" cy="7820025"/>
        </p:xfrm>
        <a:graphic>
          <a:graphicData uri="http://schemas.openxmlformats.org/drawingml/2006/table">
            <a:tbl>
              <a:tblPr/>
              <a:tblGrid>
                <a:gridCol w="4256783">
                  <a:extLst>
                    <a:ext uri="{9D8B030D-6E8A-4147-A177-3AD203B41FA5}">
                      <a16:colId xmlns:a16="http://schemas.microsoft.com/office/drawing/2014/main" val="20000"/>
                    </a:ext>
                  </a:extLst>
                </a:gridCol>
                <a:gridCol w="9838705">
                  <a:extLst>
                    <a:ext uri="{9D8B030D-6E8A-4147-A177-3AD203B41FA5}">
                      <a16:colId xmlns:a16="http://schemas.microsoft.com/office/drawing/2014/main" val="20001"/>
                    </a:ext>
                  </a:extLst>
                </a:gridCol>
              </a:tblGrid>
              <a:tr h="1130837">
                <a:tc>
                  <a:txBody>
                    <a:bodyPr/>
                    <a:lstStyle/>
                    <a:p>
                      <a:pPr algn="l">
                        <a:lnSpc>
                          <a:spcPts val="4969"/>
                        </a:lnSpc>
                        <a:defRPr/>
                      </a:pPr>
                      <a:r>
                        <a:rPr lang="en-US" sz="3549" dirty="0" err="1">
                          <a:solidFill>
                            <a:srgbClr val="000000"/>
                          </a:solidFill>
                          <a:latin typeface="Roboto Condensed Bold"/>
                        </a:rPr>
                        <a:t>Lục</a:t>
                      </a:r>
                      <a:r>
                        <a:rPr lang="en-US" sz="3549" dirty="0">
                          <a:solidFill>
                            <a:srgbClr val="000000"/>
                          </a:solidFill>
                          <a:latin typeface="Roboto Condensed Bold"/>
                        </a:rPr>
                        <a:t> </a:t>
                      </a:r>
                      <a:r>
                        <a:rPr lang="en-US" sz="3549" dirty="0" err="1">
                          <a:solidFill>
                            <a:srgbClr val="000000"/>
                          </a:solidFill>
                          <a:latin typeface="Roboto Condensed Bold"/>
                        </a:rPr>
                        <a:t>bát</a:t>
                      </a:r>
                      <a:r>
                        <a:rPr lang="en-US" sz="3549" dirty="0">
                          <a:solidFill>
                            <a:srgbClr val="000000"/>
                          </a:solidFill>
                          <a:latin typeface="Roboto Condensed Bold"/>
                        </a:rPr>
                        <a:t> </a:t>
                      </a:r>
                      <a:endParaRPr lang="en-US" sz="1100" dirty="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5D738A">
                            <a:alpha val="62000"/>
                          </a:srgbClr>
                        </a:gs>
                        <a:gs pos="100000">
                          <a:srgbClr val="5D738A">
                            <a:alpha val="61500"/>
                          </a:srgbClr>
                        </a:gs>
                      </a:gsLst>
                      <a:lin ang="0"/>
                    </a:gradFill>
                  </a:tcPr>
                </a:tc>
                <a:tc>
                  <a:txBody>
                    <a:bodyPr/>
                    <a:lstStyle/>
                    <a:p>
                      <a:pPr algn="l">
                        <a:lnSpc>
                          <a:spcPts val="4969"/>
                        </a:lnSpc>
                        <a:defRPr/>
                      </a:pPr>
                      <a:r>
                        <a:rPr lang="en-US" sz="3549">
                          <a:solidFill>
                            <a:srgbClr val="000000"/>
                          </a:solidFill>
                          <a:latin typeface="Roboto Condensed Bold"/>
                        </a:rPr>
                        <a:t>Song thất lục bát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7AA6CB">
                            <a:alpha val="61000"/>
                          </a:srgbClr>
                        </a:gs>
                        <a:gs pos="100000">
                          <a:srgbClr val="7AA6CB">
                            <a:alpha val="59500"/>
                          </a:srgbClr>
                        </a:gs>
                      </a:gsLst>
                      <a:lin ang="0"/>
                    </a:gradFill>
                  </a:tcPr>
                </a:tc>
                <a:extLst>
                  <a:ext uri="{0D108BD9-81ED-4DB2-BD59-A6C34878D82A}">
                    <a16:rowId xmlns:a16="http://schemas.microsoft.com/office/drawing/2014/main" val="10000"/>
                  </a:ext>
                </a:extLst>
              </a:tr>
              <a:tr h="1763339">
                <a:tc>
                  <a:txBody>
                    <a:bodyPr/>
                    <a:lstStyle/>
                    <a:p>
                      <a:pPr algn="just">
                        <a:lnSpc>
                          <a:spcPts val="4969"/>
                        </a:lnSpc>
                        <a:defRPr/>
                      </a:pPr>
                      <a:r>
                        <a:rPr lang="en-US" sz="3549">
                          <a:solidFill>
                            <a:srgbClr val="000000"/>
                          </a:solidFill>
                          <a:latin typeface="Roboto Condensed"/>
                        </a:rPr>
                        <a:t>Chỉ có câu lục và câu bát tiếp nối liên tục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7AA6CB">
                            <a:alpha val="61000"/>
                          </a:srgbClr>
                        </a:gs>
                        <a:gs pos="100000">
                          <a:srgbClr val="7AA6CB">
                            <a:alpha val="59500"/>
                          </a:srgbClr>
                        </a:gs>
                      </a:gsLst>
                      <a:lin ang="0"/>
                    </a:gradFill>
                  </a:tcPr>
                </a:tc>
                <a:tc>
                  <a:txBody>
                    <a:bodyPr/>
                    <a:lstStyle/>
                    <a:p>
                      <a:pPr algn="l">
                        <a:lnSpc>
                          <a:spcPts val="4969"/>
                        </a:lnSpc>
                        <a:defRPr/>
                      </a:pPr>
                      <a:r>
                        <a:rPr lang="en-US" sz="3549">
                          <a:solidFill>
                            <a:srgbClr val="000000"/>
                          </a:solidFill>
                          <a:latin typeface="Roboto Condensed"/>
                        </a:rPr>
                        <a:t>Gồm 2 câu thất + câu lục + câu bát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5D738A">
                            <a:alpha val="62000"/>
                          </a:srgbClr>
                        </a:gs>
                        <a:gs pos="100000">
                          <a:srgbClr val="5D738A">
                            <a:alpha val="61500"/>
                          </a:srgbClr>
                        </a:gs>
                      </a:gsLst>
                      <a:lin ang="0"/>
                    </a:gradFill>
                  </a:tcPr>
                </a:tc>
                <a:extLst>
                  <a:ext uri="{0D108BD9-81ED-4DB2-BD59-A6C34878D82A}">
                    <a16:rowId xmlns:a16="http://schemas.microsoft.com/office/drawing/2014/main" val="10001"/>
                  </a:ext>
                </a:extLst>
              </a:tr>
              <a:tr h="4925849">
                <a:tc>
                  <a:txBody>
                    <a:bodyPr/>
                    <a:lstStyle/>
                    <a:p>
                      <a:pPr algn="just">
                        <a:lnSpc>
                          <a:spcPts val="4969"/>
                        </a:lnSpc>
                        <a:defRPr/>
                      </a:pPr>
                      <a:r>
                        <a:rPr lang="en-US" sz="3549">
                          <a:solidFill>
                            <a:srgbClr val="000000"/>
                          </a:solidFill>
                          <a:latin typeface="Roboto Condensed"/>
                        </a:rPr>
                        <a:t>Có khả năng kể những câu chuyện dài, bao quát một khoảng thời gian và không gian rộng lớn với nhiều sự kiện, nhân vật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5D738A">
                            <a:alpha val="62000"/>
                          </a:srgbClr>
                        </a:gs>
                        <a:gs pos="100000">
                          <a:srgbClr val="5D738A">
                            <a:alpha val="61500"/>
                          </a:srgbClr>
                        </a:gs>
                      </a:gsLst>
                      <a:lin ang="0"/>
                    </a:gradFill>
                  </a:tcPr>
                </a:tc>
                <a:tc>
                  <a:txBody>
                    <a:bodyPr/>
                    <a:lstStyle/>
                    <a:p>
                      <a:pPr algn="just">
                        <a:lnSpc>
                          <a:spcPts val="4969"/>
                        </a:lnSpc>
                        <a:defRPr/>
                      </a:pPr>
                      <a:r>
                        <a:rPr lang="en-US" sz="3549" dirty="0" err="1">
                          <a:solidFill>
                            <a:srgbClr val="000000"/>
                          </a:solidFill>
                          <a:latin typeface="Roboto Condensed"/>
                        </a:rPr>
                        <a:t>Câu</a:t>
                      </a:r>
                      <a:r>
                        <a:rPr lang="en-US" sz="3549" dirty="0">
                          <a:solidFill>
                            <a:srgbClr val="000000"/>
                          </a:solidFill>
                          <a:latin typeface="Roboto Condensed"/>
                        </a:rPr>
                        <a:t> song </a:t>
                      </a:r>
                      <a:r>
                        <a:rPr lang="en-US" sz="3549" dirty="0" err="1">
                          <a:solidFill>
                            <a:srgbClr val="000000"/>
                          </a:solidFill>
                          <a:latin typeface="Roboto Condensed"/>
                        </a:rPr>
                        <a:t>thất</a:t>
                      </a:r>
                      <a:r>
                        <a:rPr lang="en-US" sz="3549" dirty="0">
                          <a:solidFill>
                            <a:srgbClr val="000000"/>
                          </a:solidFill>
                          <a:latin typeface="Roboto Condensed"/>
                        </a:rPr>
                        <a:t> </a:t>
                      </a:r>
                      <a:r>
                        <a:rPr lang="en-US" sz="3549" dirty="0" err="1">
                          <a:solidFill>
                            <a:srgbClr val="000000"/>
                          </a:solidFill>
                          <a:latin typeface="Roboto Condensed"/>
                        </a:rPr>
                        <a:t>kể</a:t>
                      </a:r>
                      <a:r>
                        <a:rPr lang="en-US" sz="3549" dirty="0">
                          <a:solidFill>
                            <a:srgbClr val="000000"/>
                          </a:solidFill>
                          <a:latin typeface="Roboto Condensed"/>
                        </a:rPr>
                        <a:t> </a:t>
                      </a:r>
                      <a:r>
                        <a:rPr lang="en-US" sz="3549" dirty="0" err="1">
                          <a:solidFill>
                            <a:srgbClr val="000000"/>
                          </a:solidFill>
                          <a:latin typeface="Roboto Condensed"/>
                        </a:rPr>
                        <a:t>sự</a:t>
                      </a:r>
                      <a:r>
                        <a:rPr lang="en-US" sz="3549" dirty="0">
                          <a:solidFill>
                            <a:srgbClr val="000000"/>
                          </a:solidFill>
                          <a:latin typeface="Roboto Condensed"/>
                        </a:rPr>
                        <a:t> </a:t>
                      </a:r>
                      <a:r>
                        <a:rPr lang="en-US" sz="3549" dirty="0" err="1">
                          <a:solidFill>
                            <a:srgbClr val="000000"/>
                          </a:solidFill>
                          <a:latin typeface="Roboto Condensed"/>
                        </a:rPr>
                        <a:t>việc</a:t>
                      </a:r>
                      <a:r>
                        <a:rPr lang="en-US" sz="3549" dirty="0">
                          <a:solidFill>
                            <a:srgbClr val="000000"/>
                          </a:solidFill>
                          <a:latin typeface="Roboto Condensed"/>
                        </a:rPr>
                        <a:t> + </a:t>
                      </a:r>
                      <a:r>
                        <a:rPr lang="en-US" sz="3549" dirty="0" err="1">
                          <a:solidFill>
                            <a:srgbClr val="000000"/>
                          </a:solidFill>
                          <a:latin typeface="Roboto Condensed"/>
                        </a:rPr>
                        <a:t>câu</a:t>
                      </a:r>
                      <a:r>
                        <a:rPr lang="en-US" sz="3549" dirty="0">
                          <a:solidFill>
                            <a:srgbClr val="000000"/>
                          </a:solidFill>
                          <a:latin typeface="Roboto Condensed"/>
                        </a:rPr>
                        <a:t> </a:t>
                      </a:r>
                      <a:r>
                        <a:rPr lang="en-US" sz="3549" dirty="0" err="1">
                          <a:solidFill>
                            <a:srgbClr val="000000"/>
                          </a:solidFill>
                          <a:latin typeface="Roboto Condensed"/>
                        </a:rPr>
                        <a:t>lục</a:t>
                      </a:r>
                      <a:r>
                        <a:rPr lang="en-US" sz="3549" dirty="0">
                          <a:solidFill>
                            <a:srgbClr val="000000"/>
                          </a:solidFill>
                          <a:latin typeface="Roboto Condensed"/>
                        </a:rPr>
                        <a:t> </a:t>
                      </a:r>
                      <a:r>
                        <a:rPr lang="en-US" sz="3549" dirty="0" err="1">
                          <a:solidFill>
                            <a:srgbClr val="000000"/>
                          </a:solidFill>
                          <a:latin typeface="Roboto Condensed"/>
                        </a:rPr>
                        <a:t>bát</a:t>
                      </a:r>
                      <a:r>
                        <a:rPr lang="en-US" sz="3549" dirty="0">
                          <a:solidFill>
                            <a:srgbClr val="000000"/>
                          </a:solidFill>
                          <a:latin typeface="Roboto Condensed"/>
                        </a:rPr>
                        <a:t> </a:t>
                      </a:r>
                      <a:r>
                        <a:rPr lang="en-US" sz="3549" dirty="0" err="1">
                          <a:solidFill>
                            <a:srgbClr val="000000"/>
                          </a:solidFill>
                          <a:latin typeface="Roboto Condensed"/>
                        </a:rPr>
                        <a:t>thiên</a:t>
                      </a:r>
                      <a:r>
                        <a:rPr lang="en-US" sz="3549" dirty="0">
                          <a:solidFill>
                            <a:srgbClr val="000000"/>
                          </a:solidFill>
                          <a:latin typeface="Roboto Condensed"/>
                        </a:rPr>
                        <a:t> </a:t>
                      </a:r>
                      <a:r>
                        <a:rPr lang="en-US" sz="3549" dirty="0" err="1">
                          <a:solidFill>
                            <a:srgbClr val="000000"/>
                          </a:solidFill>
                          <a:latin typeface="Roboto Condensed"/>
                        </a:rPr>
                        <a:t>về</a:t>
                      </a:r>
                      <a:r>
                        <a:rPr lang="en-US" sz="3549" dirty="0">
                          <a:solidFill>
                            <a:srgbClr val="000000"/>
                          </a:solidFill>
                          <a:latin typeface="Roboto Condensed"/>
                        </a:rPr>
                        <a:t> </a:t>
                      </a:r>
                      <a:r>
                        <a:rPr lang="en-US" sz="3549" dirty="0" err="1">
                          <a:solidFill>
                            <a:srgbClr val="000000"/>
                          </a:solidFill>
                          <a:latin typeface="Roboto Condensed"/>
                        </a:rPr>
                        <a:t>cảm</a:t>
                      </a:r>
                      <a:r>
                        <a:rPr lang="en-US" sz="3549" dirty="0">
                          <a:solidFill>
                            <a:srgbClr val="000000"/>
                          </a:solidFill>
                          <a:latin typeface="Roboto Condensed"/>
                        </a:rPr>
                        <a:t> </a:t>
                      </a:r>
                      <a:r>
                        <a:rPr lang="en-US" sz="3549" dirty="0" err="1">
                          <a:solidFill>
                            <a:srgbClr val="000000"/>
                          </a:solidFill>
                          <a:latin typeface="Roboto Condensed"/>
                        </a:rPr>
                        <a:t>thán</a:t>
                      </a:r>
                      <a:r>
                        <a:rPr lang="en-US" sz="3549" dirty="0">
                          <a:solidFill>
                            <a:srgbClr val="000000"/>
                          </a:solidFill>
                          <a:latin typeface="Roboto Condensed"/>
                        </a:rPr>
                        <a:t>, </a:t>
                      </a:r>
                      <a:r>
                        <a:rPr lang="en-US" sz="3549" dirty="0" err="1">
                          <a:solidFill>
                            <a:srgbClr val="000000"/>
                          </a:solidFill>
                          <a:latin typeface="Roboto Condensed"/>
                        </a:rPr>
                        <a:t>giãi</a:t>
                      </a:r>
                      <a:r>
                        <a:rPr lang="en-US" sz="3549" dirty="0">
                          <a:solidFill>
                            <a:srgbClr val="000000"/>
                          </a:solidFill>
                          <a:latin typeface="Roboto Condensed"/>
                        </a:rPr>
                        <a:t> </a:t>
                      </a:r>
                      <a:r>
                        <a:rPr lang="en-US" sz="3549" dirty="0" err="1">
                          <a:solidFill>
                            <a:srgbClr val="000000"/>
                          </a:solidFill>
                          <a:latin typeface="Roboto Condensed"/>
                        </a:rPr>
                        <a:t>bày</a:t>
                      </a:r>
                      <a:r>
                        <a:rPr lang="en-US" sz="3549" dirty="0">
                          <a:solidFill>
                            <a:srgbClr val="000000"/>
                          </a:solidFill>
                          <a:latin typeface="Roboto Condensed"/>
                        </a:rPr>
                        <a:t> =&gt; </a:t>
                      </a:r>
                      <a:r>
                        <a:rPr lang="en-US" sz="3549" dirty="0" err="1">
                          <a:solidFill>
                            <a:srgbClr val="000000"/>
                          </a:solidFill>
                          <a:latin typeface="Roboto Condensed"/>
                        </a:rPr>
                        <a:t>Tác</a:t>
                      </a:r>
                      <a:r>
                        <a:rPr lang="en-US" sz="3549" dirty="0">
                          <a:solidFill>
                            <a:srgbClr val="000000"/>
                          </a:solidFill>
                          <a:latin typeface="Roboto Condensed"/>
                        </a:rPr>
                        <a:t> </a:t>
                      </a:r>
                      <a:r>
                        <a:rPr lang="en-US" sz="3549" dirty="0" err="1">
                          <a:solidFill>
                            <a:srgbClr val="000000"/>
                          </a:solidFill>
                          <a:latin typeface="Roboto Condensed"/>
                        </a:rPr>
                        <a:t>phẩm</a:t>
                      </a:r>
                      <a:r>
                        <a:rPr lang="en-US" sz="3549" dirty="0">
                          <a:solidFill>
                            <a:srgbClr val="000000"/>
                          </a:solidFill>
                          <a:latin typeface="Roboto Condensed"/>
                        </a:rPr>
                        <a:t> </a:t>
                      </a:r>
                      <a:r>
                        <a:rPr lang="en-US" sz="3549" dirty="0" err="1">
                          <a:solidFill>
                            <a:srgbClr val="000000"/>
                          </a:solidFill>
                          <a:latin typeface="Roboto Condensed"/>
                        </a:rPr>
                        <a:t>thường</a:t>
                      </a:r>
                      <a:r>
                        <a:rPr lang="en-US" sz="3549" dirty="0">
                          <a:solidFill>
                            <a:srgbClr val="000000"/>
                          </a:solidFill>
                          <a:latin typeface="Roboto Condensed"/>
                        </a:rPr>
                        <a:t> </a:t>
                      </a:r>
                      <a:r>
                        <a:rPr lang="en-US" sz="3549" dirty="0" err="1">
                          <a:solidFill>
                            <a:srgbClr val="000000"/>
                          </a:solidFill>
                          <a:latin typeface="Roboto Condensed"/>
                        </a:rPr>
                        <a:t>chỉ</a:t>
                      </a:r>
                      <a:r>
                        <a:rPr lang="en-US" sz="3549" dirty="0">
                          <a:solidFill>
                            <a:srgbClr val="000000"/>
                          </a:solidFill>
                          <a:latin typeface="Roboto Condensed"/>
                        </a:rPr>
                        <a:t> </a:t>
                      </a:r>
                      <a:r>
                        <a:rPr lang="en-US" sz="3549" dirty="0" err="1">
                          <a:solidFill>
                            <a:srgbClr val="000000"/>
                          </a:solidFill>
                          <a:latin typeface="Roboto Condensed"/>
                        </a:rPr>
                        <a:t>có</a:t>
                      </a:r>
                      <a:r>
                        <a:rPr lang="en-US" sz="3549" dirty="0">
                          <a:solidFill>
                            <a:srgbClr val="000000"/>
                          </a:solidFill>
                          <a:latin typeface="Roboto Condensed"/>
                        </a:rPr>
                        <a:t> 1 </a:t>
                      </a:r>
                      <a:r>
                        <a:rPr lang="en-US" sz="3549" dirty="0" err="1">
                          <a:solidFill>
                            <a:srgbClr val="000000"/>
                          </a:solidFill>
                          <a:latin typeface="Roboto Condensed"/>
                        </a:rPr>
                        <a:t>nhân</a:t>
                      </a:r>
                      <a:r>
                        <a:rPr lang="en-US" sz="3549" dirty="0">
                          <a:solidFill>
                            <a:srgbClr val="000000"/>
                          </a:solidFill>
                          <a:latin typeface="Roboto Condensed"/>
                        </a:rPr>
                        <a:t> </a:t>
                      </a:r>
                      <a:r>
                        <a:rPr lang="en-US" sz="3549" dirty="0" err="1">
                          <a:solidFill>
                            <a:srgbClr val="000000"/>
                          </a:solidFill>
                          <a:latin typeface="Roboto Condensed"/>
                        </a:rPr>
                        <a:t>vật</a:t>
                      </a:r>
                      <a:r>
                        <a:rPr lang="en-US" sz="3549" dirty="0">
                          <a:solidFill>
                            <a:srgbClr val="000000"/>
                          </a:solidFill>
                          <a:latin typeface="Roboto Condensed"/>
                        </a:rPr>
                        <a:t> </a:t>
                      </a:r>
                      <a:r>
                        <a:rPr lang="en-US" sz="3549" dirty="0" err="1">
                          <a:solidFill>
                            <a:srgbClr val="000000"/>
                          </a:solidFill>
                          <a:latin typeface="Roboto Condensed"/>
                        </a:rPr>
                        <a:t>trữ</a:t>
                      </a:r>
                      <a:r>
                        <a:rPr lang="en-US" sz="3549" dirty="0">
                          <a:solidFill>
                            <a:srgbClr val="000000"/>
                          </a:solidFill>
                          <a:latin typeface="Roboto Condensed"/>
                        </a:rPr>
                        <a:t> </a:t>
                      </a:r>
                      <a:r>
                        <a:rPr lang="en-US" sz="3549" dirty="0" err="1">
                          <a:solidFill>
                            <a:srgbClr val="000000"/>
                          </a:solidFill>
                          <a:latin typeface="Roboto Condensed"/>
                        </a:rPr>
                        <a:t>tình</a:t>
                      </a:r>
                      <a:r>
                        <a:rPr lang="en-US" sz="3549" dirty="0">
                          <a:solidFill>
                            <a:srgbClr val="000000"/>
                          </a:solidFill>
                          <a:latin typeface="Roboto Condensed"/>
                        </a:rPr>
                        <a:t> </a:t>
                      </a:r>
                      <a:r>
                        <a:rPr lang="en-US" sz="3549" dirty="0" err="1">
                          <a:solidFill>
                            <a:srgbClr val="000000"/>
                          </a:solidFill>
                          <a:latin typeface="Roboto Condensed"/>
                        </a:rPr>
                        <a:t>trong</a:t>
                      </a:r>
                      <a:r>
                        <a:rPr lang="en-US" sz="3549" dirty="0">
                          <a:solidFill>
                            <a:srgbClr val="000000"/>
                          </a:solidFill>
                          <a:latin typeface="Roboto Condensed"/>
                        </a:rPr>
                        <a:t> </a:t>
                      </a:r>
                      <a:r>
                        <a:rPr lang="en-US" sz="3549" dirty="0" err="1">
                          <a:solidFill>
                            <a:srgbClr val="000000"/>
                          </a:solidFill>
                          <a:latin typeface="Roboto Condensed"/>
                        </a:rPr>
                        <a:t>khung</a:t>
                      </a:r>
                      <a:r>
                        <a:rPr lang="en-US" sz="3549" dirty="0">
                          <a:solidFill>
                            <a:srgbClr val="000000"/>
                          </a:solidFill>
                          <a:latin typeface="Roboto Condensed"/>
                        </a:rPr>
                        <a:t> </a:t>
                      </a:r>
                      <a:r>
                        <a:rPr lang="en-US" sz="3549" dirty="0" err="1">
                          <a:solidFill>
                            <a:srgbClr val="000000"/>
                          </a:solidFill>
                          <a:latin typeface="Roboto Condensed"/>
                        </a:rPr>
                        <a:t>cảnh</a:t>
                      </a:r>
                      <a:r>
                        <a:rPr lang="en-US" sz="3549" dirty="0">
                          <a:solidFill>
                            <a:srgbClr val="000000"/>
                          </a:solidFill>
                          <a:latin typeface="Roboto Condensed"/>
                        </a:rPr>
                        <a:t> </a:t>
                      </a:r>
                      <a:r>
                        <a:rPr lang="en-US" sz="3549" dirty="0" err="1">
                          <a:solidFill>
                            <a:srgbClr val="000000"/>
                          </a:solidFill>
                          <a:latin typeface="Roboto Condensed"/>
                        </a:rPr>
                        <a:t>thời</a:t>
                      </a:r>
                      <a:r>
                        <a:rPr lang="en-US" sz="3549" dirty="0">
                          <a:solidFill>
                            <a:srgbClr val="000000"/>
                          </a:solidFill>
                          <a:latin typeface="Roboto Condensed"/>
                        </a:rPr>
                        <a:t> </a:t>
                      </a:r>
                      <a:r>
                        <a:rPr lang="en-US" sz="3549" dirty="0" err="1">
                          <a:solidFill>
                            <a:srgbClr val="000000"/>
                          </a:solidFill>
                          <a:latin typeface="Roboto Condensed"/>
                        </a:rPr>
                        <a:t>gian</a:t>
                      </a:r>
                      <a:r>
                        <a:rPr lang="en-US" sz="3549" dirty="0">
                          <a:solidFill>
                            <a:srgbClr val="000000"/>
                          </a:solidFill>
                          <a:latin typeface="Roboto Condensed"/>
                        </a:rPr>
                        <a:t> và </a:t>
                      </a:r>
                      <a:r>
                        <a:rPr lang="en-US" sz="3549" dirty="0" err="1">
                          <a:solidFill>
                            <a:srgbClr val="000000"/>
                          </a:solidFill>
                          <a:latin typeface="Roboto Condensed"/>
                        </a:rPr>
                        <a:t>không</a:t>
                      </a:r>
                      <a:r>
                        <a:rPr lang="en-US" sz="3549" dirty="0">
                          <a:solidFill>
                            <a:srgbClr val="000000"/>
                          </a:solidFill>
                          <a:latin typeface="Roboto Condensed"/>
                        </a:rPr>
                        <a:t> </a:t>
                      </a:r>
                      <a:r>
                        <a:rPr lang="en-US" sz="3549" dirty="0" err="1">
                          <a:solidFill>
                            <a:srgbClr val="000000"/>
                          </a:solidFill>
                          <a:latin typeface="Roboto Condensed"/>
                        </a:rPr>
                        <a:t>gian</a:t>
                      </a:r>
                      <a:r>
                        <a:rPr lang="en-US" sz="3549" dirty="0">
                          <a:solidFill>
                            <a:srgbClr val="000000"/>
                          </a:solidFill>
                          <a:latin typeface="Roboto Condensed"/>
                        </a:rPr>
                        <a:t> </a:t>
                      </a:r>
                      <a:r>
                        <a:rPr lang="en-US" sz="3549" dirty="0" err="1">
                          <a:solidFill>
                            <a:srgbClr val="000000"/>
                          </a:solidFill>
                          <a:latin typeface="Roboto Condensed"/>
                        </a:rPr>
                        <a:t>hạn</a:t>
                      </a:r>
                      <a:r>
                        <a:rPr lang="en-US" sz="3549" dirty="0">
                          <a:solidFill>
                            <a:srgbClr val="000000"/>
                          </a:solidFill>
                          <a:latin typeface="Roboto Condensed"/>
                        </a:rPr>
                        <a:t> </a:t>
                      </a:r>
                      <a:r>
                        <a:rPr lang="en-US" sz="3549" dirty="0" err="1">
                          <a:solidFill>
                            <a:srgbClr val="000000"/>
                          </a:solidFill>
                          <a:latin typeface="Roboto Condensed"/>
                        </a:rPr>
                        <a:t>hẹp</a:t>
                      </a:r>
                      <a:r>
                        <a:rPr lang="en-US" sz="3549" dirty="0">
                          <a:solidFill>
                            <a:srgbClr val="000000"/>
                          </a:solidFill>
                          <a:latin typeface="Roboto Condensed"/>
                        </a:rPr>
                        <a:t>; </a:t>
                      </a:r>
                      <a:r>
                        <a:rPr lang="en-US" sz="3549" dirty="0" err="1">
                          <a:solidFill>
                            <a:srgbClr val="000000"/>
                          </a:solidFill>
                          <a:latin typeface="Roboto Condensed"/>
                        </a:rPr>
                        <a:t>thiên</a:t>
                      </a:r>
                      <a:r>
                        <a:rPr lang="en-US" sz="3549" dirty="0">
                          <a:solidFill>
                            <a:srgbClr val="000000"/>
                          </a:solidFill>
                          <a:latin typeface="Roboto Condensed"/>
                        </a:rPr>
                        <a:t> </a:t>
                      </a:r>
                      <a:r>
                        <a:rPr lang="en-US" sz="3549" dirty="0" err="1">
                          <a:solidFill>
                            <a:srgbClr val="000000"/>
                          </a:solidFill>
                          <a:latin typeface="Roboto Condensed"/>
                        </a:rPr>
                        <a:t>về</a:t>
                      </a:r>
                      <a:r>
                        <a:rPr lang="en-US" sz="3549" dirty="0">
                          <a:solidFill>
                            <a:srgbClr val="000000"/>
                          </a:solidFill>
                          <a:latin typeface="Roboto Condensed"/>
                        </a:rPr>
                        <a:t> </a:t>
                      </a:r>
                      <a:r>
                        <a:rPr lang="en-US" sz="3549" dirty="0" err="1">
                          <a:solidFill>
                            <a:srgbClr val="000000"/>
                          </a:solidFill>
                          <a:latin typeface="Roboto Condensed"/>
                        </a:rPr>
                        <a:t>việc</a:t>
                      </a:r>
                      <a:r>
                        <a:rPr lang="en-US" sz="3549" dirty="0">
                          <a:solidFill>
                            <a:srgbClr val="000000"/>
                          </a:solidFill>
                          <a:latin typeface="Roboto Condensed"/>
                        </a:rPr>
                        <a:t> </a:t>
                      </a:r>
                      <a:r>
                        <a:rPr lang="en-US" sz="3549" dirty="0" err="1">
                          <a:solidFill>
                            <a:srgbClr val="000000"/>
                          </a:solidFill>
                          <a:latin typeface="Roboto Condensed"/>
                        </a:rPr>
                        <a:t>diễn</a:t>
                      </a:r>
                      <a:r>
                        <a:rPr lang="en-US" sz="3549" dirty="0">
                          <a:solidFill>
                            <a:srgbClr val="000000"/>
                          </a:solidFill>
                          <a:latin typeface="Roboto Condensed"/>
                        </a:rPr>
                        <a:t> </a:t>
                      </a:r>
                      <a:r>
                        <a:rPr lang="en-US" sz="3549" dirty="0" err="1">
                          <a:solidFill>
                            <a:srgbClr val="000000"/>
                          </a:solidFill>
                          <a:latin typeface="Roboto Condensed"/>
                        </a:rPr>
                        <a:t>tả</a:t>
                      </a:r>
                      <a:r>
                        <a:rPr lang="en-US" sz="3549" dirty="0">
                          <a:solidFill>
                            <a:srgbClr val="000000"/>
                          </a:solidFill>
                          <a:latin typeface="Roboto Condensed"/>
                        </a:rPr>
                        <a:t> </a:t>
                      </a:r>
                      <a:r>
                        <a:rPr lang="en-US" sz="3549" dirty="0" err="1">
                          <a:solidFill>
                            <a:srgbClr val="000000"/>
                          </a:solidFill>
                          <a:latin typeface="Roboto Condensed"/>
                        </a:rPr>
                        <a:t>đời</a:t>
                      </a:r>
                      <a:r>
                        <a:rPr lang="en-US" sz="3549" dirty="0">
                          <a:solidFill>
                            <a:srgbClr val="000000"/>
                          </a:solidFill>
                          <a:latin typeface="Roboto Condensed"/>
                        </a:rPr>
                        <a:t> </a:t>
                      </a:r>
                      <a:r>
                        <a:rPr lang="en-US" sz="3549" dirty="0" err="1">
                          <a:solidFill>
                            <a:srgbClr val="000000"/>
                          </a:solidFill>
                          <a:latin typeface="Roboto Condensed"/>
                        </a:rPr>
                        <a:t>sống</a:t>
                      </a:r>
                      <a:r>
                        <a:rPr lang="en-US" sz="3549" dirty="0">
                          <a:solidFill>
                            <a:srgbClr val="000000"/>
                          </a:solidFill>
                          <a:latin typeface="Roboto Condensed"/>
                        </a:rPr>
                        <a:t> </a:t>
                      </a:r>
                      <a:r>
                        <a:rPr lang="en-US" sz="3549" dirty="0" err="1">
                          <a:solidFill>
                            <a:srgbClr val="000000"/>
                          </a:solidFill>
                          <a:latin typeface="Roboto Condensed"/>
                        </a:rPr>
                        <a:t>nội</a:t>
                      </a:r>
                      <a:r>
                        <a:rPr lang="en-US" sz="3549" dirty="0">
                          <a:solidFill>
                            <a:srgbClr val="000000"/>
                          </a:solidFill>
                          <a:latin typeface="Roboto Condensed"/>
                        </a:rPr>
                        <a:t> </a:t>
                      </a:r>
                      <a:r>
                        <a:rPr lang="en-US" sz="3549" dirty="0" err="1">
                          <a:solidFill>
                            <a:srgbClr val="000000"/>
                          </a:solidFill>
                          <a:latin typeface="Roboto Condensed"/>
                        </a:rPr>
                        <a:t>tâm</a:t>
                      </a:r>
                      <a:r>
                        <a:rPr lang="en-US" sz="3549" dirty="0">
                          <a:solidFill>
                            <a:srgbClr val="000000"/>
                          </a:solidFill>
                          <a:latin typeface="Roboto Condensed"/>
                        </a:rPr>
                        <a:t> </a:t>
                      </a:r>
                      <a:r>
                        <a:rPr lang="en-US" sz="3549" dirty="0" err="1">
                          <a:solidFill>
                            <a:srgbClr val="000000"/>
                          </a:solidFill>
                          <a:latin typeface="Roboto Condensed"/>
                        </a:rPr>
                        <a:t>nhân</a:t>
                      </a:r>
                      <a:r>
                        <a:rPr lang="en-US" sz="3549" dirty="0">
                          <a:solidFill>
                            <a:srgbClr val="000000"/>
                          </a:solidFill>
                          <a:latin typeface="Roboto Condensed"/>
                        </a:rPr>
                        <a:t> </a:t>
                      </a:r>
                      <a:r>
                        <a:rPr lang="en-US" sz="3549" dirty="0" err="1">
                          <a:solidFill>
                            <a:srgbClr val="000000"/>
                          </a:solidFill>
                          <a:latin typeface="Roboto Condensed"/>
                        </a:rPr>
                        <a:t>vật</a:t>
                      </a:r>
                      <a:r>
                        <a:rPr lang="en-US" sz="3549" dirty="0">
                          <a:solidFill>
                            <a:srgbClr val="000000"/>
                          </a:solidFill>
                          <a:latin typeface="Roboto Condensed"/>
                        </a:rPr>
                        <a:t> </a:t>
                      </a:r>
                      <a:r>
                        <a:rPr lang="en-US" sz="3549" dirty="0" err="1">
                          <a:solidFill>
                            <a:srgbClr val="000000"/>
                          </a:solidFill>
                          <a:latin typeface="Roboto Condensed"/>
                        </a:rPr>
                        <a:t>với</a:t>
                      </a:r>
                      <a:r>
                        <a:rPr lang="en-US" sz="3549" dirty="0">
                          <a:solidFill>
                            <a:srgbClr val="000000"/>
                          </a:solidFill>
                          <a:latin typeface="Roboto Condensed"/>
                        </a:rPr>
                        <a:t> </a:t>
                      </a:r>
                      <a:r>
                        <a:rPr lang="en-US" sz="3549" dirty="0" err="1">
                          <a:solidFill>
                            <a:srgbClr val="000000"/>
                          </a:solidFill>
                          <a:latin typeface="Roboto Condensed"/>
                        </a:rPr>
                        <a:t>cảm</a:t>
                      </a:r>
                      <a:r>
                        <a:rPr lang="en-US" sz="3549" dirty="0">
                          <a:solidFill>
                            <a:srgbClr val="000000"/>
                          </a:solidFill>
                          <a:latin typeface="Roboto Condensed"/>
                        </a:rPr>
                        <a:t> </a:t>
                      </a:r>
                      <a:r>
                        <a:rPr lang="en-US" sz="3549" dirty="0" err="1">
                          <a:solidFill>
                            <a:srgbClr val="000000"/>
                          </a:solidFill>
                          <a:latin typeface="Roboto Condensed"/>
                        </a:rPr>
                        <a:t>hứng</a:t>
                      </a:r>
                      <a:r>
                        <a:rPr lang="en-US" sz="3549" dirty="0">
                          <a:solidFill>
                            <a:srgbClr val="000000"/>
                          </a:solidFill>
                          <a:latin typeface="Roboto Condensed"/>
                        </a:rPr>
                        <a:t> </a:t>
                      </a:r>
                      <a:r>
                        <a:rPr lang="en-US" sz="3549" dirty="0" err="1">
                          <a:solidFill>
                            <a:srgbClr val="000000"/>
                          </a:solidFill>
                          <a:latin typeface="Roboto Condensed"/>
                        </a:rPr>
                        <a:t>trữ</a:t>
                      </a:r>
                      <a:r>
                        <a:rPr lang="en-US" sz="3549" dirty="0">
                          <a:solidFill>
                            <a:srgbClr val="000000"/>
                          </a:solidFill>
                          <a:latin typeface="Roboto Condensed"/>
                        </a:rPr>
                        <a:t> </a:t>
                      </a:r>
                      <a:r>
                        <a:rPr lang="en-US" sz="3549" dirty="0" err="1">
                          <a:solidFill>
                            <a:srgbClr val="000000"/>
                          </a:solidFill>
                          <a:latin typeface="Roboto Condensed"/>
                        </a:rPr>
                        <a:t>tình</a:t>
                      </a:r>
                      <a:r>
                        <a:rPr lang="en-US" sz="3549" dirty="0">
                          <a:solidFill>
                            <a:srgbClr val="000000"/>
                          </a:solidFill>
                          <a:latin typeface="Roboto Condensed"/>
                        </a:rPr>
                        <a:t> bi </a:t>
                      </a:r>
                      <a:r>
                        <a:rPr lang="en-US" sz="3549" dirty="0" err="1">
                          <a:solidFill>
                            <a:srgbClr val="000000"/>
                          </a:solidFill>
                          <a:latin typeface="Roboto Condensed"/>
                        </a:rPr>
                        <a:t>thương</a:t>
                      </a:r>
                      <a:r>
                        <a:rPr lang="en-US" sz="3549" dirty="0">
                          <a:solidFill>
                            <a:srgbClr val="000000"/>
                          </a:solidFill>
                          <a:latin typeface="Roboto Condensed"/>
                        </a:rPr>
                        <a:t>, </a:t>
                      </a:r>
                      <a:r>
                        <a:rPr lang="en-US" sz="3549" dirty="0" err="1">
                          <a:solidFill>
                            <a:srgbClr val="000000"/>
                          </a:solidFill>
                          <a:latin typeface="Roboto Condensed"/>
                        </a:rPr>
                        <a:t>có</a:t>
                      </a:r>
                      <a:r>
                        <a:rPr lang="en-US" sz="3549" dirty="0">
                          <a:solidFill>
                            <a:srgbClr val="000000"/>
                          </a:solidFill>
                          <a:latin typeface="Roboto Condensed"/>
                        </a:rPr>
                        <a:t> </a:t>
                      </a:r>
                      <a:r>
                        <a:rPr lang="en-US" sz="3549" dirty="0" err="1">
                          <a:solidFill>
                            <a:srgbClr val="000000"/>
                          </a:solidFill>
                          <a:latin typeface="Roboto Condensed"/>
                        </a:rPr>
                        <a:t>khả</a:t>
                      </a:r>
                      <a:r>
                        <a:rPr lang="en-US" sz="3549" dirty="0">
                          <a:solidFill>
                            <a:srgbClr val="000000"/>
                          </a:solidFill>
                          <a:latin typeface="Roboto Condensed"/>
                        </a:rPr>
                        <a:t> </a:t>
                      </a:r>
                      <a:r>
                        <a:rPr lang="en-US" sz="3549" dirty="0" err="1">
                          <a:solidFill>
                            <a:srgbClr val="000000"/>
                          </a:solidFill>
                          <a:latin typeface="Roboto Condensed"/>
                        </a:rPr>
                        <a:t>năng</a:t>
                      </a:r>
                      <a:r>
                        <a:rPr lang="en-US" sz="3549" dirty="0">
                          <a:solidFill>
                            <a:srgbClr val="000000"/>
                          </a:solidFill>
                          <a:latin typeface="Roboto Condensed"/>
                        </a:rPr>
                        <a:t> </a:t>
                      </a:r>
                      <a:r>
                        <a:rPr lang="en-US" sz="3549" dirty="0" err="1">
                          <a:solidFill>
                            <a:srgbClr val="000000"/>
                          </a:solidFill>
                          <a:latin typeface="Roboto Condensed"/>
                        </a:rPr>
                        <a:t>bộc</a:t>
                      </a:r>
                      <a:r>
                        <a:rPr lang="en-US" sz="3549" dirty="0">
                          <a:solidFill>
                            <a:srgbClr val="000000"/>
                          </a:solidFill>
                          <a:latin typeface="Roboto Condensed"/>
                        </a:rPr>
                        <a:t> </a:t>
                      </a:r>
                      <a:r>
                        <a:rPr lang="en-US" sz="3549" dirty="0" err="1">
                          <a:solidFill>
                            <a:srgbClr val="000000"/>
                          </a:solidFill>
                          <a:latin typeface="Roboto Condensed"/>
                        </a:rPr>
                        <a:t>lộ</a:t>
                      </a:r>
                      <a:r>
                        <a:rPr lang="en-US" sz="3549" dirty="0">
                          <a:solidFill>
                            <a:srgbClr val="000000"/>
                          </a:solidFill>
                          <a:latin typeface="Roboto Condensed"/>
                        </a:rPr>
                        <a:t> </a:t>
                      </a:r>
                      <a:r>
                        <a:rPr lang="en-US" sz="3549" dirty="0" err="1">
                          <a:solidFill>
                            <a:srgbClr val="000000"/>
                          </a:solidFill>
                          <a:latin typeface="Roboto Condensed"/>
                        </a:rPr>
                        <a:t>một</a:t>
                      </a:r>
                      <a:r>
                        <a:rPr lang="en-US" sz="3549" dirty="0">
                          <a:solidFill>
                            <a:srgbClr val="000000"/>
                          </a:solidFill>
                          <a:latin typeface="Roboto Condensed"/>
                        </a:rPr>
                        <a:t> </a:t>
                      </a:r>
                      <a:r>
                        <a:rPr lang="en-US" sz="3549" dirty="0" err="1">
                          <a:solidFill>
                            <a:srgbClr val="000000"/>
                          </a:solidFill>
                          <a:latin typeface="Roboto Condensed"/>
                        </a:rPr>
                        <a:t>cách</a:t>
                      </a:r>
                      <a:r>
                        <a:rPr lang="en-US" sz="3549" dirty="0">
                          <a:solidFill>
                            <a:srgbClr val="000000"/>
                          </a:solidFill>
                          <a:latin typeface="Roboto Condensed"/>
                        </a:rPr>
                        <a:t> </a:t>
                      </a:r>
                      <a:r>
                        <a:rPr lang="en-US" sz="3549" dirty="0" err="1">
                          <a:solidFill>
                            <a:srgbClr val="000000"/>
                          </a:solidFill>
                          <a:latin typeface="Roboto Condensed"/>
                        </a:rPr>
                        <a:t>tinh</a:t>
                      </a:r>
                      <a:r>
                        <a:rPr lang="en-US" sz="3549" dirty="0">
                          <a:solidFill>
                            <a:srgbClr val="000000"/>
                          </a:solidFill>
                          <a:latin typeface="Roboto Condensed"/>
                        </a:rPr>
                        <a:t> </a:t>
                      </a:r>
                      <a:r>
                        <a:rPr lang="en-US" sz="3549" dirty="0" err="1">
                          <a:solidFill>
                            <a:srgbClr val="000000"/>
                          </a:solidFill>
                          <a:latin typeface="Roboto Condensed"/>
                        </a:rPr>
                        <a:t>tế</a:t>
                      </a:r>
                      <a:r>
                        <a:rPr lang="en-US" sz="3549" dirty="0">
                          <a:solidFill>
                            <a:srgbClr val="000000"/>
                          </a:solidFill>
                          <a:latin typeface="Roboto Condensed"/>
                        </a:rPr>
                        <a:t> </a:t>
                      </a:r>
                      <a:r>
                        <a:rPr lang="en-US" sz="3549" dirty="0" err="1">
                          <a:solidFill>
                            <a:srgbClr val="000000"/>
                          </a:solidFill>
                          <a:latin typeface="Roboto Condensed"/>
                        </a:rPr>
                        <a:t>những</a:t>
                      </a:r>
                      <a:r>
                        <a:rPr lang="en-US" sz="3549" dirty="0">
                          <a:solidFill>
                            <a:srgbClr val="000000"/>
                          </a:solidFill>
                          <a:latin typeface="Roboto Condensed"/>
                        </a:rPr>
                        <a:t> </a:t>
                      </a:r>
                      <a:r>
                        <a:rPr lang="en-US" sz="3549" dirty="0" err="1">
                          <a:solidFill>
                            <a:srgbClr val="000000"/>
                          </a:solidFill>
                          <a:latin typeface="Roboto Condensed"/>
                        </a:rPr>
                        <a:t>dòng</a:t>
                      </a:r>
                      <a:r>
                        <a:rPr lang="en-US" sz="3549" dirty="0">
                          <a:solidFill>
                            <a:srgbClr val="000000"/>
                          </a:solidFill>
                          <a:latin typeface="Roboto Condensed"/>
                        </a:rPr>
                        <a:t> </a:t>
                      </a:r>
                      <a:r>
                        <a:rPr lang="en-US" sz="3549" dirty="0" err="1">
                          <a:solidFill>
                            <a:srgbClr val="000000"/>
                          </a:solidFill>
                          <a:latin typeface="Roboto Condensed"/>
                        </a:rPr>
                        <a:t>suy</a:t>
                      </a:r>
                      <a:r>
                        <a:rPr lang="en-US" sz="3549" dirty="0">
                          <a:solidFill>
                            <a:srgbClr val="000000"/>
                          </a:solidFill>
                          <a:latin typeface="Roboto Condensed"/>
                        </a:rPr>
                        <a:t> </a:t>
                      </a:r>
                      <a:r>
                        <a:rPr lang="en-US" sz="3549" dirty="0" err="1">
                          <a:solidFill>
                            <a:srgbClr val="000000"/>
                          </a:solidFill>
                          <a:latin typeface="Roboto Condensed"/>
                        </a:rPr>
                        <a:t>cảm</a:t>
                      </a:r>
                      <a:r>
                        <a:rPr lang="en-US" sz="3549" dirty="0">
                          <a:solidFill>
                            <a:srgbClr val="000000"/>
                          </a:solidFill>
                          <a:latin typeface="Roboto Condensed"/>
                        </a:rPr>
                        <a:t> </a:t>
                      </a:r>
                      <a:r>
                        <a:rPr lang="en-US" sz="3549" dirty="0" err="1">
                          <a:solidFill>
                            <a:srgbClr val="000000"/>
                          </a:solidFill>
                          <a:latin typeface="Roboto Condensed"/>
                        </a:rPr>
                        <a:t>dồn</a:t>
                      </a:r>
                      <a:r>
                        <a:rPr lang="en-US" sz="3549" dirty="0">
                          <a:solidFill>
                            <a:srgbClr val="000000"/>
                          </a:solidFill>
                          <a:latin typeface="Roboto Condensed"/>
                        </a:rPr>
                        <a:t> </a:t>
                      </a:r>
                      <a:r>
                        <a:rPr lang="en-US" sz="3549" dirty="0" err="1">
                          <a:solidFill>
                            <a:srgbClr val="000000"/>
                          </a:solidFill>
                          <a:latin typeface="Roboto Condensed"/>
                        </a:rPr>
                        <a:t>nén</a:t>
                      </a:r>
                      <a:r>
                        <a:rPr lang="en-US" sz="3549" dirty="0">
                          <a:solidFill>
                            <a:srgbClr val="000000"/>
                          </a:solidFill>
                          <a:latin typeface="Roboto Condensed"/>
                        </a:rPr>
                        <a:t> </a:t>
                      </a:r>
                      <a:r>
                        <a:rPr lang="en-US" sz="3549" dirty="0" err="1">
                          <a:solidFill>
                            <a:srgbClr val="000000"/>
                          </a:solidFill>
                          <a:latin typeface="Roboto Condensed"/>
                        </a:rPr>
                        <a:t>với</a:t>
                      </a:r>
                      <a:r>
                        <a:rPr lang="en-US" sz="3549" dirty="0">
                          <a:solidFill>
                            <a:srgbClr val="000000"/>
                          </a:solidFill>
                          <a:latin typeface="Roboto Condensed"/>
                        </a:rPr>
                        <a:t> </a:t>
                      </a:r>
                      <a:r>
                        <a:rPr lang="en-US" sz="3549" dirty="0" err="1">
                          <a:solidFill>
                            <a:srgbClr val="000000"/>
                          </a:solidFill>
                          <a:latin typeface="Roboto Condensed"/>
                        </a:rPr>
                        <a:t>tâm</a:t>
                      </a:r>
                      <a:r>
                        <a:rPr lang="en-US" sz="3549" dirty="0">
                          <a:solidFill>
                            <a:srgbClr val="000000"/>
                          </a:solidFill>
                          <a:latin typeface="Roboto Condensed"/>
                        </a:rPr>
                        <a:t> </a:t>
                      </a:r>
                      <a:r>
                        <a:rPr lang="en-US" sz="3549" dirty="0" err="1">
                          <a:solidFill>
                            <a:srgbClr val="000000"/>
                          </a:solidFill>
                          <a:latin typeface="Roboto Condensed"/>
                        </a:rPr>
                        <a:t>trạng</a:t>
                      </a:r>
                      <a:r>
                        <a:rPr lang="en-US" sz="3549" dirty="0">
                          <a:solidFill>
                            <a:srgbClr val="000000"/>
                          </a:solidFill>
                          <a:latin typeface="Roboto Condensed"/>
                        </a:rPr>
                        <a:t> </a:t>
                      </a:r>
                      <a:r>
                        <a:rPr lang="en-US" sz="3549" dirty="0" err="1">
                          <a:solidFill>
                            <a:srgbClr val="000000"/>
                          </a:solidFill>
                          <a:latin typeface="Roboto Condensed"/>
                        </a:rPr>
                        <a:t>nhớ</a:t>
                      </a:r>
                      <a:r>
                        <a:rPr lang="en-US" sz="3549" dirty="0">
                          <a:solidFill>
                            <a:srgbClr val="000000"/>
                          </a:solidFill>
                          <a:latin typeface="Roboto Condensed"/>
                        </a:rPr>
                        <a:t> </a:t>
                      </a:r>
                      <a:r>
                        <a:rPr lang="en-US" sz="3549" dirty="0" err="1">
                          <a:solidFill>
                            <a:srgbClr val="000000"/>
                          </a:solidFill>
                          <a:latin typeface="Roboto Condensed"/>
                        </a:rPr>
                        <a:t>tiếc</a:t>
                      </a:r>
                      <a:r>
                        <a:rPr lang="en-US" sz="3549" dirty="0">
                          <a:solidFill>
                            <a:srgbClr val="000000"/>
                          </a:solidFill>
                          <a:latin typeface="Roboto Condensed"/>
                        </a:rPr>
                        <a:t> và </a:t>
                      </a:r>
                      <a:r>
                        <a:rPr lang="en-US" sz="3549" dirty="0" err="1">
                          <a:solidFill>
                            <a:srgbClr val="000000"/>
                          </a:solidFill>
                          <a:latin typeface="Roboto Condensed"/>
                        </a:rPr>
                        <a:t>mong</a:t>
                      </a:r>
                      <a:r>
                        <a:rPr lang="en-US" sz="3549" dirty="0">
                          <a:solidFill>
                            <a:srgbClr val="000000"/>
                          </a:solidFill>
                          <a:latin typeface="Roboto Condensed"/>
                        </a:rPr>
                        <a:t> </a:t>
                      </a:r>
                      <a:r>
                        <a:rPr lang="en-US" sz="3549" dirty="0" err="1">
                          <a:solidFill>
                            <a:srgbClr val="000000"/>
                          </a:solidFill>
                          <a:latin typeface="Roboto Condensed"/>
                        </a:rPr>
                        <a:t>đợi</a:t>
                      </a:r>
                      <a:r>
                        <a:rPr lang="en-US" sz="3549" dirty="0">
                          <a:solidFill>
                            <a:srgbClr val="000000"/>
                          </a:solidFill>
                          <a:latin typeface="Roboto Condensed"/>
                        </a:rPr>
                        <a:t>. </a:t>
                      </a:r>
                      <a:endParaRPr lang="en-US" sz="1100" dirty="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7AA6CB">
                            <a:alpha val="61000"/>
                          </a:srgbClr>
                        </a:gs>
                        <a:gs pos="100000">
                          <a:srgbClr val="7AA6CB">
                            <a:alpha val="59500"/>
                          </a:srgbClr>
                        </a:gs>
                      </a:gsLst>
                      <a:lin ang="0"/>
                    </a:gradFill>
                  </a:tcPr>
                </a:tc>
                <a:extLst>
                  <a:ext uri="{0D108BD9-81ED-4DB2-BD59-A6C34878D82A}">
                    <a16:rowId xmlns:a16="http://schemas.microsoft.com/office/drawing/2014/main" val="10002"/>
                  </a:ext>
                </a:extLst>
              </a:tr>
            </a:tbl>
          </a:graphicData>
        </a:graphic>
      </p:graphicFrame>
      <p:sp>
        <p:nvSpPr>
          <p:cNvPr id="8" name="TextBox 8"/>
          <p:cNvSpPr txBox="1"/>
          <p:nvPr/>
        </p:nvSpPr>
        <p:spPr>
          <a:xfrm>
            <a:off x="3293328" y="678477"/>
            <a:ext cx="12937272" cy="680186"/>
          </a:xfrm>
          <a:prstGeom prst="rect">
            <a:avLst/>
          </a:prstGeom>
        </p:spPr>
        <p:txBody>
          <a:bodyPr wrap="square" lIns="0" tIns="0" rIns="0" bIns="0" rtlCol="0" anchor="t">
            <a:spAutoFit/>
          </a:bodyPr>
          <a:lstStyle/>
          <a:p>
            <a:pPr algn="ctr">
              <a:lnSpc>
                <a:spcPts val="5501"/>
              </a:lnSpc>
            </a:pPr>
            <a:r>
              <a:rPr lang="en-US" sz="3929" spc="294" dirty="0">
                <a:latin typeface="#9Slide05 Dear Saturday"/>
              </a:rPr>
              <a:t>2. So </a:t>
            </a:r>
            <a:r>
              <a:rPr lang="en-US" sz="3929" spc="294" dirty="0" err="1">
                <a:latin typeface="#9Slide05 Dear Saturday"/>
              </a:rPr>
              <a:t>sánh</a:t>
            </a:r>
            <a:r>
              <a:rPr lang="en-US" sz="3929" spc="294" dirty="0">
                <a:latin typeface="#9Slide05 Dear Saturday"/>
              </a:rPr>
              <a:t> </a:t>
            </a:r>
            <a:r>
              <a:rPr lang="en-US" sz="3929" spc="294" dirty="0" err="1">
                <a:latin typeface="#9Slide05 Dear Saturday"/>
              </a:rPr>
              <a:t>thơ</a:t>
            </a:r>
            <a:r>
              <a:rPr lang="en-US" sz="3929" spc="294" dirty="0">
                <a:latin typeface="#9Slide05 Dear Saturday"/>
              </a:rPr>
              <a:t> song </a:t>
            </a:r>
            <a:r>
              <a:rPr lang="en-US" sz="3929" spc="294" dirty="0" err="1">
                <a:latin typeface="#9Slide05 Dear Saturday"/>
              </a:rPr>
              <a:t>thất</a:t>
            </a:r>
            <a:r>
              <a:rPr lang="en-US" sz="3929" spc="294" dirty="0">
                <a:latin typeface="#9Slide05 Dear Saturday"/>
              </a:rPr>
              <a:t> </a:t>
            </a:r>
            <a:r>
              <a:rPr lang="en-US" sz="3929" spc="294" dirty="0" err="1">
                <a:latin typeface="#9Slide05 Dear Saturday"/>
              </a:rPr>
              <a:t>lục</a:t>
            </a:r>
            <a:r>
              <a:rPr lang="en-US" sz="3929" spc="294" dirty="0">
                <a:latin typeface="#9Slide05 Dear Saturday"/>
              </a:rPr>
              <a:t> </a:t>
            </a:r>
            <a:r>
              <a:rPr lang="en-US" sz="3929" spc="294" dirty="0" err="1">
                <a:latin typeface="#9Slide05 Dear Saturday"/>
              </a:rPr>
              <a:t>bát</a:t>
            </a:r>
            <a:r>
              <a:rPr lang="en-US" sz="3929" spc="294" dirty="0">
                <a:latin typeface="#9Slide05 Dear Saturday"/>
              </a:rPr>
              <a:t> và </a:t>
            </a:r>
            <a:r>
              <a:rPr lang="en-US" sz="3929" spc="294" dirty="0" err="1">
                <a:latin typeface="#9Slide05 Dear Saturday"/>
              </a:rPr>
              <a:t>thơ</a:t>
            </a:r>
            <a:r>
              <a:rPr lang="en-US" sz="3929" spc="294" dirty="0">
                <a:latin typeface="#9Slide05 Dear Saturday"/>
              </a:rPr>
              <a:t> </a:t>
            </a:r>
            <a:r>
              <a:rPr lang="en-US" sz="3929" spc="294" dirty="0" err="1">
                <a:latin typeface="#9Slide05 Dear Saturday"/>
              </a:rPr>
              <a:t>lục</a:t>
            </a:r>
            <a:r>
              <a:rPr lang="en-US" sz="3929" spc="294" dirty="0">
                <a:latin typeface="#9Slide05 Dear Saturday"/>
              </a:rPr>
              <a:t> </a:t>
            </a:r>
            <a:r>
              <a:rPr lang="en-US" sz="3929" spc="294" dirty="0" err="1">
                <a:latin typeface="#9Slide05 Dear Saturday"/>
              </a:rPr>
              <a:t>bát</a:t>
            </a:r>
            <a:endParaRPr lang="en-US" sz="3929" spc="294" dirty="0">
              <a:latin typeface="#9Slide05 Dear Saturday"/>
            </a:endParaRPr>
          </a:p>
        </p:txBody>
      </p:sp>
      <p:sp>
        <p:nvSpPr>
          <p:cNvPr id="9" name="TextBox 9"/>
          <p:cNvSpPr txBox="1"/>
          <p:nvPr/>
        </p:nvSpPr>
        <p:spPr>
          <a:xfrm>
            <a:off x="194515" y="2217417"/>
            <a:ext cx="3098813" cy="619244"/>
          </a:xfrm>
          <a:prstGeom prst="rect">
            <a:avLst/>
          </a:prstGeom>
        </p:spPr>
        <p:txBody>
          <a:bodyPr lIns="0" tIns="0" rIns="0" bIns="0" rtlCol="0" anchor="t">
            <a:spAutoFit/>
          </a:bodyPr>
          <a:lstStyle/>
          <a:p>
            <a:pPr algn="ctr">
              <a:lnSpc>
                <a:spcPts val="5079"/>
              </a:lnSpc>
              <a:spcBef>
                <a:spcPct val="0"/>
              </a:spcBef>
            </a:pPr>
            <a:r>
              <a:rPr lang="en-US" sz="3628" dirty="0">
                <a:solidFill>
                  <a:srgbClr val="FBF7EE"/>
                </a:solidFill>
                <a:latin typeface="#9Slide05 Dear Saturday"/>
              </a:rPr>
              <a:t>b. </a:t>
            </a:r>
            <a:r>
              <a:rPr lang="en-US" sz="3628" dirty="0" err="1">
                <a:solidFill>
                  <a:srgbClr val="FBF7EE"/>
                </a:solidFill>
                <a:latin typeface="#9Slide05 Dear Saturday"/>
              </a:rPr>
              <a:t>Khác</a:t>
            </a:r>
            <a:r>
              <a:rPr lang="en-US" sz="3628" dirty="0">
                <a:solidFill>
                  <a:srgbClr val="FBF7EE"/>
                </a:solidFill>
                <a:latin typeface="#9Slide05 Dear Saturday"/>
              </a:rPr>
              <a:t> </a:t>
            </a:r>
            <a:r>
              <a:rPr lang="en-US" sz="3628" dirty="0" err="1">
                <a:solidFill>
                  <a:srgbClr val="FBF7EE"/>
                </a:solidFill>
                <a:latin typeface="#9Slide05 Dear Saturday"/>
              </a:rPr>
              <a:t>nhau</a:t>
            </a:r>
            <a:r>
              <a:rPr lang="en-US" sz="3628" dirty="0">
                <a:solidFill>
                  <a:srgbClr val="FBF7EE"/>
                </a:solidFill>
                <a:latin typeface="#9Slide05 Dear Saturday"/>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0" y="5127984"/>
            <a:ext cx="18689992" cy="5632032"/>
          </a:xfrm>
          <a:custGeom>
            <a:avLst/>
            <a:gdLst/>
            <a:ahLst/>
            <a:cxnLst/>
            <a:rect l="l" t="t" r="r" b="b"/>
            <a:pathLst>
              <a:path w="18689992" h="5632032">
                <a:moveTo>
                  <a:pt x="0" y="0"/>
                </a:moveTo>
                <a:lnTo>
                  <a:pt x="18689992" y="0"/>
                </a:lnTo>
                <a:lnTo>
                  <a:pt x="18689992" y="5632031"/>
                </a:lnTo>
                <a:lnTo>
                  <a:pt x="0" y="5632031"/>
                </a:lnTo>
                <a:lnTo>
                  <a:pt x="0" y="0"/>
                </a:lnTo>
                <a:close/>
              </a:path>
            </a:pathLst>
          </a:custGeom>
          <a:blipFill>
            <a:blip r:embed="rId2"/>
            <a:stretch>
              <a:fillRect t="-4962" b="-4962"/>
            </a:stretch>
          </a:blipFill>
        </p:spPr>
        <p:txBody>
          <a:bodyPr/>
          <a:lstStyle/>
          <a:p>
            <a:endParaRPr lang="en-US"/>
          </a:p>
        </p:txBody>
      </p:sp>
      <p:sp>
        <p:nvSpPr>
          <p:cNvPr id="3" name="Freeform 3"/>
          <p:cNvSpPr/>
          <p:nvPr/>
        </p:nvSpPr>
        <p:spPr>
          <a:xfrm>
            <a:off x="-200996" y="-488532"/>
            <a:ext cx="18689992" cy="5632032"/>
          </a:xfrm>
          <a:custGeom>
            <a:avLst/>
            <a:gdLst/>
            <a:ahLst/>
            <a:cxnLst/>
            <a:rect l="l" t="t" r="r" b="b"/>
            <a:pathLst>
              <a:path w="18689992" h="5632032">
                <a:moveTo>
                  <a:pt x="0" y="0"/>
                </a:moveTo>
                <a:lnTo>
                  <a:pt x="18689992" y="0"/>
                </a:lnTo>
                <a:lnTo>
                  <a:pt x="18689992" y="5632032"/>
                </a:lnTo>
                <a:lnTo>
                  <a:pt x="0" y="5632032"/>
                </a:lnTo>
                <a:lnTo>
                  <a:pt x="0" y="0"/>
                </a:lnTo>
                <a:close/>
              </a:path>
            </a:pathLst>
          </a:custGeom>
          <a:blipFill>
            <a:blip r:embed="rId2"/>
            <a:stretch>
              <a:fillRect t="-4962" b="-4962"/>
            </a:stretch>
          </a:blipFill>
        </p:spPr>
        <p:txBody>
          <a:bodyPr/>
          <a:lstStyle/>
          <a:p>
            <a:endParaRPr lang="en-US"/>
          </a:p>
        </p:txBody>
      </p:sp>
      <p:grpSp>
        <p:nvGrpSpPr>
          <p:cNvPr id="4" name="Group 4"/>
          <p:cNvGrpSpPr/>
          <p:nvPr/>
        </p:nvGrpSpPr>
        <p:grpSpPr>
          <a:xfrm>
            <a:off x="0" y="2995499"/>
            <a:ext cx="18288000" cy="4296003"/>
            <a:chOff x="0" y="0"/>
            <a:chExt cx="4816593" cy="1131458"/>
          </a:xfrm>
        </p:grpSpPr>
        <p:sp>
          <p:nvSpPr>
            <p:cNvPr id="5" name="Freeform 5"/>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6" name="TextBox 6"/>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624690" y="3166213"/>
            <a:ext cx="21945600" cy="338328"/>
            <a:chOff x="0" y="0"/>
            <a:chExt cx="29260800" cy="451104"/>
          </a:xfrm>
        </p:grpSpPr>
        <p:sp>
          <p:nvSpPr>
            <p:cNvPr id="8" name="Freeform 8"/>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1" name="Group 11"/>
          <p:cNvGrpSpPr/>
          <p:nvPr/>
        </p:nvGrpSpPr>
        <p:grpSpPr>
          <a:xfrm>
            <a:off x="-2022588" y="6751426"/>
            <a:ext cx="21945600" cy="338328"/>
            <a:chOff x="0" y="0"/>
            <a:chExt cx="29260800" cy="451104"/>
          </a:xfrm>
        </p:grpSpPr>
        <p:sp>
          <p:nvSpPr>
            <p:cNvPr id="12" name="Freeform 1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5" name="TextBox 15"/>
          <p:cNvSpPr txBox="1"/>
          <p:nvPr/>
        </p:nvSpPr>
        <p:spPr>
          <a:xfrm>
            <a:off x="0" y="3440789"/>
            <a:ext cx="18288000" cy="3479801"/>
          </a:xfrm>
          <a:prstGeom prst="rect">
            <a:avLst/>
          </a:prstGeom>
        </p:spPr>
        <p:txBody>
          <a:bodyPr lIns="0" tIns="0" rIns="0" bIns="0" rtlCol="0" anchor="t">
            <a:spAutoFit/>
          </a:bodyPr>
          <a:lstStyle/>
          <a:p>
            <a:pPr algn="ctr">
              <a:lnSpc>
                <a:spcPts val="13999"/>
              </a:lnSpc>
            </a:pPr>
            <a:r>
              <a:rPr lang="en-US" sz="9999">
                <a:solidFill>
                  <a:srgbClr val="000000"/>
                </a:solidFill>
                <a:latin typeface="Fraunces"/>
              </a:rPr>
              <a:t>II. ĐỌC HIỂU VĂN BẢN “SÔNG NÚI NƯỚC NAM”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1838687" y="4339593"/>
            <a:ext cx="15234983" cy="1787995"/>
          </a:xfrm>
          <a:prstGeom prst="rect">
            <a:avLst/>
          </a:prstGeom>
        </p:spPr>
        <p:txBody>
          <a:bodyPr lIns="0" tIns="0" rIns="0" bIns="0" rtlCol="0" anchor="t">
            <a:spAutoFit/>
          </a:bodyPr>
          <a:lstStyle/>
          <a:p>
            <a:pPr marL="983048" lvl="1" indent="-491524" algn="just">
              <a:lnSpc>
                <a:spcPts val="7285"/>
              </a:lnSpc>
              <a:buFont typeface="Arial"/>
              <a:buChar char="•"/>
            </a:pPr>
            <a:r>
              <a:rPr lang="en-US" sz="4553" spc="4" dirty="0" err="1">
                <a:solidFill>
                  <a:srgbClr val="FFFFFF"/>
                </a:solidFill>
                <a:latin typeface="Roboto Condensed"/>
                <a:cs typeface="Roboto Condensed"/>
              </a:rPr>
              <a:t>Xem</a:t>
            </a:r>
            <a:r>
              <a:rPr lang="en-US" sz="4553" spc="4" dirty="0">
                <a:solidFill>
                  <a:srgbClr val="FFFFFF"/>
                </a:solidFill>
                <a:latin typeface="Roboto Condensed"/>
                <a:cs typeface="Roboto Condensed"/>
              </a:rPr>
              <a:t> video </a:t>
            </a:r>
            <a:r>
              <a:rPr lang="en-US" sz="4553" spc="4" dirty="0" err="1">
                <a:solidFill>
                  <a:srgbClr val="FFFFFF"/>
                </a:solidFill>
                <a:latin typeface="Roboto Condensed"/>
                <a:cs typeface="Roboto Condensed"/>
              </a:rPr>
              <a:t>sau</a:t>
            </a:r>
            <a:r>
              <a:rPr lang="en-US" sz="4553" spc="4" dirty="0">
                <a:solidFill>
                  <a:srgbClr val="FFFFFF"/>
                </a:solidFill>
                <a:latin typeface="Roboto Condensed"/>
                <a:cs typeface="Roboto Condensed"/>
              </a:rPr>
              <a:t> và </a:t>
            </a:r>
            <a:r>
              <a:rPr lang="en-US" sz="4553" spc="4" dirty="0" err="1">
                <a:solidFill>
                  <a:srgbClr val="FFFFFF"/>
                </a:solidFill>
                <a:latin typeface="Roboto Condensed"/>
                <a:cs typeface="Roboto Condensed"/>
              </a:rPr>
              <a:t>cho</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biết</a:t>
            </a:r>
            <a:r>
              <a:rPr lang="en-US" sz="4553" spc="4" dirty="0">
                <a:solidFill>
                  <a:srgbClr val="FFFFFF"/>
                </a:solidFill>
                <a:latin typeface="Roboto Condensed"/>
                <a:cs typeface="Roboto Condensed"/>
              </a:rPr>
              <a:t> video </a:t>
            </a:r>
            <a:r>
              <a:rPr lang="en-US" sz="4553" spc="4" dirty="0" err="1">
                <a:solidFill>
                  <a:srgbClr val="FFFFFF"/>
                </a:solidFill>
                <a:latin typeface="Roboto Condensed"/>
                <a:cs typeface="Roboto Condensed"/>
              </a:rPr>
              <a:t>đó</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ghi</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lại</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sự</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kiện</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lịch</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sử</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nào</a:t>
            </a:r>
            <a:r>
              <a:rPr lang="en-US" sz="4553" spc="4" dirty="0">
                <a:solidFill>
                  <a:srgbClr val="FFFFFF"/>
                </a:solidFill>
                <a:latin typeface="Roboto Condensed"/>
                <a:cs typeface="Roboto Condensed"/>
              </a:rPr>
              <a:t>? </a:t>
            </a:r>
          </a:p>
          <a:p>
            <a:pPr marL="983048" lvl="1" indent="-491524" algn="just">
              <a:lnSpc>
                <a:spcPts val="7285"/>
              </a:lnSpc>
              <a:buFont typeface="Arial"/>
              <a:buChar char="•"/>
            </a:pPr>
            <a:r>
              <a:rPr lang="en-US" sz="4553" spc="4" dirty="0" err="1">
                <a:solidFill>
                  <a:srgbClr val="FFFFFF"/>
                </a:solidFill>
                <a:latin typeface="Roboto Condensed"/>
              </a:rPr>
              <a:t>Nêu</a:t>
            </a:r>
            <a:r>
              <a:rPr lang="en-US" sz="4553" spc="4" dirty="0">
                <a:solidFill>
                  <a:srgbClr val="FFFFFF"/>
                </a:solidFill>
                <a:latin typeface="Roboto Condensed"/>
              </a:rPr>
              <a:t> </a:t>
            </a:r>
            <a:r>
              <a:rPr lang="en-US" sz="4553" spc="4" dirty="0" err="1">
                <a:solidFill>
                  <a:srgbClr val="FFFFFF"/>
                </a:solidFill>
                <a:latin typeface="Roboto Condensed"/>
              </a:rPr>
              <a:t>hiểu</a:t>
            </a:r>
            <a:r>
              <a:rPr lang="en-US" sz="4553" spc="4" dirty="0">
                <a:solidFill>
                  <a:srgbClr val="FFFFFF"/>
                </a:solidFill>
                <a:latin typeface="Roboto Condensed"/>
              </a:rPr>
              <a:t> </a:t>
            </a:r>
            <a:r>
              <a:rPr lang="en-US" sz="4553" spc="4" dirty="0" err="1">
                <a:solidFill>
                  <a:srgbClr val="FFFFFF"/>
                </a:solidFill>
                <a:latin typeface="Roboto Condensed"/>
              </a:rPr>
              <a:t>biết</a:t>
            </a:r>
            <a:r>
              <a:rPr lang="en-US" sz="4553" spc="4" dirty="0">
                <a:solidFill>
                  <a:srgbClr val="FFFFFF"/>
                </a:solidFill>
                <a:latin typeface="Roboto Condensed"/>
              </a:rPr>
              <a:t> và </a:t>
            </a:r>
            <a:r>
              <a:rPr lang="en-US" sz="4553" spc="4" dirty="0" err="1">
                <a:solidFill>
                  <a:srgbClr val="FFFFFF"/>
                </a:solidFill>
                <a:latin typeface="Roboto Condensed"/>
              </a:rPr>
              <a:t>cảm</a:t>
            </a:r>
            <a:r>
              <a:rPr lang="en-US" sz="4553" spc="4" dirty="0">
                <a:solidFill>
                  <a:srgbClr val="FFFFFF"/>
                </a:solidFill>
                <a:latin typeface="Roboto Condensed"/>
              </a:rPr>
              <a:t> </a:t>
            </a:r>
            <a:r>
              <a:rPr lang="en-US" sz="4553" spc="4" dirty="0" err="1">
                <a:solidFill>
                  <a:srgbClr val="FFFFFF"/>
                </a:solidFill>
                <a:latin typeface="Roboto Condensed"/>
              </a:rPr>
              <a:t>nhận</a:t>
            </a:r>
            <a:r>
              <a:rPr lang="en-US" sz="4553" spc="4" dirty="0">
                <a:solidFill>
                  <a:srgbClr val="FFFFFF"/>
                </a:solidFill>
                <a:latin typeface="Roboto Condensed"/>
              </a:rPr>
              <a:t> </a:t>
            </a:r>
            <a:r>
              <a:rPr lang="en-US" sz="4553" spc="4" dirty="0" err="1">
                <a:solidFill>
                  <a:srgbClr val="FFFFFF"/>
                </a:solidFill>
                <a:latin typeface="Roboto Condensed"/>
              </a:rPr>
              <a:t>của</a:t>
            </a:r>
            <a:r>
              <a:rPr lang="en-US" sz="4553" spc="4" dirty="0">
                <a:solidFill>
                  <a:srgbClr val="FFFFFF"/>
                </a:solidFill>
                <a:latin typeface="Roboto Condensed"/>
              </a:rPr>
              <a:t> </a:t>
            </a:r>
            <a:r>
              <a:rPr lang="en-US" sz="4553" spc="4" dirty="0" err="1">
                <a:solidFill>
                  <a:srgbClr val="FFFFFF"/>
                </a:solidFill>
                <a:latin typeface="Roboto Condensed"/>
              </a:rPr>
              <a:t>em</a:t>
            </a:r>
            <a:r>
              <a:rPr lang="en-US" sz="4553" spc="4" dirty="0">
                <a:solidFill>
                  <a:srgbClr val="FFFFFF"/>
                </a:solidFill>
                <a:latin typeface="Roboto Condensed"/>
              </a:rPr>
              <a:t> </a:t>
            </a:r>
            <a:r>
              <a:rPr lang="en-US" sz="4553" spc="4" dirty="0" err="1">
                <a:solidFill>
                  <a:srgbClr val="FFFFFF"/>
                </a:solidFill>
                <a:latin typeface="Roboto Condensed"/>
              </a:rPr>
              <a:t>về</a:t>
            </a:r>
            <a:r>
              <a:rPr lang="en-US" sz="4553" spc="4" dirty="0">
                <a:solidFill>
                  <a:srgbClr val="FFFFFF"/>
                </a:solidFill>
                <a:latin typeface="Roboto Condensed"/>
              </a:rPr>
              <a:t> </a:t>
            </a:r>
            <a:r>
              <a:rPr lang="en-US" sz="4553" spc="4" dirty="0" err="1">
                <a:solidFill>
                  <a:srgbClr val="FFFFFF"/>
                </a:solidFill>
                <a:latin typeface="Roboto Condensed"/>
              </a:rPr>
              <a:t>sự</a:t>
            </a:r>
            <a:r>
              <a:rPr lang="en-US" sz="4553" spc="4" dirty="0">
                <a:solidFill>
                  <a:srgbClr val="FFFFFF"/>
                </a:solidFill>
                <a:latin typeface="Roboto Condensed"/>
              </a:rPr>
              <a:t> </a:t>
            </a:r>
            <a:r>
              <a:rPr lang="en-US" sz="4553" spc="4" dirty="0" err="1">
                <a:solidFill>
                  <a:srgbClr val="FFFFFF"/>
                </a:solidFill>
                <a:latin typeface="Roboto Condensed"/>
              </a:rPr>
              <a:t>kiện</a:t>
            </a:r>
            <a:r>
              <a:rPr lang="en-US" sz="4553" spc="4" dirty="0">
                <a:solidFill>
                  <a:srgbClr val="FFFFFF"/>
                </a:solidFill>
                <a:latin typeface="Roboto Condensed"/>
              </a:rPr>
              <a:t> </a:t>
            </a:r>
            <a:r>
              <a:rPr lang="en-US" sz="4553" spc="4" dirty="0" err="1">
                <a:solidFill>
                  <a:srgbClr val="FFFFFF"/>
                </a:solidFill>
                <a:latin typeface="Roboto Condensed"/>
              </a:rPr>
              <a:t>lịch</a:t>
            </a:r>
            <a:r>
              <a:rPr lang="en-US" sz="4553" spc="4" dirty="0">
                <a:solidFill>
                  <a:srgbClr val="FFFFFF"/>
                </a:solidFill>
                <a:latin typeface="Roboto Condensed"/>
              </a:rPr>
              <a:t> </a:t>
            </a:r>
            <a:r>
              <a:rPr lang="en-US" sz="4553" spc="4" dirty="0" err="1">
                <a:solidFill>
                  <a:srgbClr val="FFFFFF"/>
                </a:solidFill>
                <a:latin typeface="Roboto Condensed"/>
              </a:rPr>
              <a:t>sử</a:t>
            </a:r>
            <a:r>
              <a:rPr lang="en-US" sz="4553" spc="4" dirty="0">
                <a:solidFill>
                  <a:srgbClr val="FFFFFF"/>
                </a:solidFill>
                <a:latin typeface="Roboto Condensed"/>
              </a:rPr>
              <a:t> </a:t>
            </a:r>
            <a:r>
              <a:rPr lang="en-US" sz="4553" spc="4" dirty="0" err="1">
                <a:solidFill>
                  <a:srgbClr val="FFFFFF"/>
                </a:solidFill>
                <a:latin typeface="Roboto Condensed"/>
              </a:rPr>
              <a:t>ấy</a:t>
            </a:r>
            <a:r>
              <a:rPr lang="en-US" sz="4553" spc="4" dirty="0">
                <a:solidFill>
                  <a:srgbClr val="FFFFFF"/>
                </a:solidFill>
                <a:latin typeface="Roboto Condensed"/>
              </a:rPr>
              <a:t>. </a:t>
            </a:r>
          </a:p>
        </p:txBody>
      </p:sp>
      <p:grpSp>
        <p:nvGrpSpPr>
          <p:cNvPr id="3" name="Group 3"/>
          <p:cNvGrpSpPr/>
          <p:nvPr/>
        </p:nvGrpSpPr>
        <p:grpSpPr>
          <a:xfrm>
            <a:off x="-1588041" y="75615"/>
            <a:ext cx="21945600" cy="338328"/>
            <a:chOff x="0" y="0"/>
            <a:chExt cx="29260800" cy="451104"/>
          </a:xfrm>
        </p:grpSpPr>
        <p:sp>
          <p:nvSpPr>
            <p:cNvPr id="4" name="Freeform 4"/>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7" name="Group 7"/>
          <p:cNvGrpSpPr/>
          <p:nvPr/>
        </p:nvGrpSpPr>
        <p:grpSpPr>
          <a:xfrm>
            <a:off x="-1828800" y="9810750"/>
            <a:ext cx="21945600" cy="338328"/>
            <a:chOff x="0" y="0"/>
            <a:chExt cx="29260800" cy="451104"/>
          </a:xfrm>
        </p:grpSpPr>
        <p:sp>
          <p:nvSpPr>
            <p:cNvPr id="8" name="Freeform 8"/>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 name="Freeform 11"/>
          <p:cNvSpPr/>
          <p:nvPr/>
        </p:nvSpPr>
        <p:spPr>
          <a:xfrm>
            <a:off x="14021222" y="-3870021"/>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5"/>
            <a:stretch>
              <a:fillRect/>
            </a:stretch>
          </a:blipFill>
        </p:spPr>
        <p:txBody>
          <a:bodyPr/>
          <a:lstStyle/>
          <a:p>
            <a:endParaRPr lang="en-US"/>
          </a:p>
        </p:txBody>
      </p:sp>
      <p:sp>
        <p:nvSpPr>
          <p:cNvPr id="12" name="Freeform 12"/>
          <p:cNvSpPr/>
          <p:nvPr/>
        </p:nvSpPr>
        <p:spPr>
          <a:xfrm flipH="1">
            <a:off x="-4574788" y="3928949"/>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6"/>
            <a:stretch>
              <a:fillRect/>
            </a:stretch>
          </a:blipFill>
        </p:spPr>
        <p:txBody>
          <a:bodyPr/>
          <a:lstStyle/>
          <a:p>
            <a:endParaRPr lang="en-US"/>
          </a:p>
        </p:txBody>
      </p:sp>
      <p:sp>
        <p:nvSpPr>
          <p:cNvPr id="13" name="TextBox 13"/>
          <p:cNvSpPr txBox="1"/>
          <p:nvPr/>
        </p:nvSpPr>
        <p:spPr>
          <a:xfrm>
            <a:off x="2866142" y="1747724"/>
            <a:ext cx="12203311" cy="1533525"/>
          </a:xfrm>
          <a:prstGeom prst="rect">
            <a:avLst/>
          </a:prstGeom>
        </p:spPr>
        <p:txBody>
          <a:bodyPr lIns="0" tIns="0" rIns="0" bIns="0" rtlCol="0" anchor="t">
            <a:spAutoFit/>
          </a:bodyPr>
          <a:lstStyle/>
          <a:p>
            <a:pPr algn="ctr">
              <a:lnSpc>
                <a:spcPts val="12599"/>
              </a:lnSpc>
            </a:pPr>
            <a:r>
              <a:rPr lang="en-US" sz="9000">
                <a:solidFill>
                  <a:srgbClr val="FFFFFF"/>
                </a:solidFill>
                <a:latin typeface="Fraunces"/>
              </a:rPr>
              <a:t>KHỞI ĐỘNG: CHIA SẺ</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512019" y="2493780"/>
            <a:ext cx="17044027" cy="5958235"/>
            <a:chOff x="0" y="0"/>
            <a:chExt cx="4488962" cy="1569247"/>
          </a:xfrm>
        </p:grpSpPr>
        <p:sp>
          <p:nvSpPr>
            <p:cNvPr id="3" name="Freeform 3"/>
            <p:cNvSpPr/>
            <p:nvPr/>
          </p:nvSpPr>
          <p:spPr>
            <a:xfrm>
              <a:off x="0" y="0"/>
              <a:ext cx="4488962" cy="1569247"/>
            </a:xfrm>
            <a:custGeom>
              <a:avLst/>
              <a:gdLst/>
              <a:ahLst/>
              <a:cxnLst/>
              <a:rect l="l" t="t" r="r" b="b"/>
              <a:pathLst>
                <a:path w="4488962" h="1569247">
                  <a:moveTo>
                    <a:pt x="23166" y="0"/>
                  </a:moveTo>
                  <a:lnTo>
                    <a:pt x="4465796" y="0"/>
                  </a:lnTo>
                  <a:cubicBezTo>
                    <a:pt x="4478590" y="0"/>
                    <a:pt x="4488962" y="10372"/>
                    <a:pt x="4488962" y="23166"/>
                  </a:cubicBezTo>
                  <a:lnTo>
                    <a:pt x="4488962" y="1546081"/>
                  </a:lnTo>
                  <a:cubicBezTo>
                    <a:pt x="4488962" y="1558875"/>
                    <a:pt x="4478590" y="1569247"/>
                    <a:pt x="4465796" y="1569247"/>
                  </a:cubicBezTo>
                  <a:lnTo>
                    <a:pt x="23166" y="1569247"/>
                  </a:lnTo>
                  <a:cubicBezTo>
                    <a:pt x="10372" y="1569247"/>
                    <a:pt x="0" y="1558875"/>
                    <a:pt x="0" y="1546081"/>
                  </a:cubicBezTo>
                  <a:lnTo>
                    <a:pt x="0" y="23166"/>
                  </a:lnTo>
                  <a:cubicBezTo>
                    <a:pt x="0" y="10372"/>
                    <a:pt x="10372" y="0"/>
                    <a:pt x="23166" y="0"/>
                  </a:cubicBezTo>
                  <a:close/>
                </a:path>
              </a:pathLst>
            </a:custGeom>
            <a:solidFill>
              <a:srgbClr val="FBF7EE"/>
            </a:solidFill>
          </p:spPr>
          <p:txBody>
            <a:bodyPr/>
            <a:lstStyle/>
            <a:p>
              <a:endParaRPr lang="en-US"/>
            </a:p>
          </p:txBody>
        </p:sp>
        <p:sp>
          <p:nvSpPr>
            <p:cNvPr id="4" name="TextBox 4"/>
            <p:cNvSpPr txBox="1"/>
            <p:nvPr/>
          </p:nvSpPr>
          <p:spPr>
            <a:xfrm>
              <a:off x="0" y="-38100"/>
              <a:ext cx="4488962" cy="160734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3058171"/>
            <a:ext cx="16230600" cy="4791066"/>
          </a:xfrm>
          <a:prstGeom prst="rect">
            <a:avLst/>
          </a:prstGeom>
        </p:spPr>
        <p:txBody>
          <a:bodyPr lIns="0" tIns="0" rIns="0" bIns="0" rtlCol="0" anchor="t">
            <a:spAutoFit/>
          </a:bodyPr>
          <a:lstStyle/>
          <a:p>
            <a:pPr marL="971629" lvl="1" indent="-485815" algn="just">
              <a:lnSpc>
                <a:spcPts val="6300"/>
              </a:lnSpc>
              <a:buFont typeface="Arial"/>
              <a:buChar char="•"/>
            </a:pPr>
            <a:r>
              <a:rPr lang="en-US" sz="4500" spc="4" dirty="0">
                <a:solidFill>
                  <a:srgbClr val="000000"/>
                </a:solidFill>
                <a:latin typeface="Roboto Condensed"/>
              </a:rPr>
              <a:t>(?) Em </a:t>
            </a:r>
            <a:r>
              <a:rPr lang="en-US" sz="4500" spc="4" dirty="0" err="1">
                <a:solidFill>
                  <a:srgbClr val="000000"/>
                </a:solidFill>
                <a:latin typeface="Roboto Condensed"/>
              </a:rPr>
              <a:t>hiểu</a:t>
            </a:r>
            <a:r>
              <a:rPr lang="en-US" sz="4500" spc="4" dirty="0">
                <a:solidFill>
                  <a:srgbClr val="000000"/>
                </a:solidFill>
                <a:latin typeface="Roboto Condensed"/>
              </a:rPr>
              <a:t> </a:t>
            </a:r>
            <a:r>
              <a:rPr lang="en-US" sz="4500" spc="4" dirty="0" err="1">
                <a:solidFill>
                  <a:srgbClr val="000000"/>
                </a:solidFill>
                <a:latin typeface="Roboto Condensed"/>
              </a:rPr>
              <a:t>thế</a:t>
            </a:r>
            <a:r>
              <a:rPr lang="en-US" sz="4500" spc="4" dirty="0">
                <a:solidFill>
                  <a:srgbClr val="000000"/>
                </a:solidFill>
                <a:latin typeface="Roboto Condensed"/>
              </a:rPr>
              <a:t> </a:t>
            </a:r>
            <a:r>
              <a:rPr lang="en-US" sz="4500" spc="4" dirty="0" err="1">
                <a:solidFill>
                  <a:srgbClr val="000000"/>
                </a:solidFill>
                <a:latin typeface="Roboto Condensed"/>
              </a:rPr>
              <a:t>nào</a:t>
            </a:r>
            <a:r>
              <a:rPr lang="en-US" sz="4500" spc="4" dirty="0">
                <a:solidFill>
                  <a:srgbClr val="000000"/>
                </a:solidFill>
                <a:latin typeface="Roboto Condensed"/>
              </a:rPr>
              <a:t> </a:t>
            </a:r>
            <a:r>
              <a:rPr lang="en-US" sz="4500" spc="4" dirty="0" err="1">
                <a:solidFill>
                  <a:srgbClr val="000000"/>
                </a:solidFill>
                <a:latin typeface="Roboto Condensed"/>
              </a:rPr>
              <a:t>là</a:t>
            </a:r>
            <a:r>
              <a:rPr lang="en-US" sz="4500" spc="4" dirty="0">
                <a:solidFill>
                  <a:srgbClr val="000000"/>
                </a:solidFill>
                <a:latin typeface="Roboto Condensed"/>
              </a:rPr>
              <a:t> </a:t>
            </a:r>
            <a:r>
              <a:rPr lang="en-US" sz="4500" spc="4" dirty="0" err="1">
                <a:solidFill>
                  <a:srgbClr val="000000"/>
                </a:solidFill>
                <a:latin typeface="Roboto Condensed"/>
              </a:rPr>
              <a:t>bản</a:t>
            </a:r>
            <a:r>
              <a:rPr lang="en-US" sz="4500" spc="4" dirty="0">
                <a:solidFill>
                  <a:srgbClr val="000000"/>
                </a:solidFill>
                <a:latin typeface="Roboto Condensed"/>
              </a:rPr>
              <a:t> “</a:t>
            </a:r>
            <a:r>
              <a:rPr lang="en-US" sz="4500" spc="4" dirty="0" err="1">
                <a:solidFill>
                  <a:srgbClr val="000000"/>
                </a:solidFill>
                <a:latin typeface="Roboto Condensed"/>
              </a:rPr>
              <a:t>tuyên</a:t>
            </a:r>
            <a:r>
              <a:rPr lang="en-US" sz="4500" spc="4" dirty="0">
                <a:solidFill>
                  <a:srgbClr val="000000"/>
                </a:solidFill>
                <a:latin typeface="Roboto Condensed"/>
              </a:rPr>
              <a:t> </a:t>
            </a:r>
            <a:r>
              <a:rPr lang="en-US" sz="4500" spc="4" dirty="0" err="1">
                <a:solidFill>
                  <a:srgbClr val="000000"/>
                </a:solidFill>
                <a:latin typeface="Roboto Condensed"/>
              </a:rPr>
              <a:t>ngôn</a:t>
            </a:r>
            <a:r>
              <a:rPr lang="en-US" sz="4500" spc="4" dirty="0">
                <a:solidFill>
                  <a:srgbClr val="000000"/>
                </a:solidFill>
                <a:latin typeface="Roboto Condensed"/>
              </a:rPr>
              <a:t> </a:t>
            </a:r>
            <a:r>
              <a:rPr lang="en-US" sz="4500" spc="4" dirty="0" err="1">
                <a:solidFill>
                  <a:srgbClr val="000000"/>
                </a:solidFill>
                <a:latin typeface="Roboto Condensed"/>
              </a:rPr>
              <a:t>độc</a:t>
            </a:r>
            <a:r>
              <a:rPr lang="en-US" sz="4500" spc="4" dirty="0">
                <a:solidFill>
                  <a:srgbClr val="000000"/>
                </a:solidFill>
                <a:latin typeface="Roboto Condensed"/>
              </a:rPr>
              <a:t> </a:t>
            </a:r>
            <a:r>
              <a:rPr lang="en-US" sz="4500" spc="4" dirty="0" err="1">
                <a:solidFill>
                  <a:srgbClr val="000000"/>
                </a:solidFill>
                <a:latin typeface="Roboto Condensed"/>
              </a:rPr>
              <a:t>lập</a:t>
            </a:r>
            <a:r>
              <a:rPr lang="en-US" sz="4500" spc="4" dirty="0">
                <a:solidFill>
                  <a:srgbClr val="000000"/>
                </a:solidFill>
                <a:latin typeface="Roboto Condensed"/>
              </a:rPr>
              <a:t>”? </a:t>
            </a:r>
          </a:p>
          <a:p>
            <a:pPr marL="971629" lvl="1" indent="-485815" algn="just">
              <a:lnSpc>
                <a:spcPts val="6300"/>
              </a:lnSpc>
              <a:buFont typeface="Arial"/>
              <a:buChar char="•"/>
            </a:pPr>
            <a:r>
              <a:rPr lang="en-US" sz="4500" spc="4" dirty="0">
                <a:solidFill>
                  <a:srgbClr val="000000"/>
                </a:solidFill>
                <a:latin typeface="Roboto Condensed"/>
              </a:rPr>
              <a:t>(?) Khi </a:t>
            </a:r>
            <a:r>
              <a:rPr lang="en-US" sz="4500" spc="4" dirty="0" err="1">
                <a:solidFill>
                  <a:srgbClr val="000000"/>
                </a:solidFill>
                <a:latin typeface="Roboto Condensed"/>
              </a:rPr>
              <a:t>nói</a:t>
            </a:r>
            <a:r>
              <a:rPr lang="en-US" sz="4500" spc="4" dirty="0">
                <a:solidFill>
                  <a:srgbClr val="000000"/>
                </a:solidFill>
                <a:latin typeface="Roboto Condensed"/>
              </a:rPr>
              <a:t> </a:t>
            </a:r>
            <a:r>
              <a:rPr lang="en-US" sz="4500" spc="4" dirty="0" err="1">
                <a:solidFill>
                  <a:srgbClr val="000000"/>
                </a:solidFill>
                <a:latin typeface="Roboto Condensed"/>
              </a:rPr>
              <a:t>về</a:t>
            </a:r>
            <a:r>
              <a:rPr lang="en-US" sz="4500" spc="4" dirty="0">
                <a:solidFill>
                  <a:srgbClr val="000000"/>
                </a:solidFill>
                <a:latin typeface="Roboto Condensed"/>
              </a:rPr>
              <a:t> </a:t>
            </a:r>
            <a:r>
              <a:rPr lang="en-US" sz="4500" spc="4" dirty="0" err="1">
                <a:solidFill>
                  <a:srgbClr val="000000"/>
                </a:solidFill>
                <a:latin typeface="Roboto Condensed"/>
              </a:rPr>
              <a:t>bản</a:t>
            </a:r>
            <a:r>
              <a:rPr lang="en-US" sz="4500" spc="4" dirty="0">
                <a:solidFill>
                  <a:srgbClr val="000000"/>
                </a:solidFill>
                <a:latin typeface="Roboto Condensed"/>
              </a:rPr>
              <a:t> </a:t>
            </a:r>
            <a:r>
              <a:rPr lang="en-US" sz="4500" spc="4" dirty="0" err="1">
                <a:solidFill>
                  <a:srgbClr val="000000"/>
                </a:solidFill>
                <a:latin typeface="Roboto Condensed"/>
              </a:rPr>
              <a:t>tuyên</a:t>
            </a:r>
            <a:r>
              <a:rPr lang="en-US" sz="4500" spc="4" dirty="0">
                <a:solidFill>
                  <a:srgbClr val="000000"/>
                </a:solidFill>
                <a:latin typeface="Roboto Condensed"/>
              </a:rPr>
              <a:t> </a:t>
            </a:r>
            <a:r>
              <a:rPr lang="en-US" sz="4500" spc="4" dirty="0" err="1">
                <a:solidFill>
                  <a:srgbClr val="000000"/>
                </a:solidFill>
                <a:latin typeface="Roboto Condensed"/>
              </a:rPr>
              <a:t>ngôn</a:t>
            </a:r>
            <a:r>
              <a:rPr lang="en-US" sz="4500" spc="4" dirty="0">
                <a:solidFill>
                  <a:srgbClr val="000000"/>
                </a:solidFill>
                <a:latin typeface="Roboto Condensed"/>
              </a:rPr>
              <a:t> </a:t>
            </a:r>
            <a:r>
              <a:rPr lang="en-US" sz="4500" spc="4" dirty="0" err="1">
                <a:solidFill>
                  <a:srgbClr val="000000"/>
                </a:solidFill>
                <a:latin typeface="Roboto Condensed"/>
              </a:rPr>
              <a:t>độc</a:t>
            </a:r>
            <a:r>
              <a:rPr lang="en-US" sz="4500" spc="4" dirty="0">
                <a:solidFill>
                  <a:srgbClr val="000000"/>
                </a:solidFill>
                <a:latin typeface="Roboto Condensed"/>
              </a:rPr>
              <a:t> </a:t>
            </a:r>
            <a:r>
              <a:rPr lang="en-US" sz="4500" spc="4" dirty="0" err="1">
                <a:solidFill>
                  <a:srgbClr val="000000"/>
                </a:solidFill>
                <a:latin typeface="Roboto Condensed"/>
              </a:rPr>
              <a:t>lập</a:t>
            </a:r>
            <a:r>
              <a:rPr lang="en-US" sz="4500" spc="4" dirty="0">
                <a:solidFill>
                  <a:srgbClr val="000000"/>
                </a:solidFill>
                <a:latin typeface="Roboto Condensed"/>
              </a:rPr>
              <a:t>, </a:t>
            </a:r>
            <a:r>
              <a:rPr lang="en-US" sz="4500" spc="4" dirty="0" err="1">
                <a:solidFill>
                  <a:srgbClr val="000000"/>
                </a:solidFill>
                <a:latin typeface="Roboto Condensed"/>
              </a:rPr>
              <a:t>nhiều</a:t>
            </a:r>
            <a:r>
              <a:rPr lang="en-US" sz="4500" spc="4" dirty="0">
                <a:solidFill>
                  <a:srgbClr val="000000"/>
                </a:solidFill>
                <a:latin typeface="Roboto Condensed"/>
              </a:rPr>
              <a:t> </a:t>
            </a:r>
            <a:r>
              <a:rPr lang="en-US" sz="4500" spc="4" dirty="0" err="1">
                <a:solidFill>
                  <a:srgbClr val="000000"/>
                </a:solidFill>
                <a:latin typeface="Roboto Condensed"/>
              </a:rPr>
              <a:t>người</a:t>
            </a:r>
            <a:r>
              <a:rPr lang="en-US" sz="4500" spc="4" dirty="0">
                <a:solidFill>
                  <a:srgbClr val="000000"/>
                </a:solidFill>
                <a:latin typeface="Roboto Condensed"/>
              </a:rPr>
              <a:t> </a:t>
            </a:r>
            <a:r>
              <a:rPr lang="en-US" sz="4500" spc="4" dirty="0" err="1">
                <a:solidFill>
                  <a:srgbClr val="000000"/>
                </a:solidFill>
                <a:latin typeface="Roboto Condensed"/>
              </a:rPr>
              <a:t>cho</a:t>
            </a:r>
            <a:r>
              <a:rPr lang="en-US" sz="4500" spc="4" dirty="0">
                <a:solidFill>
                  <a:srgbClr val="000000"/>
                </a:solidFill>
                <a:latin typeface="Roboto Condensed"/>
              </a:rPr>
              <a:t> </a:t>
            </a:r>
            <a:r>
              <a:rPr lang="en-US" sz="4500" spc="4" dirty="0" err="1">
                <a:solidFill>
                  <a:srgbClr val="000000"/>
                </a:solidFill>
                <a:latin typeface="Roboto Condensed"/>
              </a:rPr>
              <a:t>rằng</a:t>
            </a:r>
            <a:r>
              <a:rPr lang="en-US" sz="4500" spc="4" dirty="0">
                <a:solidFill>
                  <a:srgbClr val="000000"/>
                </a:solidFill>
                <a:latin typeface="Roboto Condensed"/>
              </a:rPr>
              <a:t>, </a:t>
            </a:r>
            <a:r>
              <a:rPr lang="en-US" sz="4500" spc="4" dirty="0" err="1">
                <a:solidFill>
                  <a:srgbClr val="000000"/>
                </a:solidFill>
                <a:latin typeface="Roboto Condensed"/>
              </a:rPr>
              <a:t>từ</a:t>
            </a:r>
            <a:r>
              <a:rPr lang="en-US" sz="4500" spc="4" dirty="0">
                <a:solidFill>
                  <a:srgbClr val="000000"/>
                </a:solidFill>
                <a:latin typeface="Roboto Condensed"/>
              </a:rPr>
              <a:t> </a:t>
            </a:r>
            <a:r>
              <a:rPr lang="en-US" sz="4500" spc="4" dirty="0" err="1">
                <a:solidFill>
                  <a:srgbClr val="000000"/>
                </a:solidFill>
                <a:latin typeface="Roboto Condensed"/>
              </a:rPr>
              <a:t>thời</a:t>
            </a:r>
            <a:r>
              <a:rPr lang="en-US" sz="4500" spc="4" dirty="0">
                <a:solidFill>
                  <a:srgbClr val="000000"/>
                </a:solidFill>
                <a:latin typeface="Roboto Condensed"/>
              </a:rPr>
              <a:t> </a:t>
            </a:r>
            <a:r>
              <a:rPr lang="en-US" sz="4500" spc="4" dirty="0" err="1">
                <a:solidFill>
                  <a:srgbClr val="000000"/>
                </a:solidFill>
                <a:latin typeface="Roboto Condensed"/>
              </a:rPr>
              <a:t>nhà</a:t>
            </a:r>
            <a:r>
              <a:rPr lang="en-US" sz="4500" spc="4" dirty="0">
                <a:solidFill>
                  <a:srgbClr val="000000"/>
                </a:solidFill>
                <a:latin typeface="Roboto Condensed"/>
              </a:rPr>
              <a:t> Lý, </a:t>
            </a:r>
            <a:r>
              <a:rPr lang="en-US" sz="4500" spc="4" dirty="0" err="1">
                <a:solidFill>
                  <a:srgbClr val="000000"/>
                </a:solidFill>
                <a:latin typeface="Roboto Condensed"/>
              </a:rPr>
              <a:t>đã</a:t>
            </a:r>
            <a:r>
              <a:rPr lang="en-US" sz="4500" spc="4" dirty="0">
                <a:solidFill>
                  <a:srgbClr val="000000"/>
                </a:solidFill>
                <a:latin typeface="Roboto Condensed"/>
              </a:rPr>
              <a:t> </a:t>
            </a:r>
            <a:r>
              <a:rPr lang="en-US" sz="4500" spc="4" dirty="0" err="1">
                <a:solidFill>
                  <a:srgbClr val="000000"/>
                </a:solidFill>
                <a:latin typeface="Roboto Condensed"/>
              </a:rPr>
              <a:t>có</a:t>
            </a:r>
            <a:r>
              <a:rPr lang="en-US" sz="4500" spc="4" dirty="0">
                <a:solidFill>
                  <a:srgbClr val="000000"/>
                </a:solidFill>
                <a:latin typeface="Roboto Condensed"/>
              </a:rPr>
              <a:t> </a:t>
            </a:r>
            <a:r>
              <a:rPr lang="en-US" sz="4500" spc="4" dirty="0" err="1">
                <a:solidFill>
                  <a:srgbClr val="000000"/>
                </a:solidFill>
                <a:latin typeface="Roboto Condensed"/>
              </a:rPr>
              <a:t>một</a:t>
            </a:r>
            <a:r>
              <a:rPr lang="en-US" sz="4500" spc="4" dirty="0">
                <a:solidFill>
                  <a:srgbClr val="000000"/>
                </a:solidFill>
                <a:latin typeface="Roboto Condensed"/>
              </a:rPr>
              <a:t> </a:t>
            </a:r>
            <a:r>
              <a:rPr lang="en-US" sz="4500" spc="4" dirty="0" err="1">
                <a:solidFill>
                  <a:srgbClr val="000000"/>
                </a:solidFill>
                <a:latin typeface="Roboto Condensed"/>
              </a:rPr>
              <a:t>bài</a:t>
            </a:r>
            <a:r>
              <a:rPr lang="en-US" sz="4500" spc="4" dirty="0">
                <a:solidFill>
                  <a:srgbClr val="000000"/>
                </a:solidFill>
                <a:latin typeface="Roboto Condensed"/>
              </a:rPr>
              <a:t> </a:t>
            </a:r>
            <a:r>
              <a:rPr lang="en-US" sz="4500" spc="4" dirty="0" err="1">
                <a:solidFill>
                  <a:srgbClr val="000000"/>
                </a:solidFill>
                <a:latin typeface="Roboto Condensed"/>
              </a:rPr>
              <a:t>thơ</a:t>
            </a:r>
            <a:r>
              <a:rPr lang="en-US" sz="4500" spc="4" dirty="0">
                <a:solidFill>
                  <a:srgbClr val="000000"/>
                </a:solidFill>
                <a:latin typeface="Roboto Condensed"/>
              </a:rPr>
              <a:t> </a:t>
            </a:r>
            <a:r>
              <a:rPr lang="en-US" sz="4500" spc="4" dirty="0" err="1">
                <a:solidFill>
                  <a:srgbClr val="000000"/>
                </a:solidFill>
                <a:latin typeface="Roboto Condensed"/>
              </a:rPr>
              <a:t>được</a:t>
            </a:r>
            <a:r>
              <a:rPr lang="en-US" sz="4500" spc="4" dirty="0">
                <a:solidFill>
                  <a:srgbClr val="000000"/>
                </a:solidFill>
                <a:latin typeface="Roboto Condensed"/>
              </a:rPr>
              <a:t> </a:t>
            </a:r>
            <a:r>
              <a:rPr lang="en-US" sz="4500" spc="4" dirty="0" err="1">
                <a:solidFill>
                  <a:srgbClr val="000000"/>
                </a:solidFill>
                <a:latin typeface="Roboto Condensed"/>
              </a:rPr>
              <a:t>coi</a:t>
            </a:r>
            <a:r>
              <a:rPr lang="en-US" sz="4500" spc="4" dirty="0">
                <a:solidFill>
                  <a:srgbClr val="000000"/>
                </a:solidFill>
                <a:latin typeface="Roboto Condensed"/>
              </a:rPr>
              <a:t> </a:t>
            </a:r>
            <a:r>
              <a:rPr lang="en-US" sz="4500" spc="4" dirty="0" err="1">
                <a:solidFill>
                  <a:srgbClr val="000000"/>
                </a:solidFill>
                <a:latin typeface="Roboto Condensed"/>
              </a:rPr>
              <a:t>là</a:t>
            </a:r>
            <a:r>
              <a:rPr lang="en-US" sz="4500" spc="4" dirty="0">
                <a:solidFill>
                  <a:srgbClr val="000000"/>
                </a:solidFill>
                <a:latin typeface="Roboto Condensed"/>
              </a:rPr>
              <a:t> </a:t>
            </a:r>
            <a:r>
              <a:rPr lang="en-US" sz="4500" spc="4" dirty="0" err="1">
                <a:solidFill>
                  <a:srgbClr val="000000"/>
                </a:solidFill>
                <a:latin typeface="Roboto Condensed"/>
              </a:rPr>
              <a:t>bản</a:t>
            </a:r>
            <a:r>
              <a:rPr lang="en-US" sz="4500" spc="4" dirty="0">
                <a:solidFill>
                  <a:srgbClr val="000000"/>
                </a:solidFill>
                <a:latin typeface="Roboto Condensed"/>
              </a:rPr>
              <a:t> </a:t>
            </a:r>
            <a:r>
              <a:rPr lang="en-US" sz="4500" spc="4" dirty="0" err="1">
                <a:solidFill>
                  <a:srgbClr val="000000"/>
                </a:solidFill>
                <a:latin typeface="Roboto Condensed"/>
              </a:rPr>
              <a:t>tuyên</a:t>
            </a:r>
            <a:r>
              <a:rPr lang="en-US" sz="4500" spc="4" dirty="0">
                <a:solidFill>
                  <a:srgbClr val="000000"/>
                </a:solidFill>
                <a:latin typeface="Roboto Condensed"/>
              </a:rPr>
              <a:t> </a:t>
            </a:r>
            <a:r>
              <a:rPr lang="en-US" sz="4500" spc="4" dirty="0" err="1">
                <a:solidFill>
                  <a:srgbClr val="000000"/>
                </a:solidFill>
                <a:latin typeface="Roboto Condensed"/>
              </a:rPr>
              <a:t>ngôn</a:t>
            </a:r>
            <a:r>
              <a:rPr lang="en-US" sz="4500" spc="4" dirty="0">
                <a:solidFill>
                  <a:srgbClr val="000000"/>
                </a:solidFill>
                <a:latin typeface="Roboto Condensed"/>
              </a:rPr>
              <a:t> </a:t>
            </a:r>
            <a:r>
              <a:rPr lang="en-US" sz="4500" spc="4" dirty="0" err="1">
                <a:solidFill>
                  <a:srgbClr val="000000"/>
                </a:solidFill>
                <a:latin typeface="Roboto Condensed"/>
              </a:rPr>
              <a:t>độc</a:t>
            </a:r>
            <a:r>
              <a:rPr lang="en-US" sz="4500" spc="4" dirty="0">
                <a:solidFill>
                  <a:srgbClr val="000000"/>
                </a:solidFill>
                <a:latin typeface="Roboto Condensed"/>
              </a:rPr>
              <a:t> </a:t>
            </a:r>
            <a:r>
              <a:rPr lang="en-US" sz="4500" spc="4" dirty="0" err="1">
                <a:solidFill>
                  <a:srgbClr val="000000"/>
                </a:solidFill>
                <a:latin typeface="Roboto Condensed"/>
              </a:rPr>
              <a:t>lập</a:t>
            </a:r>
            <a:r>
              <a:rPr lang="en-US" sz="4500" spc="4" dirty="0">
                <a:solidFill>
                  <a:srgbClr val="000000"/>
                </a:solidFill>
                <a:latin typeface="Roboto Condensed"/>
              </a:rPr>
              <a:t> </a:t>
            </a:r>
            <a:r>
              <a:rPr lang="en-US" sz="4500" spc="4" dirty="0" err="1">
                <a:solidFill>
                  <a:srgbClr val="000000"/>
                </a:solidFill>
                <a:latin typeface="Roboto Condensed"/>
              </a:rPr>
              <a:t>đầu</a:t>
            </a:r>
            <a:r>
              <a:rPr lang="en-US" sz="4500" spc="4" dirty="0">
                <a:solidFill>
                  <a:srgbClr val="000000"/>
                </a:solidFill>
                <a:latin typeface="Roboto Condensed"/>
              </a:rPr>
              <a:t> </a:t>
            </a:r>
            <a:r>
              <a:rPr lang="en-US" sz="4500" spc="4" dirty="0" err="1">
                <a:solidFill>
                  <a:srgbClr val="000000"/>
                </a:solidFill>
                <a:latin typeface="Roboto Condensed"/>
              </a:rPr>
              <a:t>tiên</a:t>
            </a:r>
            <a:r>
              <a:rPr lang="en-US" sz="4500" spc="4" dirty="0">
                <a:solidFill>
                  <a:srgbClr val="000000"/>
                </a:solidFill>
                <a:latin typeface="Roboto Condensed"/>
              </a:rPr>
              <a:t> </a:t>
            </a:r>
            <a:r>
              <a:rPr lang="en-US" sz="4500" spc="4" dirty="0" err="1">
                <a:solidFill>
                  <a:srgbClr val="000000"/>
                </a:solidFill>
                <a:latin typeface="Roboto Condensed"/>
              </a:rPr>
              <a:t>của</a:t>
            </a:r>
            <a:r>
              <a:rPr lang="en-US" sz="4500" spc="4" dirty="0">
                <a:solidFill>
                  <a:srgbClr val="000000"/>
                </a:solidFill>
                <a:latin typeface="Roboto Condensed"/>
              </a:rPr>
              <a:t> </a:t>
            </a:r>
            <a:r>
              <a:rPr lang="en-US" sz="4500" spc="4" dirty="0" err="1">
                <a:solidFill>
                  <a:srgbClr val="000000"/>
                </a:solidFill>
                <a:latin typeface="Roboto Condensed"/>
              </a:rPr>
              <a:t>dân</a:t>
            </a:r>
            <a:r>
              <a:rPr lang="en-US" sz="4500" spc="4" dirty="0">
                <a:solidFill>
                  <a:srgbClr val="000000"/>
                </a:solidFill>
                <a:latin typeface="Roboto Condensed"/>
              </a:rPr>
              <a:t> </a:t>
            </a:r>
            <a:r>
              <a:rPr lang="en-US" sz="4500" spc="4" dirty="0" err="1">
                <a:solidFill>
                  <a:srgbClr val="000000"/>
                </a:solidFill>
                <a:latin typeface="Roboto Condensed"/>
              </a:rPr>
              <a:t>tộc</a:t>
            </a:r>
            <a:r>
              <a:rPr lang="en-US" sz="4500" spc="4" dirty="0">
                <a:solidFill>
                  <a:srgbClr val="000000"/>
                </a:solidFill>
                <a:latin typeface="Roboto Condensed"/>
              </a:rPr>
              <a:t>. </a:t>
            </a:r>
            <a:r>
              <a:rPr lang="en-US" sz="4500" spc="4" dirty="0" err="1">
                <a:solidFill>
                  <a:srgbClr val="000000"/>
                </a:solidFill>
                <a:latin typeface="Roboto Condensed"/>
              </a:rPr>
              <a:t>Đó</a:t>
            </a:r>
            <a:r>
              <a:rPr lang="en-US" sz="4500" spc="4" dirty="0">
                <a:solidFill>
                  <a:srgbClr val="000000"/>
                </a:solidFill>
                <a:latin typeface="Roboto Condensed"/>
              </a:rPr>
              <a:t> </a:t>
            </a:r>
            <a:r>
              <a:rPr lang="en-US" sz="4500" spc="4" dirty="0" err="1">
                <a:solidFill>
                  <a:srgbClr val="000000"/>
                </a:solidFill>
                <a:latin typeface="Roboto Condensed"/>
              </a:rPr>
              <a:t>là</a:t>
            </a:r>
            <a:r>
              <a:rPr lang="en-US" sz="4500" spc="4" dirty="0">
                <a:solidFill>
                  <a:srgbClr val="000000"/>
                </a:solidFill>
                <a:latin typeface="Roboto Condensed"/>
              </a:rPr>
              <a:t> </a:t>
            </a:r>
            <a:r>
              <a:rPr lang="en-US" sz="4500" spc="4" dirty="0" err="1">
                <a:solidFill>
                  <a:srgbClr val="000000"/>
                </a:solidFill>
                <a:latin typeface="Roboto Condensed"/>
              </a:rPr>
              <a:t>bài</a:t>
            </a:r>
            <a:r>
              <a:rPr lang="en-US" sz="4500" spc="4" dirty="0">
                <a:solidFill>
                  <a:srgbClr val="000000"/>
                </a:solidFill>
                <a:latin typeface="Roboto Condensed"/>
              </a:rPr>
              <a:t> </a:t>
            </a:r>
            <a:r>
              <a:rPr lang="en-US" sz="4500" spc="4" dirty="0" err="1">
                <a:solidFill>
                  <a:srgbClr val="000000"/>
                </a:solidFill>
                <a:latin typeface="Roboto Condensed"/>
              </a:rPr>
              <a:t>thơ</a:t>
            </a:r>
            <a:r>
              <a:rPr lang="en-US" sz="4500" spc="4" dirty="0">
                <a:solidFill>
                  <a:srgbClr val="000000"/>
                </a:solidFill>
                <a:latin typeface="Roboto Condensed"/>
              </a:rPr>
              <a:t> “Nam </a:t>
            </a:r>
            <a:r>
              <a:rPr lang="en-US" sz="4500" spc="4" dirty="0" err="1">
                <a:solidFill>
                  <a:srgbClr val="000000"/>
                </a:solidFill>
                <a:latin typeface="Roboto Condensed"/>
              </a:rPr>
              <a:t>quốc</a:t>
            </a:r>
            <a:r>
              <a:rPr lang="en-US" sz="4500" spc="4" dirty="0">
                <a:solidFill>
                  <a:srgbClr val="000000"/>
                </a:solidFill>
                <a:latin typeface="Roboto Condensed"/>
              </a:rPr>
              <a:t> </a:t>
            </a:r>
            <a:r>
              <a:rPr lang="en-US" sz="4500" spc="4" dirty="0" err="1">
                <a:solidFill>
                  <a:srgbClr val="000000"/>
                </a:solidFill>
                <a:latin typeface="Roboto Condensed"/>
              </a:rPr>
              <a:t>sơn</a:t>
            </a:r>
            <a:r>
              <a:rPr lang="en-US" sz="4500" spc="4" dirty="0">
                <a:solidFill>
                  <a:srgbClr val="000000"/>
                </a:solidFill>
                <a:latin typeface="Roboto Condensed"/>
              </a:rPr>
              <a:t> </a:t>
            </a:r>
            <a:r>
              <a:rPr lang="en-US" sz="4500" spc="4" dirty="0" err="1">
                <a:solidFill>
                  <a:srgbClr val="000000"/>
                </a:solidFill>
                <a:latin typeface="Roboto Condensed"/>
              </a:rPr>
              <a:t>hà</a:t>
            </a:r>
            <a:r>
              <a:rPr lang="en-US" sz="4500" spc="4" dirty="0">
                <a:solidFill>
                  <a:srgbClr val="000000"/>
                </a:solidFill>
                <a:latin typeface="Roboto Condensed"/>
              </a:rPr>
              <a:t>”. </a:t>
            </a:r>
            <a:r>
              <a:rPr lang="en-US" sz="4500" spc="4" dirty="0" err="1">
                <a:solidFill>
                  <a:srgbClr val="000000"/>
                </a:solidFill>
                <a:latin typeface="Roboto Condensed"/>
              </a:rPr>
              <a:t>Dự</a:t>
            </a:r>
            <a:r>
              <a:rPr lang="en-US" sz="4500" spc="4" dirty="0">
                <a:solidFill>
                  <a:srgbClr val="000000"/>
                </a:solidFill>
                <a:latin typeface="Roboto Condensed"/>
              </a:rPr>
              <a:t> </a:t>
            </a:r>
            <a:r>
              <a:rPr lang="en-US" sz="4500" spc="4" dirty="0" err="1">
                <a:solidFill>
                  <a:srgbClr val="000000"/>
                </a:solidFill>
                <a:latin typeface="Roboto Condensed"/>
              </a:rPr>
              <a:t>đoán</a:t>
            </a:r>
            <a:r>
              <a:rPr lang="en-US" sz="4500" spc="4" dirty="0">
                <a:solidFill>
                  <a:srgbClr val="000000"/>
                </a:solidFill>
                <a:latin typeface="Roboto Condensed"/>
              </a:rPr>
              <a:t> </a:t>
            </a:r>
            <a:r>
              <a:rPr lang="en-US" sz="4500" spc="4" dirty="0" err="1">
                <a:solidFill>
                  <a:srgbClr val="000000"/>
                </a:solidFill>
                <a:latin typeface="Roboto Condensed"/>
              </a:rPr>
              <a:t>xem</a:t>
            </a:r>
            <a:r>
              <a:rPr lang="en-US" sz="4500" spc="4" dirty="0">
                <a:solidFill>
                  <a:srgbClr val="000000"/>
                </a:solidFill>
                <a:latin typeface="Roboto Condensed"/>
              </a:rPr>
              <a:t> </a:t>
            </a:r>
            <a:r>
              <a:rPr lang="en-US" sz="4500" spc="4" dirty="0" err="1">
                <a:solidFill>
                  <a:srgbClr val="000000"/>
                </a:solidFill>
                <a:latin typeface="Roboto Condensed"/>
              </a:rPr>
              <a:t>tại</a:t>
            </a:r>
            <a:r>
              <a:rPr lang="en-US" sz="4500" spc="4" dirty="0">
                <a:solidFill>
                  <a:srgbClr val="000000"/>
                </a:solidFill>
                <a:latin typeface="Roboto Condensed"/>
              </a:rPr>
              <a:t> </a:t>
            </a:r>
            <a:r>
              <a:rPr lang="en-US" sz="4500" spc="4" dirty="0" err="1">
                <a:solidFill>
                  <a:srgbClr val="000000"/>
                </a:solidFill>
                <a:latin typeface="Roboto Condensed"/>
              </a:rPr>
              <a:t>sao</a:t>
            </a:r>
            <a:r>
              <a:rPr lang="en-US" sz="4500" spc="4" dirty="0">
                <a:solidFill>
                  <a:srgbClr val="000000"/>
                </a:solidFill>
                <a:latin typeface="Roboto Condensed"/>
              </a:rPr>
              <a:t> VB “Nam </a:t>
            </a:r>
            <a:r>
              <a:rPr lang="en-US" sz="4500" spc="4" dirty="0" err="1">
                <a:solidFill>
                  <a:srgbClr val="000000"/>
                </a:solidFill>
                <a:latin typeface="Roboto Condensed"/>
              </a:rPr>
              <a:t>quốc</a:t>
            </a:r>
            <a:r>
              <a:rPr lang="en-US" sz="4500" spc="4" dirty="0">
                <a:solidFill>
                  <a:srgbClr val="000000"/>
                </a:solidFill>
                <a:latin typeface="Roboto Condensed"/>
              </a:rPr>
              <a:t> </a:t>
            </a:r>
            <a:r>
              <a:rPr lang="en-US" sz="4500" spc="4" dirty="0" err="1">
                <a:solidFill>
                  <a:srgbClr val="000000"/>
                </a:solidFill>
                <a:latin typeface="Roboto Condensed"/>
              </a:rPr>
              <a:t>sơn</a:t>
            </a:r>
            <a:r>
              <a:rPr lang="en-US" sz="4500" spc="4" dirty="0">
                <a:solidFill>
                  <a:srgbClr val="000000"/>
                </a:solidFill>
                <a:latin typeface="Roboto Condensed"/>
              </a:rPr>
              <a:t> </a:t>
            </a:r>
            <a:r>
              <a:rPr lang="en-US" sz="4500" spc="4" dirty="0" err="1">
                <a:solidFill>
                  <a:srgbClr val="000000"/>
                </a:solidFill>
                <a:latin typeface="Roboto Condensed"/>
              </a:rPr>
              <a:t>hà</a:t>
            </a:r>
            <a:r>
              <a:rPr lang="en-US" sz="4500" spc="4" dirty="0">
                <a:solidFill>
                  <a:srgbClr val="000000"/>
                </a:solidFill>
                <a:latin typeface="Roboto Condensed"/>
              </a:rPr>
              <a:t>” </a:t>
            </a:r>
            <a:r>
              <a:rPr lang="en-US" sz="4500" spc="4" dirty="0" err="1">
                <a:solidFill>
                  <a:srgbClr val="000000"/>
                </a:solidFill>
                <a:latin typeface="Roboto Condensed"/>
              </a:rPr>
              <a:t>lại</a:t>
            </a:r>
            <a:r>
              <a:rPr lang="en-US" sz="4500" spc="4" dirty="0">
                <a:solidFill>
                  <a:srgbClr val="000000"/>
                </a:solidFill>
                <a:latin typeface="Roboto Condensed"/>
              </a:rPr>
              <a:t> </a:t>
            </a:r>
            <a:r>
              <a:rPr lang="en-US" sz="4500" spc="4" dirty="0" err="1">
                <a:solidFill>
                  <a:srgbClr val="000000"/>
                </a:solidFill>
                <a:latin typeface="Roboto Condensed"/>
              </a:rPr>
              <a:t>được</a:t>
            </a:r>
            <a:r>
              <a:rPr lang="en-US" sz="4500" spc="4" dirty="0">
                <a:solidFill>
                  <a:srgbClr val="000000"/>
                </a:solidFill>
                <a:latin typeface="Roboto Condensed"/>
              </a:rPr>
              <a:t> </a:t>
            </a:r>
            <a:r>
              <a:rPr lang="en-US" sz="4500" spc="4" dirty="0" err="1">
                <a:solidFill>
                  <a:srgbClr val="000000"/>
                </a:solidFill>
                <a:latin typeface="Roboto Condensed"/>
              </a:rPr>
              <a:t>coi</a:t>
            </a:r>
            <a:r>
              <a:rPr lang="en-US" sz="4500" spc="4" dirty="0">
                <a:solidFill>
                  <a:srgbClr val="000000"/>
                </a:solidFill>
                <a:latin typeface="Roboto Condensed"/>
              </a:rPr>
              <a:t> </a:t>
            </a:r>
            <a:r>
              <a:rPr lang="en-US" sz="4500" spc="4" dirty="0" err="1">
                <a:solidFill>
                  <a:srgbClr val="000000"/>
                </a:solidFill>
                <a:latin typeface="Roboto Condensed"/>
              </a:rPr>
              <a:t>là</a:t>
            </a:r>
            <a:r>
              <a:rPr lang="en-US" sz="4500" spc="4" dirty="0">
                <a:solidFill>
                  <a:srgbClr val="000000"/>
                </a:solidFill>
                <a:latin typeface="Roboto Condensed"/>
              </a:rPr>
              <a:t> </a:t>
            </a:r>
            <a:r>
              <a:rPr lang="en-US" sz="4500" spc="4" dirty="0" err="1">
                <a:solidFill>
                  <a:srgbClr val="000000"/>
                </a:solidFill>
                <a:latin typeface="Roboto Condensed"/>
              </a:rPr>
              <a:t>bản</a:t>
            </a:r>
            <a:r>
              <a:rPr lang="en-US" sz="4500" spc="4" dirty="0">
                <a:solidFill>
                  <a:srgbClr val="000000"/>
                </a:solidFill>
                <a:latin typeface="Roboto Condensed"/>
              </a:rPr>
              <a:t> TNĐL </a:t>
            </a:r>
            <a:r>
              <a:rPr lang="en-US" sz="4500" spc="4" dirty="0" err="1">
                <a:solidFill>
                  <a:srgbClr val="000000"/>
                </a:solidFill>
                <a:latin typeface="Roboto Condensed"/>
              </a:rPr>
              <a:t>đầu</a:t>
            </a:r>
            <a:r>
              <a:rPr lang="en-US" sz="4500" spc="4" dirty="0">
                <a:solidFill>
                  <a:srgbClr val="000000"/>
                </a:solidFill>
                <a:latin typeface="Roboto Condensed"/>
              </a:rPr>
              <a:t> </a:t>
            </a:r>
            <a:r>
              <a:rPr lang="en-US" sz="4500" spc="4" dirty="0" err="1">
                <a:solidFill>
                  <a:srgbClr val="000000"/>
                </a:solidFill>
                <a:latin typeface="Roboto Condensed"/>
              </a:rPr>
              <a:t>tiên</a:t>
            </a:r>
            <a:r>
              <a:rPr lang="en-US" sz="4500" spc="4" dirty="0">
                <a:solidFill>
                  <a:srgbClr val="000000"/>
                </a:solidFill>
                <a:latin typeface="Roboto Condensed"/>
              </a:rPr>
              <a:t> </a:t>
            </a:r>
            <a:r>
              <a:rPr lang="en-US" sz="4500" spc="4" dirty="0" err="1">
                <a:solidFill>
                  <a:srgbClr val="000000"/>
                </a:solidFill>
                <a:latin typeface="Roboto Condensed"/>
              </a:rPr>
              <a:t>của</a:t>
            </a:r>
            <a:r>
              <a:rPr lang="en-US" sz="4500" spc="4" dirty="0">
                <a:solidFill>
                  <a:srgbClr val="000000"/>
                </a:solidFill>
                <a:latin typeface="Roboto Condensed"/>
              </a:rPr>
              <a:t> </a:t>
            </a:r>
            <a:r>
              <a:rPr lang="en-US" sz="4500" spc="4" dirty="0" err="1">
                <a:solidFill>
                  <a:srgbClr val="000000"/>
                </a:solidFill>
                <a:latin typeface="Roboto Condensed"/>
              </a:rPr>
              <a:t>dân</a:t>
            </a:r>
            <a:r>
              <a:rPr lang="en-US" sz="4500" spc="4" dirty="0">
                <a:solidFill>
                  <a:srgbClr val="000000"/>
                </a:solidFill>
                <a:latin typeface="Roboto Condensed"/>
              </a:rPr>
              <a:t> </a:t>
            </a:r>
            <a:r>
              <a:rPr lang="en-US" sz="4500" spc="4" dirty="0" err="1">
                <a:solidFill>
                  <a:srgbClr val="000000"/>
                </a:solidFill>
                <a:latin typeface="Roboto Condensed"/>
              </a:rPr>
              <a:t>tộc</a:t>
            </a:r>
            <a:r>
              <a:rPr lang="en-US" sz="4500" spc="4" dirty="0">
                <a:solidFill>
                  <a:srgbClr val="000000"/>
                </a:solidFill>
                <a:latin typeface="Roboto Condensed"/>
              </a:rPr>
              <a:t> ta? </a:t>
            </a:r>
          </a:p>
        </p:txBody>
      </p:sp>
      <p:sp>
        <p:nvSpPr>
          <p:cNvPr id="6" name="TextBox 6"/>
          <p:cNvSpPr txBox="1"/>
          <p:nvPr/>
        </p:nvSpPr>
        <p:spPr>
          <a:xfrm>
            <a:off x="0" y="895350"/>
            <a:ext cx="7931375" cy="1193800"/>
          </a:xfrm>
          <a:prstGeom prst="rect">
            <a:avLst/>
          </a:prstGeom>
        </p:spPr>
        <p:txBody>
          <a:bodyPr lIns="0" tIns="0" rIns="0" bIns="0" rtlCol="0" anchor="t">
            <a:spAutoFit/>
          </a:bodyPr>
          <a:lstStyle/>
          <a:p>
            <a:pPr algn="ctr">
              <a:lnSpc>
                <a:spcPts val="9799"/>
              </a:lnSpc>
            </a:pPr>
            <a:r>
              <a:rPr lang="en-US" sz="6999">
                <a:solidFill>
                  <a:srgbClr val="FFFFFF"/>
                </a:solidFill>
                <a:latin typeface="#9Slide05 Dear Saturday"/>
              </a:rPr>
              <a:t>Câu hỏi:</a:t>
            </a:r>
          </a:p>
        </p:txBody>
      </p:sp>
      <p:grpSp>
        <p:nvGrpSpPr>
          <p:cNvPr id="7" name="Group 7"/>
          <p:cNvGrpSpPr/>
          <p:nvPr/>
        </p:nvGrpSpPr>
        <p:grpSpPr>
          <a:xfrm>
            <a:off x="-1588041" y="75615"/>
            <a:ext cx="21945600" cy="338328"/>
            <a:chOff x="0" y="0"/>
            <a:chExt cx="29260800" cy="451104"/>
          </a:xfrm>
        </p:grpSpPr>
        <p:sp>
          <p:nvSpPr>
            <p:cNvPr id="8" name="Freeform 8"/>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11" name="Group 11"/>
          <p:cNvGrpSpPr/>
          <p:nvPr/>
        </p:nvGrpSpPr>
        <p:grpSpPr>
          <a:xfrm>
            <a:off x="-1828800" y="9810750"/>
            <a:ext cx="21945600" cy="338328"/>
            <a:chOff x="0" y="0"/>
            <a:chExt cx="29260800" cy="451104"/>
          </a:xfrm>
        </p:grpSpPr>
        <p:sp>
          <p:nvSpPr>
            <p:cNvPr id="12" name="Freeform 1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5" name="Freeform 15" descr="preencoded.png"/>
          <p:cNvSpPr/>
          <p:nvPr/>
        </p:nvSpPr>
        <p:spPr>
          <a:xfrm>
            <a:off x="10112852" y="-9699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4"/>
            <a:stretch>
              <a:fillRect r="-57559" b="-80311"/>
            </a:stretch>
          </a:blipFill>
        </p:spPr>
        <p:txBody>
          <a:bodyPr/>
          <a:lstStyle/>
          <a:p>
            <a:endParaRPr lang="en-US"/>
          </a:p>
        </p:txBody>
      </p:sp>
      <p:sp>
        <p:nvSpPr>
          <p:cNvPr id="16" name="Freeform 16" descr="preencoded.png"/>
          <p:cNvSpPr/>
          <p:nvPr/>
        </p:nvSpPr>
        <p:spPr>
          <a:xfrm>
            <a:off x="14150251" y="22266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4"/>
            <a:stretch>
              <a:fillRect r="-57559" b="-80311"/>
            </a:stretch>
          </a:blipFill>
        </p:spPr>
        <p:txBody>
          <a:bodyPr/>
          <a:lstStyle/>
          <a:p>
            <a:endParaRPr lang="en-US"/>
          </a:p>
        </p:txBody>
      </p:sp>
      <p:sp>
        <p:nvSpPr>
          <p:cNvPr id="17" name="Freeform 17" descr="preencoded.png"/>
          <p:cNvSpPr/>
          <p:nvPr/>
        </p:nvSpPr>
        <p:spPr>
          <a:xfrm>
            <a:off x="13654818" y="7858762"/>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4"/>
            <a:stretch>
              <a:fillRect l="-74054" t="-119688" r="-23449"/>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900606" y="2550622"/>
            <a:ext cx="21945600" cy="9071399"/>
            <a:chOff x="0" y="0"/>
            <a:chExt cx="29260800" cy="12095199"/>
          </a:xfrm>
        </p:grpSpPr>
        <p:grpSp>
          <p:nvGrpSpPr>
            <p:cNvPr id="3" name="Group 3"/>
            <p:cNvGrpSpPr/>
            <p:nvPr/>
          </p:nvGrpSpPr>
          <p:grpSpPr>
            <a:xfrm rot="-5400000">
              <a:off x="5992371" y="-1223692"/>
              <a:ext cx="12095199" cy="14542583"/>
              <a:chOff x="0" y="0"/>
              <a:chExt cx="2389175" cy="2872609"/>
            </a:xfrm>
          </p:grpSpPr>
          <p:sp>
            <p:nvSpPr>
              <p:cNvPr id="4" name="Freeform 4"/>
              <p:cNvSpPr/>
              <p:nvPr/>
            </p:nvSpPr>
            <p:spPr>
              <a:xfrm>
                <a:off x="0" y="0"/>
                <a:ext cx="2389175" cy="2872609"/>
              </a:xfrm>
              <a:custGeom>
                <a:avLst/>
                <a:gdLst/>
                <a:ahLst/>
                <a:cxnLst/>
                <a:rect l="l" t="t" r="r" b="b"/>
                <a:pathLst>
                  <a:path w="2389175" h="2872609">
                    <a:moveTo>
                      <a:pt x="0" y="0"/>
                    </a:moveTo>
                    <a:lnTo>
                      <a:pt x="2389175" y="0"/>
                    </a:lnTo>
                    <a:lnTo>
                      <a:pt x="2389175" y="2872609"/>
                    </a:lnTo>
                    <a:lnTo>
                      <a:pt x="0" y="2872609"/>
                    </a:lnTo>
                    <a:close/>
                  </a:path>
                </a:pathLst>
              </a:custGeom>
              <a:solidFill>
                <a:srgbClr val="FBF7EE"/>
              </a:solidFill>
            </p:spPr>
            <p:txBody>
              <a:bodyPr/>
              <a:lstStyle/>
              <a:p>
                <a:endParaRPr lang="en-US"/>
              </a:p>
            </p:txBody>
          </p:sp>
          <p:sp>
            <p:nvSpPr>
              <p:cNvPr id="5" name="TextBox 5"/>
              <p:cNvSpPr txBox="1"/>
              <p:nvPr/>
            </p:nvSpPr>
            <p:spPr>
              <a:xfrm>
                <a:off x="0" y="-38100"/>
                <a:ext cx="2389175" cy="291070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97536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95072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97536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195072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2" name="Freeform 12"/>
          <p:cNvSpPr/>
          <p:nvPr/>
        </p:nvSpPr>
        <p:spPr>
          <a:xfrm>
            <a:off x="13045488" y="-3316902"/>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4"/>
            <a:stretch>
              <a:fillRect/>
            </a:stretch>
          </a:blipFill>
        </p:spPr>
        <p:txBody>
          <a:bodyPr/>
          <a:lstStyle/>
          <a:p>
            <a:endParaRPr lang="en-US"/>
          </a:p>
        </p:txBody>
      </p:sp>
      <p:sp>
        <p:nvSpPr>
          <p:cNvPr id="13" name="Freeform 13"/>
          <p:cNvSpPr/>
          <p:nvPr/>
        </p:nvSpPr>
        <p:spPr>
          <a:xfrm flipH="1">
            <a:off x="-2904435" y="374851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5"/>
            <a:stretch>
              <a:fillRect/>
            </a:stretch>
          </a:blipFill>
        </p:spPr>
        <p:txBody>
          <a:bodyPr/>
          <a:lstStyle/>
          <a:p>
            <a:endParaRPr lang="en-US"/>
          </a:p>
        </p:txBody>
      </p:sp>
      <p:sp>
        <p:nvSpPr>
          <p:cNvPr id="14" name="TextBox 14"/>
          <p:cNvSpPr txBox="1"/>
          <p:nvPr/>
        </p:nvSpPr>
        <p:spPr>
          <a:xfrm>
            <a:off x="4889503" y="2060375"/>
            <a:ext cx="7802976" cy="3406140"/>
          </a:xfrm>
          <a:prstGeom prst="rect">
            <a:avLst/>
          </a:prstGeom>
        </p:spPr>
        <p:txBody>
          <a:bodyPr lIns="0" tIns="0" rIns="0" bIns="0" rtlCol="0" anchor="t">
            <a:spAutoFit/>
          </a:bodyPr>
          <a:lstStyle/>
          <a:p>
            <a:pPr marL="842007" lvl="1" indent="-421003" algn="just">
              <a:lnSpc>
                <a:spcPts val="5459"/>
              </a:lnSpc>
              <a:buFont typeface="Arial"/>
              <a:buChar char="•"/>
            </a:pPr>
            <a:r>
              <a:rPr lang="en-US" sz="3899" dirty="0" err="1">
                <a:solidFill>
                  <a:srgbClr val="000000"/>
                </a:solidFill>
                <a:latin typeface="Roboto Condensed"/>
              </a:rPr>
              <a:t>Đọc</a:t>
            </a:r>
            <a:r>
              <a:rPr lang="en-US" sz="3899" dirty="0">
                <a:solidFill>
                  <a:srgbClr val="000000"/>
                </a:solidFill>
                <a:latin typeface="Roboto Condensed"/>
              </a:rPr>
              <a:t> </a:t>
            </a:r>
            <a:r>
              <a:rPr lang="en-US" sz="3899" dirty="0" err="1">
                <a:solidFill>
                  <a:srgbClr val="000000"/>
                </a:solidFill>
                <a:latin typeface="Roboto Condensed"/>
              </a:rPr>
              <a:t>diễn</a:t>
            </a:r>
            <a:r>
              <a:rPr lang="en-US" sz="3899" dirty="0">
                <a:solidFill>
                  <a:srgbClr val="000000"/>
                </a:solidFill>
                <a:latin typeface="Roboto Condensed"/>
              </a:rPr>
              <a:t> </a:t>
            </a:r>
            <a:r>
              <a:rPr lang="en-US" sz="3899" dirty="0" err="1">
                <a:solidFill>
                  <a:srgbClr val="000000"/>
                </a:solidFill>
                <a:latin typeface="Roboto Condensed"/>
              </a:rPr>
              <a:t>cảm</a:t>
            </a:r>
            <a:r>
              <a:rPr lang="en-US" sz="3899" dirty="0">
                <a:solidFill>
                  <a:srgbClr val="000000"/>
                </a:solidFill>
                <a:latin typeface="Roboto Condensed"/>
              </a:rPr>
              <a:t> </a:t>
            </a:r>
            <a:r>
              <a:rPr lang="en-US" sz="3899" dirty="0" err="1">
                <a:solidFill>
                  <a:srgbClr val="000000"/>
                </a:solidFill>
                <a:latin typeface="Roboto Condensed"/>
              </a:rPr>
              <a:t>văn</a:t>
            </a:r>
            <a:r>
              <a:rPr lang="en-US" sz="3899" dirty="0">
                <a:solidFill>
                  <a:srgbClr val="000000"/>
                </a:solidFill>
                <a:latin typeface="Roboto Condensed"/>
              </a:rPr>
              <a:t> </a:t>
            </a:r>
            <a:r>
              <a:rPr lang="en-US" sz="3899" dirty="0" err="1">
                <a:solidFill>
                  <a:srgbClr val="000000"/>
                </a:solidFill>
                <a:latin typeface="Roboto Condensed"/>
              </a:rPr>
              <a:t>bản</a:t>
            </a:r>
            <a:r>
              <a:rPr lang="en-US" sz="3899" dirty="0">
                <a:solidFill>
                  <a:srgbClr val="000000"/>
                </a:solidFill>
                <a:latin typeface="Roboto Condensed"/>
              </a:rPr>
              <a:t> </a:t>
            </a:r>
            <a:r>
              <a:rPr lang="en-US" sz="3899" dirty="0">
                <a:solidFill>
                  <a:srgbClr val="000000"/>
                </a:solidFill>
                <a:latin typeface="Roboto Condensed Italics"/>
              </a:rPr>
              <a:t>Nam </a:t>
            </a:r>
            <a:r>
              <a:rPr lang="en-US" sz="3899" dirty="0" err="1">
                <a:solidFill>
                  <a:srgbClr val="000000"/>
                </a:solidFill>
                <a:latin typeface="Roboto Condensed Italics"/>
              </a:rPr>
              <a:t>quốc</a:t>
            </a:r>
            <a:r>
              <a:rPr lang="en-US" sz="3899" dirty="0">
                <a:solidFill>
                  <a:srgbClr val="000000"/>
                </a:solidFill>
                <a:latin typeface="Roboto Condensed Italics"/>
              </a:rPr>
              <a:t> </a:t>
            </a:r>
            <a:r>
              <a:rPr lang="en-US" sz="3899" dirty="0" err="1">
                <a:solidFill>
                  <a:srgbClr val="000000"/>
                </a:solidFill>
                <a:latin typeface="Roboto Condensed Italics"/>
              </a:rPr>
              <a:t>sơn</a:t>
            </a:r>
            <a:r>
              <a:rPr lang="en-US" sz="3899" dirty="0">
                <a:solidFill>
                  <a:srgbClr val="000000"/>
                </a:solidFill>
                <a:latin typeface="Roboto Condensed Italics"/>
              </a:rPr>
              <a:t> </a:t>
            </a:r>
            <a:r>
              <a:rPr lang="en-US" sz="3899" dirty="0" err="1">
                <a:solidFill>
                  <a:srgbClr val="000000"/>
                </a:solidFill>
                <a:latin typeface="Roboto Condensed Italics"/>
              </a:rPr>
              <a:t>hà</a:t>
            </a:r>
            <a:endParaRPr lang="en-US" sz="3899" dirty="0">
              <a:solidFill>
                <a:srgbClr val="000000"/>
              </a:solidFill>
              <a:latin typeface="Roboto Condensed Italics"/>
            </a:endParaRPr>
          </a:p>
          <a:p>
            <a:pPr marL="842007" lvl="1" indent="-421003" algn="just">
              <a:lnSpc>
                <a:spcPts val="5459"/>
              </a:lnSpc>
              <a:buFont typeface="Arial"/>
              <a:buChar char="•"/>
            </a:pPr>
            <a:r>
              <a:rPr lang="en-US" sz="3899" dirty="0">
                <a:solidFill>
                  <a:srgbClr val="000000"/>
                </a:solidFill>
                <a:latin typeface="Roboto Condensed"/>
              </a:rPr>
              <a:t>GV </a:t>
            </a:r>
            <a:r>
              <a:rPr lang="en-US" sz="3899" dirty="0" err="1">
                <a:solidFill>
                  <a:srgbClr val="000000"/>
                </a:solidFill>
                <a:latin typeface="Roboto Condensed"/>
              </a:rPr>
              <a:t>hướng</a:t>
            </a:r>
            <a:r>
              <a:rPr lang="en-US" sz="3899" dirty="0">
                <a:solidFill>
                  <a:srgbClr val="000000"/>
                </a:solidFill>
                <a:latin typeface="Roboto Condensed"/>
              </a:rPr>
              <a:t> </a:t>
            </a:r>
            <a:r>
              <a:rPr lang="en-US" sz="3899" dirty="0" err="1">
                <a:solidFill>
                  <a:srgbClr val="000000"/>
                </a:solidFill>
                <a:latin typeface="Roboto Condensed"/>
              </a:rPr>
              <a:t>dẫn</a:t>
            </a:r>
            <a:r>
              <a:rPr lang="en-US" sz="3899" dirty="0">
                <a:solidFill>
                  <a:srgbClr val="000000"/>
                </a:solidFill>
                <a:latin typeface="Roboto Condensed"/>
              </a:rPr>
              <a:t> </a:t>
            </a:r>
            <a:r>
              <a:rPr lang="en-US" sz="3899" dirty="0" err="1">
                <a:solidFill>
                  <a:srgbClr val="000000"/>
                </a:solidFill>
                <a:latin typeface="Roboto Condensed"/>
              </a:rPr>
              <a:t>đọc</a:t>
            </a:r>
            <a:r>
              <a:rPr lang="en-US" sz="3899" dirty="0">
                <a:solidFill>
                  <a:srgbClr val="000000"/>
                </a:solidFill>
                <a:latin typeface="Roboto Condensed"/>
              </a:rPr>
              <a:t>: </a:t>
            </a:r>
            <a:r>
              <a:rPr lang="en-US" sz="3899" dirty="0" err="1">
                <a:solidFill>
                  <a:srgbClr val="000000"/>
                </a:solidFill>
                <a:latin typeface="Roboto Condensed"/>
              </a:rPr>
              <a:t>Giọng</a:t>
            </a:r>
            <a:r>
              <a:rPr lang="en-US" sz="3899" dirty="0">
                <a:solidFill>
                  <a:srgbClr val="000000"/>
                </a:solidFill>
                <a:latin typeface="Roboto Condensed"/>
              </a:rPr>
              <a:t> </a:t>
            </a:r>
            <a:r>
              <a:rPr lang="en-US" sz="3899" dirty="0" err="1">
                <a:solidFill>
                  <a:srgbClr val="000000"/>
                </a:solidFill>
                <a:latin typeface="Roboto Condensed"/>
              </a:rPr>
              <a:t>đọc</a:t>
            </a:r>
            <a:r>
              <a:rPr lang="en-US" sz="3899" dirty="0">
                <a:solidFill>
                  <a:srgbClr val="000000"/>
                </a:solidFill>
                <a:latin typeface="Roboto Condensed"/>
              </a:rPr>
              <a:t> </a:t>
            </a:r>
            <a:r>
              <a:rPr lang="en-US" sz="3899" dirty="0" err="1">
                <a:solidFill>
                  <a:srgbClr val="000000"/>
                </a:solidFill>
                <a:latin typeface="Roboto Condensed"/>
              </a:rPr>
              <a:t>đanh</a:t>
            </a:r>
            <a:r>
              <a:rPr lang="en-US" sz="3899" dirty="0">
                <a:solidFill>
                  <a:srgbClr val="000000"/>
                </a:solidFill>
                <a:latin typeface="Roboto Condensed"/>
              </a:rPr>
              <a:t> </a:t>
            </a:r>
            <a:r>
              <a:rPr lang="en-US" sz="3899" dirty="0" err="1">
                <a:solidFill>
                  <a:srgbClr val="000000"/>
                </a:solidFill>
                <a:latin typeface="Roboto Condensed"/>
              </a:rPr>
              <a:t>thép</a:t>
            </a:r>
            <a:r>
              <a:rPr lang="en-US" sz="3899" dirty="0">
                <a:solidFill>
                  <a:srgbClr val="000000"/>
                </a:solidFill>
                <a:latin typeface="Roboto Condensed"/>
              </a:rPr>
              <a:t>, </a:t>
            </a:r>
            <a:r>
              <a:rPr lang="en-US" sz="3899" dirty="0" err="1">
                <a:solidFill>
                  <a:srgbClr val="000000"/>
                </a:solidFill>
                <a:latin typeface="Roboto Condensed"/>
              </a:rPr>
              <a:t>dõng</a:t>
            </a:r>
            <a:r>
              <a:rPr lang="en-US" sz="3899" dirty="0">
                <a:solidFill>
                  <a:srgbClr val="000000"/>
                </a:solidFill>
                <a:latin typeface="Roboto Condensed"/>
              </a:rPr>
              <a:t> </a:t>
            </a:r>
            <a:r>
              <a:rPr lang="en-US" sz="3899" dirty="0" err="1">
                <a:solidFill>
                  <a:srgbClr val="000000"/>
                </a:solidFill>
                <a:latin typeface="Roboto Condensed"/>
              </a:rPr>
              <a:t>dạc</a:t>
            </a:r>
            <a:r>
              <a:rPr lang="en-US" sz="3899" dirty="0">
                <a:solidFill>
                  <a:srgbClr val="000000"/>
                </a:solidFill>
                <a:latin typeface="Roboto Condensed"/>
              </a:rPr>
              <a:t>, </a:t>
            </a:r>
            <a:r>
              <a:rPr lang="en-US" sz="3899" dirty="0" err="1">
                <a:solidFill>
                  <a:srgbClr val="000000"/>
                </a:solidFill>
                <a:latin typeface="Roboto Condensed"/>
              </a:rPr>
              <a:t>đường</a:t>
            </a:r>
            <a:r>
              <a:rPr lang="en-US" sz="3899" dirty="0">
                <a:solidFill>
                  <a:srgbClr val="000000"/>
                </a:solidFill>
                <a:latin typeface="Roboto Condensed"/>
              </a:rPr>
              <a:t> </a:t>
            </a:r>
            <a:r>
              <a:rPr lang="en-US" sz="3899" dirty="0" err="1">
                <a:solidFill>
                  <a:srgbClr val="000000"/>
                </a:solidFill>
                <a:latin typeface="Roboto Condensed"/>
              </a:rPr>
              <a:t>hoàng</a:t>
            </a:r>
            <a:r>
              <a:rPr lang="en-US" sz="3899" dirty="0">
                <a:solidFill>
                  <a:srgbClr val="000000"/>
                </a:solidFill>
                <a:latin typeface="Roboto Condensed"/>
              </a:rPr>
              <a:t>, </a:t>
            </a:r>
            <a:r>
              <a:rPr lang="en-US" sz="3899" dirty="0" err="1">
                <a:solidFill>
                  <a:srgbClr val="000000"/>
                </a:solidFill>
                <a:latin typeface="Roboto Condensed"/>
              </a:rPr>
              <a:t>trang</a:t>
            </a:r>
            <a:r>
              <a:rPr lang="en-US" sz="3899" dirty="0">
                <a:solidFill>
                  <a:srgbClr val="000000"/>
                </a:solidFill>
                <a:latin typeface="Roboto Condensed"/>
              </a:rPr>
              <a:t> </a:t>
            </a:r>
            <a:r>
              <a:rPr lang="en-US" sz="3899" dirty="0" err="1">
                <a:solidFill>
                  <a:srgbClr val="000000"/>
                </a:solidFill>
                <a:latin typeface="Roboto Condensed"/>
              </a:rPr>
              <a:t>nghiêm</a:t>
            </a:r>
            <a:r>
              <a:rPr lang="en-US" sz="3899" dirty="0">
                <a:solidFill>
                  <a:srgbClr val="000000"/>
                </a:solidFill>
                <a:latin typeface="Roboto Condensed"/>
              </a:rPr>
              <a:t>.</a:t>
            </a:r>
          </a:p>
        </p:txBody>
      </p:sp>
      <p:sp>
        <p:nvSpPr>
          <p:cNvPr id="15" name="TextBox 15"/>
          <p:cNvSpPr txBox="1"/>
          <p:nvPr/>
        </p:nvSpPr>
        <p:spPr>
          <a:xfrm>
            <a:off x="5341490" y="680693"/>
            <a:ext cx="6005459" cy="886514"/>
          </a:xfrm>
          <a:prstGeom prst="rect">
            <a:avLst/>
          </a:prstGeom>
        </p:spPr>
        <p:txBody>
          <a:bodyPr lIns="0" tIns="0" rIns="0" bIns="0" rtlCol="0" anchor="t">
            <a:spAutoFit/>
          </a:bodyPr>
          <a:lstStyle/>
          <a:p>
            <a:pPr algn="just">
              <a:lnSpc>
                <a:spcPts val="7312"/>
              </a:lnSpc>
            </a:pPr>
            <a:r>
              <a:rPr lang="en-US" sz="5222">
                <a:solidFill>
                  <a:srgbClr val="000000"/>
                </a:solidFill>
                <a:latin typeface="Fraunces Bold"/>
              </a:rPr>
              <a:t>2. ĐỌC VĂN BẢN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wipe(down)">
                                      <p:cBhvr>
                                        <p:cTn id="1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410585" y="2720148"/>
            <a:ext cx="21945600" cy="9071399"/>
            <a:chOff x="0" y="0"/>
            <a:chExt cx="29260800" cy="12095199"/>
          </a:xfrm>
        </p:grpSpPr>
        <p:grpSp>
          <p:nvGrpSpPr>
            <p:cNvPr id="3" name="Group 3"/>
            <p:cNvGrpSpPr/>
            <p:nvPr/>
          </p:nvGrpSpPr>
          <p:grpSpPr>
            <a:xfrm rot="-5400000">
              <a:off x="5992371" y="-1223692"/>
              <a:ext cx="12095199" cy="14542583"/>
              <a:chOff x="0" y="0"/>
              <a:chExt cx="2389175" cy="2872609"/>
            </a:xfrm>
          </p:grpSpPr>
          <p:sp>
            <p:nvSpPr>
              <p:cNvPr id="4" name="Freeform 4"/>
              <p:cNvSpPr/>
              <p:nvPr/>
            </p:nvSpPr>
            <p:spPr>
              <a:xfrm>
                <a:off x="0" y="0"/>
                <a:ext cx="2389175" cy="2872609"/>
              </a:xfrm>
              <a:custGeom>
                <a:avLst/>
                <a:gdLst/>
                <a:ahLst/>
                <a:cxnLst/>
                <a:rect l="l" t="t" r="r" b="b"/>
                <a:pathLst>
                  <a:path w="2389175" h="2872609">
                    <a:moveTo>
                      <a:pt x="0" y="0"/>
                    </a:moveTo>
                    <a:lnTo>
                      <a:pt x="2389175" y="0"/>
                    </a:lnTo>
                    <a:lnTo>
                      <a:pt x="2389175" y="2872609"/>
                    </a:lnTo>
                    <a:lnTo>
                      <a:pt x="0" y="2872609"/>
                    </a:lnTo>
                    <a:close/>
                  </a:path>
                </a:pathLst>
              </a:custGeom>
              <a:solidFill>
                <a:srgbClr val="FBF7EE"/>
              </a:solidFill>
            </p:spPr>
            <p:txBody>
              <a:bodyPr/>
              <a:lstStyle/>
              <a:p>
                <a:endParaRPr lang="en-US"/>
              </a:p>
            </p:txBody>
          </p:sp>
          <p:sp>
            <p:nvSpPr>
              <p:cNvPr id="5" name="TextBox 5"/>
              <p:cNvSpPr txBox="1"/>
              <p:nvPr/>
            </p:nvSpPr>
            <p:spPr>
              <a:xfrm>
                <a:off x="0" y="-38100"/>
                <a:ext cx="2389175" cy="291070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97536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95072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97536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95072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2" name="Freeform 12"/>
          <p:cNvSpPr/>
          <p:nvPr/>
        </p:nvSpPr>
        <p:spPr>
          <a:xfrm>
            <a:off x="13046474" y="-4714273"/>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5"/>
            <a:stretch>
              <a:fillRect/>
            </a:stretch>
          </a:blipFill>
        </p:spPr>
        <p:txBody>
          <a:bodyPr/>
          <a:lstStyle/>
          <a:p>
            <a:endParaRPr lang="en-US"/>
          </a:p>
        </p:txBody>
      </p:sp>
      <p:sp>
        <p:nvSpPr>
          <p:cNvPr id="13" name="Freeform 13"/>
          <p:cNvSpPr/>
          <p:nvPr/>
        </p:nvSpPr>
        <p:spPr>
          <a:xfrm flipH="1">
            <a:off x="-2904435" y="374851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6"/>
            <a:stretch>
              <a:fillRect/>
            </a:stretch>
          </a:blipFill>
        </p:spPr>
        <p:txBody>
          <a:bodyPr/>
          <a:lstStyle/>
          <a:p>
            <a:endParaRPr lang="en-US"/>
          </a:p>
        </p:txBody>
      </p:sp>
      <p:sp>
        <p:nvSpPr>
          <p:cNvPr id="14" name="TextBox 14"/>
          <p:cNvSpPr txBox="1"/>
          <p:nvPr/>
        </p:nvSpPr>
        <p:spPr>
          <a:xfrm>
            <a:off x="5566216" y="1489220"/>
            <a:ext cx="6005459" cy="886514"/>
          </a:xfrm>
          <a:prstGeom prst="rect">
            <a:avLst/>
          </a:prstGeom>
        </p:spPr>
        <p:txBody>
          <a:bodyPr lIns="0" tIns="0" rIns="0" bIns="0" rtlCol="0" anchor="t">
            <a:spAutoFit/>
          </a:bodyPr>
          <a:lstStyle/>
          <a:p>
            <a:pPr algn="just">
              <a:lnSpc>
                <a:spcPts val="7312"/>
              </a:lnSpc>
            </a:pPr>
            <a:r>
              <a:rPr lang="en-US" sz="5222">
                <a:solidFill>
                  <a:srgbClr val="FFFFFF"/>
                </a:solidFill>
                <a:latin typeface="Fraunces Bold"/>
              </a:rPr>
              <a:t>2. ĐỌC VĂN BẢN</a:t>
            </a:r>
          </a:p>
        </p:txBody>
      </p:sp>
      <p:graphicFrame>
        <p:nvGraphicFramePr>
          <p:cNvPr id="15" name="Table 15"/>
          <p:cNvGraphicFramePr>
            <a:graphicFrameLocks noGrp="1"/>
          </p:cNvGraphicFramePr>
          <p:nvPr/>
        </p:nvGraphicFramePr>
        <p:xfrm>
          <a:off x="5566216" y="3515327"/>
          <a:ext cx="11693084" cy="5705475"/>
        </p:xfrm>
        <a:graphic>
          <a:graphicData uri="http://schemas.openxmlformats.org/drawingml/2006/table">
            <a:tbl>
              <a:tblPr/>
              <a:tblGrid>
                <a:gridCol w="9893088">
                  <a:extLst>
                    <a:ext uri="{9D8B030D-6E8A-4147-A177-3AD203B41FA5}">
                      <a16:colId xmlns:a16="http://schemas.microsoft.com/office/drawing/2014/main" val="20000"/>
                    </a:ext>
                  </a:extLst>
                </a:gridCol>
                <a:gridCol w="817908">
                  <a:extLst>
                    <a:ext uri="{9D8B030D-6E8A-4147-A177-3AD203B41FA5}">
                      <a16:colId xmlns:a16="http://schemas.microsoft.com/office/drawing/2014/main" val="20001"/>
                    </a:ext>
                  </a:extLst>
                </a:gridCol>
                <a:gridCol w="982088">
                  <a:extLst>
                    <a:ext uri="{9D8B030D-6E8A-4147-A177-3AD203B41FA5}">
                      <a16:colId xmlns:a16="http://schemas.microsoft.com/office/drawing/2014/main" val="20002"/>
                    </a:ext>
                  </a:extLst>
                </a:gridCol>
              </a:tblGrid>
              <a:tr h="896847">
                <a:tc>
                  <a:txBody>
                    <a:bodyPr/>
                    <a:lstStyle/>
                    <a:p>
                      <a:pPr algn="ctr">
                        <a:lnSpc>
                          <a:spcPts val="4559"/>
                        </a:lnSpc>
                        <a:defRPr/>
                      </a:pPr>
                      <a:r>
                        <a:rPr lang="en-US" sz="3799" dirty="0">
                          <a:solidFill>
                            <a:srgbClr val="FFFFFF"/>
                          </a:solidFill>
                          <a:latin typeface="Roboto Condensed Bold"/>
                        </a:rPr>
                        <a:t> </a:t>
                      </a:r>
                      <a:r>
                        <a:rPr lang="en-US" sz="3799" dirty="0" err="1">
                          <a:solidFill>
                            <a:srgbClr val="FFFFFF"/>
                          </a:solidFill>
                          <a:latin typeface="Roboto Condensed Bold"/>
                        </a:rPr>
                        <a:t>Tiêu</a:t>
                      </a:r>
                      <a:r>
                        <a:rPr lang="en-US" sz="3799" dirty="0">
                          <a:solidFill>
                            <a:srgbClr val="FFFFFF"/>
                          </a:solidFill>
                          <a:latin typeface="Roboto Condensed Bold"/>
                        </a:rPr>
                        <a:t> </a:t>
                      </a:r>
                      <a:r>
                        <a:rPr lang="en-US" sz="3799" dirty="0" err="1">
                          <a:solidFill>
                            <a:srgbClr val="FFFFFF"/>
                          </a:solidFill>
                          <a:latin typeface="Roboto Condensed Bold"/>
                        </a:rPr>
                        <a:t>chí</a:t>
                      </a:r>
                      <a:endParaRPr lang="en-US" sz="1100" dirty="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ysDash"/>
                      <a:round/>
                      <a:headEnd type="none" w="med" len="med"/>
                      <a:tailEnd type="none" w="med" len="med"/>
                    </a:lnB>
                    <a:solidFill>
                      <a:srgbClr val="2A3D43"/>
                    </a:solidFill>
                  </a:tcPr>
                </a:tc>
                <a:tc>
                  <a:txBody>
                    <a:bodyPr/>
                    <a:lstStyle/>
                    <a:p>
                      <a:pPr algn="ctr">
                        <a:lnSpc>
                          <a:spcPts val="4559"/>
                        </a:lnSpc>
                        <a:defRPr/>
                      </a:pPr>
                      <a:r>
                        <a:rPr lang="en-US" sz="3799">
                          <a:solidFill>
                            <a:srgbClr val="FFFFFF"/>
                          </a:solidFill>
                          <a:latin typeface="Roboto Condensed Bold"/>
                        </a:rPr>
                        <a:t>C</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ysDash"/>
                      <a:round/>
                      <a:headEnd type="none" w="med" len="med"/>
                      <a:tailEnd type="none" w="med" len="med"/>
                    </a:lnB>
                    <a:solidFill>
                      <a:srgbClr val="2A3D43"/>
                    </a:solidFill>
                  </a:tcPr>
                </a:tc>
                <a:tc>
                  <a:txBody>
                    <a:bodyPr/>
                    <a:lstStyle/>
                    <a:p>
                      <a:pPr algn="ctr">
                        <a:lnSpc>
                          <a:spcPts val="4559"/>
                        </a:lnSpc>
                        <a:defRPr/>
                      </a:pPr>
                      <a:r>
                        <a:rPr lang="en-US" sz="3799">
                          <a:solidFill>
                            <a:srgbClr val="FFFFFF"/>
                          </a:solidFill>
                          <a:latin typeface="Roboto Condensed Bold"/>
                        </a:rPr>
                        <a:t>K</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ysDash"/>
                      <a:round/>
                      <a:headEnd type="none" w="med" len="med"/>
                      <a:tailEnd type="none" w="med" len="med"/>
                    </a:lnB>
                    <a:solidFill>
                      <a:srgbClr val="2A3D43"/>
                    </a:solidFill>
                  </a:tcPr>
                </a:tc>
                <a:extLst>
                  <a:ext uri="{0D108BD9-81ED-4DB2-BD59-A6C34878D82A}">
                    <a16:rowId xmlns:a16="http://schemas.microsoft.com/office/drawing/2014/main" val="10000"/>
                  </a:ext>
                </a:extLst>
              </a:tr>
              <a:tr h="935011">
                <a:tc>
                  <a:txBody>
                    <a:bodyPr/>
                    <a:lstStyle/>
                    <a:p>
                      <a:pPr algn="l">
                        <a:lnSpc>
                          <a:spcPts val="4559"/>
                        </a:lnSpc>
                        <a:defRPr/>
                      </a:pPr>
                      <a:r>
                        <a:rPr lang="en-US" sz="3799">
                          <a:solidFill>
                            <a:srgbClr val="FFFFFF"/>
                          </a:solidFill>
                          <a:latin typeface="Roboto Condensed"/>
                        </a:rPr>
                        <a:t>Đọc trôi chảy, không bỏ từ, thêm từ.</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ysDash"/>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ysDash"/>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ysDash"/>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1"/>
                  </a:ext>
                </a:extLst>
              </a:tr>
              <a:tr h="1469303">
                <a:tc>
                  <a:txBody>
                    <a:bodyPr/>
                    <a:lstStyle/>
                    <a:p>
                      <a:pPr algn="just">
                        <a:lnSpc>
                          <a:spcPts val="4559"/>
                        </a:lnSpc>
                        <a:defRPr/>
                      </a:pPr>
                      <a:r>
                        <a:rPr lang="en-US" sz="3799">
                          <a:solidFill>
                            <a:srgbClr val="FFFFFF"/>
                          </a:solidFill>
                          <a:latin typeface="Roboto Condensed"/>
                        </a:rPr>
                        <a:t>Đọc to, rõ bảo đảm trong không gian lớp học, cả lớp cùng nghe được.</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2"/>
                  </a:ext>
                </a:extLst>
              </a:tr>
              <a:tr h="935011">
                <a:tc>
                  <a:txBody>
                    <a:bodyPr/>
                    <a:lstStyle/>
                    <a:p>
                      <a:pPr algn="l">
                        <a:lnSpc>
                          <a:spcPts val="4559"/>
                        </a:lnSpc>
                        <a:defRPr/>
                      </a:pPr>
                      <a:r>
                        <a:rPr lang="en-US" sz="3799">
                          <a:solidFill>
                            <a:srgbClr val="FFFFFF"/>
                          </a:solidFill>
                          <a:latin typeface="Roboto Condensed"/>
                        </a:rPr>
                        <a:t>Tốc độ đọc phù hợp.</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3"/>
                  </a:ext>
                </a:extLst>
              </a:tr>
              <a:tr h="1469303">
                <a:tc>
                  <a:txBody>
                    <a:bodyPr/>
                    <a:lstStyle/>
                    <a:p>
                      <a:pPr algn="just">
                        <a:lnSpc>
                          <a:spcPts val="4559"/>
                        </a:lnSpc>
                        <a:defRPr/>
                      </a:pPr>
                      <a:r>
                        <a:rPr lang="en-US" sz="3799">
                          <a:solidFill>
                            <a:srgbClr val="FFFFFF"/>
                          </a:solidFill>
                          <a:latin typeface="Roboto Condensed"/>
                        </a:rPr>
                        <a:t>Sử dụng giọng điệu khác nhau để thể hiện được cảm xúc của nhân vật trữ tình.</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dirty="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900606" y="2550622"/>
            <a:ext cx="21945600" cy="9071399"/>
            <a:chOff x="0" y="0"/>
            <a:chExt cx="29260800" cy="12095199"/>
          </a:xfrm>
        </p:grpSpPr>
        <p:grpSp>
          <p:nvGrpSpPr>
            <p:cNvPr id="3" name="Group 3"/>
            <p:cNvGrpSpPr/>
            <p:nvPr/>
          </p:nvGrpSpPr>
          <p:grpSpPr>
            <a:xfrm rot="-5400000">
              <a:off x="5992371" y="-1223692"/>
              <a:ext cx="12095199" cy="14542583"/>
              <a:chOff x="0" y="0"/>
              <a:chExt cx="2389175" cy="2872609"/>
            </a:xfrm>
          </p:grpSpPr>
          <p:sp>
            <p:nvSpPr>
              <p:cNvPr id="4" name="Freeform 4"/>
              <p:cNvSpPr/>
              <p:nvPr/>
            </p:nvSpPr>
            <p:spPr>
              <a:xfrm>
                <a:off x="0" y="0"/>
                <a:ext cx="2389175" cy="2872609"/>
              </a:xfrm>
              <a:custGeom>
                <a:avLst/>
                <a:gdLst/>
                <a:ahLst/>
                <a:cxnLst/>
                <a:rect l="l" t="t" r="r" b="b"/>
                <a:pathLst>
                  <a:path w="2389175" h="2872609">
                    <a:moveTo>
                      <a:pt x="0" y="0"/>
                    </a:moveTo>
                    <a:lnTo>
                      <a:pt x="2389175" y="0"/>
                    </a:lnTo>
                    <a:lnTo>
                      <a:pt x="2389175" y="2872609"/>
                    </a:lnTo>
                    <a:lnTo>
                      <a:pt x="0" y="2872609"/>
                    </a:lnTo>
                    <a:close/>
                  </a:path>
                </a:pathLst>
              </a:custGeom>
              <a:solidFill>
                <a:srgbClr val="FBF7EE"/>
              </a:solidFill>
            </p:spPr>
            <p:txBody>
              <a:bodyPr/>
              <a:lstStyle/>
              <a:p>
                <a:endParaRPr lang="en-US"/>
              </a:p>
            </p:txBody>
          </p:sp>
          <p:sp>
            <p:nvSpPr>
              <p:cNvPr id="5" name="TextBox 5"/>
              <p:cNvSpPr txBox="1"/>
              <p:nvPr/>
            </p:nvSpPr>
            <p:spPr>
              <a:xfrm>
                <a:off x="0" y="-38100"/>
                <a:ext cx="2389175" cy="291070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97536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95072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97536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195072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2" name="Freeform 12"/>
          <p:cNvSpPr/>
          <p:nvPr/>
        </p:nvSpPr>
        <p:spPr>
          <a:xfrm>
            <a:off x="13045488" y="-3316902"/>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4"/>
            <a:stretch>
              <a:fillRect/>
            </a:stretch>
          </a:blipFill>
        </p:spPr>
        <p:txBody>
          <a:bodyPr/>
          <a:lstStyle/>
          <a:p>
            <a:endParaRPr lang="en-US"/>
          </a:p>
        </p:txBody>
      </p:sp>
      <p:sp>
        <p:nvSpPr>
          <p:cNvPr id="13" name="Freeform 13"/>
          <p:cNvSpPr/>
          <p:nvPr/>
        </p:nvSpPr>
        <p:spPr>
          <a:xfrm flipH="1">
            <a:off x="-2904435" y="374851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5"/>
            <a:stretch>
              <a:fillRect/>
            </a:stretch>
          </a:blipFill>
        </p:spPr>
        <p:txBody>
          <a:bodyPr/>
          <a:lstStyle/>
          <a:p>
            <a:endParaRPr lang="en-US"/>
          </a:p>
        </p:txBody>
      </p:sp>
      <p:sp>
        <p:nvSpPr>
          <p:cNvPr id="14" name="TextBox 14"/>
          <p:cNvSpPr txBox="1"/>
          <p:nvPr/>
        </p:nvSpPr>
        <p:spPr>
          <a:xfrm>
            <a:off x="6141270" y="1191907"/>
            <a:ext cx="6005459" cy="886514"/>
          </a:xfrm>
          <a:prstGeom prst="rect">
            <a:avLst/>
          </a:prstGeom>
        </p:spPr>
        <p:txBody>
          <a:bodyPr lIns="0" tIns="0" rIns="0" bIns="0" rtlCol="0" anchor="t">
            <a:spAutoFit/>
          </a:bodyPr>
          <a:lstStyle/>
          <a:p>
            <a:pPr algn="just">
              <a:lnSpc>
                <a:spcPts val="7312"/>
              </a:lnSpc>
            </a:pPr>
            <a:r>
              <a:rPr lang="en-US" sz="5222">
                <a:solidFill>
                  <a:srgbClr val="000000"/>
                </a:solidFill>
                <a:latin typeface="Fraunces Bold"/>
              </a:rPr>
              <a:t>2. ĐỌC VĂN BẢN</a:t>
            </a:r>
          </a:p>
        </p:txBody>
      </p:sp>
      <p:sp>
        <p:nvSpPr>
          <p:cNvPr id="15" name="TextBox 15"/>
          <p:cNvSpPr txBox="1"/>
          <p:nvPr/>
        </p:nvSpPr>
        <p:spPr>
          <a:xfrm>
            <a:off x="5633970" y="2973807"/>
            <a:ext cx="7411518" cy="4112515"/>
          </a:xfrm>
          <a:prstGeom prst="rect">
            <a:avLst/>
          </a:prstGeom>
        </p:spPr>
        <p:txBody>
          <a:bodyPr lIns="0" tIns="0" rIns="0" bIns="0" rtlCol="0" anchor="t">
            <a:spAutoFit/>
          </a:bodyPr>
          <a:lstStyle/>
          <a:p>
            <a:pPr algn="just">
              <a:lnSpc>
                <a:spcPts val="8387"/>
              </a:lnSpc>
            </a:pPr>
            <a:r>
              <a:rPr lang="en-US" sz="3599" spc="3" dirty="0">
                <a:solidFill>
                  <a:srgbClr val="000000"/>
                </a:solidFill>
                <a:latin typeface="#9Slide05 Dear Saturday"/>
              </a:rPr>
              <a:t>Nam </a:t>
            </a:r>
            <a:r>
              <a:rPr lang="en-US" sz="3599" spc="3" dirty="0" err="1">
                <a:solidFill>
                  <a:srgbClr val="000000"/>
                </a:solidFill>
                <a:latin typeface="#9Slide05 Dear Saturday"/>
              </a:rPr>
              <a:t>quốc</a:t>
            </a:r>
            <a:r>
              <a:rPr lang="en-US" sz="3599" spc="3" dirty="0">
                <a:solidFill>
                  <a:srgbClr val="000000"/>
                </a:solidFill>
                <a:latin typeface="#9Slide05 Dear Saturday"/>
              </a:rPr>
              <a:t> </a:t>
            </a:r>
            <a:r>
              <a:rPr lang="en-US" sz="3599" spc="3" dirty="0" err="1">
                <a:solidFill>
                  <a:srgbClr val="000000"/>
                </a:solidFill>
                <a:latin typeface="#9Slide05 Dear Saturday"/>
              </a:rPr>
              <a:t>sơn</a:t>
            </a:r>
            <a:r>
              <a:rPr lang="en-US" sz="3599" spc="3" dirty="0">
                <a:solidFill>
                  <a:srgbClr val="000000"/>
                </a:solidFill>
                <a:latin typeface="#9Slide05 Dear Saturday"/>
              </a:rPr>
              <a:t> </a:t>
            </a:r>
            <a:r>
              <a:rPr lang="en-US" sz="3599" spc="3" dirty="0" err="1">
                <a:solidFill>
                  <a:srgbClr val="000000"/>
                </a:solidFill>
                <a:latin typeface="#9Slide05 Dear Saturday"/>
              </a:rPr>
              <a:t>hà</a:t>
            </a:r>
            <a:r>
              <a:rPr lang="en-US" sz="3599" spc="3" dirty="0">
                <a:solidFill>
                  <a:srgbClr val="000000"/>
                </a:solidFill>
                <a:latin typeface="#9Slide05 Dear Saturday"/>
              </a:rPr>
              <a:t> Nam </a:t>
            </a:r>
            <a:r>
              <a:rPr lang="en-US" sz="3599" spc="3" dirty="0" err="1">
                <a:solidFill>
                  <a:srgbClr val="000000"/>
                </a:solidFill>
                <a:latin typeface="#9Slide05 Dear Saturday"/>
              </a:rPr>
              <a:t>đế</a:t>
            </a:r>
            <a:r>
              <a:rPr lang="en-US" sz="3599" spc="3" dirty="0">
                <a:solidFill>
                  <a:srgbClr val="000000"/>
                </a:solidFill>
                <a:latin typeface="#9Slide05 Dear Saturday"/>
              </a:rPr>
              <a:t> </a:t>
            </a:r>
            <a:r>
              <a:rPr lang="en-US" sz="3599" spc="3" dirty="0" err="1">
                <a:solidFill>
                  <a:srgbClr val="000000"/>
                </a:solidFill>
                <a:latin typeface="#9Slide05 Dear Saturday"/>
              </a:rPr>
              <a:t>cư</a:t>
            </a:r>
            <a:r>
              <a:rPr lang="en-US" sz="3599" spc="3" dirty="0">
                <a:solidFill>
                  <a:srgbClr val="000000"/>
                </a:solidFill>
                <a:latin typeface="#9Slide05 Dear Saturday"/>
              </a:rPr>
              <a:t>,</a:t>
            </a:r>
          </a:p>
          <a:p>
            <a:pPr algn="just">
              <a:lnSpc>
                <a:spcPts val="8387"/>
              </a:lnSpc>
            </a:pPr>
            <a:r>
              <a:rPr lang="en-US" sz="3599" spc="3" dirty="0" err="1">
                <a:solidFill>
                  <a:srgbClr val="000000"/>
                </a:solidFill>
                <a:latin typeface="#9Slide05 Dear Saturday"/>
              </a:rPr>
              <a:t>Tiệt</a:t>
            </a:r>
            <a:r>
              <a:rPr lang="en-US" sz="3599" spc="3" dirty="0">
                <a:solidFill>
                  <a:srgbClr val="000000"/>
                </a:solidFill>
                <a:latin typeface="#9Slide05 Dear Saturday"/>
              </a:rPr>
              <a:t> </a:t>
            </a:r>
            <a:r>
              <a:rPr lang="en-US" sz="3599" spc="3" dirty="0" err="1">
                <a:solidFill>
                  <a:srgbClr val="000000"/>
                </a:solidFill>
                <a:latin typeface="#9Slide05 Dear Saturday"/>
              </a:rPr>
              <a:t>nhiên</a:t>
            </a:r>
            <a:r>
              <a:rPr lang="en-US" sz="3599" spc="3" dirty="0">
                <a:solidFill>
                  <a:srgbClr val="000000"/>
                </a:solidFill>
                <a:latin typeface="#9Slide05 Dear Saturday"/>
              </a:rPr>
              <a:t> </a:t>
            </a:r>
            <a:r>
              <a:rPr lang="en-US" sz="3599" spc="3" dirty="0" err="1">
                <a:solidFill>
                  <a:srgbClr val="000000"/>
                </a:solidFill>
                <a:latin typeface="#9Slide05 Dear Saturday"/>
              </a:rPr>
              <a:t>định</a:t>
            </a:r>
            <a:r>
              <a:rPr lang="en-US" sz="3599" spc="3" dirty="0">
                <a:solidFill>
                  <a:srgbClr val="000000"/>
                </a:solidFill>
                <a:latin typeface="#9Slide05 Dear Saturday"/>
              </a:rPr>
              <a:t> phận </a:t>
            </a:r>
            <a:r>
              <a:rPr lang="en-US" sz="3599" spc="3" dirty="0" err="1">
                <a:solidFill>
                  <a:srgbClr val="000000"/>
                </a:solidFill>
                <a:latin typeface="#9Slide05 Dear Saturday"/>
              </a:rPr>
              <a:t>tại</a:t>
            </a:r>
            <a:r>
              <a:rPr lang="en-US" sz="3599" spc="3" dirty="0">
                <a:solidFill>
                  <a:srgbClr val="000000"/>
                </a:solidFill>
                <a:latin typeface="#9Slide05 Dear Saturday"/>
              </a:rPr>
              <a:t> </a:t>
            </a:r>
            <a:r>
              <a:rPr lang="en-US" sz="3599" spc="3" dirty="0" err="1">
                <a:solidFill>
                  <a:srgbClr val="000000"/>
                </a:solidFill>
                <a:latin typeface="#9Slide05 Dear Saturday"/>
              </a:rPr>
              <a:t>thiên</a:t>
            </a:r>
            <a:r>
              <a:rPr lang="en-US" sz="3599" spc="3" dirty="0">
                <a:solidFill>
                  <a:srgbClr val="000000"/>
                </a:solidFill>
                <a:latin typeface="#9Slide05 Dear Saturday"/>
              </a:rPr>
              <a:t> </a:t>
            </a:r>
            <a:r>
              <a:rPr lang="en-US" sz="3599" spc="3" dirty="0" err="1">
                <a:solidFill>
                  <a:srgbClr val="000000"/>
                </a:solidFill>
                <a:latin typeface="#9Slide05 Dear Saturday"/>
              </a:rPr>
              <a:t>thư</a:t>
            </a:r>
            <a:r>
              <a:rPr lang="en-US" sz="3599" spc="3" dirty="0">
                <a:solidFill>
                  <a:srgbClr val="000000"/>
                </a:solidFill>
                <a:latin typeface="#9Slide05 Dear Saturday"/>
              </a:rPr>
              <a:t>.</a:t>
            </a:r>
          </a:p>
          <a:p>
            <a:pPr algn="just">
              <a:lnSpc>
                <a:spcPts val="8387"/>
              </a:lnSpc>
            </a:pPr>
            <a:r>
              <a:rPr lang="en-US" sz="3599" spc="3" dirty="0">
                <a:solidFill>
                  <a:srgbClr val="000000"/>
                </a:solidFill>
                <a:latin typeface="#9Slide05 Dear Saturday"/>
              </a:rPr>
              <a:t>Như </a:t>
            </a:r>
            <a:r>
              <a:rPr lang="en-US" sz="3599" spc="3" dirty="0" err="1">
                <a:solidFill>
                  <a:srgbClr val="000000"/>
                </a:solidFill>
                <a:latin typeface="#9Slide05 Dear Saturday"/>
              </a:rPr>
              <a:t>hà</a:t>
            </a:r>
            <a:r>
              <a:rPr lang="en-US" sz="3599" spc="3" dirty="0">
                <a:solidFill>
                  <a:srgbClr val="000000"/>
                </a:solidFill>
                <a:latin typeface="#9Slide05 Dear Saturday"/>
              </a:rPr>
              <a:t> </a:t>
            </a:r>
            <a:r>
              <a:rPr lang="en-US" sz="3599" spc="3" dirty="0" err="1">
                <a:solidFill>
                  <a:srgbClr val="000000"/>
                </a:solidFill>
                <a:latin typeface="#9Slide05 Dear Saturday"/>
              </a:rPr>
              <a:t>nghịch</a:t>
            </a:r>
            <a:r>
              <a:rPr lang="en-US" sz="3599" spc="3" dirty="0">
                <a:solidFill>
                  <a:srgbClr val="000000"/>
                </a:solidFill>
                <a:latin typeface="#9Slide05 Dear Saturday"/>
              </a:rPr>
              <a:t> </a:t>
            </a:r>
            <a:r>
              <a:rPr lang="en-US" sz="3599" spc="3" dirty="0" err="1">
                <a:solidFill>
                  <a:srgbClr val="000000"/>
                </a:solidFill>
                <a:latin typeface="#9Slide05 Dear Saturday"/>
              </a:rPr>
              <a:t>lỗ</a:t>
            </a:r>
            <a:r>
              <a:rPr lang="en-US" sz="3599" spc="3" dirty="0">
                <a:solidFill>
                  <a:srgbClr val="000000"/>
                </a:solidFill>
                <a:latin typeface="#9Slide05 Dear Saturday"/>
              </a:rPr>
              <a:t> </a:t>
            </a:r>
            <a:r>
              <a:rPr lang="en-US" sz="3599" spc="3" dirty="0" err="1">
                <a:solidFill>
                  <a:srgbClr val="000000"/>
                </a:solidFill>
                <a:latin typeface="#9Slide05 Dear Saturday"/>
              </a:rPr>
              <a:t>lai</a:t>
            </a:r>
            <a:r>
              <a:rPr lang="en-US" sz="3599" spc="3" dirty="0">
                <a:solidFill>
                  <a:srgbClr val="000000"/>
                </a:solidFill>
                <a:latin typeface="#9Slide05 Dear Saturday"/>
              </a:rPr>
              <a:t> </a:t>
            </a:r>
            <a:r>
              <a:rPr lang="en-US" sz="3599" spc="3" dirty="0" err="1">
                <a:solidFill>
                  <a:srgbClr val="000000"/>
                </a:solidFill>
                <a:latin typeface="#9Slide05 Dear Saturday"/>
              </a:rPr>
              <a:t>xâm</a:t>
            </a:r>
            <a:r>
              <a:rPr lang="en-US" sz="3599" spc="3" dirty="0">
                <a:solidFill>
                  <a:srgbClr val="000000"/>
                </a:solidFill>
                <a:latin typeface="#9Slide05 Dear Saturday"/>
              </a:rPr>
              <a:t> </a:t>
            </a:r>
            <a:r>
              <a:rPr lang="en-US" sz="3599" spc="3" dirty="0" err="1">
                <a:solidFill>
                  <a:srgbClr val="000000"/>
                </a:solidFill>
                <a:latin typeface="#9Slide05 Dear Saturday"/>
              </a:rPr>
              <a:t>phạm</a:t>
            </a:r>
            <a:r>
              <a:rPr lang="en-US" sz="3599" spc="3" dirty="0">
                <a:solidFill>
                  <a:srgbClr val="000000"/>
                </a:solidFill>
                <a:latin typeface="#9Slide05 Dear Saturday"/>
              </a:rPr>
              <a:t>,</a:t>
            </a:r>
          </a:p>
          <a:p>
            <a:pPr algn="just">
              <a:lnSpc>
                <a:spcPts val="8387"/>
              </a:lnSpc>
            </a:pPr>
            <a:r>
              <a:rPr lang="en-US" sz="3599" spc="3" dirty="0" err="1">
                <a:solidFill>
                  <a:srgbClr val="000000"/>
                </a:solidFill>
                <a:latin typeface="#9Slide05 Dear Saturday"/>
              </a:rPr>
              <a:t>Nhữ</a:t>
            </a:r>
            <a:r>
              <a:rPr lang="en-US" sz="3599" spc="3" dirty="0">
                <a:solidFill>
                  <a:srgbClr val="000000"/>
                </a:solidFill>
                <a:latin typeface="#9Slide05 Dear Saturday"/>
              </a:rPr>
              <a:t> </a:t>
            </a:r>
            <a:r>
              <a:rPr lang="en-US" sz="3599" spc="3" dirty="0" err="1">
                <a:solidFill>
                  <a:srgbClr val="000000"/>
                </a:solidFill>
                <a:latin typeface="#9Slide05 Dear Saturday"/>
              </a:rPr>
              <a:t>đẳng</a:t>
            </a:r>
            <a:r>
              <a:rPr lang="en-US" sz="3599" spc="3" dirty="0">
                <a:solidFill>
                  <a:srgbClr val="000000"/>
                </a:solidFill>
                <a:latin typeface="#9Slide05 Dear Saturday"/>
              </a:rPr>
              <a:t> hành khan </a:t>
            </a:r>
            <a:r>
              <a:rPr lang="en-US" sz="3599" spc="3" dirty="0" err="1">
                <a:solidFill>
                  <a:srgbClr val="000000"/>
                </a:solidFill>
                <a:latin typeface="#9Slide05 Dear Saturday"/>
              </a:rPr>
              <a:t>thủ</a:t>
            </a:r>
            <a:r>
              <a:rPr lang="en-US" sz="3599" spc="3" dirty="0">
                <a:solidFill>
                  <a:srgbClr val="000000"/>
                </a:solidFill>
                <a:latin typeface="#9Slide05 Dear Saturday"/>
              </a:rPr>
              <a:t> </a:t>
            </a:r>
            <a:r>
              <a:rPr lang="en-US" sz="3599" spc="3" dirty="0" err="1">
                <a:solidFill>
                  <a:srgbClr val="000000"/>
                </a:solidFill>
                <a:latin typeface="#9Slide05 Dear Saturday"/>
              </a:rPr>
              <a:t>bại</a:t>
            </a:r>
            <a:r>
              <a:rPr lang="en-US" sz="3599" spc="3" dirty="0">
                <a:solidFill>
                  <a:srgbClr val="000000"/>
                </a:solidFill>
                <a:latin typeface="#9Slide05 Dear Saturday"/>
              </a:rPr>
              <a:t> </a:t>
            </a:r>
            <a:r>
              <a:rPr lang="en-US" sz="3599" spc="3" dirty="0" err="1">
                <a:solidFill>
                  <a:srgbClr val="000000"/>
                </a:solidFill>
                <a:latin typeface="#9Slide05 Dear Saturday"/>
              </a:rPr>
              <a:t>hư</a:t>
            </a:r>
            <a:r>
              <a:rPr lang="en-US" sz="3599" spc="3" dirty="0">
                <a:solidFill>
                  <a:srgbClr val="000000"/>
                </a:solidFill>
                <a:latin typeface="#9Slide05 Dear Saturday"/>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900606" y="2550622"/>
            <a:ext cx="21945600" cy="9071399"/>
            <a:chOff x="0" y="0"/>
            <a:chExt cx="29260800" cy="12095199"/>
          </a:xfrm>
        </p:grpSpPr>
        <p:grpSp>
          <p:nvGrpSpPr>
            <p:cNvPr id="3" name="Group 3"/>
            <p:cNvGrpSpPr/>
            <p:nvPr/>
          </p:nvGrpSpPr>
          <p:grpSpPr>
            <a:xfrm rot="-5400000">
              <a:off x="5992371" y="-1223692"/>
              <a:ext cx="12095199" cy="14542583"/>
              <a:chOff x="0" y="0"/>
              <a:chExt cx="2389175" cy="2872609"/>
            </a:xfrm>
          </p:grpSpPr>
          <p:sp>
            <p:nvSpPr>
              <p:cNvPr id="4" name="Freeform 4"/>
              <p:cNvSpPr/>
              <p:nvPr/>
            </p:nvSpPr>
            <p:spPr>
              <a:xfrm>
                <a:off x="0" y="0"/>
                <a:ext cx="2389175" cy="2872609"/>
              </a:xfrm>
              <a:custGeom>
                <a:avLst/>
                <a:gdLst/>
                <a:ahLst/>
                <a:cxnLst/>
                <a:rect l="l" t="t" r="r" b="b"/>
                <a:pathLst>
                  <a:path w="2389175" h="2872609">
                    <a:moveTo>
                      <a:pt x="0" y="0"/>
                    </a:moveTo>
                    <a:lnTo>
                      <a:pt x="2389175" y="0"/>
                    </a:lnTo>
                    <a:lnTo>
                      <a:pt x="2389175" y="2872609"/>
                    </a:lnTo>
                    <a:lnTo>
                      <a:pt x="0" y="2872609"/>
                    </a:lnTo>
                    <a:close/>
                  </a:path>
                </a:pathLst>
              </a:custGeom>
              <a:solidFill>
                <a:srgbClr val="FBF7EE"/>
              </a:solidFill>
            </p:spPr>
            <p:txBody>
              <a:bodyPr/>
              <a:lstStyle/>
              <a:p>
                <a:endParaRPr lang="en-US"/>
              </a:p>
            </p:txBody>
          </p:sp>
          <p:sp>
            <p:nvSpPr>
              <p:cNvPr id="5" name="TextBox 5"/>
              <p:cNvSpPr txBox="1"/>
              <p:nvPr/>
            </p:nvSpPr>
            <p:spPr>
              <a:xfrm>
                <a:off x="0" y="-38100"/>
                <a:ext cx="2389175" cy="291070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97536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95072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97536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195072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2" name="Freeform 12"/>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4"/>
            <a:stretch>
              <a:fillRect/>
            </a:stretch>
          </a:blipFill>
        </p:spPr>
        <p:txBody>
          <a:bodyPr/>
          <a:lstStyle/>
          <a:p>
            <a:endParaRPr lang="en-US"/>
          </a:p>
        </p:txBody>
      </p:sp>
      <p:sp>
        <p:nvSpPr>
          <p:cNvPr id="13" name="Freeform 13"/>
          <p:cNvSpPr/>
          <p:nvPr/>
        </p:nvSpPr>
        <p:spPr>
          <a:xfrm flipH="1">
            <a:off x="-2904435" y="374851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5"/>
            <a:stretch>
              <a:fillRect/>
            </a:stretch>
          </a:blipFill>
        </p:spPr>
        <p:txBody>
          <a:bodyPr/>
          <a:lstStyle/>
          <a:p>
            <a:endParaRPr lang="en-US"/>
          </a:p>
        </p:txBody>
      </p:sp>
      <p:sp>
        <p:nvSpPr>
          <p:cNvPr id="14" name="TextBox 14"/>
          <p:cNvSpPr txBox="1"/>
          <p:nvPr/>
        </p:nvSpPr>
        <p:spPr>
          <a:xfrm>
            <a:off x="5341490" y="990600"/>
            <a:ext cx="6005459" cy="886514"/>
          </a:xfrm>
          <a:prstGeom prst="rect">
            <a:avLst/>
          </a:prstGeom>
        </p:spPr>
        <p:txBody>
          <a:bodyPr lIns="0" tIns="0" rIns="0" bIns="0" rtlCol="0" anchor="t">
            <a:spAutoFit/>
          </a:bodyPr>
          <a:lstStyle/>
          <a:p>
            <a:pPr algn="just">
              <a:lnSpc>
                <a:spcPts val="7312"/>
              </a:lnSpc>
            </a:pPr>
            <a:r>
              <a:rPr lang="en-US" sz="5222">
                <a:solidFill>
                  <a:srgbClr val="000000"/>
                </a:solidFill>
                <a:latin typeface="Fraunces Bold"/>
              </a:rPr>
              <a:t>2. ĐỌC VĂN BẢN</a:t>
            </a:r>
          </a:p>
        </p:txBody>
      </p:sp>
      <p:sp>
        <p:nvSpPr>
          <p:cNvPr id="16" name="TextBox 16"/>
          <p:cNvSpPr txBox="1"/>
          <p:nvPr/>
        </p:nvSpPr>
        <p:spPr>
          <a:xfrm>
            <a:off x="5161428" y="2772349"/>
            <a:ext cx="8022295" cy="796349"/>
          </a:xfrm>
          <a:prstGeom prst="rect">
            <a:avLst/>
          </a:prstGeom>
        </p:spPr>
        <p:txBody>
          <a:bodyPr lIns="0" tIns="0" rIns="0" bIns="0" rtlCol="0" anchor="t">
            <a:spAutoFit/>
          </a:bodyPr>
          <a:lstStyle/>
          <a:p>
            <a:pPr algn="l">
              <a:lnSpc>
                <a:spcPts val="6506"/>
              </a:lnSpc>
              <a:spcBef>
                <a:spcPct val="0"/>
              </a:spcBef>
            </a:pPr>
            <a:r>
              <a:rPr lang="en-US" sz="4647">
                <a:solidFill>
                  <a:srgbClr val="000000"/>
                </a:solidFill>
                <a:latin typeface="Roboto Condensed"/>
              </a:rPr>
              <a:t>(?) Em hiểu thế nào là “thiên thư”? </a:t>
            </a:r>
          </a:p>
        </p:txBody>
      </p:sp>
      <p:sp>
        <p:nvSpPr>
          <p:cNvPr id="17" name="Freeform 16" descr="preencoded.png">
            <a:extLst>
              <a:ext uri="{FF2B5EF4-FFF2-40B4-BE49-F238E27FC236}">
                <a16:creationId xmlns:a16="http://schemas.microsoft.com/office/drawing/2014/main" id="{0AE985D3-3763-F930-AF29-126938286FBD}"/>
              </a:ext>
            </a:extLst>
          </p:cNvPr>
          <p:cNvSpPr/>
          <p:nvPr/>
        </p:nvSpPr>
        <p:spPr>
          <a:xfrm>
            <a:off x="5919529" y="4228286"/>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6"/>
            <a:stretch>
              <a:fillRect r="-57559" b="-80311"/>
            </a:stretch>
          </a:blipFill>
        </p:spPr>
        <p:txBody>
          <a:bodyPr/>
          <a:lstStyle/>
          <a:p>
            <a:endParaRPr lang="en-US"/>
          </a:p>
        </p:txBody>
      </p:sp>
      <p:sp>
        <p:nvSpPr>
          <p:cNvPr id="18" name="Freeform 17" descr="preencoded.png">
            <a:extLst>
              <a:ext uri="{FF2B5EF4-FFF2-40B4-BE49-F238E27FC236}">
                <a16:creationId xmlns:a16="http://schemas.microsoft.com/office/drawing/2014/main" id="{7378B7E9-1473-B8A8-089E-D71BD7832EE4}"/>
              </a:ext>
            </a:extLst>
          </p:cNvPr>
          <p:cNvSpPr/>
          <p:nvPr/>
        </p:nvSpPr>
        <p:spPr>
          <a:xfrm>
            <a:off x="9956928" y="4547937"/>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6"/>
            <a:stretch>
              <a:fillRect r="-57559" b="-80311"/>
            </a:stretch>
          </a:blipFill>
        </p:spPr>
        <p:txBody>
          <a:bodyPr/>
          <a:lstStyle/>
          <a:p>
            <a:endParaRPr lang="en-US"/>
          </a:p>
        </p:txBody>
      </p:sp>
      <p:sp>
        <p:nvSpPr>
          <p:cNvPr id="19" name="Freeform 18" descr="preencoded.png">
            <a:extLst>
              <a:ext uri="{FF2B5EF4-FFF2-40B4-BE49-F238E27FC236}">
                <a16:creationId xmlns:a16="http://schemas.microsoft.com/office/drawing/2014/main" id="{B3B92B7D-3FC6-1A70-111A-FECDAE2E995D}"/>
              </a:ext>
            </a:extLst>
          </p:cNvPr>
          <p:cNvSpPr/>
          <p:nvPr/>
        </p:nvSpPr>
        <p:spPr>
          <a:xfrm>
            <a:off x="9416407" y="6947415"/>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6"/>
            <a:stretch>
              <a:fillRect l="-74054" t="-119688" r="-23449"/>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900606" y="2550622"/>
            <a:ext cx="21945600" cy="9071399"/>
            <a:chOff x="0" y="0"/>
            <a:chExt cx="29260800" cy="12095199"/>
          </a:xfrm>
        </p:grpSpPr>
        <p:grpSp>
          <p:nvGrpSpPr>
            <p:cNvPr id="3" name="Group 3"/>
            <p:cNvGrpSpPr/>
            <p:nvPr/>
          </p:nvGrpSpPr>
          <p:grpSpPr>
            <a:xfrm rot="-5400000">
              <a:off x="5992371" y="-1223692"/>
              <a:ext cx="12095199" cy="14542583"/>
              <a:chOff x="0" y="0"/>
              <a:chExt cx="2389175" cy="2872609"/>
            </a:xfrm>
          </p:grpSpPr>
          <p:sp>
            <p:nvSpPr>
              <p:cNvPr id="4" name="Freeform 4"/>
              <p:cNvSpPr/>
              <p:nvPr/>
            </p:nvSpPr>
            <p:spPr>
              <a:xfrm>
                <a:off x="0" y="0"/>
                <a:ext cx="2389175" cy="2872609"/>
              </a:xfrm>
              <a:custGeom>
                <a:avLst/>
                <a:gdLst/>
                <a:ahLst/>
                <a:cxnLst/>
                <a:rect l="l" t="t" r="r" b="b"/>
                <a:pathLst>
                  <a:path w="2389175" h="2872609">
                    <a:moveTo>
                      <a:pt x="0" y="0"/>
                    </a:moveTo>
                    <a:lnTo>
                      <a:pt x="2389175" y="0"/>
                    </a:lnTo>
                    <a:lnTo>
                      <a:pt x="2389175" y="2872609"/>
                    </a:lnTo>
                    <a:lnTo>
                      <a:pt x="0" y="2872609"/>
                    </a:lnTo>
                    <a:close/>
                  </a:path>
                </a:pathLst>
              </a:custGeom>
              <a:solidFill>
                <a:srgbClr val="FBF7EE"/>
              </a:solidFill>
            </p:spPr>
            <p:txBody>
              <a:bodyPr/>
              <a:lstStyle/>
              <a:p>
                <a:endParaRPr lang="en-US"/>
              </a:p>
            </p:txBody>
          </p:sp>
          <p:sp>
            <p:nvSpPr>
              <p:cNvPr id="5" name="TextBox 5"/>
              <p:cNvSpPr txBox="1"/>
              <p:nvPr/>
            </p:nvSpPr>
            <p:spPr>
              <a:xfrm>
                <a:off x="0" y="-38100"/>
                <a:ext cx="2389175" cy="291070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97536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95072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97536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195072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2" name="Freeform 12"/>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4"/>
            <a:stretch>
              <a:fillRect/>
            </a:stretch>
          </a:blipFill>
        </p:spPr>
        <p:txBody>
          <a:bodyPr/>
          <a:lstStyle/>
          <a:p>
            <a:endParaRPr lang="en-US"/>
          </a:p>
        </p:txBody>
      </p:sp>
      <p:sp>
        <p:nvSpPr>
          <p:cNvPr id="13" name="Freeform 13"/>
          <p:cNvSpPr/>
          <p:nvPr/>
        </p:nvSpPr>
        <p:spPr>
          <a:xfrm flipH="1">
            <a:off x="-2904435" y="374851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5"/>
            <a:stretch>
              <a:fillRect/>
            </a:stretch>
          </a:blipFill>
        </p:spPr>
        <p:txBody>
          <a:bodyPr/>
          <a:lstStyle/>
          <a:p>
            <a:endParaRPr lang="en-US"/>
          </a:p>
        </p:txBody>
      </p:sp>
      <p:sp>
        <p:nvSpPr>
          <p:cNvPr id="14" name="TextBox 14"/>
          <p:cNvSpPr txBox="1"/>
          <p:nvPr/>
        </p:nvSpPr>
        <p:spPr>
          <a:xfrm>
            <a:off x="4866867" y="990600"/>
            <a:ext cx="8410655" cy="886514"/>
          </a:xfrm>
          <a:prstGeom prst="rect">
            <a:avLst/>
          </a:prstGeom>
        </p:spPr>
        <p:txBody>
          <a:bodyPr lIns="0" tIns="0" rIns="0" bIns="0" rtlCol="0" anchor="t">
            <a:spAutoFit/>
          </a:bodyPr>
          <a:lstStyle/>
          <a:p>
            <a:pPr algn="ctr">
              <a:lnSpc>
                <a:spcPts val="7312"/>
              </a:lnSpc>
            </a:pPr>
            <a:r>
              <a:rPr lang="en-US" sz="5222">
                <a:solidFill>
                  <a:srgbClr val="000000"/>
                </a:solidFill>
                <a:latin typeface="Fraunces Bold"/>
              </a:rPr>
              <a:t>3. KHÁM PHÁ VĂN BẢN</a:t>
            </a:r>
          </a:p>
        </p:txBody>
      </p:sp>
      <p:sp>
        <p:nvSpPr>
          <p:cNvPr id="15" name="TextBox 15"/>
          <p:cNvSpPr txBox="1"/>
          <p:nvPr/>
        </p:nvSpPr>
        <p:spPr>
          <a:xfrm>
            <a:off x="5143500" y="2412764"/>
            <a:ext cx="8134022" cy="805874"/>
          </a:xfrm>
          <a:prstGeom prst="rect">
            <a:avLst/>
          </a:prstGeom>
        </p:spPr>
        <p:txBody>
          <a:bodyPr lIns="0" tIns="0" rIns="0" bIns="0" rtlCol="0" anchor="t">
            <a:spAutoFit/>
          </a:bodyPr>
          <a:lstStyle/>
          <a:p>
            <a:pPr algn="l">
              <a:lnSpc>
                <a:spcPts val="6506"/>
              </a:lnSpc>
              <a:spcBef>
                <a:spcPct val="0"/>
              </a:spcBef>
            </a:pPr>
            <a:r>
              <a:rPr lang="en-US" sz="4647" dirty="0">
                <a:solidFill>
                  <a:srgbClr val="000000"/>
                </a:solidFill>
                <a:latin typeface="#9Slide05 Dear Saturday"/>
              </a:rPr>
              <a:t>3.1. </a:t>
            </a:r>
            <a:r>
              <a:rPr lang="en-US" sz="4647" dirty="0" err="1">
                <a:solidFill>
                  <a:srgbClr val="000000"/>
                </a:solidFill>
                <a:latin typeface="#9Slide05 Dear Saturday"/>
              </a:rPr>
              <a:t>Tác</a:t>
            </a:r>
            <a:r>
              <a:rPr lang="en-US" sz="4647" dirty="0">
                <a:solidFill>
                  <a:srgbClr val="000000"/>
                </a:solidFill>
                <a:latin typeface="#9Slide05 Dear Saturday"/>
              </a:rPr>
              <a:t> </a:t>
            </a:r>
            <a:r>
              <a:rPr lang="en-US" sz="4647" dirty="0" err="1">
                <a:solidFill>
                  <a:srgbClr val="000000"/>
                </a:solidFill>
                <a:latin typeface="#9Slide05 Dear Saturday"/>
              </a:rPr>
              <a:t>giả</a:t>
            </a:r>
            <a:r>
              <a:rPr lang="en-US" sz="4647" dirty="0">
                <a:solidFill>
                  <a:srgbClr val="000000"/>
                </a:solidFill>
                <a:latin typeface="#9Slide05 Dear Saturday"/>
              </a:rPr>
              <a:t>, </a:t>
            </a:r>
            <a:r>
              <a:rPr lang="en-US" sz="4647" dirty="0" err="1">
                <a:solidFill>
                  <a:srgbClr val="000000"/>
                </a:solidFill>
                <a:latin typeface="#9Slide05 Dear Saturday"/>
              </a:rPr>
              <a:t>văn</a:t>
            </a:r>
            <a:r>
              <a:rPr lang="en-US" sz="4647" dirty="0">
                <a:solidFill>
                  <a:srgbClr val="000000"/>
                </a:solidFill>
                <a:latin typeface="#9Slide05 Dear Saturday"/>
              </a:rPr>
              <a:t> </a:t>
            </a:r>
            <a:r>
              <a:rPr lang="en-US" sz="4647" dirty="0" err="1">
                <a:solidFill>
                  <a:srgbClr val="000000"/>
                </a:solidFill>
                <a:latin typeface="#9Slide05 Dear Saturday"/>
              </a:rPr>
              <a:t>bản</a:t>
            </a:r>
            <a:endParaRPr lang="en-US" sz="4647" dirty="0">
              <a:solidFill>
                <a:srgbClr val="000000"/>
              </a:solidFill>
              <a:latin typeface="#9Slide05 Dear Saturday"/>
            </a:endParaRPr>
          </a:p>
        </p:txBody>
      </p:sp>
      <p:sp>
        <p:nvSpPr>
          <p:cNvPr id="16" name="Freeform 16" descr="preencoded.png"/>
          <p:cNvSpPr/>
          <p:nvPr/>
        </p:nvSpPr>
        <p:spPr>
          <a:xfrm>
            <a:off x="9685605" y="5528918"/>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6"/>
            <a:stretch>
              <a:fillRect r="-57559" b="-80311"/>
            </a:stretch>
          </a:blipFill>
        </p:spPr>
        <p:txBody>
          <a:bodyPr/>
          <a:lstStyle/>
          <a:p>
            <a:endParaRPr lang="en-US"/>
          </a:p>
        </p:txBody>
      </p:sp>
      <p:sp>
        <p:nvSpPr>
          <p:cNvPr id="17" name="Freeform 17" descr="preencoded.png"/>
          <p:cNvSpPr/>
          <p:nvPr/>
        </p:nvSpPr>
        <p:spPr>
          <a:xfrm>
            <a:off x="13723004" y="5848569"/>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6"/>
            <a:stretch>
              <a:fillRect r="-57559" b="-80311"/>
            </a:stretch>
          </a:blipFill>
        </p:spPr>
        <p:txBody>
          <a:bodyPr/>
          <a:lstStyle/>
          <a:p>
            <a:endParaRPr lang="en-US"/>
          </a:p>
        </p:txBody>
      </p:sp>
      <p:sp>
        <p:nvSpPr>
          <p:cNvPr id="18" name="Freeform 18" descr="preencoded.png"/>
          <p:cNvSpPr/>
          <p:nvPr/>
        </p:nvSpPr>
        <p:spPr>
          <a:xfrm>
            <a:off x="13182483" y="8248047"/>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6"/>
            <a:stretch>
              <a:fillRect l="-74054" t="-119688" r="-23449"/>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039930"/>
            <a:ext cx="15830695" cy="6548136"/>
            <a:chOff x="0" y="0"/>
            <a:chExt cx="4169401" cy="1724612"/>
          </a:xfrm>
        </p:grpSpPr>
        <p:sp>
          <p:nvSpPr>
            <p:cNvPr id="3" name="Freeform 3"/>
            <p:cNvSpPr/>
            <p:nvPr/>
          </p:nvSpPr>
          <p:spPr>
            <a:xfrm>
              <a:off x="0" y="0"/>
              <a:ext cx="4169401" cy="1724612"/>
            </a:xfrm>
            <a:custGeom>
              <a:avLst/>
              <a:gdLst/>
              <a:ahLst/>
              <a:cxnLst/>
              <a:rect l="l" t="t" r="r" b="b"/>
              <a:pathLst>
                <a:path w="4169401" h="1724612">
                  <a:moveTo>
                    <a:pt x="24941" y="0"/>
                  </a:moveTo>
                  <a:lnTo>
                    <a:pt x="4144460" y="0"/>
                  </a:lnTo>
                  <a:cubicBezTo>
                    <a:pt x="4151075" y="0"/>
                    <a:pt x="4157419" y="2628"/>
                    <a:pt x="4162096" y="7305"/>
                  </a:cubicBezTo>
                  <a:cubicBezTo>
                    <a:pt x="4166774" y="11983"/>
                    <a:pt x="4169401" y="18326"/>
                    <a:pt x="4169401" y="24941"/>
                  </a:cubicBezTo>
                  <a:lnTo>
                    <a:pt x="4169401" y="1699671"/>
                  </a:lnTo>
                  <a:cubicBezTo>
                    <a:pt x="4169401" y="1706286"/>
                    <a:pt x="4166774" y="1712629"/>
                    <a:pt x="4162096" y="1717307"/>
                  </a:cubicBezTo>
                  <a:cubicBezTo>
                    <a:pt x="4157419" y="1721984"/>
                    <a:pt x="4151075" y="1724612"/>
                    <a:pt x="4144460" y="1724612"/>
                  </a:cubicBezTo>
                  <a:lnTo>
                    <a:pt x="24941" y="1724612"/>
                  </a:lnTo>
                  <a:cubicBezTo>
                    <a:pt x="18326" y="1724612"/>
                    <a:pt x="11983" y="1721984"/>
                    <a:pt x="7305" y="1717307"/>
                  </a:cubicBezTo>
                  <a:cubicBezTo>
                    <a:pt x="2628" y="1712629"/>
                    <a:pt x="0" y="1706286"/>
                    <a:pt x="0" y="1699671"/>
                  </a:cubicBezTo>
                  <a:lnTo>
                    <a:pt x="0" y="24941"/>
                  </a:lnTo>
                  <a:cubicBezTo>
                    <a:pt x="0" y="18326"/>
                    <a:pt x="2628" y="11983"/>
                    <a:pt x="7305" y="7305"/>
                  </a:cubicBezTo>
                  <a:cubicBezTo>
                    <a:pt x="11983" y="2628"/>
                    <a:pt x="18326" y="0"/>
                    <a:pt x="24941" y="0"/>
                  </a:cubicBezTo>
                  <a:close/>
                </a:path>
              </a:pathLst>
            </a:custGeom>
            <a:solidFill>
              <a:srgbClr val="2A3D43"/>
            </a:solidFill>
          </p:spPr>
          <p:txBody>
            <a:bodyPr/>
            <a:lstStyle/>
            <a:p>
              <a:endParaRPr lang="en-US"/>
            </a:p>
          </p:txBody>
        </p:sp>
        <p:sp>
          <p:nvSpPr>
            <p:cNvPr id="4" name="TextBox 4"/>
            <p:cNvSpPr txBox="1"/>
            <p:nvPr/>
          </p:nvSpPr>
          <p:spPr>
            <a:xfrm>
              <a:off x="0" y="-57150"/>
              <a:ext cx="4169401" cy="1781762"/>
            </a:xfrm>
            <a:prstGeom prst="rect">
              <a:avLst/>
            </a:prstGeom>
          </p:spPr>
          <p:txBody>
            <a:bodyPr lIns="50800" tIns="50800" rIns="50800" bIns="50800" rtlCol="0" anchor="ctr"/>
            <a:lstStyle/>
            <a:p>
              <a:pPr algn="ctr">
                <a:lnSpc>
                  <a:spcPts val="3296"/>
                </a:lnSpc>
              </a:pPr>
              <a:endParaRPr/>
            </a:p>
          </p:txBody>
        </p:sp>
      </p:grpSp>
      <p:sp>
        <p:nvSpPr>
          <p:cNvPr id="5" name="TextBox 5"/>
          <p:cNvSpPr txBox="1"/>
          <p:nvPr/>
        </p:nvSpPr>
        <p:spPr>
          <a:xfrm>
            <a:off x="1894279" y="3545491"/>
            <a:ext cx="13854895" cy="6065787"/>
          </a:xfrm>
          <a:prstGeom prst="rect">
            <a:avLst/>
          </a:prstGeom>
        </p:spPr>
        <p:txBody>
          <a:bodyPr lIns="0" tIns="0" rIns="0" bIns="0" rtlCol="0" anchor="t">
            <a:spAutoFit/>
          </a:bodyPr>
          <a:lstStyle/>
          <a:p>
            <a:pPr algn="just">
              <a:lnSpc>
                <a:spcPts val="5340"/>
              </a:lnSpc>
            </a:pPr>
            <a:r>
              <a:rPr lang="en-US" sz="3814" spc="3" dirty="0">
                <a:solidFill>
                  <a:srgbClr val="FFFFFF"/>
                </a:solidFill>
                <a:latin typeface="Roboto Condensed"/>
              </a:rPr>
              <a:t>   GV </a:t>
            </a:r>
            <a:r>
              <a:rPr lang="en-US" sz="3814" spc="3" dirty="0" err="1">
                <a:solidFill>
                  <a:srgbClr val="FFFFFF"/>
                </a:solidFill>
                <a:latin typeface="Roboto Condensed"/>
              </a:rPr>
              <a:t>đưa</a:t>
            </a:r>
            <a:r>
              <a:rPr lang="en-US" sz="3814" spc="3" dirty="0">
                <a:solidFill>
                  <a:srgbClr val="FFFFFF"/>
                </a:solidFill>
                <a:latin typeface="Roboto Condensed"/>
              </a:rPr>
              <a:t> </a:t>
            </a:r>
            <a:r>
              <a:rPr lang="en-US" sz="3814" spc="3" dirty="0" err="1">
                <a:solidFill>
                  <a:srgbClr val="FFFFFF"/>
                </a:solidFill>
                <a:latin typeface="Roboto Condensed"/>
              </a:rPr>
              <a:t>ra</a:t>
            </a:r>
            <a:r>
              <a:rPr lang="en-US" sz="3814" spc="3" dirty="0">
                <a:solidFill>
                  <a:srgbClr val="FFFFFF"/>
                </a:solidFill>
                <a:latin typeface="Roboto Condensed"/>
              </a:rPr>
              <a:t> </a:t>
            </a:r>
            <a:r>
              <a:rPr lang="en-US" sz="3814" spc="3" dirty="0" err="1">
                <a:solidFill>
                  <a:srgbClr val="FFFFFF"/>
                </a:solidFill>
                <a:latin typeface="Roboto Condensed"/>
              </a:rPr>
              <a:t>những</a:t>
            </a:r>
            <a:r>
              <a:rPr lang="en-US" sz="3814" spc="3" dirty="0">
                <a:solidFill>
                  <a:srgbClr val="FFFFFF"/>
                </a:solidFill>
                <a:latin typeface="Roboto Condensed"/>
              </a:rPr>
              <a:t> </a:t>
            </a:r>
            <a:r>
              <a:rPr lang="en-US" sz="3814" spc="3" dirty="0" err="1">
                <a:solidFill>
                  <a:srgbClr val="FFFFFF"/>
                </a:solidFill>
                <a:latin typeface="Roboto Condensed"/>
              </a:rPr>
              <a:t>chữ</a:t>
            </a:r>
            <a:r>
              <a:rPr lang="en-US" sz="3814" spc="3" dirty="0">
                <a:solidFill>
                  <a:srgbClr val="FFFFFF"/>
                </a:solidFill>
                <a:latin typeface="Roboto Condensed"/>
              </a:rPr>
              <a:t> </a:t>
            </a:r>
            <a:r>
              <a:rPr lang="en-US" sz="3814" spc="3" dirty="0" err="1">
                <a:solidFill>
                  <a:srgbClr val="FFFFFF"/>
                </a:solidFill>
                <a:latin typeface="Roboto Condensed"/>
              </a:rPr>
              <a:t>cái</a:t>
            </a:r>
            <a:r>
              <a:rPr lang="en-US" sz="3814" spc="3" dirty="0">
                <a:solidFill>
                  <a:srgbClr val="FFFFFF"/>
                </a:solidFill>
                <a:latin typeface="Roboto Condensed"/>
              </a:rPr>
              <a:t> </a:t>
            </a:r>
            <a:r>
              <a:rPr lang="en-US" sz="3814" spc="3" dirty="0" err="1">
                <a:solidFill>
                  <a:srgbClr val="FFFFFF"/>
                </a:solidFill>
                <a:latin typeface="Roboto Condensed"/>
              </a:rPr>
              <a:t>viết</a:t>
            </a:r>
            <a:r>
              <a:rPr lang="en-US" sz="3814" spc="3" dirty="0">
                <a:solidFill>
                  <a:srgbClr val="FFFFFF"/>
                </a:solidFill>
                <a:latin typeface="Roboto Condensed"/>
              </a:rPr>
              <a:t> </a:t>
            </a:r>
            <a:r>
              <a:rPr lang="en-US" sz="3814" spc="3" dirty="0" err="1">
                <a:solidFill>
                  <a:srgbClr val="FFFFFF"/>
                </a:solidFill>
                <a:latin typeface="Roboto Condensed"/>
              </a:rPr>
              <a:t>tắt</a:t>
            </a:r>
            <a:r>
              <a:rPr lang="en-US" sz="3814" spc="3" dirty="0">
                <a:solidFill>
                  <a:srgbClr val="FFFFFF"/>
                </a:solidFill>
                <a:latin typeface="Roboto Condensed"/>
              </a:rPr>
              <a:t> (</a:t>
            </a:r>
            <a:r>
              <a:rPr lang="en-US" sz="3814" spc="3" dirty="0" err="1">
                <a:solidFill>
                  <a:srgbClr val="FFFFFF"/>
                </a:solidFill>
                <a:latin typeface="Roboto Condensed"/>
              </a:rPr>
              <a:t>chữ</a:t>
            </a:r>
            <a:r>
              <a:rPr lang="en-US" sz="3814" spc="3" dirty="0">
                <a:solidFill>
                  <a:srgbClr val="FFFFFF"/>
                </a:solidFill>
                <a:latin typeface="Roboto Condensed"/>
              </a:rPr>
              <a:t> </a:t>
            </a:r>
            <a:r>
              <a:rPr lang="en-US" sz="3814" spc="3" dirty="0" err="1">
                <a:solidFill>
                  <a:srgbClr val="FFFFFF"/>
                </a:solidFill>
                <a:latin typeface="Roboto Condensed"/>
              </a:rPr>
              <a:t>cái</a:t>
            </a:r>
            <a:r>
              <a:rPr lang="en-US" sz="3814" spc="3" dirty="0">
                <a:solidFill>
                  <a:srgbClr val="FFFFFF"/>
                </a:solidFill>
                <a:latin typeface="Roboto Condensed"/>
              </a:rPr>
              <a:t> </a:t>
            </a:r>
            <a:r>
              <a:rPr lang="en-US" sz="3814" spc="3" dirty="0" err="1">
                <a:solidFill>
                  <a:srgbClr val="FFFFFF"/>
                </a:solidFill>
                <a:latin typeface="Roboto Condensed"/>
              </a:rPr>
              <a:t>đầu</a:t>
            </a:r>
            <a:r>
              <a:rPr lang="en-US" sz="3814" spc="3" dirty="0">
                <a:solidFill>
                  <a:srgbClr val="FFFFFF"/>
                </a:solidFill>
                <a:latin typeface="Roboto Condensed"/>
              </a:rPr>
              <a:t> </a:t>
            </a:r>
            <a:r>
              <a:rPr lang="en-US" sz="3814" spc="3" dirty="0" err="1">
                <a:solidFill>
                  <a:srgbClr val="FFFFFF"/>
                </a:solidFill>
                <a:latin typeface="Roboto Condensed"/>
              </a:rPr>
              <a:t>tiên</a:t>
            </a:r>
            <a:r>
              <a:rPr lang="en-US" sz="3814" spc="3" dirty="0">
                <a:solidFill>
                  <a:srgbClr val="FFFFFF"/>
                </a:solidFill>
                <a:latin typeface="Roboto Condensed"/>
              </a:rPr>
              <a:t> </a:t>
            </a:r>
            <a:r>
              <a:rPr lang="en-US" sz="3814" spc="3" dirty="0" err="1">
                <a:solidFill>
                  <a:srgbClr val="FFFFFF"/>
                </a:solidFill>
                <a:latin typeface="Roboto Condensed"/>
              </a:rPr>
              <a:t>của</a:t>
            </a:r>
            <a:r>
              <a:rPr lang="en-US" sz="3814" spc="3" dirty="0">
                <a:solidFill>
                  <a:srgbClr val="FFFFFF"/>
                </a:solidFill>
                <a:latin typeface="Roboto Condensed"/>
              </a:rPr>
              <a:t> </a:t>
            </a:r>
            <a:r>
              <a:rPr lang="en-US" sz="3814" spc="3" dirty="0" err="1">
                <a:solidFill>
                  <a:srgbClr val="FFFFFF"/>
                </a:solidFill>
                <a:latin typeface="Roboto Condensed"/>
              </a:rPr>
              <a:t>mỗi</a:t>
            </a:r>
            <a:r>
              <a:rPr lang="en-US" sz="3814" spc="3" dirty="0">
                <a:solidFill>
                  <a:srgbClr val="FFFFFF"/>
                </a:solidFill>
                <a:latin typeface="Roboto Condensed"/>
              </a:rPr>
              <a:t> </a:t>
            </a:r>
            <a:r>
              <a:rPr lang="en-US" sz="3814" spc="3" dirty="0" err="1">
                <a:solidFill>
                  <a:srgbClr val="FFFFFF"/>
                </a:solidFill>
                <a:latin typeface="Roboto Condensed"/>
              </a:rPr>
              <a:t>tiếng</a:t>
            </a:r>
            <a:r>
              <a:rPr lang="en-US" sz="3814" spc="3" dirty="0">
                <a:solidFill>
                  <a:srgbClr val="FFFFFF"/>
                </a:solidFill>
                <a:latin typeface="Roboto Condensed"/>
              </a:rPr>
              <a:t>) </a:t>
            </a:r>
            <a:r>
              <a:rPr lang="en-US" sz="3814" spc="3" dirty="0" err="1">
                <a:solidFill>
                  <a:srgbClr val="FFFFFF"/>
                </a:solidFill>
                <a:latin typeface="Roboto Condensed"/>
              </a:rPr>
              <a:t>của</a:t>
            </a:r>
            <a:r>
              <a:rPr lang="en-US" sz="3814" spc="3" dirty="0">
                <a:solidFill>
                  <a:srgbClr val="FFFFFF"/>
                </a:solidFill>
                <a:latin typeface="Roboto Condensed"/>
              </a:rPr>
              <a:t> 1 </a:t>
            </a:r>
            <a:r>
              <a:rPr lang="en-US" sz="3814" spc="3" dirty="0" err="1">
                <a:solidFill>
                  <a:srgbClr val="FFFFFF"/>
                </a:solidFill>
                <a:latin typeface="Roboto Condensed"/>
              </a:rPr>
              <a:t>thể</a:t>
            </a:r>
            <a:r>
              <a:rPr lang="en-US" sz="3814" spc="3" dirty="0">
                <a:solidFill>
                  <a:srgbClr val="FFFFFF"/>
                </a:solidFill>
                <a:latin typeface="Roboto Condensed"/>
              </a:rPr>
              <a:t> </a:t>
            </a:r>
            <a:r>
              <a:rPr lang="en-US" sz="3814" spc="3" dirty="0" err="1">
                <a:solidFill>
                  <a:srgbClr val="FFFFFF"/>
                </a:solidFill>
                <a:latin typeface="Roboto Condensed"/>
              </a:rPr>
              <a:t>loại</a:t>
            </a:r>
            <a:r>
              <a:rPr lang="en-US" sz="3814" spc="3" dirty="0">
                <a:solidFill>
                  <a:srgbClr val="FFFFFF"/>
                </a:solidFill>
                <a:latin typeface="Roboto Condensed"/>
              </a:rPr>
              <a:t> </a:t>
            </a:r>
            <a:r>
              <a:rPr lang="en-US" sz="3814" spc="3" dirty="0" err="1">
                <a:solidFill>
                  <a:srgbClr val="FFFFFF"/>
                </a:solidFill>
                <a:latin typeface="Roboto Condensed"/>
              </a:rPr>
              <a:t>văn</a:t>
            </a:r>
            <a:r>
              <a:rPr lang="en-US" sz="3814" spc="3" dirty="0">
                <a:solidFill>
                  <a:srgbClr val="FFFFFF"/>
                </a:solidFill>
                <a:latin typeface="Roboto Condensed"/>
              </a:rPr>
              <a:t> </a:t>
            </a:r>
            <a:r>
              <a:rPr lang="en-US" sz="3814" spc="3" dirty="0" err="1">
                <a:solidFill>
                  <a:srgbClr val="FFFFFF"/>
                </a:solidFill>
                <a:latin typeface="Roboto Condensed"/>
              </a:rPr>
              <a:t>học</a:t>
            </a:r>
            <a:r>
              <a:rPr lang="en-US" sz="3814" spc="3" dirty="0">
                <a:solidFill>
                  <a:srgbClr val="FFFFFF"/>
                </a:solidFill>
                <a:latin typeface="Roboto Condensed"/>
              </a:rPr>
              <a:t> </a:t>
            </a:r>
            <a:r>
              <a:rPr lang="en-US" sz="3814" spc="3" dirty="0" err="1">
                <a:solidFill>
                  <a:srgbClr val="FFFFFF"/>
                </a:solidFill>
                <a:latin typeface="Roboto Condensed"/>
              </a:rPr>
              <a:t>bất</a:t>
            </a:r>
            <a:r>
              <a:rPr lang="en-US" sz="3814" spc="3" dirty="0">
                <a:solidFill>
                  <a:srgbClr val="FFFFFF"/>
                </a:solidFill>
                <a:latin typeface="Roboto Condensed"/>
              </a:rPr>
              <a:t> </a:t>
            </a:r>
            <a:r>
              <a:rPr lang="en-US" sz="3814" spc="3" dirty="0" err="1">
                <a:solidFill>
                  <a:srgbClr val="FFFFFF"/>
                </a:solidFill>
                <a:latin typeface="Roboto Condensed"/>
              </a:rPr>
              <a:t>kì</a:t>
            </a:r>
            <a:r>
              <a:rPr lang="en-US" sz="3814" spc="3" dirty="0">
                <a:solidFill>
                  <a:srgbClr val="FFFFFF"/>
                </a:solidFill>
                <a:latin typeface="Roboto Condensed"/>
              </a:rPr>
              <a:t> </a:t>
            </a:r>
          </a:p>
          <a:p>
            <a:pPr algn="just">
              <a:lnSpc>
                <a:spcPts val="5340"/>
              </a:lnSpc>
            </a:pPr>
            <a:r>
              <a:rPr lang="en-US" sz="3814" spc="3" dirty="0">
                <a:solidFill>
                  <a:srgbClr val="FFFFFF"/>
                </a:solidFill>
                <a:latin typeface="Roboto Condensed"/>
              </a:rPr>
              <a:t>   HS </a:t>
            </a:r>
            <a:r>
              <a:rPr lang="en-US" sz="3814" spc="3" dirty="0" err="1">
                <a:solidFill>
                  <a:srgbClr val="FFFFFF"/>
                </a:solidFill>
                <a:latin typeface="Roboto Condensed"/>
              </a:rPr>
              <a:t>sẽ</a:t>
            </a:r>
            <a:r>
              <a:rPr lang="en-US" sz="3814" spc="3" dirty="0">
                <a:solidFill>
                  <a:srgbClr val="FFFFFF"/>
                </a:solidFill>
                <a:latin typeface="Roboto Condensed"/>
              </a:rPr>
              <a:t> </a:t>
            </a:r>
            <a:r>
              <a:rPr lang="en-US" sz="3814" spc="3" dirty="0" err="1">
                <a:solidFill>
                  <a:srgbClr val="FFFFFF"/>
                </a:solidFill>
                <a:latin typeface="Roboto Condensed"/>
              </a:rPr>
              <a:t>có</a:t>
            </a:r>
            <a:r>
              <a:rPr lang="en-US" sz="3814" spc="3" dirty="0">
                <a:solidFill>
                  <a:srgbClr val="FFFFFF"/>
                </a:solidFill>
                <a:latin typeface="Roboto Condensed"/>
              </a:rPr>
              <a:t> </a:t>
            </a:r>
            <a:r>
              <a:rPr lang="en-US" sz="3814" spc="3" dirty="0" err="1">
                <a:solidFill>
                  <a:srgbClr val="FFFFFF"/>
                </a:solidFill>
                <a:latin typeface="Roboto Condensed"/>
              </a:rPr>
              <a:t>thời</a:t>
            </a:r>
            <a:r>
              <a:rPr lang="en-US" sz="3814" spc="3" dirty="0">
                <a:solidFill>
                  <a:srgbClr val="FFFFFF"/>
                </a:solidFill>
                <a:latin typeface="Roboto Condensed"/>
              </a:rPr>
              <a:t> </a:t>
            </a:r>
            <a:r>
              <a:rPr lang="en-US" sz="3814" spc="3" dirty="0" err="1">
                <a:solidFill>
                  <a:srgbClr val="FFFFFF"/>
                </a:solidFill>
                <a:latin typeface="Roboto Condensed"/>
              </a:rPr>
              <a:t>gian</a:t>
            </a:r>
            <a:r>
              <a:rPr lang="en-US" sz="3814" spc="3" dirty="0">
                <a:solidFill>
                  <a:srgbClr val="FFFFFF"/>
                </a:solidFill>
                <a:latin typeface="Roboto Condensed"/>
              </a:rPr>
              <a:t> 10 </a:t>
            </a:r>
            <a:r>
              <a:rPr lang="en-US" sz="3814" spc="3" dirty="0" err="1">
                <a:solidFill>
                  <a:srgbClr val="FFFFFF"/>
                </a:solidFill>
                <a:latin typeface="Roboto Condensed"/>
              </a:rPr>
              <a:t>giây</a:t>
            </a:r>
            <a:r>
              <a:rPr lang="en-US" sz="3814" spc="3" dirty="0">
                <a:solidFill>
                  <a:srgbClr val="FFFFFF"/>
                </a:solidFill>
                <a:latin typeface="Roboto Condensed"/>
              </a:rPr>
              <a:t> </a:t>
            </a:r>
            <a:r>
              <a:rPr lang="en-US" sz="3814" spc="3" dirty="0" err="1">
                <a:solidFill>
                  <a:srgbClr val="FFFFFF"/>
                </a:solidFill>
                <a:latin typeface="Roboto Condensed"/>
              </a:rPr>
              <a:t>suy</a:t>
            </a:r>
            <a:r>
              <a:rPr lang="en-US" sz="3814" spc="3" dirty="0">
                <a:solidFill>
                  <a:srgbClr val="FFFFFF"/>
                </a:solidFill>
                <a:latin typeface="Roboto Condensed"/>
              </a:rPr>
              <a:t> </a:t>
            </a:r>
            <a:r>
              <a:rPr lang="en-US" sz="3814" spc="3" dirty="0" err="1">
                <a:solidFill>
                  <a:srgbClr val="FFFFFF"/>
                </a:solidFill>
                <a:latin typeface="Roboto Condensed"/>
              </a:rPr>
              <a:t>nghĩ</a:t>
            </a:r>
            <a:r>
              <a:rPr lang="en-US" sz="3814" spc="3" dirty="0">
                <a:solidFill>
                  <a:srgbClr val="FFFFFF"/>
                </a:solidFill>
                <a:latin typeface="Roboto Condensed"/>
              </a:rPr>
              <a:t>, </a:t>
            </a:r>
            <a:r>
              <a:rPr lang="en-US" sz="3814" spc="3" dirty="0" err="1">
                <a:solidFill>
                  <a:srgbClr val="FFFFFF"/>
                </a:solidFill>
                <a:latin typeface="Roboto Condensed"/>
              </a:rPr>
              <a:t>hết</a:t>
            </a:r>
            <a:r>
              <a:rPr lang="en-US" sz="3814" spc="3" dirty="0">
                <a:solidFill>
                  <a:srgbClr val="FFFFFF"/>
                </a:solidFill>
                <a:latin typeface="Roboto Condensed"/>
              </a:rPr>
              <a:t> 10 </a:t>
            </a:r>
            <a:r>
              <a:rPr lang="en-US" sz="3814" spc="3" dirty="0" err="1">
                <a:solidFill>
                  <a:srgbClr val="FFFFFF"/>
                </a:solidFill>
                <a:latin typeface="Roboto Condensed"/>
              </a:rPr>
              <a:t>giây</a:t>
            </a:r>
            <a:r>
              <a:rPr lang="en-US" sz="3814" spc="3" dirty="0">
                <a:solidFill>
                  <a:srgbClr val="FFFFFF"/>
                </a:solidFill>
                <a:latin typeface="Roboto Condensed"/>
              </a:rPr>
              <a:t> HS </a:t>
            </a:r>
            <a:r>
              <a:rPr lang="en-US" sz="3814" spc="3" dirty="0" err="1">
                <a:solidFill>
                  <a:srgbClr val="FFFFFF"/>
                </a:solidFill>
                <a:latin typeface="Roboto Condensed"/>
              </a:rPr>
              <a:t>nào</a:t>
            </a:r>
            <a:r>
              <a:rPr lang="en-US" sz="3814" spc="3" dirty="0">
                <a:solidFill>
                  <a:srgbClr val="FFFFFF"/>
                </a:solidFill>
                <a:latin typeface="Roboto Condensed"/>
              </a:rPr>
              <a:t> </a:t>
            </a:r>
            <a:r>
              <a:rPr lang="en-US" sz="3814" spc="3" dirty="0" err="1">
                <a:solidFill>
                  <a:srgbClr val="FFFFFF"/>
                </a:solidFill>
                <a:latin typeface="Roboto Condensed"/>
              </a:rPr>
              <a:t>có</a:t>
            </a:r>
            <a:r>
              <a:rPr lang="en-US" sz="3814" spc="3" dirty="0">
                <a:solidFill>
                  <a:srgbClr val="FFFFFF"/>
                </a:solidFill>
                <a:latin typeface="Roboto Condensed"/>
              </a:rPr>
              <a:t> </a:t>
            </a:r>
            <a:r>
              <a:rPr lang="en-US" sz="3814" spc="3" dirty="0" err="1">
                <a:solidFill>
                  <a:srgbClr val="FFFFFF"/>
                </a:solidFill>
                <a:latin typeface="Roboto Condensed"/>
              </a:rPr>
              <a:t>tín</a:t>
            </a:r>
            <a:r>
              <a:rPr lang="en-US" sz="3814" spc="3" dirty="0">
                <a:solidFill>
                  <a:srgbClr val="FFFFFF"/>
                </a:solidFill>
                <a:latin typeface="Roboto Condensed"/>
              </a:rPr>
              <a:t> </a:t>
            </a:r>
            <a:r>
              <a:rPr lang="en-US" sz="3814" spc="3" dirty="0" err="1">
                <a:solidFill>
                  <a:srgbClr val="FFFFFF"/>
                </a:solidFill>
                <a:latin typeface="Roboto Condensed"/>
              </a:rPr>
              <a:t>hiệu</a:t>
            </a:r>
            <a:r>
              <a:rPr lang="en-US" sz="3814" spc="3" dirty="0">
                <a:solidFill>
                  <a:srgbClr val="FFFFFF"/>
                </a:solidFill>
                <a:latin typeface="Roboto Condensed"/>
              </a:rPr>
              <a:t> </a:t>
            </a:r>
            <a:r>
              <a:rPr lang="en-US" sz="3814" spc="3" dirty="0" err="1">
                <a:solidFill>
                  <a:srgbClr val="FFFFFF"/>
                </a:solidFill>
                <a:latin typeface="Roboto Condensed"/>
              </a:rPr>
              <a:t>trả</a:t>
            </a:r>
            <a:r>
              <a:rPr lang="en-US" sz="3814" spc="3" dirty="0">
                <a:solidFill>
                  <a:srgbClr val="FFFFFF"/>
                </a:solidFill>
                <a:latin typeface="Roboto Condensed"/>
              </a:rPr>
              <a:t> </a:t>
            </a:r>
            <a:r>
              <a:rPr lang="en-US" sz="3814" spc="3" dirty="0" err="1">
                <a:solidFill>
                  <a:srgbClr val="FFFFFF"/>
                </a:solidFill>
                <a:latin typeface="Roboto Condensed"/>
              </a:rPr>
              <a:t>lời</a:t>
            </a:r>
            <a:r>
              <a:rPr lang="en-US" sz="3814" spc="3" dirty="0">
                <a:solidFill>
                  <a:srgbClr val="FFFFFF"/>
                </a:solidFill>
                <a:latin typeface="Roboto Condensed"/>
              </a:rPr>
              <a:t> </a:t>
            </a:r>
            <a:r>
              <a:rPr lang="en-US" sz="3814" spc="3" dirty="0" err="1">
                <a:solidFill>
                  <a:srgbClr val="FFFFFF"/>
                </a:solidFill>
                <a:latin typeface="Roboto Condensed"/>
              </a:rPr>
              <a:t>nhanh</a:t>
            </a:r>
            <a:r>
              <a:rPr lang="en-US" sz="3814" spc="3" dirty="0">
                <a:solidFill>
                  <a:srgbClr val="FFFFFF"/>
                </a:solidFill>
                <a:latin typeface="Roboto Condensed"/>
              </a:rPr>
              <a:t> </a:t>
            </a:r>
            <a:r>
              <a:rPr lang="en-US" sz="3814" spc="3" dirty="0" err="1">
                <a:solidFill>
                  <a:srgbClr val="FFFFFF"/>
                </a:solidFill>
                <a:latin typeface="Roboto Condensed"/>
              </a:rPr>
              <a:t>nhất</a:t>
            </a:r>
            <a:r>
              <a:rPr lang="en-US" sz="3814" spc="3" dirty="0">
                <a:solidFill>
                  <a:srgbClr val="FFFFFF"/>
                </a:solidFill>
                <a:latin typeface="Roboto Condensed"/>
              </a:rPr>
              <a:t> </a:t>
            </a:r>
            <a:r>
              <a:rPr lang="en-US" sz="3814" spc="3" dirty="0" err="1">
                <a:solidFill>
                  <a:srgbClr val="FFFFFF"/>
                </a:solidFill>
                <a:latin typeface="Roboto Condensed"/>
              </a:rPr>
              <a:t>sẽ</a:t>
            </a:r>
            <a:r>
              <a:rPr lang="en-US" sz="3814" spc="3" dirty="0">
                <a:solidFill>
                  <a:srgbClr val="FFFFFF"/>
                </a:solidFill>
                <a:latin typeface="Roboto Condensed"/>
              </a:rPr>
              <a:t> </a:t>
            </a:r>
            <a:r>
              <a:rPr lang="en-US" sz="3814" spc="3" dirty="0" err="1">
                <a:solidFill>
                  <a:srgbClr val="FFFFFF"/>
                </a:solidFill>
                <a:latin typeface="Roboto Condensed"/>
              </a:rPr>
              <a:t>được</a:t>
            </a:r>
            <a:r>
              <a:rPr lang="en-US" sz="3814" spc="3" dirty="0">
                <a:solidFill>
                  <a:srgbClr val="FFFFFF"/>
                </a:solidFill>
                <a:latin typeface="Roboto Condensed"/>
              </a:rPr>
              <a:t> </a:t>
            </a:r>
            <a:r>
              <a:rPr lang="en-US" sz="3814" spc="3" dirty="0" err="1">
                <a:solidFill>
                  <a:srgbClr val="FFFFFF"/>
                </a:solidFill>
                <a:latin typeface="Roboto Condensed"/>
              </a:rPr>
              <a:t>mời</a:t>
            </a:r>
            <a:r>
              <a:rPr lang="en-US" sz="3814" spc="3" dirty="0">
                <a:solidFill>
                  <a:srgbClr val="FFFFFF"/>
                </a:solidFill>
                <a:latin typeface="Roboto Condensed"/>
              </a:rPr>
              <a:t> </a:t>
            </a:r>
            <a:r>
              <a:rPr lang="en-US" sz="3814" spc="3" dirty="0" err="1">
                <a:solidFill>
                  <a:srgbClr val="FFFFFF"/>
                </a:solidFill>
                <a:latin typeface="Roboto Condensed"/>
              </a:rPr>
              <a:t>trả</a:t>
            </a:r>
            <a:r>
              <a:rPr lang="en-US" sz="3814" spc="3" dirty="0">
                <a:solidFill>
                  <a:srgbClr val="FFFFFF"/>
                </a:solidFill>
                <a:latin typeface="Roboto Condensed"/>
              </a:rPr>
              <a:t> </a:t>
            </a:r>
            <a:r>
              <a:rPr lang="en-US" sz="3814" spc="3" dirty="0" err="1">
                <a:solidFill>
                  <a:srgbClr val="FFFFFF"/>
                </a:solidFill>
                <a:latin typeface="Roboto Condensed"/>
              </a:rPr>
              <a:t>lời</a:t>
            </a:r>
            <a:r>
              <a:rPr lang="en-US" sz="3814" spc="3" dirty="0">
                <a:solidFill>
                  <a:srgbClr val="FFFFFF"/>
                </a:solidFill>
                <a:latin typeface="Roboto Condensed"/>
              </a:rPr>
              <a:t> </a:t>
            </a:r>
          </a:p>
          <a:p>
            <a:pPr algn="just">
              <a:lnSpc>
                <a:spcPts val="5340"/>
              </a:lnSpc>
            </a:pPr>
            <a:r>
              <a:rPr lang="en-US" sz="3814" spc="3" dirty="0">
                <a:solidFill>
                  <a:srgbClr val="FFFFFF"/>
                </a:solidFill>
                <a:latin typeface="Roboto Condensed"/>
              </a:rPr>
              <a:t>   </a:t>
            </a:r>
            <a:r>
              <a:rPr lang="en-US" sz="3814" spc="3" dirty="0" err="1">
                <a:solidFill>
                  <a:srgbClr val="FFFFFF"/>
                </a:solidFill>
                <a:latin typeface="Roboto Condensed"/>
              </a:rPr>
              <a:t>Khen</a:t>
            </a:r>
            <a:r>
              <a:rPr lang="en-US" sz="3814" spc="3" dirty="0">
                <a:solidFill>
                  <a:srgbClr val="FFFFFF"/>
                </a:solidFill>
                <a:latin typeface="Roboto Condensed"/>
              </a:rPr>
              <a:t> </a:t>
            </a:r>
            <a:r>
              <a:rPr lang="en-US" sz="3814" spc="3" dirty="0" err="1">
                <a:solidFill>
                  <a:srgbClr val="FFFFFF"/>
                </a:solidFill>
                <a:latin typeface="Roboto Condensed"/>
              </a:rPr>
              <a:t>thưởng</a:t>
            </a:r>
            <a:r>
              <a:rPr lang="en-US" sz="3814" spc="3" dirty="0">
                <a:solidFill>
                  <a:srgbClr val="FFFFFF"/>
                </a:solidFill>
                <a:latin typeface="Roboto Condensed"/>
              </a:rPr>
              <a:t> </a:t>
            </a:r>
            <a:r>
              <a:rPr lang="en-US" sz="3814" spc="3" dirty="0" err="1">
                <a:solidFill>
                  <a:srgbClr val="FFFFFF"/>
                </a:solidFill>
                <a:latin typeface="Roboto Condensed"/>
              </a:rPr>
              <a:t>khi</a:t>
            </a:r>
            <a:r>
              <a:rPr lang="en-US" sz="3814" spc="3" dirty="0">
                <a:solidFill>
                  <a:srgbClr val="FFFFFF"/>
                </a:solidFill>
                <a:latin typeface="Roboto Condensed"/>
              </a:rPr>
              <a:t> </a:t>
            </a:r>
            <a:r>
              <a:rPr lang="en-US" sz="3814" spc="3" dirty="0" err="1">
                <a:solidFill>
                  <a:srgbClr val="FFFFFF"/>
                </a:solidFill>
                <a:latin typeface="Roboto Condensed"/>
              </a:rPr>
              <a:t>kết</a:t>
            </a:r>
            <a:r>
              <a:rPr lang="en-US" sz="3814" spc="3" dirty="0">
                <a:solidFill>
                  <a:srgbClr val="FFFFFF"/>
                </a:solidFill>
                <a:latin typeface="Roboto Condensed"/>
              </a:rPr>
              <a:t> </a:t>
            </a:r>
            <a:r>
              <a:rPr lang="en-US" sz="3814" spc="3" dirty="0" err="1">
                <a:solidFill>
                  <a:srgbClr val="FFFFFF"/>
                </a:solidFill>
                <a:latin typeface="Roboto Condensed"/>
              </a:rPr>
              <a:t>thúc</a:t>
            </a:r>
            <a:r>
              <a:rPr lang="en-US" sz="3814" spc="3" dirty="0">
                <a:solidFill>
                  <a:srgbClr val="FFFFFF"/>
                </a:solidFill>
                <a:latin typeface="Roboto Condensed"/>
              </a:rPr>
              <a:t> </a:t>
            </a:r>
            <a:r>
              <a:rPr lang="en-US" sz="3814" spc="3" dirty="0" err="1">
                <a:solidFill>
                  <a:srgbClr val="FFFFFF"/>
                </a:solidFill>
                <a:latin typeface="Roboto Condensed"/>
              </a:rPr>
              <a:t>trò</a:t>
            </a:r>
            <a:r>
              <a:rPr lang="en-US" sz="3814" spc="3" dirty="0">
                <a:solidFill>
                  <a:srgbClr val="FFFFFF"/>
                </a:solidFill>
                <a:latin typeface="Roboto Condensed"/>
              </a:rPr>
              <a:t> </a:t>
            </a:r>
            <a:r>
              <a:rPr lang="en-US" sz="3814" spc="3" dirty="0" err="1">
                <a:solidFill>
                  <a:srgbClr val="FFFFFF"/>
                </a:solidFill>
                <a:latin typeface="Roboto Condensed"/>
              </a:rPr>
              <a:t>chơi</a:t>
            </a:r>
            <a:r>
              <a:rPr lang="en-US" sz="3814" spc="3" dirty="0">
                <a:solidFill>
                  <a:srgbClr val="FFFFFF"/>
                </a:solidFill>
                <a:latin typeface="Roboto Condensed"/>
              </a:rPr>
              <a:t>: HS </a:t>
            </a:r>
            <a:r>
              <a:rPr lang="en-US" sz="3814" spc="3" dirty="0" err="1">
                <a:solidFill>
                  <a:srgbClr val="FFFFFF"/>
                </a:solidFill>
                <a:latin typeface="Roboto Condensed"/>
              </a:rPr>
              <a:t>trả</a:t>
            </a:r>
            <a:r>
              <a:rPr lang="en-US" sz="3814" spc="3" dirty="0">
                <a:solidFill>
                  <a:srgbClr val="FFFFFF"/>
                </a:solidFill>
                <a:latin typeface="Roboto Condensed"/>
              </a:rPr>
              <a:t> </a:t>
            </a:r>
            <a:r>
              <a:rPr lang="en-US" sz="3814" spc="3" dirty="0" err="1">
                <a:solidFill>
                  <a:srgbClr val="FFFFFF"/>
                </a:solidFill>
                <a:latin typeface="Roboto Condensed"/>
              </a:rPr>
              <a:t>lời</a:t>
            </a:r>
            <a:r>
              <a:rPr lang="en-US" sz="3814" spc="3" dirty="0">
                <a:solidFill>
                  <a:srgbClr val="FFFFFF"/>
                </a:solidFill>
                <a:latin typeface="Roboto Condensed"/>
              </a:rPr>
              <a:t> </a:t>
            </a:r>
            <a:r>
              <a:rPr lang="en-US" sz="3814" spc="3" dirty="0" err="1">
                <a:solidFill>
                  <a:srgbClr val="FFFFFF"/>
                </a:solidFill>
                <a:latin typeface="Roboto Condensed"/>
              </a:rPr>
              <a:t>đúng</a:t>
            </a:r>
            <a:r>
              <a:rPr lang="en-US" sz="3814" spc="3" dirty="0">
                <a:solidFill>
                  <a:srgbClr val="FFFFFF"/>
                </a:solidFill>
                <a:latin typeface="Roboto Condensed"/>
              </a:rPr>
              <a:t> </a:t>
            </a:r>
            <a:r>
              <a:rPr lang="en-US" sz="3814" spc="3" dirty="0" err="1">
                <a:solidFill>
                  <a:srgbClr val="FFFFFF"/>
                </a:solidFill>
                <a:latin typeface="Roboto Condensed"/>
              </a:rPr>
              <a:t>nhiều</a:t>
            </a:r>
            <a:r>
              <a:rPr lang="en-US" sz="3814" spc="3" dirty="0">
                <a:solidFill>
                  <a:srgbClr val="FFFFFF"/>
                </a:solidFill>
                <a:latin typeface="Roboto Condensed"/>
              </a:rPr>
              <a:t> </a:t>
            </a:r>
            <a:r>
              <a:rPr lang="en-US" sz="3814" spc="3" dirty="0" err="1">
                <a:solidFill>
                  <a:srgbClr val="FFFFFF"/>
                </a:solidFill>
                <a:latin typeface="Roboto Condensed"/>
              </a:rPr>
              <a:t>nhất</a:t>
            </a:r>
            <a:r>
              <a:rPr lang="en-US" sz="3814" spc="3" dirty="0">
                <a:solidFill>
                  <a:srgbClr val="FFFFFF"/>
                </a:solidFill>
                <a:latin typeface="Roboto Condensed"/>
              </a:rPr>
              <a:t> </a:t>
            </a:r>
            <a:r>
              <a:rPr lang="en-US" sz="3814" spc="3" dirty="0" err="1">
                <a:solidFill>
                  <a:srgbClr val="FFFFFF"/>
                </a:solidFill>
                <a:latin typeface="Roboto Condensed"/>
              </a:rPr>
              <a:t>được</a:t>
            </a:r>
            <a:r>
              <a:rPr lang="en-US" sz="3814" spc="3" dirty="0">
                <a:solidFill>
                  <a:srgbClr val="FFFFFF"/>
                </a:solidFill>
                <a:latin typeface="Roboto Condensed"/>
              </a:rPr>
              <a:t> </a:t>
            </a:r>
            <a:r>
              <a:rPr lang="en-US" sz="3814" spc="3" dirty="0" err="1">
                <a:solidFill>
                  <a:srgbClr val="FFFFFF"/>
                </a:solidFill>
                <a:latin typeface="Roboto Condensed"/>
              </a:rPr>
              <a:t>thưởng</a:t>
            </a:r>
            <a:r>
              <a:rPr lang="en-US" sz="3814" spc="3" dirty="0">
                <a:solidFill>
                  <a:srgbClr val="FFFFFF"/>
                </a:solidFill>
                <a:latin typeface="Roboto Condensed"/>
              </a:rPr>
              <a:t> </a:t>
            </a:r>
            <a:r>
              <a:rPr lang="en-US" sz="3814" spc="3" dirty="0" err="1">
                <a:solidFill>
                  <a:srgbClr val="FFFFFF"/>
                </a:solidFill>
                <a:latin typeface="Roboto Condensed"/>
              </a:rPr>
              <a:t>điểm</a:t>
            </a:r>
            <a:r>
              <a:rPr lang="en-US" sz="3814" spc="3" dirty="0">
                <a:solidFill>
                  <a:srgbClr val="FFFFFF"/>
                </a:solidFill>
                <a:latin typeface="Roboto Condensed"/>
              </a:rPr>
              <a:t> </a:t>
            </a:r>
            <a:r>
              <a:rPr lang="en-US" sz="3814" spc="3" dirty="0" err="1">
                <a:solidFill>
                  <a:srgbClr val="FFFFFF"/>
                </a:solidFill>
                <a:latin typeface="Roboto Condensed"/>
              </a:rPr>
              <a:t>cộng</a:t>
            </a:r>
            <a:r>
              <a:rPr lang="en-US" sz="3814" spc="3" dirty="0">
                <a:solidFill>
                  <a:srgbClr val="FFFFFF"/>
                </a:solidFill>
                <a:latin typeface="Roboto Condensed"/>
              </a:rPr>
              <a:t>/ </a:t>
            </a:r>
            <a:r>
              <a:rPr lang="en-US" sz="3814" spc="3" dirty="0" err="1">
                <a:solidFill>
                  <a:srgbClr val="FFFFFF"/>
                </a:solidFill>
                <a:latin typeface="Roboto Condensed"/>
              </a:rPr>
              <a:t>được</a:t>
            </a:r>
            <a:r>
              <a:rPr lang="en-US" sz="3814" spc="3" dirty="0">
                <a:solidFill>
                  <a:srgbClr val="FFFFFF"/>
                </a:solidFill>
                <a:latin typeface="Roboto Condensed"/>
              </a:rPr>
              <a:t> </a:t>
            </a:r>
            <a:r>
              <a:rPr lang="en-US" sz="3814" spc="3" dirty="0" err="1">
                <a:solidFill>
                  <a:srgbClr val="FFFFFF"/>
                </a:solidFill>
                <a:latin typeface="Roboto Condensed"/>
              </a:rPr>
              <a:t>vinh</a:t>
            </a:r>
            <a:r>
              <a:rPr lang="en-US" sz="3814" spc="3" dirty="0">
                <a:solidFill>
                  <a:srgbClr val="FFFFFF"/>
                </a:solidFill>
                <a:latin typeface="Roboto Condensed"/>
              </a:rPr>
              <a:t> </a:t>
            </a:r>
            <a:r>
              <a:rPr lang="en-US" sz="3814" spc="3" dirty="0" err="1">
                <a:solidFill>
                  <a:srgbClr val="FFFFFF"/>
                </a:solidFill>
                <a:latin typeface="Roboto Condensed"/>
              </a:rPr>
              <a:t>danh</a:t>
            </a:r>
            <a:r>
              <a:rPr lang="en-US" sz="3814" spc="3" dirty="0">
                <a:solidFill>
                  <a:srgbClr val="FFFFFF"/>
                </a:solidFill>
                <a:latin typeface="Roboto Condensed"/>
              </a:rPr>
              <a:t>/ </a:t>
            </a:r>
            <a:r>
              <a:rPr lang="en-US" sz="3814" spc="3" dirty="0" err="1">
                <a:solidFill>
                  <a:srgbClr val="FFFFFF"/>
                </a:solidFill>
                <a:latin typeface="Roboto Condensed"/>
              </a:rPr>
              <a:t>Nhận</a:t>
            </a:r>
            <a:r>
              <a:rPr lang="en-US" sz="3814" spc="3" dirty="0">
                <a:solidFill>
                  <a:srgbClr val="FFFFFF"/>
                </a:solidFill>
                <a:latin typeface="Roboto Condensed"/>
              </a:rPr>
              <a:t> 1 </a:t>
            </a:r>
            <a:r>
              <a:rPr lang="en-US" sz="3814" spc="3" dirty="0" err="1">
                <a:solidFill>
                  <a:srgbClr val="FFFFFF"/>
                </a:solidFill>
                <a:latin typeface="Roboto Condensed"/>
              </a:rPr>
              <a:t>quyền</a:t>
            </a:r>
            <a:r>
              <a:rPr lang="en-US" sz="3814" spc="3" dirty="0">
                <a:solidFill>
                  <a:srgbClr val="FFFFFF"/>
                </a:solidFill>
                <a:latin typeface="Roboto Condensed"/>
              </a:rPr>
              <a:t> </a:t>
            </a:r>
            <a:r>
              <a:rPr lang="en-US" sz="3814" spc="3" dirty="0" err="1">
                <a:solidFill>
                  <a:srgbClr val="FFFFFF"/>
                </a:solidFill>
                <a:latin typeface="Roboto Condensed"/>
              </a:rPr>
              <a:t>lợi</a:t>
            </a:r>
            <a:r>
              <a:rPr lang="en-US" sz="3814" spc="3" dirty="0">
                <a:solidFill>
                  <a:srgbClr val="FFFFFF"/>
                </a:solidFill>
                <a:latin typeface="Roboto Condensed"/>
              </a:rPr>
              <a:t> </a:t>
            </a:r>
            <a:r>
              <a:rPr lang="en-US" sz="3814" spc="3" dirty="0" err="1">
                <a:solidFill>
                  <a:srgbClr val="FFFFFF"/>
                </a:solidFill>
                <a:latin typeface="Roboto Condensed"/>
              </a:rPr>
              <a:t>đặc</a:t>
            </a:r>
            <a:r>
              <a:rPr lang="en-US" sz="3814" spc="3" dirty="0">
                <a:solidFill>
                  <a:srgbClr val="FFFFFF"/>
                </a:solidFill>
                <a:latin typeface="Roboto Condensed"/>
              </a:rPr>
              <a:t> </a:t>
            </a:r>
            <a:r>
              <a:rPr lang="en-US" sz="3814" spc="3" dirty="0" err="1">
                <a:solidFill>
                  <a:srgbClr val="FFFFFF"/>
                </a:solidFill>
                <a:latin typeface="Roboto Condensed"/>
              </a:rPr>
              <a:t>biệt</a:t>
            </a:r>
            <a:r>
              <a:rPr lang="en-US" sz="3814" spc="3" dirty="0">
                <a:solidFill>
                  <a:srgbClr val="FFFFFF"/>
                </a:solidFill>
                <a:latin typeface="Roboto Condensed"/>
              </a:rPr>
              <a:t> (VD </a:t>
            </a:r>
            <a:r>
              <a:rPr lang="en-US" sz="3814" spc="3" dirty="0" err="1">
                <a:solidFill>
                  <a:srgbClr val="FFFFFF"/>
                </a:solidFill>
                <a:latin typeface="Roboto Condensed"/>
              </a:rPr>
              <a:t>miễn</a:t>
            </a:r>
            <a:r>
              <a:rPr lang="en-US" sz="3814" spc="3" dirty="0">
                <a:solidFill>
                  <a:srgbClr val="FFFFFF"/>
                </a:solidFill>
                <a:latin typeface="Roboto Condensed"/>
              </a:rPr>
              <a:t> </a:t>
            </a:r>
            <a:r>
              <a:rPr lang="en-US" sz="3814" spc="3" dirty="0" err="1">
                <a:solidFill>
                  <a:srgbClr val="FFFFFF"/>
                </a:solidFill>
                <a:latin typeface="Roboto Condensed"/>
              </a:rPr>
              <a:t>kiểm</a:t>
            </a:r>
            <a:r>
              <a:rPr lang="en-US" sz="3814" spc="3" dirty="0">
                <a:solidFill>
                  <a:srgbClr val="FFFFFF"/>
                </a:solidFill>
                <a:latin typeface="Roboto Condensed"/>
              </a:rPr>
              <a:t> </a:t>
            </a:r>
            <a:r>
              <a:rPr lang="en-US" sz="3814" spc="3" dirty="0" err="1">
                <a:solidFill>
                  <a:srgbClr val="FFFFFF"/>
                </a:solidFill>
                <a:latin typeface="Roboto Condensed"/>
              </a:rPr>
              <a:t>tra</a:t>
            </a:r>
            <a:r>
              <a:rPr lang="en-US" sz="3814" spc="3" dirty="0">
                <a:solidFill>
                  <a:srgbClr val="FFFFFF"/>
                </a:solidFill>
                <a:latin typeface="Roboto Condensed"/>
              </a:rPr>
              <a:t> </a:t>
            </a:r>
            <a:r>
              <a:rPr lang="en-US" sz="3814" spc="3" dirty="0" err="1">
                <a:solidFill>
                  <a:srgbClr val="FFFFFF"/>
                </a:solidFill>
                <a:latin typeface="Roboto Condensed"/>
              </a:rPr>
              <a:t>miệng</a:t>
            </a:r>
            <a:r>
              <a:rPr lang="en-US" sz="3814" spc="3" dirty="0">
                <a:solidFill>
                  <a:srgbClr val="FFFFFF"/>
                </a:solidFill>
                <a:latin typeface="Roboto Condensed"/>
              </a:rPr>
              <a:t> </a:t>
            </a:r>
            <a:r>
              <a:rPr lang="en-US" sz="3814" spc="3" dirty="0" err="1">
                <a:solidFill>
                  <a:srgbClr val="FFFFFF"/>
                </a:solidFill>
                <a:latin typeface="Roboto Condensed"/>
              </a:rPr>
              <a:t>trong</a:t>
            </a:r>
            <a:r>
              <a:rPr lang="en-US" sz="3814" spc="3" dirty="0">
                <a:solidFill>
                  <a:srgbClr val="FFFFFF"/>
                </a:solidFill>
                <a:latin typeface="Roboto Condensed"/>
              </a:rPr>
              <a:t> 1 </a:t>
            </a:r>
            <a:r>
              <a:rPr lang="en-US" sz="3814" spc="3" dirty="0" err="1">
                <a:solidFill>
                  <a:srgbClr val="FFFFFF"/>
                </a:solidFill>
                <a:latin typeface="Roboto Condensed"/>
              </a:rPr>
              <a:t>tuần</a:t>
            </a:r>
            <a:r>
              <a:rPr lang="en-US" sz="3814" spc="3" dirty="0">
                <a:solidFill>
                  <a:srgbClr val="FFFFFF"/>
                </a:solidFill>
                <a:latin typeface="Roboto Condensed"/>
              </a:rPr>
              <a:t>/ 1 </a:t>
            </a:r>
            <a:r>
              <a:rPr lang="en-US" sz="3814" spc="3" dirty="0" err="1">
                <a:solidFill>
                  <a:srgbClr val="FFFFFF"/>
                </a:solidFill>
                <a:latin typeface="Roboto Condensed"/>
              </a:rPr>
              <a:t>tháng</a:t>
            </a:r>
            <a:r>
              <a:rPr lang="en-US" sz="3814" spc="3" dirty="0">
                <a:solidFill>
                  <a:srgbClr val="FFFFFF"/>
                </a:solidFill>
                <a:latin typeface="Roboto Condensed"/>
              </a:rPr>
              <a:t>/ Kim </a:t>
            </a:r>
            <a:r>
              <a:rPr lang="en-US" sz="3814" spc="3" dirty="0" err="1">
                <a:solidFill>
                  <a:srgbClr val="FFFFFF"/>
                </a:solidFill>
                <a:latin typeface="Roboto Condensed"/>
              </a:rPr>
              <a:t>bài</a:t>
            </a:r>
            <a:r>
              <a:rPr lang="en-US" sz="3814" spc="3" dirty="0">
                <a:solidFill>
                  <a:srgbClr val="FFFFFF"/>
                </a:solidFill>
                <a:latin typeface="Roboto Condensed"/>
              </a:rPr>
              <a:t> </a:t>
            </a:r>
            <a:r>
              <a:rPr lang="en-US" sz="3814" spc="3" dirty="0" err="1">
                <a:solidFill>
                  <a:srgbClr val="FFFFFF"/>
                </a:solidFill>
                <a:latin typeface="Roboto Condensed"/>
              </a:rPr>
              <a:t>miễn</a:t>
            </a:r>
            <a:r>
              <a:rPr lang="en-US" sz="3814" spc="3" dirty="0">
                <a:solidFill>
                  <a:srgbClr val="FFFFFF"/>
                </a:solidFill>
                <a:latin typeface="Roboto Condensed"/>
              </a:rPr>
              <a:t> </a:t>
            </a:r>
            <a:r>
              <a:rPr lang="en-US" sz="3814" spc="3" dirty="0" err="1">
                <a:solidFill>
                  <a:srgbClr val="FFFFFF"/>
                </a:solidFill>
                <a:latin typeface="Roboto Condensed"/>
              </a:rPr>
              <a:t>tử</a:t>
            </a:r>
            <a:r>
              <a:rPr lang="en-US" sz="3814" spc="3" dirty="0">
                <a:solidFill>
                  <a:srgbClr val="FFFFFF"/>
                </a:solidFill>
                <a:latin typeface="Roboto Condensed"/>
              </a:rPr>
              <a:t>/ </a:t>
            </a:r>
            <a:r>
              <a:rPr lang="en-US" sz="3814" spc="3" dirty="0" err="1">
                <a:solidFill>
                  <a:srgbClr val="FFFFFF"/>
                </a:solidFill>
                <a:latin typeface="Roboto Condensed"/>
              </a:rPr>
              <a:t>Hồi</a:t>
            </a:r>
            <a:r>
              <a:rPr lang="en-US" sz="3814" spc="3" dirty="0">
                <a:solidFill>
                  <a:srgbClr val="FFFFFF"/>
                </a:solidFill>
                <a:latin typeface="Roboto Condensed"/>
              </a:rPr>
              <a:t> </a:t>
            </a:r>
            <a:r>
              <a:rPr lang="en-US" sz="3814" spc="3" dirty="0" err="1">
                <a:solidFill>
                  <a:srgbClr val="FFFFFF"/>
                </a:solidFill>
                <a:latin typeface="Roboto Condensed"/>
              </a:rPr>
              <a:t>sinh</a:t>
            </a:r>
            <a:r>
              <a:rPr lang="en-US" sz="3814" spc="3" dirty="0">
                <a:solidFill>
                  <a:srgbClr val="FFFFFF"/>
                </a:solidFill>
                <a:latin typeface="Roboto Condensed"/>
              </a:rPr>
              <a:t> 1 </a:t>
            </a:r>
            <a:r>
              <a:rPr lang="en-US" sz="3814" spc="3" dirty="0" err="1">
                <a:solidFill>
                  <a:srgbClr val="FFFFFF"/>
                </a:solidFill>
                <a:latin typeface="Roboto Condensed"/>
              </a:rPr>
              <a:t>lần</a:t>
            </a:r>
            <a:r>
              <a:rPr lang="en-US" sz="3814" spc="3" dirty="0">
                <a:solidFill>
                  <a:srgbClr val="FFFFFF"/>
                </a:solidFill>
                <a:latin typeface="Roboto Condensed"/>
              </a:rPr>
              <a:t> </a:t>
            </a:r>
            <a:r>
              <a:rPr lang="en-US" sz="3814" spc="3" dirty="0" err="1">
                <a:solidFill>
                  <a:srgbClr val="FFFFFF"/>
                </a:solidFill>
                <a:latin typeface="Roboto Condensed"/>
              </a:rPr>
              <a:t>lỡ</a:t>
            </a:r>
            <a:r>
              <a:rPr lang="en-US" sz="3814" spc="3" dirty="0">
                <a:solidFill>
                  <a:srgbClr val="FFFFFF"/>
                </a:solidFill>
                <a:latin typeface="Roboto Condensed"/>
              </a:rPr>
              <a:t> </a:t>
            </a:r>
            <a:r>
              <a:rPr lang="en-US" sz="3814" spc="3" dirty="0" err="1">
                <a:solidFill>
                  <a:srgbClr val="FFFFFF"/>
                </a:solidFill>
                <a:latin typeface="Roboto Condensed"/>
              </a:rPr>
              <a:t>dở</a:t>
            </a:r>
            <a:r>
              <a:rPr lang="en-US" sz="3814" spc="3" dirty="0">
                <a:solidFill>
                  <a:srgbClr val="FFFFFF"/>
                </a:solidFill>
                <a:latin typeface="Roboto Condensed"/>
              </a:rPr>
              <a:t> </a:t>
            </a:r>
            <a:r>
              <a:rPr lang="en-US" sz="3814" spc="3" dirty="0" err="1">
                <a:solidFill>
                  <a:srgbClr val="FFFFFF"/>
                </a:solidFill>
                <a:latin typeface="Roboto Condensed"/>
              </a:rPr>
              <a:t>tức</a:t>
            </a:r>
            <a:r>
              <a:rPr lang="en-US" sz="3814" spc="3" dirty="0">
                <a:solidFill>
                  <a:srgbClr val="FFFFFF"/>
                </a:solidFill>
                <a:latin typeface="Roboto Condensed"/>
              </a:rPr>
              <a:t> </a:t>
            </a:r>
            <a:r>
              <a:rPr lang="en-US" sz="3814" spc="3" dirty="0" err="1">
                <a:solidFill>
                  <a:srgbClr val="FFFFFF"/>
                </a:solidFill>
                <a:latin typeface="Roboto Condensed"/>
              </a:rPr>
              <a:t>Hồi</a:t>
            </a:r>
            <a:r>
              <a:rPr lang="en-US" sz="3814" spc="3" dirty="0">
                <a:solidFill>
                  <a:srgbClr val="FFFFFF"/>
                </a:solidFill>
                <a:latin typeface="Roboto Condensed"/>
              </a:rPr>
              <a:t> </a:t>
            </a:r>
            <a:r>
              <a:rPr lang="en-US" sz="3814" spc="3" dirty="0" err="1">
                <a:solidFill>
                  <a:srgbClr val="FFFFFF"/>
                </a:solidFill>
                <a:latin typeface="Roboto Condensed"/>
              </a:rPr>
              <a:t>sinh</a:t>
            </a:r>
            <a:r>
              <a:rPr lang="en-US" sz="3814" spc="3" dirty="0">
                <a:solidFill>
                  <a:srgbClr val="FFFFFF"/>
                </a:solidFill>
                <a:latin typeface="Roboto Condensed"/>
              </a:rPr>
              <a:t> 1 </a:t>
            </a:r>
            <a:r>
              <a:rPr lang="en-US" sz="3814" spc="3" dirty="0" err="1">
                <a:solidFill>
                  <a:srgbClr val="FFFFFF"/>
                </a:solidFill>
                <a:latin typeface="Roboto Condensed"/>
              </a:rPr>
              <a:t>lần</a:t>
            </a:r>
            <a:r>
              <a:rPr lang="en-US" sz="3814" spc="3" dirty="0">
                <a:solidFill>
                  <a:srgbClr val="FFFFFF"/>
                </a:solidFill>
                <a:latin typeface="Roboto Condensed"/>
              </a:rPr>
              <a:t> </a:t>
            </a:r>
            <a:r>
              <a:rPr lang="en-US" sz="3814" spc="3" dirty="0" err="1">
                <a:solidFill>
                  <a:srgbClr val="FFFFFF"/>
                </a:solidFill>
                <a:latin typeface="Roboto Condensed"/>
              </a:rPr>
              <a:t>không</a:t>
            </a:r>
            <a:r>
              <a:rPr lang="en-US" sz="3814" spc="3" dirty="0">
                <a:solidFill>
                  <a:srgbClr val="FFFFFF"/>
                </a:solidFill>
                <a:latin typeface="Roboto Condensed"/>
              </a:rPr>
              <a:t> </a:t>
            </a:r>
            <a:r>
              <a:rPr lang="en-US" sz="3814" spc="3" dirty="0" err="1">
                <a:solidFill>
                  <a:srgbClr val="FFFFFF"/>
                </a:solidFill>
                <a:latin typeface="Roboto Condensed"/>
              </a:rPr>
              <a:t>thuộc</a:t>
            </a:r>
            <a:r>
              <a:rPr lang="en-US" sz="3814" spc="3" dirty="0">
                <a:solidFill>
                  <a:srgbClr val="FFFFFF"/>
                </a:solidFill>
                <a:latin typeface="Roboto Condensed"/>
              </a:rPr>
              <a:t> </a:t>
            </a:r>
            <a:r>
              <a:rPr lang="en-US" sz="3814" spc="3" dirty="0" err="1">
                <a:solidFill>
                  <a:srgbClr val="FFFFFF"/>
                </a:solidFill>
                <a:latin typeface="Roboto Condensed"/>
              </a:rPr>
              <a:t>bài</a:t>
            </a:r>
            <a:r>
              <a:rPr lang="en-US" sz="3814" spc="3" dirty="0">
                <a:solidFill>
                  <a:srgbClr val="FFFFFF"/>
                </a:solidFill>
                <a:latin typeface="Roboto Condensed"/>
              </a:rPr>
              <a:t>/...) </a:t>
            </a:r>
          </a:p>
          <a:p>
            <a:pPr algn="just">
              <a:lnSpc>
                <a:spcPts val="5340"/>
              </a:lnSpc>
            </a:pPr>
            <a:endParaRPr lang="en-US" sz="3814" spc="3" dirty="0">
              <a:solidFill>
                <a:srgbClr val="FFFFFF"/>
              </a:solidFill>
              <a:latin typeface="Roboto Condensed"/>
            </a:endParaRPr>
          </a:p>
        </p:txBody>
      </p:sp>
      <p:sp>
        <p:nvSpPr>
          <p:cNvPr id="6" name="Freeform 6"/>
          <p:cNvSpPr/>
          <p:nvPr/>
        </p:nvSpPr>
        <p:spPr>
          <a:xfrm>
            <a:off x="1744331" y="3833971"/>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2"/>
            <a:stretch>
              <a:fillRect/>
            </a:stretch>
          </a:blipFill>
        </p:spPr>
        <p:txBody>
          <a:bodyPr/>
          <a:lstStyle/>
          <a:p>
            <a:endParaRPr lang="en-US"/>
          </a:p>
        </p:txBody>
      </p:sp>
      <p:sp>
        <p:nvSpPr>
          <p:cNvPr id="7" name="Freeform 7"/>
          <p:cNvSpPr/>
          <p:nvPr/>
        </p:nvSpPr>
        <p:spPr>
          <a:xfrm>
            <a:off x="1744331" y="5232828"/>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2"/>
            <a:stretch>
              <a:fillRect/>
            </a:stretch>
          </a:blipFill>
        </p:spPr>
        <p:txBody>
          <a:bodyPr/>
          <a:lstStyle/>
          <a:p>
            <a:endParaRPr lang="en-US"/>
          </a:p>
        </p:txBody>
      </p:sp>
      <p:sp>
        <p:nvSpPr>
          <p:cNvPr id="8" name="Freeform 8"/>
          <p:cNvSpPr/>
          <p:nvPr/>
        </p:nvSpPr>
        <p:spPr>
          <a:xfrm>
            <a:off x="1744331" y="6457900"/>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0" y="-81675"/>
            <a:ext cx="9144000" cy="1618612"/>
          </a:xfrm>
          <a:prstGeom prst="rect">
            <a:avLst/>
          </a:prstGeom>
        </p:spPr>
        <p:txBody>
          <a:bodyPr lIns="0" tIns="0" rIns="0" bIns="0" rtlCol="0" anchor="t">
            <a:spAutoFit/>
          </a:bodyPr>
          <a:lstStyle/>
          <a:p>
            <a:pPr algn="ctr">
              <a:lnSpc>
                <a:spcPts val="13160"/>
              </a:lnSpc>
              <a:spcBef>
                <a:spcPct val="0"/>
              </a:spcBef>
            </a:pPr>
            <a:r>
              <a:rPr lang="en-US" sz="9400">
                <a:solidFill>
                  <a:srgbClr val="2A3D43"/>
                </a:solidFill>
                <a:latin typeface="Fraunces Bold"/>
              </a:rPr>
              <a:t>KHỞI ĐỘNG:</a:t>
            </a:r>
          </a:p>
        </p:txBody>
      </p:sp>
      <p:sp>
        <p:nvSpPr>
          <p:cNvPr id="10" name="TextBox 10"/>
          <p:cNvSpPr txBox="1"/>
          <p:nvPr/>
        </p:nvSpPr>
        <p:spPr>
          <a:xfrm>
            <a:off x="5318333" y="1664521"/>
            <a:ext cx="8906524" cy="1104950"/>
          </a:xfrm>
          <a:prstGeom prst="rect">
            <a:avLst/>
          </a:prstGeom>
        </p:spPr>
        <p:txBody>
          <a:bodyPr lIns="0" tIns="0" rIns="0" bIns="0" rtlCol="0" anchor="t">
            <a:spAutoFit/>
          </a:bodyPr>
          <a:lstStyle/>
          <a:p>
            <a:pPr algn="l">
              <a:lnSpc>
                <a:spcPts val="8922"/>
              </a:lnSpc>
              <a:spcBef>
                <a:spcPct val="0"/>
              </a:spcBef>
            </a:pPr>
            <a:r>
              <a:rPr lang="en-US" sz="6373" dirty="0" err="1">
                <a:solidFill>
                  <a:srgbClr val="2A3D43"/>
                </a:solidFill>
                <a:latin typeface="#9Slide05 Dear Saturday"/>
              </a:rPr>
              <a:t>Dòng</a:t>
            </a:r>
            <a:r>
              <a:rPr lang="en-US" sz="6373" dirty="0">
                <a:solidFill>
                  <a:srgbClr val="2A3D43"/>
                </a:solidFill>
                <a:latin typeface="#9Slide05 Dear Saturday"/>
              </a:rPr>
              <a:t> </a:t>
            </a:r>
            <a:r>
              <a:rPr lang="en-US" sz="6373" dirty="0" err="1">
                <a:solidFill>
                  <a:srgbClr val="2A3D43"/>
                </a:solidFill>
                <a:latin typeface="#9Slide05 Dear Saturday"/>
              </a:rPr>
              <a:t>chảy</a:t>
            </a:r>
            <a:r>
              <a:rPr lang="en-US" sz="6373" dirty="0">
                <a:solidFill>
                  <a:srgbClr val="2A3D43"/>
                </a:solidFill>
                <a:latin typeface="#9Slide05 Dear Saturday"/>
              </a:rPr>
              <a:t> </a:t>
            </a:r>
            <a:r>
              <a:rPr lang="en-US" sz="6373" dirty="0" err="1">
                <a:solidFill>
                  <a:srgbClr val="2A3D43"/>
                </a:solidFill>
                <a:latin typeface="#9Slide05 Dear Saturday"/>
              </a:rPr>
              <a:t>văn</a:t>
            </a:r>
            <a:r>
              <a:rPr lang="en-US" sz="6373" dirty="0">
                <a:solidFill>
                  <a:srgbClr val="2A3D43"/>
                </a:solidFill>
                <a:latin typeface="#9Slide05 Dear Saturday"/>
              </a:rPr>
              <a:t> </a:t>
            </a:r>
            <a:r>
              <a:rPr lang="en-US" sz="6373" dirty="0" err="1">
                <a:solidFill>
                  <a:srgbClr val="2A3D43"/>
                </a:solidFill>
                <a:latin typeface="#9Slide05 Dear Saturday"/>
              </a:rPr>
              <a:t>học</a:t>
            </a:r>
            <a:endParaRPr lang="en-US" sz="6373" dirty="0">
              <a:solidFill>
                <a:srgbClr val="2A3D43"/>
              </a:solidFill>
              <a:latin typeface="#9Slide05 Dear Saturday"/>
            </a:endParaRPr>
          </a:p>
        </p:txBody>
      </p:sp>
      <p:sp>
        <p:nvSpPr>
          <p:cNvPr id="11" name="Freeform 11"/>
          <p:cNvSpPr/>
          <p:nvPr/>
        </p:nvSpPr>
        <p:spPr>
          <a:xfrm rot="362822" flipH="1">
            <a:off x="-4316351" y="7068266"/>
            <a:ext cx="12121364" cy="10098612"/>
          </a:xfrm>
          <a:custGeom>
            <a:avLst/>
            <a:gdLst/>
            <a:ahLst/>
            <a:cxnLst/>
            <a:rect l="l" t="t" r="r" b="b"/>
            <a:pathLst>
              <a:path w="12121364" h="10098612">
                <a:moveTo>
                  <a:pt x="12121364" y="0"/>
                </a:moveTo>
                <a:lnTo>
                  <a:pt x="0" y="0"/>
                </a:lnTo>
                <a:lnTo>
                  <a:pt x="0" y="10098612"/>
                </a:lnTo>
                <a:lnTo>
                  <a:pt x="12121364" y="10098612"/>
                </a:lnTo>
                <a:lnTo>
                  <a:pt x="1212136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8191927" flipH="1">
            <a:off x="12762481" y="-2009376"/>
            <a:ext cx="12121364" cy="10098612"/>
          </a:xfrm>
          <a:custGeom>
            <a:avLst/>
            <a:gdLst/>
            <a:ahLst/>
            <a:cxnLst/>
            <a:rect l="l" t="t" r="r" b="b"/>
            <a:pathLst>
              <a:path w="12121364" h="10098612">
                <a:moveTo>
                  <a:pt x="12121365" y="0"/>
                </a:moveTo>
                <a:lnTo>
                  <a:pt x="0" y="0"/>
                </a:lnTo>
                <a:lnTo>
                  <a:pt x="0" y="10098612"/>
                </a:lnTo>
                <a:lnTo>
                  <a:pt x="12121365" y="10098612"/>
                </a:lnTo>
                <a:lnTo>
                  <a:pt x="1212136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rot="362822" flipH="1">
            <a:off x="-4343277" y="6978110"/>
            <a:ext cx="12121364" cy="10098612"/>
          </a:xfrm>
          <a:custGeom>
            <a:avLst/>
            <a:gdLst/>
            <a:ahLst/>
            <a:cxnLst/>
            <a:rect l="l" t="t" r="r" b="b"/>
            <a:pathLst>
              <a:path w="12121364" h="10098612">
                <a:moveTo>
                  <a:pt x="12121364" y="0"/>
                </a:moveTo>
                <a:lnTo>
                  <a:pt x="0" y="0"/>
                </a:lnTo>
                <a:lnTo>
                  <a:pt x="0" y="10098612"/>
                </a:lnTo>
                <a:lnTo>
                  <a:pt x="12121364" y="10098612"/>
                </a:lnTo>
                <a:lnTo>
                  <a:pt x="1212136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33345" y="933450"/>
            <a:ext cx="8410655" cy="886514"/>
          </a:xfrm>
          <a:prstGeom prst="rect">
            <a:avLst/>
          </a:prstGeom>
        </p:spPr>
        <p:txBody>
          <a:bodyPr lIns="0" tIns="0" rIns="0" bIns="0" rtlCol="0" anchor="t">
            <a:spAutoFit/>
          </a:bodyPr>
          <a:lstStyle/>
          <a:p>
            <a:pPr algn="ctr">
              <a:lnSpc>
                <a:spcPts val="7312"/>
              </a:lnSpc>
            </a:pPr>
            <a:r>
              <a:rPr lang="en-US" sz="5222">
                <a:solidFill>
                  <a:srgbClr val="FFFFFF"/>
                </a:solidFill>
                <a:latin typeface="Fraunces Bold"/>
              </a:rPr>
              <a:t>3. KHÁM PHÁ VĂN BẢN</a:t>
            </a:r>
          </a:p>
        </p:txBody>
      </p:sp>
      <p:sp>
        <p:nvSpPr>
          <p:cNvPr id="3" name="TextBox 3"/>
          <p:cNvSpPr txBox="1"/>
          <p:nvPr/>
        </p:nvSpPr>
        <p:spPr>
          <a:xfrm>
            <a:off x="981403" y="2355614"/>
            <a:ext cx="8134022" cy="805874"/>
          </a:xfrm>
          <a:prstGeom prst="rect">
            <a:avLst/>
          </a:prstGeom>
        </p:spPr>
        <p:txBody>
          <a:bodyPr lIns="0" tIns="0" rIns="0" bIns="0" rtlCol="0" anchor="t">
            <a:spAutoFit/>
          </a:bodyPr>
          <a:lstStyle/>
          <a:p>
            <a:pPr algn="l">
              <a:lnSpc>
                <a:spcPts val="6506"/>
              </a:lnSpc>
              <a:spcBef>
                <a:spcPct val="0"/>
              </a:spcBef>
            </a:pPr>
            <a:r>
              <a:rPr lang="en-US" sz="4647">
                <a:solidFill>
                  <a:srgbClr val="FFFFFF"/>
                </a:solidFill>
                <a:latin typeface="#9Slide05 Dear Saturday"/>
              </a:rPr>
              <a:t>3.1. Tác giả, văn bản</a:t>
            </a:r>
          </a:p>
        </p:txBody>
      </p:sp>
      <p:sp>
        <p:nvSpPr>
          <p:cNvPr id="4" name="Freeform 4"/>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2"/>
            <a:stretch>
              <a:fillRect/>
            </a:stretch>
          </a:blipFill>
        </p:spPr>
        <p:txBody>
          <a:bodyPr/>
          <a:lstStyle/>
          <a:p>
            <a:endParaRPr lang="en-US"/>
          </a:p>
        </p:txBody>
      </p:sp>
      <p:sp>
        <p:nvSpPr>
          <p:cNvPr id="5" name="Freeform 5"/>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3"/>
            <a:stretch>
              <a:fillRect/>
            </a:stretch>
          </a:blipFill>
        </p:spPr>
        <p:txBody>
          <a:bodyPr/>
          <a:lstStyle/>
          <a:p>
            <a:endParaRPr lang="en-US"/>
          </a:p>
        </p:txBody>
      </p:sp>
      <p:grpSp>
        <p:nvGrpSpPr>
          <p:cNvPr id="6" name="Group 6"/>
          <p:cNvGrpSpPr/>
          <p:nvPr/>
        </p:nvGrpSpPr>
        <p:grpSpPr>
          <a:xfrm>
            <a:off x="512019" y="3856813"/>
            <a:ext cx="17044027" cy="4505325"/>
            <a:chOff x="0" y="0"/>
            <a:chExt cx="4488962" cy="1186588"/>
          </a:xfrm>
        </p:grpSpPr>
        <p:sp>
          <p:nvSpPr>
            <p:cNvPr id="7" name="Freeform 7"/>
            <p:cNvSpPr/>
            <p:nvPr/>
          </p:nvSpPr>
          <p:spPr>
            <a:xfrm>
              <a:off x="0" y="0"/>
              <a:ext cx="4488962" cy="1186588"/>
            </a:xfrm>
            <a:custGeom>
              <a:avLst/>
              <a:gdLst/>
              <a:ahLst/>
              <a:cxnLst/>
              <a:rect l="l" t="t" r="r" b="b"/>
              <a:pathLst>
                <a:path w="4488962" h="1186588">
                  <a:moveTo>
                    <a:pt x="23166" y="0"/>
                  </a:moveTo>
                  <a:lnTo>
                    <a:pt x="4465796" y="0"/>
                  </a:lnTo>
                  <a:cubicBezTo>
                    <a:pt x="4478590" y="0"/>
                    <a:pt x="4488962" y="10372"/>
                    <a:pt x="4488962" y="23166"/>
                  </a:cubicBezTo>
                  <a:lnTo>
                    <a:pt x="4488962" y="1163422"/>
                  </a:lnTo>
                  <a:cubicBezTo>
                    <a:pt x="4488962" y="1176216"/>
                    <a:pt x="4478590" y="1186588"/>
                    <a:pt x="4465796" y="1186588"/>
                  </a:cubicBezTo>
                  <a:lnTo>
                    <a:pt x="23166" y="1186588"/>
                  </a:lnTo>
                  <a:cubicBezTo>
                    <a:pt x="10372" y="1186588"/>
                    <a:pt x="0" y="1176216"/>
                    <a:pt x="0" y="1163422"/>
                  </a:cubicBezTo>
                  <a:lnTo>
                    <a:pt x="0" y="23166"/>
                  </a:lnTo>
                  <a:cubicBezTo>
                    <a:pt x="0" y="10372"/>
                    <a:pt x="10372" y="0"/>
                    <a:pt x="23166" y="0"/>
                  </a:cubicBezTo>
                  <a:close/>
                </a:path>
              </a:pathLst>
            </a:custGeom>
            <a:solidFill>
              <a:srgbClr val="FBF7EE"/>
            </a:solidFill>
          </p:spPr>
          <p:txBody>
            <a:bodyPr/>
            <a:lstStyle/>
            <a:p>
              <a:endParaRPr lang="en-US"/>
            </a:p>
          </p:txBody>
        </p:sp>
        <p:sp>
          <p:nvSpPr>
            <p:cNvPr id="8" name="TextBox 8"/>
            <p:cNvSpPr txBox="1"/>
            <p:nvPr/>
          </p:nvSpPr>
          <p:spPr>
            <a:xfrm>
              <a:off x="0" y="-38100"/>
              <a:ext cx="4488962" cy="1224688"/>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4117739"/>
            <a:ext cx="16230600" cy="4072949"/>
          </a:xfrm>
          <a:prstGeom prst="rect">
            <a:avLst/>
          </a:prstGeom>
        </p:spPr>
        <p:txBody>
          <a:bodyPr lIns="0" tIns="0" rIns="0" bIns="0" rtlCol="0" anchor="t">
            <a:spAutoFit/>
          </a:bodyPr>
          <a:lstStyle/>
          <a:p>
            <a:pPr algn="l">
              <a:lnSpc>
                <a:spcPts val="6506"/>
              </a:lnSpc>
            </a:pPr>
            <a:r>
              <a:rPr lang="en-US" sz="4647" dirty="0">
                <a:solidFill>
                  <a:srgbClr val="000000"/>
                </a:solidFill>
                <a:latin typeface="Roboto Condensed"/>
              </a:rPr>
              <a:t>(?) </a:t>
            </a:r>
            <a:r>
              <a:rPr lang="en-US" sz="4647" dirty="0" err="1">
                <a:solidFill>
                  <a:srgbClr val="000000"/>
                </a:solidFill>
                <a:latin typeface="Roboto Condensed"/>
              </a:rPr>
              <a:t>Có</a:t>
            </a:r>
            <a:r>
              <a:rPr lang="en-US" sz="4647" dirty="0">
                <a:solidFill>
                  <a:srgbClr val="000000"/>
                </a:solidFill>
                <a:latin typeface="Roboto Condensed"/>
              </a:rPr>
              <a:t> </a:t>
            </a:r>
            <a:r>
              <a:rPr lang="en-US" sz="4647" dirty="0" err="1">
                <a:solidFill>
                  <a:srgbClr val="000000"/>
                </a:solidFill>
                <a:latin typeface="Roboto Condensed"/>
              </a:rPr>
              <a:t>những</a:t>
            </a:r>
            <a:r>
              <a:rPr lang="en-US" sz="4647" dirty="0">
                <a:solidFill>
                  <a:srgbClr val="000000"/>
                </a:solidFill>
                <a:latin typeface="Roboto Condensed"/>
              </a:rPr>
              <a:t> </a:t>
            </a:r>
            <a:r>
              <a:rPr lang="en-US" sz="4647" dirty="0" err="1">
                <a:solidFill>
                  <a:srgbClr val="000000"/>
                </a:solidFill>
                <a:latin typeface="Roboto Condensed"/>
              </a:rPr>
              <a:t>giả</a:t>
            </a:r>
            <a:r>
              <a:rPr lang="en-US" sz="4647" dirty="0">
                <a:solidFill>
                  <a:srgbClr val="000000"/>
                </a:solidFill>
                <a:latin typeface="Roboto Condensed"/>
              </a:rPr>
              <a:t> </a:t>
            </a:r>
            <a:r>
              <a:rPr lang="en-US" sz="4647" dirty="0" err="1">
                <a:solidFill>
                  <a:srgbClr val="000000"/>
                </a:solidFill>
                <a:latin typeface="Roboto Condensed"/>
              </a:rPr>
              <a:t>thiết</a:t>
            </a:r>
            <a:r>
              <a:rPr lang="en-US" sz="4647" dirty="0">
                <a:solidFill>
                  <a:srgbClr val="000000"/>
                </a:solidFill>
                <a:latin typeface="Roboto Condensed"/>
              </a:rPr>
              <a:t> </a:t>
            </a:r>
            <a:r>
              <a:rPr lang="en-US" sz="4647" dirty="0" err="1">
                <a:solidFill>
                  <a:srgbClr val="000000"/>
                </a:solidFill>
                <a:latin typeface="Roboto Condensed"/>
              </a:rPr>
              <a:t>nào</a:t>
            </a:r>
            <a:r>
              <a:rPr lang="en-US" sz="4647" dirty="0">
                <a:solidFill>
                  <a:srgbClr val="000000"/>
                </a:solidFill>
                <a:latin typeface="Roboto Condensed"/>
              </a:rPr>
              <a:t> </a:t>
            </a:r>
            <a:r>
              <a:rPr lang="en-US" sz="4647" dirty="0" err="1">
                <a:solidFill>
                  <a:srgbClr val="000000"/>
                </a:solidFill>
                <a:latin typeface="Roboto Condensed"/>
              </a:rPr>
              <a:t>về</a:t>
            </a:r>
            <a:r>
              <a:rPr lang="en-US" sz="4647" dirty="0">
                <a:solidFill>
                  <a:srgbClr val="000000"/>
                </a:solidFill>
                <a:latin typeface="Roboto Condensed"/>
              </a:rPr>
              <a:t> </a:t>
            </a:r>
            <a:r>
              <a:rPr lang="en-US" sz="4647" dirty="0" err="1">
                <a:solidFill>
                  <a:srgbClr val="000000"/>
                </a:solidFill>
                <a:latin typeface="Roboto Condensed"/>
              </a:rPr>
              <a:t>tác</a:t>
            </a:r>
            <a:r>
              <a:rPr lang="en-US" sz="4647" dirty="0">
                <a:solidFill>
                  <a:srgbClr val="000000"/>
                </a:solidFill>
                <a:latin typeface="Roboto Condensed"/>
              </a:rPr>
              <a:t> </a:t>
            </a:r>
            <a:r>
              <a:rPr lang="en-US" sz="4647" dirty="0" err="1">
                <a:solidFill>
                  <a:srgbClr val="000000"/>
                </a:solidFill>
                <a:latin typeface="Roboto Condensed"/>
              </a:rPr>
              <a:t>giả</a:t>
            </a:r>
            <a:r>
              <a:rPr lang="en-US" sz="4647" dirty="0">
                <a:solidFill>
                  <a:srgbClr val="000000"/>
                </a:solidFill>
                <a:latin typeface="Roboto Condensed"/>
              </a:rPr>
              <a:t> </a:t>
            </a:r>
            <a:r>
              <a:rPr lang="en-US" sz="4647" dirty="0" err="1">
                <a:solidFill>
                  <a:srgbClr val="000000"/>
                </a:solidFill>
                <a:latin typeface="Roboto Condensed"/>
              </a:rPr>
              <a:t>của</a:t>
            </a:r>
            <a:r>
              <a:rPr lang="en-US" sz="4647" dirty="0">
                <a:solidFill>
                  <a:srgbClr val="000000"/>
                </a:solidFill>
                <a:latin typeface="Roboto Condensed"/>
              </a:rPr>
              <a:t> </a:t>
            </a:r>
            <a:r>
              <a:rPr lang="en-US" sz="4647" dirty="0" err="1">
                <a:solidFill>
                  <a:srgbClr val="000000"/>
                </a:solidFill>
                <a:latin typeface="Roboto Condensed"/>
              </a:rPr>
              <a:t>bài</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“Nam </a:t>
            </a:r>
            <a:r>
              <a:rPr lang="en-US" sz="4647" dirty="0" err="1">
                <a:solidFill>
                  <a:srgbClr val="000000"/>
                </a:solidFill>
                <a:latin typeface="Roboto Condensed"/>
              </a:rPr>
              <a:t>quốc</a:t>
            </a:r>
            <a:r>
              <a:rPr lang="en-US" sz="4647" dirty="0">
                <a:solidFill>
                  <a:srgbClr val="000000"/>
                </a:solidFill>
                <a:latin typeface="Roboto Condensed"/>
              </a:rPr>
              <a:t> </a:t>
            </a:r>
            <a:r>
              <a:rPr lang="en-US" sz="4647" dirty="0" err="1">
                <a:solidFill>
                  <a:srgbClr val="000000"/>
                </a:solidFill>
                <a:latin typeface="Roboto Condensed"/>
              </a:rPr>
              <a:t>sơn</a:t>
            </a:r>
            <a:r>
              <a:rPr lang="en-US" sz="4647" dirty="0">
                <a:solidFill>
                  <a:srgbClr val="000000"/>
                </a:solidFill>
                <a:latin typeface="Roboto Condensed"/>
              </a:rPr>
              <a:t> </a:t>
            </a:r>
            <a:r>
              <a:rPr lang="en-US" sz="4647" dirty="0" err="1">
                <a:solidFill>
                  <a:srgbClr val="000000"/>
                </a:solidFill>
                <a:latin typeface="Roboto Condensed"/>
              </a:rPr>
              <a:t>hà</a:t>
            </a:r>
            <a:r>
              <a:rPr lang="en-US" sz="4647" dirty="0">
                <a:solidFill>
                  <a:srgbClr val="000000"/>
                </a:solidFill>
                <a:latin typeface="Roboto Condensed"/>
              </a:rPr>
              <a:t>”? </a:t>
            </a:r>
          </a:p>
          <a:p>
            <a:pPr algn="l">
              <a:lnSpc>
                <a:spcPts val="6506"/>
              </a:lnSpc>
            </a:pPr>
            <a:r>
              <a:rPr lang="en-US" sz="4647" dirty="0">
                <a:solidFill>
                  <a:srgbClr val="000000"/>
                </a:solidFill>
                <a:latin typeface="Roboto Condensed"/>
              </a:rPr>
              <a:t>(?) </a:t>
            </a:r>
            <a:r>
              <a:rPr lang="en-US" sz="4647" dirty="0" err="1">
                <a:solidFill>
                  <a:srgbClr val="000000"/>
                </a:solidFill>
                <a:latin typeface="Roboto Condensed"/>
              </a:rPr>
              <a:t>Phần</a:t>
            </a:r>
            <a:r>
              <a:rPr lang="en-US" sz="4647" dirty="0">
                <a:solidFill>
                  <a:srgbClr val="000000"/>
                </a:solidFill>
                <a:latin typeface="Roboto Condensed"/>
              </a:rPr>
              <a:t> </a:t>
            </a:r>
            <a:r>
              <a:rPr lang="en-US" sz="4647" dirty="0" err="1">
                <a:solidFill>
                  <a:srgbClr val="000000"/>
                </a:solidFill>
                <a:latin typeface="Roboto Condensed"/>
              </a:rPr>
              <a:t>chú</a:t>
            </a:r>
            <a:r>
              <a:rPr lang="en-US" sz="4647" dirty="0">
                <a:solidFill>
                  <a:srgbClr val="000000"/>
                </a:solidFill>
                <a:latin typeface="Roboto Condensed"/>
              </a:rPr>
              <a:t> </a:t>
            </a:r>
            <a:r>
              <a:rPr lang="en-US" sz="4647" dirty="0" err="1">
                <a:solidFill>
                  <a:srgbClr val="000000"/>
                </a:solidFill>
                <a:latin typeface="Roboto Condensed"/>
              </a:rPr>
              <a:t>thích</a:t>
            </a:r>
            <a:r>
              <a:rPr lang="en-US" sz="4647" dirty="0">
                <a:solidFill>
                  <a:srgbClr val="000000"/>
                </a:solidFill>
                <a:latin typeface="Roboto Condensed"/>
              </a:rPr>
              <a:t> </a:t>
            </a:r>
            <a:r>
              <a:rPr lang="en-US" sz="4647" dirty="0" err="1">
                <a:solidFill>
                  <a:srgbClr val="000000"/>
                </a:solidFill>
                <a:latin typeface="Roboto Condensed"/>
              </a:rPr>
              <a:t>cho</a:t>
            </a:r>
            <a:r>
              <a:rPr lang="en-US" sz="4647" dirty="0">
                <a:solidFill>
                  <a:srgbClr val="000000"/>
                </a:solidFill>
                <a:latin typeface="Roboto Condensed"/>
              </a:rPr>
              <a:t> </a:t>
            </a:r>
            <a:r>
              <a:rPr lang="en-US" sz="4647" dirty="0" err="1">
                <a:solidFill>
                  <a:srgbClr val="000000"/>
                </a:solidFill>
                <a:latin typeface="Roboto Condensed"/>
              </a:rPr>
              <a:t>biết</a:t>
            </a:r>
            <a:r>
              <a:rPr lang="en-US" sz="4647" dirty="0">
                <a:solidFill>
                  <a:srgbClr val="000000"/>
                </a:solidFill>
                <a:latin typeface="Roboto Condensed"/>
              </a:rPr>
              <a:t> </a:t>
            </a:r>
            <a:r>
              <a:rPr lang="en-US" sz="4647" dirty="0" err="1">
                <a:solidFill>
                  <a:srgbClr val="000000"/>
                </a:solidFill>
                <a:latin typeface="Roboto Condensed"/>
              </a:rPr>
              <a:t>bài</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a:t>
            </a:r>
            <a:r>
              <a:rPr lang="en-US" sz="4647" dirty="0" err="1">
                <a:solidFill>
                  <a:srgbClr val="000000"/>
                </a:solidFill>
                <a:latin typeface="Roboto Condensed"/>
              </a:rPr>
              <a:t>ra</a:t>
            </a:r>
            <a:r>
              <a:rPr lang="en-US" sz="4647" dirty="0">
                <a:solidFill>
                  <a:srgbClr val="000000"/>
                </a:solidFill>
                <a:latin typeface="Roboto Condensed"/>
              </a:rPr>
              <a:t> </a:t>
            </a:r>
            <a:r>
              <a:rPr lang="en-US" sz="4647" dirty="0" err="1">
                <a:solidFill>
                  <a:srgbClr val="000000"/>
                </a:solidFill>
                <a:latin typeface="Roboto Condensed"/>
              </a:rPr>
              <a:t>đời</a:t>
            </a:r>
            <a:r>
              <a:rPr lang="en-US" sz="4647" dirty="0">
                <a:solidFill>
                  <a:srgbClr val="000000"/>
                </a:solidFill>
                <a:latin typeface="Roboto Condensed"/>
              </a:rPr>
              <a:t> </a:t>
            </a:r>
            <a:r>
              <a:rPr lang="en-US" sz="4647" dirty="0" err="1">
                <a:solidFill>
                  <a:srgbClr val="000000"/>
                </a:solidFill>
                <a:latin typeface="Roboto Condensed"/>
              </a:rPr>
              <a:t>trong</a:t>
            </a:r>
            <a:r>
              <a:rPr lang="en-US" sz="4647" dirty="0">
                <a:solidFill>
                  <a:srgbClr val="000000"/>
                </a:solidFill>
                <a:latin typeface="Roboto Condensed"/>
              </a:rPr>
              <a:t> </a:t>
            </a:r>
            <a:r>
              <a:rPr lang="en-US" sz="4647" dirty="0" err="1">
                <a:solidFill>
                  <a:srgbClr val="000000"/>
                </a:solidFill>
                <a:latin typeface="Roboto Condensed"/>
              </a:rPr>
              <a:t>bối</a:t>
            </a:r>
            <a:r>
              <a:rPr lang="en-US" sz="4647" dirty="0">
                <a:solidFill>
                  <a:srgbClr val="000000"/>
                </a:solidFill>
                <a:latin typeface="Roboto Condensed"/>
              </a:rPr>
              <a:t> </a:t>
            </a:r>
            <a:r>
              <a:rPr lang="en-US" sz="4647" dirty="0" err="1">
                <a:solidFill>
                  <a:srgbClr val="000000"/>
                </a:solidFill>
                <a:latin typeface="Roboto Condensed"/>
              </a:rPr>
              <a:t>cảnh</a:t>
            </a:r>
            <a:r>
              <a:rPr lang="en-US" sz="4647" dirty="0">
                <a:solidFill>
                  <a:srgbClr val="000000"/>
                </a:solidFill>
                <a:latin typeface="Roboto Condensed"/>
              </a:rPr>
              <a:t> </a:t>
            </a:r>
            <a:r>
              <a:rPr lang="en-US" sz="4647" dirty="0" err="1">
                <a:solidFill>
                  <a:srgbClr val="000000"/>
                </a:solidFill>
                <a:latin typeface="Roboto Condensed"/>
              </a:rPr>
              <a:t>nào</a:t>
            </a:r>
            <a:r>
              <a:rPr lang="en-US" sz="4647" dirty="0">
                <a:solidFill>
                  <a:srgbClr val="000000"/>
                </a:solidFill>
                <a:latin typeface="Roboto Condensed"/>
              </a:rPr>
              <a:t>? Thông tin </a:t>
            </a:r>
            <a:r>
              <a:rPr lang="en-US" sz="4647" dirty="0" err="1">
                <a:solidFill>
                  <a:srgbClr val="000000"/>
                </a:solidFill>
                <a:latin typeface="Roboto Condensed"/>
              </a:rPr>
              <a:t>về</a:t>
            </a:r>
            <a:r>
              <a:rPr lang="en-US" sz="4647" dirty="0">
                <a:solidFill>
                  <a:srgbClr val="000000"/>
                </a:solidFill>
                <a:latin typeface="Roboto Condensed"/>
              </a:rPr>
              <a:t> </a:t>
            </a:r>
            <a:r>
              <a:rPr lang="en-US" sz="4647" dirty="0" err="1">
                <a:solidFill>
                  <a:srgbClr val="000000"/>
                </a:solidFill>
                <a:latin typeface="Roboto Condensed"/>
              </a:rPr>
              <a:t>bối</a:t>
            </a:r>
            <a:r>
              <a:rPr lang="en-US" sz="4647" dirty="0">
                <a:solidFill>
                  <a:srgbClr val="000000"/>
                </a:solidFill>
                <a:latin typeface="Roboto Condensed"/>
              </a:rPr>
              <a:t> </a:t>
            </a:r>
            <a:r>
              <a:rPr lang="en-US" sz="4647" dirty="0" err="1">
                <a:solidFill>
                  <a:srgbClr val="000000"/>
                </a:solidFill>
                <a:latin typeface="Roboto Condensed"/>
              </a:rPr>
              <a:t>cảnh</a:t>
            </a:r>
            <a:r>
              <a:rPr lang="en-US" sz="4647" dirty="0">
                <a:solidFill>
                  <a:srgbClr val="000000"/>
                </a:solidFill>
                <a:latin typeface="Roboto Condensed"/>
              </a:rPr>
              <a:t> </a:t>
            </a:r>
            <a:r>
              <a:rPr lang="en-US" sz="4647" dirty="0" err="1">
                <a:solidFill>
                  <a:srgbClr val="000000"/>
                </a:solidFill>
                <a:latin typeface="Roboto Condensed"/>
              </a:rPr>
              <a:t>ra</a:t>
            </a:r>
            <a:r>
              <a:rPr lang="en-US" sz="4647" dirty="0">
                <a:solidFill>
                  <a:srgbClr val="000000"/>
                </a:solidFill>
                <a:latin typeface="Roboto Condensed"/>
              </a:rPr>
              <a:t> </a:t>
            </a:r>
            <a:r>
              <a:rPr lang="en-US" sz="4647" dirty="0" err="1">
                <a:solidFill>
                  <a:srgbClr val="000000"/>
                </a:solidFill>
                <a:latin typeface="Roboto Condensed"/>
              </a:rPr>
              <a:t>đời</a:t>
            </a:r>
            <a:r>
              <a:rPr lang="en-US" sz="4647" dirty="0">
                <a:solidFill>
                  <a:srgbClr val="000000"/>
                </a:solidFill>
                <a:latin typeface="Roboto Condensed"/>
              </a:rPr>
              <a:t> </a:t>
            </a:r>
            <a:r>
              <a:rPr lang="en-US" sz="4647" dirty="0" err="1">
                <a:solidFill>
                  <a:srgbClr val="000000"/>
                </a:solidFill>
                <a:latin typeface="Roboto Condensed"/>
              </a:rPr>
              <a:t>bài</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a:t>
            </a:r>
            <a:r>
              <a:rPr lang="en-US" sz="4647" dirty="0" err="1">
                <a:solidFill>
                  <a:srgbClr val="000000"/>
                </a:solidFill>
                <a:latin typeface="Roboto Condensed"/>
              </a:rPr>
              <a:t>giúp</a:t>
            </a:r>
            <a:r>
              <a:rPr lang="en-US" sz="4647" dirty="0">
                <a:solidFill>
                  <a:srgbClr val="000000"/>
                </a:solidFill>
                <a:latin typeface="Roboto Condensed"/>
              </a:rPr>
              <a:t> </a:t>
            </a:r>
            <a:r>
              <a:rPr lang="en-US" sz="4647" dirty="0" err="1">
                <a:solidFill>
                  <a:srgbClr val="000000"/>
                </a:solidFill>
                <a:latin typeface="Roboto Condensed"/>
              </a:rPr>
              <a:t>em</a:t>
            </a:r>
            <a:r>
              <a:rPr lang="en-US" sz="4647" dirty="0">
                <a:solidFill>
                  <a:srgbClr val="000000"/>
                </a:solidFill>
                <a:latin typeface="Roboto Condensed"/>
              </a:rPr>
              <a:t> </a:t>
            </a:r>
            <a:r>
              <a:rPr lang="en-US" sz="4647" dirty="0" err="1">
                <a:solidFill>
                  <a:srgbClr val="000000"/>
                </a:solidFill>
                <a:latin typeface="Roboto Condensed"/>
              </a:rPr>
              <a:t>điều</a:t>
            </a:r>
            <a:r>
              <a:rPr lang="en-US" sz="4647" dirty="0">
                <a:solidFill>
                  <a:srgbClr val="000000"/>
                </a:solidFill>
                <a:latin typeface="Roboto Condensed"/>
              </a:rPr>
              <a:t> </a:t>
            </a:r>
            <a:r>
              <a:rPr lang="en-US" sz="4647" dirty="0" err="1">
                <a:solidFill>
                  <a:srgbClr val="000000"/>
                </a:solidFill>
                <a:latin typeface="Roboto Condensed"/>
              </a:rPr>
              <a:t>gì</a:t>
            </a:r>
            <a:r>
              <a:rPr lang="en-US" sz="4647" dirty="0">
                <a:solidFill>
                  <a:srgbClr val="000000"/>
                </a:solidFill>
                <a:latin typeface="Roboto Condensed"/>
              </a:rPr>
              <a:t> </a:t>
            </a:r>
            <a:r>
              <a:rPr lang="en-US" sz="4647" dirty="0" err="1">
                <a:solidFill>
                  <a:srgbClr val="000000"/>
                </a:solidFill>
                <a:latin typeface="Roboto Condensed"/>
              </a:rPr>
              <a:t>khi</a:t>
            </a:r>
            <a:r>
              <a:rPr lang="en-US" sz="4647" dirty="0">
                <a:solidFill>
                  <a:srgbClr val="000000"/>
                </a:solidFill>
                <a:latin typeface="Roboto Condensed"/>
              </a:rPr>
              <a:t> </a:t>
            </a:r>
            <a:r>
              <a:rPr lang="en-US" sz="4647" dirty="0" err="1">
                <a:solidFill>
                  <a:srgbClr val="000000"/>
                </a:solidFill>
                <a:latin typeface="Roboto Condensed"/>
              </a:rPr>
              <a:t>đọc</a:t>
            </a:r>
            <a:r>
              <a:rPr lang="en-US" sz="4647" dirty="0">
                <a:solidFill>
                  <a:srgbClr val="000000"/>
                </a:solidFill>
                <a:latin typeface="Roboto Condensed"/>
              </a:rPr>
              <a:t> </a:t>
            </a:r>
            <a:r>
              <a:rPr lang="en-US" sz="4647" dirty="0" err="1">
                <a:solidFill>
                  <a:srgbClr val="000000"/>
                </a:solidFill>
                <a:latin typeface="Roboto Condensed"/>
              </a:rPr>
              <a:t>hiểu</a:t>
            </a:r>
            <a:r>
              <a:rPr lang="en-US" sz="4647" dirty="0">
                <a:solidFill>
                  <a:srgbClr val="000000"/>
                </a:solidFill>
                <a:latin typeface="Roboto Condensed"/>
              </a:rPr>
              <a:t> </a:t>
            </a:r>
            <a:r>
              <a:rPr lang="en-US" sz="4647" dirty="0" err="1">
                <a:solidFill>
                  <a:srgbClr val="000000"/>
                </a:solidFill>
                <a:latin typeface="Roboto Condensed"/>
              </a:rPr>
              <a:t>bài</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a:t>
            </a:r>
          </a:p>
          <a:p>
            <a:pPr algn="l">
              <a:lnSpc>
                <a:spcPts val="6506"/>
              </a:lnSpc>
            </a:pPr>
            <a:r>
              <a:rPr lang="en-US" sz="4647" dirty="0">
                <a:solidFill>
                  <a:srgbClr val="000000"/>
                </a:solidFill>
                <a:latin typeface="Roboto Condensed"/>
              </a:rPr>
              <a:t>(?) </a:t>
            </a:r>
            <a:r>
              <a:rPr lang="en-US" sz="4647" dirty="0" err="1">
                <a:solidFill>
                  <a:srgbClr val="000000"/>
                </a:solidFill>
                <a:latin typeface="Roboto Condensed"/>
              </a:rPr>
              <a:t>Bài</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a:t>
            </a:r>
            <a:r>
              <a:rPr lang="en-US" sz="4647" dirty="0" err="1">
                <a:solidFill>
                  <a:srgbClr val="000000"/>
                </a:solidFill>
                <a:latin typeface="Roboto Condensed"/>
              </a:rPr>
              <a:t>được</a:t>
            </a:r>
            <a:r>
              <a:rPr lang="en-US" sz="4647" dirty="0">
                <a:solidFill>
                  <a:srgbClr val="000000"/>
                </a:solidFill>
                <a:latin typeface="Roboto Condensed"/>
              </a:rPr>
              <a:t> </a:t>
            </a:r>
            <a:r>
              <a:rPr lang="en-US" sz="4647" dirty="0" err="1">
                <a:solidFill>
                  <a:srgbClr val="000000"/>
                </a:solidFill>
                <a:latin typeface="Roboto Condensed"/>
              </a:rPr>
              <a:t>làm</a:t>
            </a:r>
            <a:r>
              <a:rPr lang="en-US" sz="4647" dirty="0">
                <a:solidFill>
                  <a:srgbClr val="000000"/>
                </a:solidFill>
                <a:latin typeface="Roboto Condensed"/>
              </a:rPr>
              <a:t> </a:t>
            </a:r>
            <a:r>
              <a:rPr lang="en-US" sz="4647" dirty="0" err="1">
                <a:solidFill>
                  <a:srgbClr val="000000"/>
                </a:solidFill>
                <a:latin typeface="Roboto Condensed"/>
              </a:rPr>
              <a:t>theo</a:t>
            </a:r>
            <a:r>
              <a:rPr lang="en-US" sz="4647" dirty="0">
                <a:solidFill>
                  <a:srgbClr val="000000"/>
                </a:solidFill>
                <a:latin typeface="Roboto Condensed"/>
              </a:rPr>
              <a:t> </a:t>
            </a:r>
            <a:r>
              <a:rPr lang="en-US" sz="4647" dirty="0" err="1">
                <a:solidFill>
                  <a:srgbClr val="000000"/>
                </a:solidFill>
                <a:latin typeface="Roboto Condensed"/>
              </a:rPr>
              <a:t>thể</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a:t>
            </a:r>
            <a:r>
              <a:rPr lang="en-US" sz="4647" dirty="0" err="1">
                <a:solidFill>
                  <a:srgbClr val="000000"/>
                </a:solidFill>
                <a:latin typeface="Roboto Condensed"/>
              </a:rPr>
              <a:t>nào</a:t>
            </a:r>
            <a:r>
              <a:rPr lang="en-US" sz="4647" dirty="0">
                <a:solidFill>
                  <a:srgbClr val="000000"/>
                </a:solidFill>
                <a:latin typeface="Roboto Condensed"/>
              </a:rPr>
              <a:t>? </a:t>
            </a:r>
          </a:p>
          <a:p>
            <a:pPr algn="l">
              <a:lnSpc>
                <a:spcPts val="6506"/>
              </a:lnSpc>
              <a:spcBef>
                <a:spcPct val="0"/>
              </a:spcBef>
            </a:pPr>
            <a:endParaRPr lang="en-US" sz="4647" dirty="0">
              <a:solidFill>
                <a:srgbClr val="000000"/>
              </a:solidFill>
              <a:latin typeface="Roboto Condense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468768" y="1778254"/>
            <a:ext cx="20219611" cy="10906937"/>
            <a:chOff x="0" y="0"/>
            <a:chExt cx="5325330" cy="2872609"/>
          </a:xfrm>
        </p:grpSpPr>
        <p:sp>
          <p:nvSpPr>
            <p:cNvPr id="3" name="Freeform 3"/>
            <p:cNvSpPr/>
            <p:nvPr/>
          </p:nvSpPr>
          <p:spPr>
            <a:xfrm>
              <a:off x="0" y="0"/>
              <a:ext cx="5325330" cy="2872609"/>
            </a:xfrm>
            <a:custGeom>
              <a:avLst/>
              <a:gdLst/>
              <a:ahLst/>
              <a:cxnLst/>
              <a:rect l="l" t="t" r="r" b="b"/>
              <a:pathLst>
                <a:path w="5325330" h="2872609">
                  <a:moveTo>
                    <a:pt x="0" y="0"/>
                  </a:moveTo>
                  <a:lnTo>
                    <a:pt x="5325330" y="0"/>
                  </a:lnTo>
                  <a:lnTo>
                    <a:pt x="5325330" y="2872609"/>
                  </a:lnTo>
                  <a:lnTo>
                    <a:pt x="0" y="2872609"/>
                  </a:lnTo>
                  <a:close/>
                </a:path>
              </a:pathLst>
            </a:custGeom>
            <a:solidFill>
              <a:srgbClr val="FBF7EE"/>
            </a:solidFill>
          </p:spPr>
          <p:txBody>
            <a:bodyPr/>
            <a:lstStyle/>
            <a:p>
              <a:endParaRPr lang="en-US"/>
            </a:p>
          </p:txBody>
        </p:sp>
        <p:sp>
          <p:nvSpPr>
            <p:cNvPr id="4" name="TextBox 4"/>
            <p:cNvSpPr txBox="1"/>
            <p:nvPr/>
          </p:nvSpPr>
          <p:spPr>
            <a:xfrm>
              <a:off x="0" y="-38100"/>
              <a:ext cx="5325330" cy="291070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44000" y="2073897"/>
            <a:ext cx="13503269" cy="8604317"/>
            <a:chOff x="0" y="0"/>
            <a:chExt cx="18004358" cy="11472423"/>
          </a:xfrm>
        </p:grpSpPr>
        <p:sp>
          <p:nvSpPr>
            <p:cNvPr id="6" name="Freeform 6"/>
            <p:cNvSpPr/>
            <p:nvPr/>
          </p:nvSpPr>
          <p:spPr>
            <a:xfrm>
              <a:off x="478691" y="0"/>
              <a:ext cx="13000225" cy="10844354"/>
            </a:xfrm>
            <a:custGeom>
              <a:avLst/>
              <a:gdLst/>
              <a:ahLst/>
              <a:cxnLst/>
              <a:rect l="l" t="t" r="r" b="b"/>
              <a:pathLst>
                <a:path w="13000225" h="10844354">
                  <a:moveTo>
                    <a:pt x="0" y="0"/>
                  </a:moveTo>
                  <a:lnTo>
                    <a:pt x="13000225" y="0"/>
                  </a:lnTo>
                  <a:lnTo>
                    <a:pt x="13000225" y="10844354"/>
                  </a:lnTo>
                  <a:lnTo>
                    <a:pt x="0" y="108443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6157102" y="3406417"/>
              <a:ext cx="11847256" cy="8066007"/>
            </a:xfrm>
            <a:custGeom>
              <a:avLst/>
              <a:gdLst/>
              <a:ahLst/>
              <a:cxnLst/>
              <a:rect l="l" t="t" r="r" b="b"/>
              <a:pathLst>
                <a:path w="11847256" h="8066007">
                  <a:moveTo>
                    <a:pt x="0" y="0"/>
                  </a:moveTo>
                  <a:lnTo>
                    <a:pt x="11847256" y="0"/>
                  </a:lnTo>
                  <a:lnTo>
                    <a:pt x="11847256" y="8066006"/>
                  </a:lnTo>
                  <a:lnTo>
                    <a:pt x="0" y="80660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5612876"/>
              <a:ext cx="10499891" cy="3653087"/>
            </a:xfrm>
            <a:custGeom>
              <a:avLst/>
              <a:gdLst/>
              <a:ahLst/>
              <a:cxnLst/>
              <a:rect l="l" t="t" r="r" b="b"/>
              <a:pathLst>
                <a:path w="10499891" h="3653087">
                  <a:moveTo>
                    <a:pt x="0" y="0"/>
                  </a:moveTo>
                  <a:lnTo>
                    <a:pt x="10499891" y="0"/>
                  </a:lnTo>
                  <a:lnTo>
                    <a:pt x="10499891" y="3653087"/>
                  </a:lnTo>
                  <a:lnTo>
                    <a:pt x="0" y="36530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9" name="TextBox 9"/>
          <p:cNvSpPr txBox="1"/>
          <p:nvPr/>
        </p:nvSpPr>
        <p:spPr>
          <a:xfrm>
            <a:off x="704850" y="3101288"/>
            <a:ext cx="8439150" cy="6149623"/>
          </a:xfrm>
          <a:prstGeom prst="rect">
            <a:avLst/>
          </a:prstGeom>
        </p:spPr>
        <p:txBody>
          <a:bodyPr lIns="0" tIns="0" rIns="0" bIns="0" rtlCol="0" anchor="t">
            <a:spAutoFit/>
          </a:bodyPr>
          <a:lstStyle/>
          <a:p>
            <a:pPr algn="just">
              <a:lnSpc>
                <a:spcPts val="5444"/>
              </a:lnSpc>
            </a:pPr>
            <a:r>
              <a:rPr lang="en-US" sz="3888" dirty="0">
                <a:solidFill>
                  <a:srgbClr val="000000"/>
                </a:solidFill>
                <a:latin typeface="Roboto Condensed"/>
              </a:rPr>
              <a:t>      - </a:t>
            </a:r>
            <a:r>
              <a:rPr lang="en-US" sz="3888" dirty="0" err="1">
                <a:solidFill>
                  <a:srgbClr val="000000"/>
                </a:solidFill>
                <a:latin typeface="Roboto Condensed"/>
              </a:rPr>
              <a:t>Có</a:t>
            </a:r>
            <a:r>
              <a:rPr lang="en-US" sz="3888" dirty="0">
                <a:solidFill>
                  <a:srgbClr val="000000"/>
                </a:solidFill>
                <a:latin typeface="Roboto Condensed"/>
              </a:rPr>
              <a:t> </a:t>
            </a:r>
            <a:r>
              <a:rPr lang="en-US" sz="3888" dirty="0" err="1">
                <a:solidFill>
                  <a:srgbClr val="000000"/>
                </a:solidFill>
                <a:latin typeface="Roboto Condensed"/>
              </a:rPr>
              <a:t>những</a:t>
            </a:r>
            <a:r>
              <a:rPr lang="en-US" sz="3888" dirty="0">
                <a:solidFill>
                  <a:srgbClr val="000000"/>
                </a:solidFill>
                <a:latin typeface="Roboto Condensed"/>
              </a:rPr>
              <a:t> </a:t>
            </a:r>
            <a:r>
              <a:rPr lang="en-US" sz="3888" dirty="0" err="1">
                <a:solidFill>
                  <a:srgbClr val="000000"/>
                </a:solidFill>
                <a:latin typeface="Roboto Condensed"/>
              </a:rPr>
              <a:t>ghi</a:t>
            </a:r>
            <a:r>
              <a:rPr lang="en-US" sz="3888" dirty="0">
                <a:solidFill>
                  <a:srgbClr val="000000"/>
                </a:solidFill>
                <a:latin typeface="Roboto Condensed"/>
              </a:rPr>
              <a:t> </a:t>
            </a:r>
            <a:r>
              <a:rPr lang="en-US" sz="3888" dirty="0" err="1">
                <a:solidFill>
                  <a:srgbClr val="000000"/>
                </a:solidFill>
                <a:latin typeface="Roboto Condensed"/>
              </a:rPr>
              <a:t>chép</a:t>
            </a:r>
            <a:r>
              <a:rPr lang="en-US" sz="3888" dirty="0">
                <a:solidFill>
                  <a:srgbClr val="000000"/>
                </a:solidFill>
                <a:latin typeface="Roboto Condensed"/>
              </a:rPr>
              <a:t> </a:t>
            </a:r>
            <a:r>
              <a:rPr lang="en-US" sz="3888" dirty="0" err="1">
                <a:solidFill>
                  <a:srgbClr val="000000"/>
                </a:solidFill>
                <a:latin typeface="Roboto Condensed"/>
              </a:rPr>
              <a:t>khác</a:t>
            </a:r>
            <a:r>
              <a:rPr lang="en-US" sz="3888" dirty="0">
                <a:solidFill>
                  <a:srgbClr val="000000"/>
                </a:solidFill>
                <a:latin typeface="Roboto Condensed"/>
              </a:rPr>
              <a:t> </a:t>
            </a:r>
            <a:r>
              <a:rPr lang="en-US" sz="3888" dirty="0" err="1">
                <a:solidFill>
                  <a:srgbClr val="000000"/>
                </a:solidFill>
                <a:latin typeface="Roboto Condensed"/>
              </a:rPr>
              <a:t>nhau</a:t>
            </a:r>
            <a:r>
              <a:rPr lang="en-US" sz="3888" dirty="0">
                <a:solidFill>
                  <a:srgbClr val="000000"/>
                </a:solidFill>
                <a:latin typeface="Roboto Condensed"/>
              </a:rPr>
              <a:t> </a:t>
            </a:r>
            <a:r>
              <a:rPr lang="en-US" sz="3888" dirty="0" err="1">
                <a:solidFill>
                  <a:srgbClr val="000000"/>
                </a:solidFill>
                <a:latin typeface="Roboto Condensed"/>
              </a:rPr>
              <a:t>về</a:t>
            </a:r>
            <a:r>
              <a:rPr lang="en-US" sz="3888" dirty="0">
                <a:solidFill>
                  <a:srgbClr val="000000"/>
                </a:solidFill>
                <a:latin typeface="Roboto Condensed"/>
              </a:rPr>
              <a:t> </a:t>
            </a:r>
            <a:r>
              <a:rPr lang="en-US" sz="3888" dirty="0" err="1">
                <a:solidFill>
                  <a:srgbClr val="000000"/>
                </a:solidFill>
                <a:latin typeface="Roboto Condensed"/>
              </a:rPr>
              <a:t>sự</a:t>
            </a:r>
            <a:r>
              <a:rPr lang="en-US" sz="3888" dirty="0">
                <a:solidFill>
                  <a:srgbClr val="000000"/>
                </a:solidFill>
                <a:latin typeface="Roboto Condensed"/>
              </a:rPr>
              <a:t> </a:t>
            </a:r>
            <a:r>
              <a:rPr lang="en-US" sz="3888" dirty="0" err="1">
                <a:solidFill>
                  <a:srgbClr val="000000"/>
                </a:solidFill>
                <a:latin typeface="Roboto Condensed"/>
              </a:rPr>
              <a:t>xuất</a:t>
            </a:r>
            <a:r>
              <a:rPr lang="en-US" sz="3888" dirty="0">
                <a:solidFill>
                  <a:srgbClr val="000000"/>
                </a:solidFill>
                <a:latin typeface="Roboto Condensed"/>
              </a:rPr>
              <a:t> </a:t>
            </a:r>
            <a:r>
              <a:rPr lang="en-US" sz="3888" dirty="0" err="1">
                <a:solidFill>
                  <a:srgbClr val="000000"/>
                </a:solidFill>
                <a:latin typeface="Roboto Condensed"/>
              </a:rPr>
              <a:t>hiện</a:t>
            </a:r>
            <a:r>
              <a:rPr lang="en-US" sz="3888" dirty="0">
                <a:solidFill>
                  <a:srgbClr val="000000"/>
                </a:solidFill>
                <a:latin typeface="Roboto Condensed"/>
              </a:rPr>
              <a:t> </a:t>
            </a:r>
            <a:r>
              <a:rPr lang="en-US" sz="3888" dirty="0" err="1">
                <a:solidFill>
                  <a:srgbClr val="000000"/>
                </a:solidFill>
                <a:latin typeface="Roboto Condensed"/>
              </a:rPr>
              <a:t>của</a:t>
            </a:r>
            <a:r>
              <a:rPr lang="en-US" sz="3888" dirty="0">
                <a:solidFill>
                  <a:srgbClr val="000000"/>
                </a:solidFill>
                <a:latin typeface="Roboto Condensed"/>
              </a:rPr>
              <a:t> </a:t>
            </a:r>
            <a:r>
              <a:rPr lang="en-US" sz="3888" dirty="0" err="1">
                <a:solidFill>
                  <a:srgbClr val="000000"/>
                </a:solidFill>
                <a:latin typeface="Roboto Condensed"/>
              </a:rPr>
              <a:t>bài</a:t>
            </a:r>
            <a:r>
              <a:rPr lang="en-US" sz="3888" dirty="0">
                <a:solidFill>
                  <a:srgbClr val="000000"/>
                </a:solidFill>
                <a:latin typeface="Roboto Condensed"/>
              </a:rPr>
              <a:t> </a:t>
            </a:r>
            <a:r>
              <a:rPr lang="en-US" sz="3888" dirty="0" err="1">
                <a:solidFill>
                  <a:srgbClr val="000000"/>
                </a:solidFill>
                <a:latin typeface="Roboto Condensed"/>
              </a:rPr>
              <a:t>thơ</a:t>
            </a:r>
            <a:r>
              <a:rPr lang="en-US" sz="3888" dirty="0">
                <a:solidFill>
                  <a:srgbClr val="000000"/>
                </a:solidFill>
                <a:latin typeface="Roboto Condensed"/>
              </a:rPr>
              <a:t>.</a:t>
            </a:r>
          </a:p>
          <a:p>
            <a:pPr algn="just">
              <a:lnSpc>
                <a:spcPts val="5444"/>
              </a:lnSpc>
            </a:pPr>
            <a:r>
              <a:rPr lang="en-US" sz="3888" dirty="0">
                <a:solidFill>
                  <a:srgbClr val="000000"/>
                </a:solidFill>
                <a:latin typeface="Roboto Condensed"/>
              </a:rPr>
              <a:t>           + </a:t>
            </a:r>
            <a:r>
              <a:rPr lang="en-US" sz="3888" dirty="0" err="1">
                <a:solidFill>
                  <a:srgbClr val="000000"/>
                </a:solidFill>
                <a:latin typeface="Roboto Condensed"/>
              </a:rPr>
              <a:t>Có</a:t>
            </a:r>
            <a:r>
              <a:rPr lang="en-US" sz="3888" dirty="0">
                <a:solidFill>
                  <a:srgbClr val="000000"/>
                </a:solidFill>
                <a:latin typeface="Roboto Condensed"/>
              </a:rPr>
              <a:t> </a:t>
            </a:r>
            <a:r>
              <a:rPr lang="en-US" sz="3888" dirty="0" err="1">
                <a:solidFill>
                  <a:srgbClr val="000000"/>
                </a:solidFill>
                <a:latin typeface="Roboto Condensed"/>
              </a:rPr>
              <a:t>tài</a:t>
            </a:r>
            <a:r>
              <a:rPr lang="en-US" sz="3888" dirty="0">
                <a:solidFill>
                  <a:srgbClr val="000000"/>
                </a:solidFill>
                <a:latin typeface="Roboto Condensed"/>
              </a:rPr>
              <a:t> </a:t>
            </a:r>
            <a:r>
              <a:rPr lang="en-US" sz="3888" dirty="0" err="1">
                <a:solidFill>
                  <a:srgbClr val="000000"/>
                </a:solidFill>
                <a:latin typeface="Roboto Condensed"/>
              </a:rPr>
              <a:t>liệu</a:t>
            </a:r>
            <a:r>
              <a:rPr lang="en-US" sz="3888" dirty="0">
                <a:solidFill>
                  <a:srgbClr val="000000"/>
                </a:solidFill>
                <a:latin typeface="Roboto Condensed"/>
              </a:rPr>
              <a:t> </a:t>
            </a:r>
            <a:r>
              <a:rPr lang="en-US" sz="3888" dirty="0" err="1">
                <a:solidFill>
                  <a:srgbClr val="000000"/>
                </a:solidFill>
                <a:latin typeface="Roboto Condensed"/>
              </a:rPr>
              <a:t>cho</a:t>
            </a:r>
            <a:r>
              <a:rPr lang="en-US" sz="3888" dirty="0">
                <a:solidFill>
                  <a:srgbClr val="000000"/>
                </a:solidFill>
                <a:latin typeface="Roboto Condensed"/>
              </a:rPr>
              <a:t> </a:t>
            </a:r>
            <a:r>
              <a:rPr lang="en-US" sz="3888" dirty="0" err="1">
                <a:solidFill>
                  <a:srgbClr val="000000"/>
                </a:solidFill>
                <a:latin typeface="Roboto Condensed"/>
              </a:rPr>
              <a:t>rằng</a:t>
            </a:r>
            <a:r>
              <a:rPr lang="en-US" sz="3888" dirty="0">
                <a:solidFill>
                  <a:srgbClr val="000000"/>
                </a:solidFill>
                <a:latin typeface="Roboto Condensed"/>
              </a:rPr>
              <a:t> </a:t>
            </a:r>
            <a:r>
              <a:rPr lang="en-US" sz="3888" dirty="0" err="1">
                <a:solidFill>
                  <a:srgbClr val="000000"/>
                </a:solidFill>
                <a:latin typeface="Roboto Condensed"/>
              </a:rPr>
              <a:t>là</a:t>
            </a:r>
            <a:r>
              <a:rPr lang="en-US" sz="3888" dirty="0">
                <a:solidFill>
                  <a:srgbClr val="000000"/>
                </a:solidFill>
                <a:latin typeface="Roboto Condensed"/>
              </a:rPr>
              <a:t> </a:t>
            </a:r>
            <a:r>
              <a:rPr lang="en-US" sz="3888" dirty="0" err="1">
                <a:solidFill>
                  <a:srgbClr val="000000"/>
                </a:solidFill>
                <a:latin typeface="Roboto Condensed"/>
              </a:rPr>
              <a:t>của</a:t>
            </a:r>
            <a:r>
              <a:rPr lang="en-US" sz="3888" dirty="0">
                <a:solidFill>
                  <a:srgbClr val="000000"/>
                </a:solidFill>
                <a:latin typeface="Roboto Condensed"/>
              </a:rPr>
              <a:t> Lý </a:t>
            </a:r>
            <a:r>
              <a:rPr lang="en-US" sz="3888" dirty="0" err="1">
                <a:solidFill>
                  <a:srgbClr val="000000"/>
                </a:solidFill>
                <a:latin typeface="Roboto Condensed"/>
              </a:rPr>
              <a:t>Thường</a:t>
            </a:r>
            <a:r>
              <a:rPr lang="en-US" sz="3888" dirty="0">
                <a:solidFill>
                  <a:srgbClr val="000000"/>
                </a:solidFill>
                <a:latin typeface="Roboto Condensed"/>
              </a:rPr>
              <a:t> </a:t>
            </a:r>
            <a:r>
              <a:rPr lang="en-US" sz="3888" dirty="0" err="1">
                <a:solidFill>
                  <a:srgbClr val="000000"/>
                </a:solidFill>
                <a:latin typeface="Roboto Condensed"/>
              </a:rPr>
              <a:t>Kiệt</a:t>
            </a:r>
            <a:r>
              <a:rPr lang="en-US" sz="3888" dirty="0">
                <a:solidFill>
                  <a:srgbClr val="000000"/>
                </a:solidFill>
                <a:latin typeface="Roboto Condensed"/>
              </a:rPr>
              <a:t>.</a:t>
            </a:r>
          </a:p>
          <a:p>
            <a:pPr algn="just">
              <a:lnSpc>
                <a:spcPts val="5444"/>
              </a:lnSpc>
            </a:pPr>
            <a:r>
              <a:rPr lang="en-US" sz="3888" dirty="0">
                <a:solidFill>
                  <a:srgbClr val="000000"/>
                </a:solidFill>
                <a:latin typeface="Roboto Condensed"/>
              </a:rPr>
              <a:t>           + Theo </a:t>
            </a:r>
            <a:r>
              <a:rPr lang="en-US" sz="3888" dirty="0" err="1">
                <a:solidFill>
                  <a:srgbClr val="000000"/>
                </a:solidFill>
                <a:latin typeface="Roboto Condensed"/>
              </a:rPr>
              <a:t>sách</a:t>
            </a:r>
            <a:r>
              <a:rPr lang="en-US" sz="3888" dirty="0">
                <a:solidFill>
                  <a:srgbClr val="000000"/>
                </a:solidFill>
                <a:latin typeface="Roboto Condensed"/>
              </a:rPr>
              <a:t> </a:t>
            </a:r>
            <a:r>
              <a:rPr lang="en-US" sz="3888" dirty="0" err="1">
                <a:solidFill>
                  <a:srgbClr val="000000"/>
                </a:solidFill>
                <a:latin typeface="Roboto Condensed Italics"/>
              </a:rPr>
              <a:t>Lĩnh</a:t>
            </a:r>
            <a:r>
              <a:rPr lang="en-US" sz="3888" dirty="0">
                <a:solidFill>
                  <a:srgbClr val="000000"/>
                </a:solidFill>
                <a:latin typeface="Roboto Condensed Italics"/>
              </a:rPr>
              <a:t> </a:t>
            </a:r>
            <a:r>
              <a:rPr lang="en-US" sz="3888" dirty="0" err="1">
                <a:solidFill>
                  <a:srgbClr val="000000"/>
                </a:solidFill>
                <a:latin typeface="Roboto Condensed Italics"/>
              </a:rPr>
              <a:t>nam</a:t>
            </a:r>
            <a:r>
              <a:rPr lang="en-US" sz="3888" dirty="0">
                <a:solidFill>
                  <a:srgbClr val="000000"/>
                </a:solidFill>
                <a:latin typeface="Roboto Condensed Italics"/>
              </a:rPr>
              <a:t> </a:t>
            </a:r>
            <a:r>
              <a:rPr lang="en-US" sz="3888" dirty="0" err="1">
                <a:solidFill>
                  <a:srgbClr val="000000"/>
                </a:solidFill>
                <a:latin typeface="Roboto Condensed Italics"/>
              </a:rPr>
              <a:t>chích</a:t>
            </a:r>
            <a:r>
              <a:rPr lang="en-US" sz="3888" dirty="0">
                <a:solidFill>
                  <a:srgbClr val="000000"/>
                </a:solidFill>
                <a:latin typeface="Roboto Condensed Italics"/>
              </a:rPr>
              <a:t> </a:t>
            </a:r>
            <a:r>
              <a:rPr lang="en-US" sz="3888" dirty="0" err="1">
                <a:solidFill>
                  <a:srgbClr val="000000"/>
                </a:solidFill>
                <a:latin typeface="Roboto Condensed Italics"/>
              </a:rPr>
              <a:t>quái</a:t>
            </a:r>
            <a:r>
              <a:rPr lang="en-US" sz="3888" dirty="0">
                <a:solidFill>
                  <a:srgbClr val="000000"/>
                </a:solidFill>
                <a:latin typeface="Roboto Condensed Italics"/>
              </a:rPr>
              <a:t>,</a:t>
            </a:r>
            <a:r>
              <a:rPr lang="en-US" sz="3888" dirty="0">
                <a:solidFill>
                  <a:srgbClr val="000000"/>
                </a:solidFill>
                <a:latin typeface="Roboto Condensed"/>
              </a:rPr>
              <a:t> </a:t>
            </a:r>
            <a:r>
              <a:rPr lang="en-US" sz="3888" dirty="0" err="1">
                <a:solidFill>
                  <a:srgbClr val="000000"/>
                </a:solidFill>
                <a:latin typeface="Roboto Condensed"/>
              </a:rPr>
              <a:t>bài</a:t>
            </a:r>
            <a:r>
              <a:rPr lang="en-US" sz="3888" dirty="0">
                <a:solidFill>
                  <a:srgbClr val="000000"/>
                </a:solidFill>
                <a:latin typeface="Roboto Condensed"/>
              </a:rPr>
              <a:t> </a:t>
            </a:r>
            <a:r>
              <a:rPr lang="en-US" sz="3888" dirty="0" err="1">
                <a:solidFill>
                  <a:srgbClr val="000000"/>
                </a:solidFill>
                <a:latin typeface="Roboto Condensed"/>
              </a:rPr>
              <a:t>thơ</a:t>
            </a:r>
            <a:r>
              <a:rPr lang="en-US" sz="3888" dirty="0">
                <a:solidFill>
                  <a:srgbClr val="000000"/>
                </a:solidFill>
                <a:latin typeface="Roboto Condensed"/>
              </a:rPr>
              <a:t> </a:t>
            </a:r>
            <a:r>
              <a:rPr lang="en-US" sz="3888" dirty="0" err="1">
                <a:solidFill>
                  <a:srgbClr val="000000"/>
                </a:solidFill>
                <a:latin typeface="Roboto Condensed"/>
              </a:rPr>
              <a:t>được</a:t>
            </a:r>
            <a:r>
              <a:rPr lang="en-US" sz="3888" dirty="0">
                <a:solidFill>
                  <a:srgbClr val="000000"/>
                </a:solidFill>
                <a:latin typeface="Roboto Condensed"/>
              </a:rPr>
              <a:t> </a:t>
            </a:r>
            <a:r>
              <a:rPr lang="en-US" sz="3888" dirty="0" err="1">
                <a:solidFill>
                  <a:srgbClr val="000000"/>
                </a:solidFill>
                <a:latin typeface="Roboto Condensed"/>
              </a:rPr>
              <a:t>một</a:t>
            </a:r>
            <a:r>
              <a:rPr lang="en-US" sz="3888" dirty="0">
                <a:solidFill>
                  <a:srgbClr val="000000"/>
                </a:solidFill>
                <a:latin typeface="Roboto Condensed"/>
              </a:rPr>
              <a:t> </a:t>
            </a:r>
            <a:r>
              <a:rPr lang="en-US" sz="3888" dirty="0" err="1">
                <a:solidFill>
                  <a:srgbClr val="000000"/>
                </a:solidFill>
                <a:latin typeface="Roboto Condensed"/>
              </a:rPr>
              <a:t>vị</a:t>
            </a:r>
            <a:r>
              <a:rPr lang="en-US" sz="3888" dirty="0">
                <a:solidFill>
                  <a:srgbClr val="000000"/>
                </a:solidFill>
                <a:latin typeface="Roboto Condensed"/>
              </a:rPr>
              <a:t> </a:t>
            </a:r>
            <a:r>
              <a:rPr lang="en-US" sz="3888" dirty="0" err="1">
                <a:solidFill>
                  <a:srgbClr val="000000"/>
                </a:solidFill>
                <a:latin typeface="Roboto Condensed"/>
              </a:rPr>
              <a:t>thần</a:t>
            </a:r>
            <a:r>
              <a:rPr lang="en-US" sz="3888" dirty="0">
                <a:solidFill>
                  <a:srgbClr val="000000"/>
                </a:solidFill>
                <a:latin typeface="Roboto Condensed"/>
              </a:rPr>
              <a:t> </a:t>
            </a:r>
            <a:r>
              <a:rPr lang="en-US" sz="3888" dirty="0" err="1">
                <a:solidFill>
                  <a:srgbClr val="000000"/>
                </a:solidFill>
                <a:latin typeface="Roboto Condensed"/>
              </a:rPr>
              <a:t>ngâm</a:t>
            </a:r>
            <a:r>
              <a:rPr lang="en-US" sz="3888" dirty="0">
                <a:solidFill>
                  <a:srgbClr val="000000"/>
                </a:solidFill>
                <a:latin typeface="Roboto Condensed"/>
              </a:rPr>
              <a:t> </a:t>
            </a:r>
            <a:r>
              <a:rPr lang="en-US" sz="3888" dirty="0" err="1">
                <a:solidFill>
                  <a:srgbClr val="000000"/>
                </a:solidFill>
                <a:latin typeface="Roboto Condensed"/>
              </a:rPr>
              <a:t>đọc</a:t>
            </a:r>
            <a:r>
              <a:rPr lang="en-US" sz="3888" dirty="0">
                <a:solidFill>
                  <a:srgbClr val="000000"/>
                </a:solidFill>
                <a:latin typeface="Roboto Condensed"/>
              </a:rPr>
              <a:t> </a:t>
            </a:r>
            <a:r>
              <a:rPr lang="en-US" sz="3888" dirty="0" err="1">
                <a:solidFill>
                  <a:srgbClr val="000000"/>
                </a:solidFill>
                <a:latin typeface="Roboto Condensed"/>
              </a:rPr>
              <a:t>khiến</a:t>
            </a:r>
            <a:r>
              <a:rPr lang="en-US" sz="3888" dirty="0">
                <a:solidFill>
                  <a:srgbClr val="000000"/>
                </a:solidFill>
                <a:latin typeface="Roboto Condensed"/>
              </a:rPr>
              <a:t> </a:t>
            </a:r>
            <a:r>
              <a:rPr lang="en-US" sz="3888" dirty="0" err="1">
                <a:solidFill>
                  <a:srgbClr val="000000"/>
                </a:solidFill>
                <a:latin typeface="Roboto Condensed"/>
              </a:rPr>
              <a:t>cho</a:t>
            </a:r>
            <a:r>
              <a:rPr lang="en-US" sz="3888" dirty="0">
                <a:solidFill>
                  <a:srgbClr val="000000"/>
                </a:solidFill>
                <a:latin typeface="Roboto Condensed"/>
              </a:rPr>
              <a:t> </a:t>
            </a:r>
            <a:r>
              <a:rPr lang="en-US" sz="3888" dirty="0" err="1">
                <a:solidFill>
                  <a:srgbClr val="000000"/>
                </a:solidFill>
                <a:latin typeface="Roboto Condensed"/>
              </a:rPr>
              <a:t>quân</a:t>
            </a:r>
            <a:r>
              <a:rPr lang="en-US" sz="3888" dirty="0">
                <a:solidFill>
                  <a:srgbClr val="000000"/>
                </a:solidFill>
                <a:latin typeface="Roboto Condensed"/>
              </a:rPr>
              <a:t> Tống </a:t>
            </a:r>
            <a:r>
              <a:rPr lang="en-US" sz="3888" dirty="0" err="1">
                <a:solidFill>
                  <a:srgbClr val="000000"/>
                </a:solidFill>
                <a:latin typeface="Roboto Condensed"/>
              </a:rPr>
              <a:t>hoảng</a:t>
            </a:r>
            <a:r>
              <a:rPr lang="en-US" sz="3888" dirty="0">
                <a:solidFill>
                  <a:srgbClr val="000000"/>
                </a:solidFill>
                <a:latin typeface="Roboto Condensed"/>
              </a:rPr>
              <a:t> </a:t>
            </a:r>
            <a:r>
              <a:rPr lang="en-US" sz="3888" dirty="0" err="1">
                <a:solidFill>
                  <a:srgbClr val="000000"/>
                </a:solidFill>
                <a:latin typeface="Roboto Condensed"/>
              </a:rPr>
              <a:t>sợ</a:t>
            </a:r>
            <a:r>
              <a:rPr lang="en-US" sz="3888" dirty="0">
                <a:solidFill>
                  <a:srgbClr val="000000"/>
                </a:solidFill>
                <a:latin typeface="Roboto Condensed"/>
              </a:rPr>
              <a:t>, </a:t>
            </a:r>
            <a:r>
              <a:rPr lang="en-US" sz="3888" dirty="0" err="1">
                <a:solidFill>
                  <a:srgbClr val="000000"/>
                </a:solidFill>
                <a:latin typeface="Roboto Condensed"/>
              </a:rPr>
              <a:t>giúp</a:t>
            </a:r>
            <a:r>
              <a:rPr lang="en-US" sz="3888" dirty="0">
                <a:solidFill>
                  <a:srgbClr val="000000"/>
                </a:solidFill>
                <a:latin typeface="Roboto Condensed"/>
              </a:rPr>
              <a:t> </a:t>
            </a:r>
            <a:r>
              <a:rPr lang="en-US" sz="3888" dirty="0" err="1">
                <a:solidFill>
                  <a:srgbClr val="000000"/>
                </a:solidFill>
                <a:latin typeface="Roboto Condensed"/>
              </a:rPr>
              <a:t>vua</a:t>
            </a:r>
            <a:r>
              <a:rPr lang="en-US" sz="3888" dirty="0">
                <a:solidFill>
                  <a:srgbClr val="000000"/>
                </a:solidFill>
                <a:latin typeface="Roboto Condensed"/>
              </a:rPr>
              <a:t> Lê Đại Hành </a:t>
            </a:r>
            <a:r>
              <a:rPr lang="en-US" sz="3888" dirty="0" err="1">
                <a:solidFill>
                  <a:srgbClr val="000000"/>
                </a:solidFill>
                <a:latin typeface="Roboto Condensed"/>
              </a:rPr>
              <a:t>đánh</a:t>
            </a:r>
            <a:r>
              <a:rPr lang="en-US" sz="3888" dirty="0">
                <a:solidFill>
                  <a:srgbClr val="000000"/>
                </a:solidFill>
                <a:latin typeface="Roboto Condensed"/>
              </a:rPr>
              <a:t> </a:t>
            </a:r>
            <a:r>
              <a:rPr lang="en-US" sz="3888" dirty="0" err="1">
                <a:solidFill>
                  <a:srgbClr val="000000"/>
                </a:solidFill>
                <a:latin typeface="Roboto Condensed"/>
              </a:rPr>
              <a:t>bại</a:t>
            </a:r>
            <a:r>
              <a:rPr lang="en-US" sz="3888" dirty="0">
                <a:solidFill>
                  <a:srgbClr val="000000"/>
                </a:solidFill>
                <a:latin typeface="Roboto Condensed"/>
              </a:rPr>
              <a:t> </a:t>
            </a:r>
            <a:r>
              <a:rPr lang="en-US" sz="3888" dirty="0" err="1">
                <a:solidFill>
                  <a:srgbClr val="000000"/>
                </a:solidFill>
                <a:latin typeface="Roboto Condensed"/>
              </a:rPr>
              <a:t>quân</a:t>
            </a:r>
            <a:r>
              <a:rPr lang="en-US" sz="3888" dirty="0">
                <a:solidFill>
                  <a:srgbClr val="000000"/>
                </a:solidFill>
                <a:latin typeface="Roboto Condensed"/>
              </a:rPr>
              <a:t> </a:t>
            </a:r>
            <a:r>
              <a:rPr lang="en-US" sz="3888" dirty="0" err="1">
                <a:solidFill>
                  <a:srgbClr val="000000"/>
                </a:solidFill>
                <a:latin typeface="Roboto Condensed"/>
              </a:rPr>
              <a:t>xâm</a:t>
            </a:r>
            <a:r>
              <a:rPr lang="en-US" sz="3888" dirty="0">
                <a:solidFill>
                  <a:srgbClr val="000000"/>
                </a:solidFill>
                <a:latin typeface="Roboto Condensed"/>
              </a:rPr>
              <a:t> </a:t>
            </a:r>
            <a:r>
              <a:rPr lang="en-US" sz="3888" dirty="0" err="1">
                <a:solidFill>
                  <a:srgbClr val="000000"/>
                </a:solidFill>
                <a:latin typeface="Roboto Condensed"/>
              </a:rPr>
              <a:t>lược</a:t>
            </a:r>
            <a:r>
              <a:rPr lang="en-US" sz="3888" dirty="0">
                <a:solidFill>
                  <a:srgbClr val="000000"/>
                </a:solidFill>
                <a:latin typeface="Roboto Condensed"/>
              </a:rPr>
              <a:t> </a:t>
            </a:r>
            <a:r>
              <a:rPr lang="en-US" sz="3888" dirty="0" err="1">
                <a:solidFill>
                  <a:srgbClr val="000000"/>
                </a:solidFill>
                <a:latin typeface="Roboto Condensed"/>
              </a:rPr>
              <a:t>năm</a:t>
            </a:r>
            <a:r>
              <a:rPr lang="en-US" sz="3888" dirty="0">
                <a:solidFill>
                  <a:srgbClr val="000000"/>
                </a:solidFill>
                <a:latin typeface="Roboto Condensed"/>
              </a:rPr>
              <a:t> 981.</a:t>
            </a:r>
          </a:p>
          <a:p>
            <a:pPr algn="just">
              <a:lnSpc>
                <a:spcPts val="5444"/>
              </a:lnSpc>
            </a:pPr>
            <a:endParaRPr lang="en-US" sz="3888" dirty="0">
              <a:solidFill>
                <a:srgbClr val="000000"/>
              </a:solidFill>
              <a:latin typeface="Roboto Condensed"/>
            </a:endParaRPr>
          </a:p>
        </p:txBody>
      </p:sp>
      <p:sp>
        <p:nvSpPr>
          <p:cNvPr id="10" name="Freeform 10"/>
          <p:cNvSpPr/>
          <p:nvPr/>
        </p:nvSpPr>
        <p:spPr>
          <a:xfrm flipH="1">
            <a:off x="-2728059" y="-281075"/>
            <a:ext cx="5926127" cy="2059329"/>
          </a:xfrm>
          <a:custGeom>
            <a:avLst/>
            <a:gdLst/>
            <a:ahLst/>
            <a:cxnLst/>
            <a:rect l="l" t="t" r="r" b="b"/>
            <a:pathLst>
              <a:path w="5926127" h="2059329">
                <a:moveTo>
                  <a:pt x="5926127" y="0"/>
                </a:moveTo>
                <a:lnTo>
                  <a:pt x="0" y="0"/>
                </a:lnTo>
                <a:lnTo>
                  <a:pt x="0" y="2059329"/>
                </a:lnTo>
                <a:lnTo>
                  <a:pt x="5926127" y="2059329"/>
                </a:lnTo>
                <a:lnTo>
                  <a:pt x="592612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628650" y="2101193"/>
            <a:ext cx="5138836" cy="656104"/>
          </a:xfrm>
          <a:prstGeom prst="rect">
            <a:avLst/>
          </a:prstGeom>
        </p:spPr>
        <p:txBody>
          <a:bodyPr lIns="0" tIns="0" rIns="0" bIns="0" rtlCol="0" anchor="t">
            <a:spAutoFit/>
          </a:bodyPr>
          <a:lstStyle/>
          <a:p>
            <a:pPr algn="just">
              <a:lnSpc>
                <a:spcPts val="5311"/>
              </a:lnSpc>
            </a:pPr>
            <a:r>
              <a:rPr lang="en-US" sz="3794" dirty="0">
                <a:solidFill>
                  <a:srgbClr val="000000"/>
                </a:solidFill>
                <a:latin typeface="#9Slide05 Dear Saturday"/>
              </a:rPr>
              <a:t>a. </a:t>
            </a:r>
            <a:r>
              <a:rPr lang="en-US" sz="3794" dirty="0" err="1">
                <a:solidFill>
                  <a:srgbClr val="000000"/>
                </a:solidFill>
                <a:latin typeface="#9Slide05 Dear Saturday"/>
              </a:rPr>
              <a:t>Tác</a:t>
            </a:r>
            <a:r>
              <a:rPr lang="en-US" sz="3794" dirty="0">
                <a:solidFill>
                  <a:srgbClr val="000000"/>
                </a:solidFill>
                <a:latin typeface="#9Slide05 Dear Saturday"/>
              </a:rPr>
              <a:t> </a:t>
            </a:r>
            <a:r>
              <a:rPr lang="en-US" sz="3794" dirty="0" err="1">
                <a:solidFill>
                  <a:srgbClr val="000000"/>
                </a:solidFill>
                <a:latin typeface="#9Slide05 Dear Saturday"/>
              </a:rPr>
              <a:t>giả</a:t>
            </a:r>
            <a:endParaRPr lang="en-US" sz="3794" dirty="0">
              <a:solidFill>
                <a:srgbClr val="000000"/>
              </a:solidFill>
              <a:latin typeface="#9Slide05 Dear Saturday"/>
            </a:endParaRPr>
          </a:p>
        </p:txBody>
      </p:sp>
      <p:sp>
        <p:nvSpPr>
          <p:cNvPr id="15" name="TextBox 15"/>
          <p:cNvSpPr txBox="1"/>
          <p:nvPr/>
        </p:nvSpPr>
        <p:spPr>
          <a:xfrm>
            <a:off x="6124903" y="573375"/>
            <a:ext cx="8134022" cy="805874"/>
          </a:xfrm>
          <a:prstGeom prst="rect">
            <a:avLst/>
          </a:prstGeom>
        </p:spPr>
        <p:txBody>
          <a:bodyPr lIns="0" tIns="0" rIns="0" bIns="0" rtlCol="0" anchor="t">
            <a:spAutoFit/>
          </a:bodyPr>
          <a:lstStyle/>
          <a:p>
            <a:pPr algn="l">
              <a:lnSpc>
                <a:spcPts val="6506"/>
              </a:lnSpc>
              <a:spcBef>
                <a:spcPct val="0"/>
              </a:spcBef>
            </a:pPr>
            <a:r>
              <a:rPr lang="en-US" sz="4647">
                <a:solidFill>
                  <a:srgbClr val="FFFFFF"/>
                </a:solidFill>
                <a:latin typeface="#9Slide05 Dear Saturday"/>
              </a:rPr>
              <a:t>3.1. Tác giả, văn bản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anim calcmode="lin" valueType="num">
                                      <p:cBhvr>
                                        <p:cTn id="1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468768" y="1778254"/>
            <a:ext cx="20219611" cy="10906937"/>
            <a:chOff x="0" y="0"/>
            <a:chExt cx="5325330" cy="2872609"/>
          </a:xfrm>
        </p:grpSpPr>
        <p:sp>
          <p:nvSpPr>
            <p:cNvPr id="3" name="Freeform 3"/>
            <p:cNvSpPr/>
            <p:nvPr/>
          </p:nvSpPr>
          <p:spPr>
            <a:xfrm>
              <a:off x="0" y="0"/>
              <a:ext cx="5325330" cy="2872609"/>
            </a:xfrm>
            <a:custGeom>
              <a:avLst/>
              <a:gdLst/>
              <a:ahLst/>
              <a:cxnLst/>
              <a:rect l="l" t="t" r="r" b="b"/>
              <a:pathLst>
                <a:path w="5325330" h="2872609">
                  <a:moveTo>
                    <a:pt x="0" y="0"/>
                  </a:moveTo>
                  <a:lnTo>
                    <a:pt x="5325330" y="0"/>
                  </a:lnTo>
                  <a:lnTo>
                    <a:pt x="5325330" y="2872609"/>
                  </a:lnTo>
                  <a:lnTo>
                    <a:pt x="0" y="2872609"/>
                  </a:lnTo>
                  <a:close/>
                </a:path>
              </a:pathLst>
            </a:custGeom>
            <a:solidFill>
              <a:srgbClr val="FBF7EE"/>
            </a:solidFill>
          </p:spPr>
          <p:txBody>
            <a:bodyPr/>
            <a:lstStyle/>
            <a:p>
              <a:endParaRPr lang="en-US"/>
            </a:p>
          </p:txBody>
        </p:sp>
        <p:sp>
          <p:nvSpPr>
            <p:cNvPr id="4" name="TextBox 4"/>
            <p:cNvSpPr txBox="1"/>
            <p:nvPr/>
          </p:nvSpPr>
          <p:spPr>
            <a:xfrm>
              <a:off x="0" y="-38100"/>
              <a:ext cx="5325330" cy="291070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2483849"/>
            <a:ext cx="5750633" cy="6929587"/>
          </a:xfrm>
          <a:custGeom>
            <a:avLst/>
            <a:gdLst/>
            <a:ahLst/>
            <a:cxnLst/>
            <a:rect l="l" t="t" r="r" b="b"/>
            <a:pathLst>
              <a:path w="5750633" h="6929587">
                <a:moveTo>
                  <a:pt x="0" y="0"/>
                </a:moveTo>
                <a:lnTo>
                  <a:pt x="5750633" y="0"/>
                </a:lnTo>
                <a:lnTo>
                  <a:pt x="5750633" y="6929587"/>
                </a:lnTo>
                <a:lnTo>
                  <a:pt x="0" y="6929587"/>
                </a:lnTo>
                <a:lnTo>
                  <a:pt x="0" y="0"/>
                </a:lnTo>
                <a:close/>
              </a:path>
            </a:pathLst>
          </a:custGeom>
          <a:blipFill>
            <a:blip r:embed="rId2"/>
            <a:stretch>
              <a:fillRect l="-5452" r="-55134"/>
            </a:stretch>
          </a:blipFill>
        </p:spPr>
        <p:txBody>
          <a:bodyPr/>
          <a:lstStyle/>
          <a:p>
            <a:endParaRPr lang="en-US"/>
          </a:p>
        </p:txBody>
      </p:sp>
      <p:sp>
        <p:nvSpPr>
          <p:cNvPr id="6" name="TextBox 6"/>
          <p:cNvSpPr txBox="1"/>
          <p:nvPr/>
        </p:nvSpPr>
        <p:spPr>
          <a:xfrm>
            <a:off x="7622496" y="2649988"/>
            <a:ext cx="10183416" cy="7194277"/>
          </a:xfrm>
          <a:prstGeom prst="rect">
            <a:avLst/>
          </a:prstGeom>
        </p:spPr>
        <p:txBody>
          <a:bodyPr lIns="0" tIns="0" rIns="0" bIns="0" rtlCol="0" anchor="t">
            <a:spAutoFit/>
          </a:bodyPr>
          <a:lstStyle/>
          <a:p>
            <a:pPr algn="just">
              <a:lnSpc>
                <a:spcPts val="4689"/>
              </a:lnSpc>
            </a:pPr>
            <a:r>
              <a:rPr lang="en-US" sz="3499" dirty="0">
                <a:solidFill>
                  <a:srgbClr val="000000"/>
                </a:solidFill>
                <a:latin typeface="Roboto Condensed"/>
              </a:rPr>
              <a:t>- </a:t>
            </a:r>
            <a:r>
              <a:rPr lang="en-US" sz="3499" dirty="0" err="1">
                <a:solidFill>
                  <a:srgbClr val="000000"/>
                </a:solidFill>
                <a:latin typeface="Roboto Condensed Bold"/>
              </a:rPr>
              <a:t>Bối</a:t>
            </a:r>
            <a:r>
              <a:rPr lang="en-US" sz="3499" dirty="0">
                <a:solidFill>
                  <a:srgbClr val="000000"/>
                </a:solidFill>
                <a:latin typeface="Roboto Condensed Bold"/>
              </a:rPr>
              <a:t> </a:t>
            </a:r>
            <a:r>
              <a:rPr lang="en-US" sz="3499" dirty="0" err="1">
                <a:solidFill>
                  <a:srgbClr val="000000"/>
                </a:solidFill>
                <a:latin typeface="Roboto Condensed Bold"/>
              </a:rPr>
              <a:t>cảnh</a:t>
            </a:r>
            <a:r>
              <a:rPr lang="en-US" sz="3499" dirty="0">
                <a:solidFill>
                  <a:srgbClr val="000000"/>
                </a:solidFill>
                <a:latin typeface="Roboto Condensed Bold"/>
              </a:rPr>
              <a:t> </a:t>
            </a:r>
            <a:r>
              <a:rPr lang="en-US" sz="3499" dirty="0" err="1">
                <a:solidFill>
                  <a:srgbClr val="000000"/>
                </a:solidFill>
                <a:latin typeface="Roboto Condensed Bold"/>
              </a:rPr>
              <a:t>ra</a:t>
            </a:r>
            <a:r>
              <a:rPr lang="en-US" sz="3499" dirty="0">
                <a:solidFill>
                  <a:srgbClr val="000000"/>
                </a:solidFill>
                <a:latin typeface="Roboto Condensed Bold"/>
              </a:rPr>
              <a:t> </a:t>
            </a:r>
            <a:r>
              <a:rPr lang="en-US" sz="3499" dirty="0" err="1">
                <a:solidFill>
                  <a:srgbClr val="000000"/>
                </a:solidFill>
                <a:latin typeface="Roboto Condensed Bold"/>
              </a:rPr>
              <a:t>đời</a:t>
            </a:r>
            <a:r>
              <a:rPr lang="en-US" sz="3499" dirty="0">
                <a:solidFill>
                  <a:srgbClr val="000000"/>
                </a:solidFill>
                <a:latin typeface="Roboto Condensed Bold"/>
              </a:rPr>
              <a:t> </a:t>
            </a:r>
            <a:r>
              <a:rPr lang="en-US" sz="3499" dirty="0" err="1">
                <a:solidFill>
                  <a:srgbClr val="000000"/>
                </a:solidFill>
                <a:latin typeface="Roboto Condensed Bold"/>
              </a:rPr>
              <a:t>bài</a:t>
            </a:r>
            <a:r>
              <a:rPr lang="en-US" sz="3499" dirty="0">
                <a:solidFill>
                  <a:srgbClr val="000000"/>
                </a:solidFill>
                <a:latin typeface="Roboto Condensed Bold"/>
              </a:rPr>
              <a:t> </a:t>
            </a:r>
            <a:r>
              <a:rPr lang="en-US" sz="3499" dirty="0" err="1">
                <a:solidFill>
                  <a:srgbClr val="000000"/>
                </a:solidFill>
                <a:latin typeface="Roboto Condensed Bold"/>
              </a:rPr>
              <a:t>thơ</a:t>
            </a:r>
            <a:r>
              <a:rPr lang="en-US" sz="3499" dirty="0">
                <a:solidFill>
                  <a:srgbClr val="000000"/>
                </a:solidFill>
                <a:latin typeface="Roboto Condensed Bold"/>
              </a:rPr>
              <a:t>: </a:t>
            </a:r>
          </a:p>
          <a:p>
            <a:pPr algn="just">
              <a:lnSpc>
                <a:spcPts val="4689"/>
              </a:lnSpc>
            </a:pPr>
            <a:r>
              <a:rPr lang="en-US" sz="3499" dirty="0" err="1">
                <a:solidFill>
                  <a:srgbClr val="000000"/>
                </a:solidFill>
                <a:latin typeface="Roboto Condensed"/>
              </a:rPr>
              <a:t>Sử</a:t>
            </a:r>
            <a:r>
              <a:rPr lang="en-US" sz="3499" dirty="0">
                <a:solidFill>
                  <a:srgbClr val="000000"/>
                </a:solidFill>
                <a:latin typeface="Roboto Condensed"/>
              </a:rPr>
              <a:t> </a:t>
            </a:r>
            <a:r>
              <a:rPr lang="en-US" sz="3499" dirty="0" err="1">
                <a:solidFill>
                  <a:srgbClr val="000000"/>
                </a:solidFill>
                <a:latin typeface="Roboto Condensed"/>
              </a:rPr>
              <a:t>cũ</a:t>
            </a:r>
            <a:r>
              <a:rPr lang="en-US" sz="3499" dirty="0">
                <a:solidFill>
                  <a:srgbClr val="000000"/>
                </a:solidFill>
                <a:latin typeface="Roboto Condensed"/>
              </a:rPr>
              <a:t> </a:t>
            </a:r>
            <a:r>
              <a:rPr lang="en-US" sz="3499" dirty="0" err="1">
                <a:solidFill>
                  <a:srgbClr val="000000"/>
                </a:solidFill>
                <a:latin typeface="Roboto Condensed"/>
              </a:rPr>
              <a:t>chép</a:t>
            </a:r>
            <a:r>
              <a:rPr lang="en-US" sz="3499" dirty="0">
                <a:solidFill>
                  <a:srgbClr val="000000"/>
                </a:solidFill>
                <a:latin typeface="Roboto Condensed"/>
              </a:rPr>
              <a:t>: 1077, </a:t>
            </a:r>
            <a:r>
              <a:rPr lang="en-US" sz="3499" dirty="0" err="1">
                <a:solidFill>
                  <a:srgbClr val="000000"/>
                </a:solidFill>
                <a:latin typeface="Roboto Condensed"/>
              </a:rPr>
              <a:t>quân</a:t>
            </a:r>
            <a:r>
              <a:rPr lang="en-US" sz="3499" dirty="0">
                <a:solidFill>
                  <a:srgbClr val="000000"/>
                </a:solidFill>
                <a:latin typeface="Roboto Condensed"/>
              </a:rPr>
              <a:t> </a:t>
            </a:r>
            <a:r>
              <a:rPr lang="en-US" sz="3499" dirty="0" err="1">
                <a:solidFill>
                  <a:srgbClr val="000000"/>
                </a:solidFill>
                <a:latin typeface="Roboto Condensed"/>
              </a:rPr>
              <a:t>Tốn</a:t>
            </a:r>
            <a:r>
              <a:rPr lang="en-US" sz="3499" dirty="0">
                <a:solidFill>
                  <a:srgbClr val="000000"/>
                </a:solidFill>
                <a:latin typeface="Roboto Condensed"/>
              </a:rPr>
              <a:t> </a:t>
            </a:r>
            <a:r>
              <a:rPr lang="en-US" sz="3499" dirty="0" err="1">
                <a:solidFill>
                  <a:srgbClr val="000000"/>
                </a:solidFill>
                <a:latin typeface="Roboto Condensed"/>
              </a:rPr>
              <a:t>xâm</a:t>
            </a:r>
            <a:r>
              <a:rPr lang="en-US" sz="3499" dirty="0">
                <a:solidFill>
                  <a:srgbClr val="000000"/>
                </a:solidFill>
                <a:latin typeface="Roboto Condensed"/>
              </a:rPr>
              <a:t> </a:t>
            </a:r>
            <a:r>
              <a:rPr lang="en-US" sz="3499" dirty="0" err="1">
                <a:solidFill>
                  <a:srgbClr val="000000"/>
                </a:solidFill>
                <a:latin typeface="Roboto Condensed"/>
              </a:rPr>
              <a:t>lược</a:t>
            </a:r>
            <a:r>
              <a:rPr lang="en-US" sz="3499" dirty="0">
                <a:solidFill>
                  <a:srgbClr val="000000"/>
                </a:solidFill>
                <a:latin typeface="Roboto Condensed"/>
              </a:rPr>
              <a:t> </a:t>
            </a:r>
            <a:r>
              <a:rPr lang="en-US" sz="3499" dirty="0" err="1">
                <a:solidFill>
                  <a:srgbClr val="000000"/>
                </a:solidFill>
                <a:latin typeface="Roboto Condensed"/>
              </a:rPr>
              <a:t>nước</a:t>
            </a:r>
            <a:r>
              <a:rPr lang="en-US" sz="3499" dirty="0">
                <a:solidFill>
                  <a:srgbClr val="000000"/>
                </a:solidFill>
                <a:latin typeface="Roboto Condensed"/>
              </a:rPr>
              <a:t> ta, </a:t>
            </a:r>
            <a:r>
              <a:rPr lang="en-US" sz="3499" dirty="0" err="1">
                <a:solidFill>
                  <a:srgbClr val="000000"/>
                </a:solidFill>
                <a:latin typeface="Roboto Condensed"/>
              </a:rPr>
              <a:t>vua</a:t>
            </a:r>
            <a:r>
              <a:rPr lang="en-US" sz="3499" dirty="0">
                <a:solidFill>
                  <a:srgbClr val="000000"/>
                </a:solidFill>
                <a:latin typeface="Roboto Condensed"/>
              </a:rPr>
              <a:t> Lý </a:t>
            </a:r>
            <a:r>
              <a:rPr lang="en-US" sz="3499" dirty="0" err="1">
                <a:solidFill>
                  <a:srgbClr val="000000"/>
                </a:solidFill>
                <a:latin typeface="Roboto Condensed"/>
              </a:rPr>
              <a:t>Nhân</a:t>
            </a:r>
            <a:r>
              <a:rPr lang="en-US" sz="3499" dirty="0">
                <a:solidFill>
                  <a:srgbClr val="000000"/>
                </a:solidFill>
                <a:latin typeface="Roboto Condensed"/>
              </a:rPr>
              <a:t> </a:t>
            </a:r>
            <a:r>
              <a:rPr lang="en-US" sz="3499" dirty="0" err="1">
                <a:solidFill>
                  <a:srgbClr val="000000"/>
                </a:solidFill>
                <a:latin typeface="Roboto Condensed"/>
              </a:rPr>
              <a:t>Tông</a:t>
            </a:r>
            <a:r>
              <a:rPr lang="en-US" sz="3499" dirty="0">
                <a:solidFill>
                  <a:srgbClr val="000000"/>
                </a:solidFill>
                <a:latin typeface="Roboto Condensed"/>
              </a:rPr>
              <a:t> </a:t>
            </a:r>
            <a:r>
              <a:rPr lang="en-US" sz="3499" dirty="0" err="1">
                <a:solidFill>
                  <a:srgbClr val="000000"/>
                </a:solidFill>
                <a:latin typeface="Roboto Condensed"/>
              </a:rPr>
              <a:t>sai</a:t>
            </a:r>
            <a:r>
              <a:rPr lang="en-US" sz="3499" dirty="0">
                <a:solidFill>
                  <a:srgbClr val="000000"/>
                </a:solidFill>
                <a:latin typeface="Roboto Condensed"/>
              </a:rPr>
              <a:t> Lý </a:t>
            </a:r>
            <a:r>
              <a:rPr lang="en-US" sz="3499" dirty="0" err="1">
                <a:solidFill>
                  <a:srgbClr val="000000"/>
                </a:solidFill>
                <a:latin typeface="Roboto Condensed"/>
              </a:rPr>
              <a:t>Thường</a:t>
            </a:r>
            <a:r>
              <a:rPr lang="en-US" sz="3499" dirty="0">
                <a:solidFill>
                  <a:srgbClr val="000000"/>
                </a:solidFill>
                <a:latin typeface="Roboto Condensed"/>
              </a:rPr>
              <a:t> </a:t>
            </a:r>
            <a:r>
              <a:rPr lang="en-US" sz="3499" dirty="0" err="1">
                <a:solidFill>
                  <a:srgbClr val="000000"/>
                </a:solidFill>
                <a:latin typeface="Roboto Condensed"/>
              </a:rPr>
              <a:t>Kiệt</a:t>
            </a:r>
            <a:r>
              <a:rPr lang="en-US" sz="3499" dirty="0">
                <a:solidFill>
                  <a:srgbClr val="000000"/>
                </a:solidFill>
                <a:latin typeface="Roboto Condensed"/>
              </a:rPr>
              <a:t> (1019 – 1105), </a:t>
            </a:r>
            <a:r>
              <a:rPr lang="en-US" sz="3499" dirty="0" err="1">
                <a:solidFill>
                  <a:srgbClr val="000000"/>
                </a:solidFill>
                <a:latin typeface="Roboto Condensed"/>
              </a:rPr>
              <a:t>một</a:t>
            </a:r>
            <a:r>
              <a:rPr lang="en-US" sz="3499" dirty="0">
                <a:solidFill>
                  <a:srgbClr val="000000"/>
                </a:solidFill>
                <a:latin typeface="Roboto Condensed"/>
              </a:rPr>
              <a:t> </a:t>
            </a:r>
            <a:r>
              <a:rPr lang="en-US" sz="3499" dirty="0" err="1">
                <a:solidFill>
                  <a:srgbClr val="000000"/>
                </a:solidFill>
                <a:latin typeface="Roboto Condensed"/>
              </a:rPr>
              <a:t>trong</a:t>
            </a:r>
            <a:r>
              <a:rPr lang="en-US" sz="3499" dirty="0">
                <a:solidFill>
                  <a:srgbClr val="000000"/>
                </a:solidFill>
                <a:latin typeface="Roboto Condensed"/>
              </a:rPr>
              <a:t> </a:t>
            </a:r>
            <a:r>
              <a:rPr lang="en-US" sz="3499" dirty="0" err="1">
                <a:solidFill>
                  <a:srgbClr val="000000"/>
                </a:solidFill>
                <a:latin typeface="Roboto Condensed"/>
              </a:rPr>
              <a:t>những</a:t>
            </a:r>
            <a:r>
              <a:rPr lang="en-US" sz="3499" dirty="0">
                <a:solidFill>
                  <a:srgbClr val="000000"/>
                </a:solidFill>
                <a:latin typeface="Roboto Condensed"/>
              </a:rPr>
              <a:t> </a:t>
            </a:r>
            <a:r>
              <a:rPr lang="en-US" sz="3499" dirty="0" err="1">
                <a:solidFill>
                  <a:srgbClr val="000000"/>
                </a:solidFill>
                <a:latin typeface="Roboto Condensed"/>
              </a:rPr>
              <a:t>danh</a:t>
            </a:r>
            <a:r>
              <a:rPr lang="en-US" sz="3499" dirty="0">
                <a:solidFill>
                  <a:srgbClr val="000000"/>
                </a:solidFill>
                <a:latin typeface="Roboto Condensed"/>
              </a:rPr>
              <a:t> </a:t>
            </a:r>
            <a:r>
              <a:rPr lang="en-US" sz="3499" dirty="0" err="1">
                <a:solidFill>
                  <a:srgbClr val="000000"/>
                </a:solidFill>
                <a:latin typeface="Roboto Condensed"/>
              </a:rPr>
              <a:t>tướng</a:t>
            </a:r>
            <a:r>
              <a:rPr lang="en-US" sz="3499" dirty="0">
                <a:solidFill>
                  <a:srgbClr val="000000"/>
                </a:solidFill>
                <a:latin typeface="Roboto Condensed"/>
              </a:rPr>
              <a:t> </a:t>
            </a:r>
            <a:r>
              <a:rPr lang="en-US" sz="3499" dirty="0" err="1">
                <a:solidFill>
                  <a:srgbClr val="000000"/>
                </a:solidFill>
                <a:latin typeface="Roboto Condensed"/>
              </a:rPr>
              <a:t>xuất</a:t>
            </a:r>
            <a:r>
              <a:rPr lang="en-US" sz="3499" dirty="0">
                <a:solidFill>
                  <a:srgbClr val="000000"/>
                </a:solidFill>
                <a:latin typeface="Roboto Condensed"/>
              </a:rPr>
              <a:t> </a:t>
            </a:r>
            <a:r>
              <a:rPr lang="en-US" sz="3499" dirty="0" err="1">
                <a:solidFill>
                  <a:srgbClr val="000000"/>
                </a:solidFill>
                <a:latin typeface="Roboto Condensed"/>
              </a:rPr>
              <a:t>sắc</a:t>
            </a:r>
            <a:r>
              <a:rPr lang="en-US" sz="3499" dirty="0">
                <a:solidFill>
                  <a:srgbClr val="000000"/>
                </a:solidFill>
                <a:latin typeface="Roboto Condensed"/>
              </a:rPr>
              <a:t> </a:t>
            </a:r>
            <a:r>
              <a:rPr lang="en-US" sz="3499" dirty="0" err="1">
                <a:solidFill>
                  <a:srgbClr val="000000"/>
                </a:solidFill>
                <a:latin typeface="Roboto Condensed"/>
              </a:rPr>
              <a:t>nhất</a:t>
            </a:r>
            <a:r>
              <a:rPr lang="en-US" sz="3499" dirty="0">
                <a:solidFill>
                  <a:srgbClr val="000000"/>
                </a:solidFill>
                <a:latin typeface="Roboto Condensed"/>
              </a:rPr>
              <a:t> </a:t>
            </a:r>
            <a:r>
              <a:rPr lang="en-US" sz="3499" dirty="0" err="1">
                <a:solidFill>
                  <a:srgbClr val="000000"/>
                </a:solidFill>
                <a:latin typeface="Roboto Condensed"/>
              </a:rPr>
              <a:t>thời</a:t>
            </a:r>
            <a:r>
              <a:rPr lang="en-US" sz="3499" dirty="0">
                <a:solidFill>
                  <a:srgbClr val="000000"/>
                </a:solidFill>
                <a:latin typeface="Roboto Condensed"/>
              </a:rPr>
              <a:t> Lý, </a:t>
            </a:r>
            <a:r>
              <a:rPr lang="en-US" sz="3499" dirty="0" err="1">
                <a:solidFill>
                  <a:srgbClr val="000000"/>
                </a:solidFill>
                <a:latin typeface="Roboto Condensed"/>
              </a:rPr>
              <a:t>đem</a:t>
            </a:r>
            <a:r>
              <a:rPr lang="en-US" sz="3499" dirty="0">
                <a:solidFill>
                  <a:srgbClr val="000000"/>
                </a:solidFill>
                <a:latin typeface="Roboto Condensed"/>
              </a:rPr>
              <a:t> </a:t>
            </a:r>
            <a:r>
              <a:rPr lang="en-US" sz="3499" dirty="0" err="1">
                <a:solidFill>
                  <a:srgbClr val="000000"/>
                </a:solidFill>
                <a:latin typeface="Roboto Condensed"/>
              </a:rPr>
              <a:t>quân</a:t>
            </a:r>
            <a:r>
              <a:rPr lang="en-US" sz="3499" dirty="0">
                <a:solidFill>
                  <a:srgbClr val="000000"/>
                </a:solidFill>
                <a:latin typeface="Roboto Condensed"/>
              </a:rPr>
              <a:t> </a:t>
            </a:r>
            <a:r>
              <a:rPr lang="en-US" sz="3499" dirty="0" err="1">
                <a:solidFill>
                  <a:srgbClr val="000000"/>
                </a:solidFill>
                <a:latin typeface="Roboto Condensed"/>
              </a:rPr>
              <a:t>chặn</a:t>
            </a:r>
            <a:r>
              <a:rPr lang="en-US" sz="3499" dirty="0">
                <a:solidFill>
                  <a:srgbClr val="000000"/>
                </a:solidFill>
                <a:latin typeface="Roboto Condensed"/>
              </a:rPr>
              <a:t> </a:t>
            </a:r>
            <a:r>
              <a:rPr lang="en-US" sz="3499" dirty="0" err="1">
                <a:solidFill>
                  <a:srgbClr val="000000"/>
                </a:solidFill>
                <a:latin typeface="Roboto Condensed"/>
              </a:rPr>
              <a:t>giặc</a:t>
            </a:r>
            <a:r>
              <a:rPr lang="en-US" sz="3499" dirty="0">
                <a:solidFill>
                  <a:srgbClr val="000000"/>
                </a:solidFill>
                <a:latin typeface="Roboto Condensed"/>
              </a:rPr>
              <a:t> ở </a:t>
            </a:r>
            <a:r>
              <a:rPr lang="en-US" sz="3499" dirty="0" err="1">
                <a:solidFill>
                  <a:srgbClr val="000000"/>
                </a:solidFill>
                <a:latin typeface="Roboto Condensed"/>
              </a:rPr>
              <a:t>pòng</a:t>
            </a:r>
            <a:r>
              <a:rPr lang="en-US" sz="3499" dirty="0">
                <a:solidFill>
                  <a:srgbClr val="000000"/>
                </a:solidFill>
                <a:latin typeface="Roboto Condensed"/>
              </a:rPr>
              <a:t> </a:t>
            </a:r>
            <a:r>
              <a:rPr lang="en-US" sz="3499" dirty="0" err="1">
                <a:solidFill>
                  <a:srgbClr val="000000"/>
                </a:solidFill>
                <a:latin typeface="Roboto Condensed"/>
              </a:rPr>
              <a:t>tuyến</a:t>
            </a:r>
            <a:r>
              <a:rPr lang="en-US" sz="3499" dirty="0">
                <a:solidFill>
                  <a:srgbClr val="000000"/>
                </a:solidFill>
                <a:latin typeface="Roboto Condensed"/>
              </a:rPr>
              <a:t> </a:t>
            </a:r>
            <a:r>
              <a:rPr lang="en-US" sz="3499" dirty="0" err="1">
                <a:solidFill>
                  <a:srgbClr val="000000"/>
                </a:solidFill>
                <a:latin typeface="Roboto Condensed"/>
              </a:rPr>
              <a:t>sông</a:t>
            </a:r>
            <a:r>
              <a:rPr lang="en-US" sz="3499" dirty="0">
                <a:solidFill>
                  <a:srgbClr val="000000"/>
                </a:solidFill>
                <a:latin typeface="Roboto Condensed"/>
              </a:rPr>
              <a:t> Như </a:t>
            </a:r>
            <a:r>
              <a:rPr lang="en-US" sz="3499" dirty="0" err="1">
                <a:solidFill>
                  <a:srgbClr val="000000"/>
                </a:solidFill>
                <a:latin typeface="Roboto Condensed"/>
              </a:rPr>
              <a:t>Nguyệt</a:t>
            </a:r>
            <a:r>
              <a:rPr lang="en-US" sz="3499" dirty="0">
                <a:solidFill>
                  <a:srgbClr val="000000"/>
                </a:solidFill>
                <a:latin typeface="Roboto Condensed"/>
              </a:rPr>
              <a:t>. </a:t>
            </a:r>
            <a:r>
              <a:rPr lang="en-US" sz="3499" dirty="0" err="1">
                <a:solidFill>
                  <a:srgbClr val="000000"/>
                </a:solidFill>
                <a:latin typeface="Roboto Condensed"/>
              </a:rPr>
              <a:t>Vào</a:t>
            </a:r>
            <a:r>
              <a:rPr lang="en-US" sz="3499" dirty="0">
                <a:solidFill>
                  <a:srgbClr val="000000"/>
                </a:solidFill>
                <a:latin typeface="Roboto Condensed"/>
              </a:rPr>
              <a:t> </a:t>
            </a:r>
            <a:r>
              <a:rPr lang="en-US" sz="3499" dirty="0" err="1">
                <a:solidFill>
                  <a:srgbClr val="000000"/>
                </a:solidFill>
                <a:latin typeface="Roboto Condensed"/>
              </a:rPr>
              <a:t>đêm</a:t>
            </a:r>
            <a:r>
              <a:rPr lang="en-US" sz="3499" dirty="0">
                <a:solidFill>
                  <a:srgbClr val="000000"/>
                </a:solidFill>
                <a:latin typeface="Roboto Condensed"/>
              </a:rPr>
              <a:t> </a:t>
            </a:r>
            <a:r>
              <a:rPr lang="en-US" sz="3499" dirty="0" err="1">
                <a:solidFill>
                  <a:srgbClr val="000000"/>
                </a:solidFill>
                <a:latin typeface="Roboto Condensed"/>
              </a:rPr>
              <a:t>khuya</a:t>
            </a:r>
            <a:r>
              <a:rPr lang="en-US" sz="3499" dirty="0">
                <a:solidFill>
                  <a:srgbClr val="000000"/>
                </a:solidFill>
                <a:latin typeface="Roboto Condensed"/>
              </a:rPr>
              <a:t> </a:t>
            </a:r>
            <a:r>
              <a:rPr lang="en-US" sz="3499" dirty="0" err="1">
                <a:solidFill>
                  <a:srgbClr val="000000"/>
                </a:solidFill>
                <a:latin typeface="Roboto Condensed"/>
              </a:rPr>
              <a:t>thanh</a:t>
            </a:r>
            <a:r>
              <a:rPr lang="en-US" sz="3499" dirty="0">
                <a:solidFill>
                  <a:srgbClr val="000000"/>
                </a:solidFill>
                <a:latin typeface="Roboto Condensed"/>
              </a:rPr>
              <a:t> </a:t>
            </a:r>
            <a:r>
              <a:rPr lang="en-US" sz="3499" dirty="0" err="1">
                <a:solidFill>
                  <a:srgbClr val="000000"/>
                </a:solidFill>
                <a:latin typeface="Roboto Condensed"/>
              </a:rPr>
              <a:t>vắng</a:t>
            </a:r>
            <a:r>
              <a:rPr lang="en-US" sz="3499" dirty="0">
                <a:solidFill>
                  <a:srgbClr val="000000"/>
                </a:solidFill>
                <a:latin typeface="Roboto Condensed"/>
              </a:rPr>
              <a:t>, </a:t>
            </a:r>
            <a:r>
              <a:rPr lang="en-US" sz="3499" dirty="0" err="1">
                <a:solidFill>
                  <a:srgbClr val="000000"/>
                </a:solidFill>
                <a:latin typeface="Roboto Condensed"/>
              </a:rPr>
              <a:t>quân</a:t>
            </a:r>
            <a:r>
              <a:rPr lang="en-US" sz="3499" dirty="0">
                <a:solidFill>
                  <a:srgbClr val="000000"/>
                </a:solidFill>
                <a:latin typeface="Roboto Condensed"/>
              </a:rPr>
              <a:t> </a:t>
            </a:r>
            <a:r>
              <a:rPr lang="en-US" sz="3499" dirty="0" err="1">
                <a:solidFill>
                  <a:srgbClr val="000000"/>
                </a:solidFill>
                <a:latin typeface="Roboto Condensed"/>
              </a:rPr>
              <a:t>sĩ</a:t>
            </a:r>
            <a:r>
              <a:rPr lang="en-US" sz="3499" dirty="0">
                <a:solidFill>
                  <a:srgbClr val="000000"/>
                </a:solidFill>
                <a:latin typeface="Roboto Condensed"/>
              </a:rPr>
              <a:t> </a:t>
            </a:r>
            <a:r>
              <a:rPr lang="en-US" sz="3499" dirty="0" err="1">
                <a:solidFill>
                  <a:srgbClr val="000000"/>
                </a:solidFill>
                <a:latin typeface="Roboto Condensed"/>
              </a:rPr>
              <a:t>chợt</a:t>
            </a:r>
            <a:r>
              <a:rPr lang="en-US" sz="3499" dirty="0">
                <a:solidFill>
                  <a:srgbClr val="000000"/>
                </a:solidFill>
                <a:latin typeface="Roboto Condensed"/>
              </a:rPr>
              <a:t> </a:t>
            </a:r>
            <a:r>
              <a:rPr lang="en-US" sz="3499" dirty="0" err="1">
                <a:solidFill>
                  <a:srgbClr val="000000"/>
                </a:solidFill>
                <a:latin typeface="Roboto Condensed"/>
              </a:rPr>
              <a:t>nghe</a:t>
            </a:r>
            <a:r>
              <a:rPr lang="en-US" sz="3499" dirty="0">
                <a:solidFill>
                  <a:srgbClr val="000000"/>
                </a:solidFill>
                <a:latin typeface="Roboto Condensed"/>
              </a:rPr>
              <a:t> </a:t>
            </a:r>
            <a:r>
              <a:rPr lang="en-US" sz="3499" dirty="0" err="1">
                <a:solidFill>
                  <a:srgbClr val="000000"/>
                </a:solidFill>
                <a:latin typeface="Roboto Condensed"/>
              </a:rPr>
              <a:t>tiếng</a:t>
            </a:r>
            <a:r>
              <a:rPr lang="en-US" sz="3499" dirty="0">
                <a:solidFill>
                  <a:srgbClr val="000000"/>
                </a:solidFill>
                <a:latin typeface="Roboto Condensed"/>
              </a:rPr>
              <a:t> </a:t>
            </a:r>
            <a:r>
              <a:rPr lang="en-US" sz="3499" dirty="0" err="1">
                <a:solidFill>
                  <a:srgbClr val="000000"/>
                </a:solidFill>
                <a:latin typeface="Roboto Condensed"/>
              </a:rPr>
              <a:t>ngâm</a:t>
            </a:r>
            <a:r>
              <a:rPr lang="en-US" sz="3499" dirty="0">
                <a:solidFill>
                  <a:srgbClr val="000000"/>
                </a:solidFill>
                <a:latin typeface="Roboto Condensed"/>
              </a:rPr>
              <a:t> </a:t>
            </a:r>
            <a:r>
              <a:rPr lang="en-US" sz="3499" dirty="0" err="1">
                <a:solidFill>
                  <a:srgbClr val="000000"/>
                </a:solidFill>
                <a:latin typeface="Roboto Condensed"/>
              </a:rPr>
              <a:t>bài</a:t>
            </a:r>
            <a:r>
              <a:rPr lang="en-US" sz="3499" dirty="0">
                <a:solidFill>
                  <a:srgbClr val="000000"/>
                </a:solidFill>
                <a:latin typeface="Roboto Condensed"/>
              </a:rPr>
              <a:t> </a:t>
            </a:r>
            <a:r>
              <a:rPr lang="en-US" sz="3499" dirty="0" err="1">
                <a:solidFill>
                  <a:srgbClr val="000000"/>
                </a:solidFill>
                <a:latin typeface="Roboto Condensed"/>
              </a:rPr>
              <a:t>thơ</a:t>
            </a:r>
            <a:r>
              <a:rPr lang="en-US" sz="3499" dirty="0">
                <a:solidFill>
                  <a:srgbClr val="000000"/>
                </a:solidFill>
                <a:latin typeface="Roboto Condensed"/>
              </a:rPr>
              <a:t> </a:t>
            </a:r>
            <a:r>
              <a:rPr lang="en-US" sz="3499" dirty="0" err="1">
                <a:solidFill>
                  <a:srgbClr val="000000"/>
                </a:solidFill>
                <a:latin typeface="Roboto Condensed"/>
              </a:rPr>
              <a:t>này</a:t>
            </a:r>
            <a:r>
              <a:rPr lang="en-US" sz="3499" dirty="0">
                <a:solidFill>
                  <a:srgbClr val="000000"/>
                </a:solidFill>
                <a:latin typeface="Roboto Condensed"/>
              </a:rPr>
              <a:t> </a:t>
            </a:r>
            <a:r>
              <a:rPr lang="en-US" sz="3499" dirty="0" err="1">
                <a:solidFill>
                  <a:srgbClr val="000000"/>
                </a:solidFill>
                <a:latin typeface="Roboto Condensed"/>
              </a:rPr>
              <a:t>trong</a:t>
            </a:r>
            <a:r>
              <a:rPr lang="en-US" sz="3499" dirty="0">
                <a:solidFill>
                  <a:srgbClr val="000000"/>
                </a:solidFill>
                <a:latin typeface="Roboto Condensed"/>
              </a:rPr>
              <a:t> </a:t>
            </a:r>
            <a:r>
              <a:rPr lang="en-US" sz="3499" dirty="0" err="1">
                <a:solidFill>
                  <a:srgbClr val="000000"/>
                </a:solidFill>
                <a:latin typeface="Roboto Condensed"/>
              </a:rPr>
              <a:t>đền</a:t>
            </a:r>
            <a:r>
              <a:rPr lang="en-US" sz="3499" dirty="0">
                <a:solidFill>
                  <a:srgbClr val="000000"/>
                </a:solidFill>
                <a:latin typeface="Roboto Condensed"/>
              </a:rPr>
              <a:t> </a:t>
            </a:r>
            <a:r>
              <a:rPr lang="en-US" sz="3499" dirty="0" err="1">
                <a:solidFill>
                  <a:srgbClr val="000000"/>
                </a:solidFill>
                <a:latin typeface="Roboto Condensed"/>
              </a:rPr>
              <a:t>thờ</a:t>
            </a:r>
            <a:r>
              <a:rPr lang="en-US" sz="3499" dirty="0">
                <a:solidFill>
                  <a:srgbClr val="000000"/>
                </a:solidFill>
                <a:latin typeface="Roboto Condensed"/>
              </a:rPr>
              <a:t> </a:t>
            </a:r>
            <a:r>
              <a:rPr lang="en-US" sz="3499" dirty="0" err="1">
                <a:solidFill>
                  <a:srgbClr val="000000"/>
                </a:solidFill>
                <a:latin typeface="Roboto Condensed"/>
              </a:rPr>
              <a:t>Trương</a:t>
            </a:r>
            <a:r>
              <a:rPr lang="en-US" sz="3499" dirty="0">
                <a:solidFill>
                  <a:srgbClr val="000000"/>
                </a:solidFill>
                <a:latin typeface="Roboto Condensed"/>
              </a:rPr>
              <a:t> </a:t>
            </a:r>
            <a:r>
              <a:rPr lang="en-US" sz="3499" dirty="0" err="1">
                <a:solidFill>
                  <a:srgbClr val="000000"/>
                </a:solidFill>
                <a:latin typeface="Roboto Condensed"/>
              </a:rPr>
              <a:t>Hống</a:t>
            </a:r>
            <a:r>
              <a:rPr lang="en-US" sz="3499" dirty="0">
                <a:solidFill>
                  <a:srgbClr val="000000"/>
                </a:solidFill>
                <a:latin typeface="Roboto Condensed"/>
              </a:rPr>
              <a:t> và </a:t>
            </a:r>
            <a:r>
              <a:rPr lang="en-US" sz="3499" dirty="0" err="1">
                <a:solidFill>
                  <a:srgbClr val="000000"/>
                </a:solidFill>
                <a:latin typeface="Roboto Condensed"/>
              </a:rPr>
              <a:t>Trương</a:t>
            </a:r>
            <a:r>
              <a:rPr lang="en-US" sz="3499" dirty="0">
                <a:solidFill>
                  <a:srgbClr val="000000"/>
                </a:solidFill>
                <a:latin typeface="Roboto Condensed"/>
              </a:rPr>
              <a:t> </a:t>
            </a:r>
            <a:r>
              <a:rPr lang="en-US" sz="3499" dirty="0" err="1">
                <a:solidFill>
                  <a:srgbClr val="000000"/>
                </a:solidFill>
                <a:latin typeface="Roboto Condensed"/>
              </a:rPr>
              <a:t>Hát</a:t>
            </a:r>
            <a:r>
              <a:rPr lang="en-US" sz="3499" dirty="0">
                <a:solidFill>
                  <a:srgbClr val="000000"/>
                </a:solidFill>
                <a:latin typeface="Roboto Condensed"/>
              </a:rPr>
              <a:t> (</a:t>
            </a:r>
            <a:r>
              <a:rPr lang="en-US" sz="3499" dirty="0" err="1">
                <a:solidFill>
                  <a:srgbClr val="000000"/>
                </a:solidFill>
                <a:latin typeface="Roboto Condensed"/>
              </a:rPr>
              <a:t>hai</a:t>
            </a:r>
            <a:r>
              <a:rPr lang="en-US" sz="3499" dirty="0">
                <a:solidFill>
                  <a:srgbClr val="000000"/>
                </a:solidFill>
                <a:latin typeface="Roboto Condensed"/>
              </a:rPr>
              <a:t> </a:t>
            </a:r>
            <a:r>
              <a:rPr lang="en-US" sz="3499" dirty="0" err="1">
                <a:solidFill>
                  <a:srgbClr val="000000"/>
                </a:solidFill>
                <a:latin typeface="Roboto Condensed"/>
              </a:rPr>
              <a:t>vị</a:t>
            </a:r>
            <a:r>
              <a:rPr lang="en-US" sz="3499" dirty="0">
                <a:solidFill>
                  <a:srgbClr val="000000"/>
                </a:solidFill>
                <a:latin typeface="Roboto Condensed"/>
              </a:rPr>
              <a:t> </a:t>
            </a:r>
            <a:r>
              <a:rPr lang="en-US" sz="3499" dirty="0" err="1">
                <a:solidFill>
                  <a:srgbClr val="000000"/>
                </a:solidFill>
                <a:latin typeface="Roboto Condensed"/>
              </a:rPr>
              <a:t>tướng</a:t>
            </a:r>
            <a:r>
              <a:rPr lang="en-US" sz="3499" dirty="0">
                <a:solidFill>
                  <a:srgbClr val="000000"/>
                </a:solidFill>
                <a:latin typeface="Roboto Condensed"/>
              </a:rPr>
              <a:t> </a:t>
            </a:r>
            <a:r>
              <a:rPr lang="en-US" sz="3499" dirty="0" err="1">
                <a:solidFill>
                  <a:srgbClr val="000000"/>
                </a:solidFill>
                <a:latin typeface="Roboto Condensed"/>
              </a:rPr>
              <a:t>giỏi</a:t>
            </a:r>
            <a:r>
              <a:rPr lang="en-US" sz="3499" dirty="0">
                <a:solidFill>
                  <a:srgbClr val="000000"/>
                </a:solidFill>
                <a:latin typeface="Roboto Condensed"/>
              </a:rPr>
              <a:t> </a:t>
            </a:r>
            <a:r>
              <a:rPr lang="en-US" sz="3499" dirty="0" err="1">
                <a:solidFill>
                  <a:srgbClr val="000000"/>
                </a:solidFill>
                <a:latin typeface="Roboto Condensed"/>
              </a:rPr>
              <a:t>thời</a:t>
            </a:r>
            <a:r>
              <a:rPr lang="en-US" sz="3499" dirty="0">
                <a:solidFill>
                  <a:srgbClr val="000000"/>
                </a:solidFill>
                <a:latin typeface="Roboto Condensed"/>
              </a:rPr>
              <a:t> </a:t>
            </a:r>
            <a:r>
              <a:rPr lang="en-US" sz="3499" dirty="0" err="1">
                <a:solidFill>
                  <a:srgbClr val="000000"/>
                </a:solidFill>
                <a:latin typeface="Roboto Condensed"/>
              </a:rPr>
              <a:t>Triệu</a:t>
            </a:r>
            <a:r>
              <a:rPr lang="en-US" sz="3499" dirty="0">
                <a:solidFill>
                  <a:srgbClr val="000000"/>
                </a:solidFill>
                <a:latin typeface="Roboto Condensed"/>
              </a:rPr>
              <a:t> Quang </a:t>
            </a:r>
            <a:r>
              <a:rPr lang="en-US" sz="3499" dirty="0" err="1">
                <a:solidFill>
                  <a:srgbClr val="000000"/>
                </a:solidFill>
                <a:latin typeface="Roboto Condensed"/>
              </a:rPr>
              <a:t>Phục</a:t>
            </a:r>
            <a:r>
              <a:rPr lang="en-US" sz="3499" dirty="0">
                <a:solidFill>
                  <a:srgbClr val="000000"/>
                </a:solidFill>
                <a:latin typeface="Roboto Condensed"/>
              </a:rPr>
              <a:t>). </a:t>
            </a:r>
            <a:r>
              <a:rPr lang="en-US" sz="3499" dirty="0" err="1">
                <a:solidFill>
                  <a:srgbClr val="000000"/>
                </a:solidFill>
                <a:latin typeface="Roboto Condensed"/>
              </a:rPr>
              <a:t>Giọng</a:t>
            </a:r>
            <a:r>
              <a:rPr lang="en-US" sz="3499" dirty="0">
                <a:solidFill>
                  <a:srgbClr val="000000"/>
                </a:solidFill>
                <a:latin typeface="Roboto Condensed"/>
              </a:rPr>
              <a:t> </a:t>
            </a:r>
            <a:r>
              <a:rPr lang="en-US" sz="3499" dirty="0" err="1">
                <a:solidFill>
                  <a:srgbClr val="000000"/>
                </a:solidFill>
                <a:latin typeface="Roboto Condensed"/>
              </a:rPr>
              <a:t>hào</a:t>
            </a:r>
            <a:r>
              <a:rPr lang="en-US" sz="3499" dirty="0">
                <a:solidFill>
                  <a:srgbClr val="000000"/>
                </a:solidFill>
                <a:latin typeface="Roboto Condensed"/>
              </a:rPr>
              <a:t> </a:t>
            </a:r>
            <a:r>
              <a:rPr lang="en-US" sz="3499" dirty="0" err="1">
                <a:solidFill>
                  <a:srgbClr val="000000"/>
                </a:solidFill>
                <a:latin typeface="Roboto Condensed"/>
              </a:rPr>
              <a:t>hùng</a:t>
            </a:r>
            <a:r>
              <a:rPr lang="en-US" sz="3499" dirty="0">
                <a:solidFill>
                  <a:srgbClr val="000000"/>
                </a:solidFill>
                <a:latin typeface="Roboto Condensed"/>
              </a:rPr>
              <a:t>, </a:t>
            </a:r>
            <a:r>
              <a:rPr lang="en-US" sz="3499" dirty="0" err="1">
                <a:solidFill>
                  <a:srgbClr val="000000"/>
                </a:solidFill>
                <a:latin typeface="Roboto Condensed"/>
              </a:rPr>
              <a:t>hào</a:t>
            </a:r>
            <a:r>
              <a:rPr lang="en-US" sz="3499" dirty="0">
                <a:solidFill>
                  <a:srgbClr val="000000"/>
                </a:solidFill>
                <a:latin typeface="Roboto Condensed"/>
              </a:rPr>
              <a:t> </a:t>
            </a:r>
            <a:r>
              <a:rPr lang="en-US" sz="3499" dirty="0" err="1">
                <a:solidFill>
                  <a:srgbClr val="000000"/>
                </a:solidFill>
                <a:latin typeface="Roboto Condensed"/>
              </a:rPr>
              <a:t>khí</a:t>
            </a:r>
            <a:r>
              <a:rPr lang="en-US" sz="3499" dirty="0">
                <a:solidFill>
                  <a:srgbClr val="000000"/>
                </a:solidFill>
                <a:latin typeface="Roboto Condensed"/>
              </a:rPr>
              <a:t> </a:t>
            </a:r>
            <a:r>
              <a:rPr lang="en-US" sz="3499" dirty="0" err="1">
                <a:solidFill>
                  <a:srgbClr val="000000"/>
                </a:solidFill>
                <a:latin typeface="Roboto Condensed"/>
              </a:rPr>
              <a:t>chói</a:t>
            </a:r>
            <a:r>
              <a:rPr lang="en-US" sz="3499" dirty="0">
                <a:solidFill>
                  <a:srgbClr val="000000"/>
                </a:solidFill>
                <a:latin typeface="Roboto Condensed"/>
              </a:rPr>
              <a:t> </a:t>
            </a:r>
            <a:r>
              <a:rPr lang="en-US" sz="3499" dirty="0" err="1">
                <a:solidFill>
                  <a:srgbClr val="000000"/>
                </a:solidFill>
                <a:latin typeface="Roboto Condensed"/>
              </a:rPr>
              <a:t>lóa</a:t>
            </a:r>
            <a:r>
              <a:rPr lang="en-US" sz="3499" dirty="0">
                <a:solidFill>
                  <a:srgbClr val="000000"/>
                </a:solidFill>
                <a:latin typeface="Roboto Condensed"/>
              </a:rPr>
              <a:t> </a:t>
            </a:r>
            <a:r>
              <a:rPr lang="en-US" sz="3499" dirty="0" err="1">
                <a:solidFill>
                  <a:srgbClr val="000000"/>
                </a:solidFill>
                <a:latin typeface="Roboto Condensed"/>
              </a:rPr>
              <a:t>khiến</a:t>
            </a:r>
            <a:r>
              <a:rPr lang="en-US" sz="3499" dirty="0">
                <a:solidFill>
                  <a:srgbClr val="000000"/>
                </a:solidFill>
                <a:latin typeface="Roboto Condensed"/>
              </a:rPr>
              <a:t> </a:t>
            </a:r>
            <a:r>
              <a:rPr lang="en-US" sz="3499" dirty="0" err="1">
                <a:solidFill>
                  <a:srgbClr val="000000"/>
                </a:solidFill>
                <a:latin typeface="Roboto Condensed"/>
              </a:rPr>
              <a:t>quân</a:t>
            </a:r>
            <a:r>
              <a:rPr lang="en-US" sz="3499" dirty="0">
                <a:solidFill>
                  <a:srgbClr val="000000"/>
                </a:solidFill>
                <a:latin typeface="Roboto Condensed"/>
              </a:rPr>
              <a:t> </a:t>
            </a:r>
            <a:r>
              <a:rPr lang="en-US" sz="3499" dirty="0" err="1">
                <a:solidFill>
                  <a:srgbClr val="000000"/>
                </a:solidFill>
                <a:latin typeface="Roboto Condensed"/>
              </a:rPr>
              <a:t>giặc</a:t>
            </a:r>
            <a:r>
              <a:rPr lang="en-US" sz="3499" dirty="0">
                <a:solidFill>
                  <a:srgbClr val="000000"/>
                </a:solidFill>
                <a:latin typeface="Roboto Condensed"/>
              </a:rPr>
              <a:t> </a:t>
            </a:r>
            <a:r>
              <a:rPr lang="en-US" sz="3499" dirty="0" err="1">
                <a:solidFill>
                  <a:srgbClr val="000000"/>
                </a:solidFill>
                <a:latin typeface="Roboto Condensed"/>
              </a:rPr>
              <a:t>hoảng</a:t>
            </a:r>
            <a:r>
              <a:rPr lang="en-US" sz="3499" dirty="0">
                <a:solidFill>
                  <a:srgbClr val="000000"/>
                </a:solidFill>
                <a:latin typeface="Roboto Condensed"/>
              </a:rPr>
              <a:t> </a:t>
            </a:r>
            <a:r>
              <a:rPr lang="en-US" sz="3499" dirty="0" err="1">
                <a:solidFill>
                  <a:srgbClr val="000000"/>
                </a:solidFill>
                <a:latin typeface="Roboto Condensed"/>
              </a:rPr>
              <a:t>loạn</a:t>
            </a:r>
            <a:r>
              <a:rPr lang="en-US" sz="3499" dirty="0">
                <a:solidFill>
                  <a:srgbClr val="000000"/>
                </a:solidFill>
                <a:latin typeface="Roboto Condensed"/>
              </a:rPr>
              <a:t>. </a:t>
            </a:r>
            <a:r>
              <a:rPr lang="en-US" sz="3499" dirty="0" err="1">
                <a:solidFill>
                  <a:srgbClr val="000000"/>
                </a:solidFill>
                <a:latin typeface="Roboto Condensed"/>
              </a:rPr>
              <a:t>Về</a:t>
            </a:r>
            <a:r>
              <a:rPr lang="en-US" sz="3499" dirty="0">
                <a:solidFill>
                  <a:srgbClr val="000000"/>
                </a:solidFill>
                <a:latin typeface="Roboto Condensed"/>
              </a:rPr>
              <a:t> </a:t>
            </a:r>
            <a:r>
              <a:rPr lang="en-US" sz="3499" dirty="0" err="1">
                <a:solidFill>
                  <a:srgbClr val="000000"/>
                </a:solidFill>
                <a:latin typeface="Roboto Condensed"/>
              </a:rPr>
              <a:t>sau</a:t>
            </a:r>
            <a:r>
              <a:rPr lang="en-US" sz="3499" dirty="0">
                <a:solidFill>
                  <a:srgbClr val="000000"/>
                </a:solidFill>
                <a:latin typeface="Roboto Condensed"/>
              </a:rPr>
              <a:t> </a:t>
            </a:r>
            <a:r>
              <a:rPr lang="en-US" sz="3499" dirty="0" err="1">
                <a:solidFill>
                  <a:srgbClr val="000000"/>
                </a:solidFill>
                <a:latin typeface="Roboto Condensed"/>
              </a:rPr>
              <a:t>như</a:t>
            </a:r>
            <a:r>
              <a:rPr lang="en-US" sz="3499" dirty="0">
                <a:solidFill>
                  <a:srgbClr val="000000"/>
                </a:solidFill>
                <a:latin typeface="Roboto Condensed"/>
              </a:rPr>
              <a:t> </a:t>
            </a:r>
            <a:r>
              <a:rPr lang="en-US" sz="3499" dirty="0" err="1">
                <a:solidFill>
                  <a:srgbClr val="000000"/>
                </a:solidFill>
                <a:latin typeface="Roboto Condensed"/>
              </a:rPr>
              <a:t>lời</a:t>
            </a:r>
            <a:r>
              <a:rPr lang="en-US" sz="3499" dirty="0">
                <a:solidFill>
                  <a:srgbClr val="000000"/>
                </a:solidFill>
                <a:latin typeface="Roboto Condensed"/>
              </a:rPr>
              <a:t> </a:t>
            </a:r>
            <a:r>
              <a:rPr lang="en-US" sz="3499" dirty="0" err="1">
                <a:solidFill>
                  <a:srgbClr val="000000"/>
                </a:solidFill>
                <a:latin typeface="Roboto Condensed"/>
              </a:rPr>
              <a:t>bài</a:t>
            </a:r>
            <a:r>
              <a:rPr lang="en-US" sz="3499" dirty="0">
                <a:solidFill>
                  <a:srgbClr val="000000"/>
                </a:solidFill>
                <a:latin typeface="Roboto Condensed"/>
              </a:rPr>
              <a:t> </a:t>
            </a:r>
            <a:r>
              <a:rPr lang="en-US" sz="3499" dirty="0" err="1">
                <a:solidFill>
                  <a:srgbClr val="000000"/>
                </a:solidFill>
                <a:latin typeface="Roboto Condensed"/>
              </a:rPr>
              <a:t>thơ</a:t>
            </a:r>
            <a:r>
              <a:rPr lang="en-US" sz="3499" dirty="0">
                <a:solidFill>
                  <a:srgbClr val="000000"/>
                </a:solidFill>
                <a:latin typeface="Roboto Condensed"/>
              </a:rPr>
              <a:t>, </a:t>
            </a:r>
            <a:r>
              <a:rPr lang="en-US" sz="3499" dirty="0" err="1">
                <a:solidFill>
                  <a:srgbClr val="000000"/>
                </a:solidFill>
                <a:latin typeface="Roboto Condensed"/>
              </a:rPr>
              <a:t>quân</a:t>
            </a:r>
            <a:r>
              <a:rPr lang="en-US" sz="3499" dirty="0">
                <a:solidFill>
                  <a:srgbClr val="000000"/>
                </a:solidFill>
                <a:latin typeface="Roboto Condensed"/>
              </a:rPr>
              <a:t> và </a:t>
            </a:r>
            <a:r>
              <a:rPr lang="en-US" sz="3499" dirty="0" err="1">
                <a:solidFill>
                  <a:srgbClr val="000000"/>
                </a:solidFill>
                <a:latin typeface="Roboto Condensed"/>
              </a:rPr>
              <a:t>dân</a:t>
            </a:r>
            <a:r>
              <a:rPr lang="en-US" sz="3499" dirty="0">
                <a:solidFill>
                  <a:srgbClr val="000000"/>
                </a:solidFill>
                <a:latin typeface="Roboto Condensed"/>
              </a:rPr>
              <a:t> ta </a:t>
            </a:r>
            <a:r>
              <a:rPr lang="en-US" sz="3499" dirty="0" err="1">
                <a:solidFill>
                  <a:srgbClr val="000000"/>
                </a:solidFill>
                <a:latin typeface="Roboto Condensed"/>
              </a:rPr>
              <a:t>đã</a:t>
            </a:r>
            <a:r>
              <a:rPr lang="en-US" sz="3499" dirty="0">
                <a:solidFill>
                  <a:srgbClr val="000000"/>
                </a:solidFill>
                <a:latin typeface="Roboto Condensed"/>
              </a:rPr>
              <a:t> </a:t>
            </a:r>
            <a:r>
              <a:rPr lang="en-US" sz="3499" dirty="0" err="1">
                <a:solidFill>
                  <a:srgbClr val="000000"/>
                </a:solidFill>
                <a:latin typeface="Roboto Condensed"/>
              </a:rPr>
              <a:t>chiến</a:t>
            </a:r>
            <a:r>
              <a:rPr lang="en-US" sz="3499" dirty="0">
                <a:solidFill>
                  <a:srgbClr val="000000"/>
                </a:solidFill>
                <a:latin typeface="Roboto Condensed"/>
              </a:rPr>
              <a:t> </a:t>
            </a:r>
            <a:r>
              <a:rPr lang="en-US" sz="3499" dirty="0" err="1">
                <a:solidFill>
                  <a:srgbClr val="000000"/>
                </a:solidFill>
                <a:latin typeface="Roboto Condensed"/>
              </a:rPr>
              <a:t>thắng</a:t>
            </a:r>
            <a:r>
              <a:rPr lang="en-US" sz="3499" dirty="0">
                <a:solidFill>
                  <a:srgbClr val="000000"/>
                </a:solidFill>
                <a:latin typeface="Roboto Condensed"/>
              </a:rPr>
              <a:t> </a:t>
            </a:r>
            <a:r>
              <a:rPr lang="en-US" sz="3499" dirty="0" err="1">
                <a:solidFill>
                  <a:srgbClr val="000000"/>
                </a:solidFill>
                <a:latin typeface="Roboto Condensed"/>
              </a:rPr>
              <a:t>quân</a:t>
            </a:r>
            <a:r>
              <a:rPr lang="en-US" sz="3499" dirty="0">
                <a:solidFill>
                  <a:srgbClr val="000000"/>
                </a:solidFill>
                <a:latin typeface="Roboto Condensed"/>
              </a:rPr>
              <a:t> </a:t>
            </a:r>
            <a:r>
              <a:rPr lang="en-US" sz="3499" dirty="0" err="1">
                <a:solidFill>
                  <a:srgbClr val="000000"/>
                </a:solidFill>
                <a:latin typeface="Roboto Condensed"/>
              </a:rPr>
              <a:t>giặc</a:t>
            </a:r>
            <a:r>
              <a:rPr lang="en-US" sz="3499" dirty="0">
                <a:solidFill>
                  <a:srgbClr val="000000"/>
                </a:solidFill>
                <a:latin typeface="Roboto Condensed"/>
              </a:rPr>
              <a:t>.</a:t>
            </a:r>
          </a:p>
          <a:p>
            <a:pPr algn="just">
              <a:lnSpc>
                <a:spcPts val="4689"/>
              </a:lnSpc>
            </a:pPr>
            <a:r>
              <a:rPr lang="en-US" sz="3499" dirty="0">
                <a:solidFill>
                  <a:srgbClr val="000000"/>
                </a:solidFill>
                <a:latin typeface="Roboto Condensed"/>
              </a:rPr>
              <a:t> - </a:t>
            </a:r>
            <a:r>
              <a:rPr lang="en-US" sz="3499" dirty="0" err="1">
                <a:solidFill>
                  <a:srgbClr val="000000"/>
                </a:solidFill>
                <a:latin typeface="Roboto Condensed Bold"/>
              </a:rPr>
              <a:t>Thể</a:t>
            </a:r>
            <a:r>
              <a:rPr lang="en-US" sz="3499" dirty="0">
                <a:solidFill>
                  <a:srgbClr val="000000"/>
                </a:solidFill>
                <a:latin typeface="Roboto Condensed Bold"/>
              </a:rPr>
              <a:t> </a:t>
            </a:r>
            <a:r>
              <a:rPr lang="en-US" sz="3499" dirty="0" err="1">
                <a:solidFill>
                  <a:srgbClr val="000000"/>
                </a:solidFill>
                <a:latin typeface="Roboto Condensed Bold"/>
              </a:rPr>
              <a:t>thơ</a:t>
            </a:r>
            <a:r>
              <a:rPr lang="en-US" sz="3499" dirty="0">
                <a:solidFill>
                  <a:srgbClr val="000000"/>
                </a:solidFill>
                <a:latin typeface="Roboto Condensed"/>
              </a:rPr>
              <a:t>: </a:t>
            </a:r>
            <a:r>
              <a:rPr lang="en-US" sz="3499" dirty="0" err="1">
                <a:solidFill>
                  <a:srgbClr val="000000"/>
                </a:solidFill>
                <a:latin typeface="Roboto Condensed"/>
              </a:rPr>
              <a:t>thất</a:t>
            </a:r>
            <a:r>
              <a:rPr lang="en-US" sz="3499" dirty="0">
                <a:solidFill>
                  <a:srgbClr val="000000"/>
                </a:solidFill>
                <a:latin typeface="Roboto Condensed"/>
              </a:rPr>
              <a:t> </a:t>
            </a:r>
            <a:r>
              <a:rPr lang="en-US" sz="3499" dirty="0" err="1">
                <a:solidFill>
                  <a:srgbClr val="000000"/>
                </a:solidFill>
                <a:latin typeface="Roboto Condensed"/>
              </a:rPr>
              <a:t>ngôn</a:t>
            </a:r>
            <a:r>
              <a:rPr lang="en-US" sz="3499" dirty="0">
                <a:solidFill>
                  <a:srgbClr val="000000"/>
                </a:solidFill>
                <a:latin typeface="Roboto Condensed"/>
              </a:rPr>
              <a:t> </a:t>
            </a:r>
            <a:r>
              <a:rPr lang="en-US" sz="3499" dirty="0" err="1">
                <a:solidFill>
                  <a:srgbClr val="000000"/>
                </a:solidFill>
                <a:latin typeface="Roboto Condensed"/>
              </a:rPr>
              <a:t>tứ</a:t>
            </a:r>
            <a:r>
              <a:rPr lang="en-US" sz="3499" dirty="0">
                <a:solidFill>
                  <a:srgbClr val="000000"/>
                </a:solidFill>
                <a:latin typeface="Roboto Condensed"/>
              </a:rPr>
              <a:t> </a:t>
            </a:r>
            <a:r>
              <a:rPr lang="en-US" sz="3499" dirty="0" err="1">
                <a:solidFill>
                  <a:srgbClr val="000000"/>
                </a:solidFill>
                <a:latin typeface="Roboto Condensed"/>
              </a:rPr>
              <a:t>tuyệt</a:t>
            </a:r>
            <a:r>
              <a:rPr lang="en-US" sz="3499" dirty="0">
                <a:solidFill>
                  <a:srgbClr val="000000"/>
                </a:solidFill>
                <a:latin typeface="Roboto Condensed"/>
              </a:rPr>
              <a:t> </a:t>
            </a:r>
            <a:r>
              <a:rPr lang="en-US" sz="3499" dirty="0" err="1">
                <a:solidFill>
                  <a:srgbClr val="000000"/>
                </a:solidFill>
                <a:latin typeface="Roboto Condensed"/>
              </a:rPr>
              <a:t>Đường</a:t>
            </a:r>
            <a:r>
              <a:rPr lang="en-US" sz="3499" dirty="0">
                <a:solidFill>
                  <a:srgbClr val="000000"/>
                </a:solidFill>
                <a:latin typeface="Roboto Condensed"/>
              </a:rPr>
              <a:t> </a:t>
            </a:r>
            <a:r>
              <a:rPr lang="en-US" sz="3499" dirty="0" err="1">
                <a:solidFill>
                  <a:srgbClr val="000000"/>
                </a:solidFill>
                <a:latin typeface="Roboto Condensed"/>
              </a:rPr>
              <a:t>luật</a:t>
            </a:r>
            <a:endParaRPr lang="en-US" sz="3499" dirty="0">
              <a:solidFill>
                <a:srgbClr val="000000"/>
              </a:solidFill>
              <a:latin typeface="Roboto Condensed"/>
            </a:endParaRPr>
          </a:p>
          <a:p>
            <a:pPr algn="just">
              <a:lnSpc>
                <a:spcPts val="4689"/>
              </a:lnSpc>
            </a:pPr>
            <a:endParaRPr lang="en-US" sz="3499" dirty="0">
              <a:solidFill>
                <a:srgbClr val="000000"/>
              </a:solidFill>
              <a:latin typeface="Roboto Condensed"/>
            </a:endParaRPr>
          </a:p>
        </p:txBody>
      </p:sp>
      <p:sp>
        <p:nvSpPr>
          <p:cNvPr id="7" name="Freeform 7"/>
          <p:cNvSpPr/>
          <p:nvPr/>
        </p:nvSpPr>
        <p:spPr>
          <a:xfrm flipH="1">
            <a:off x="13123346" y="-396597"/>
            <a:ext cx="5926127" cy="2059329"/>
          </a:xfrm>
          <a:custGeom>
            <a:avLst/>
            <a:gdLst/>
            <a:ahLst/>
            <a:cxnLst/>
            <a:rect l="l" t="t" r="r" b="b"/>
            <a:pathLst>
              <a:path w="5926127" h="2059329">
                <a:moveTo>
                  <a:pt x="5926128" y="0"/>
                </a:moveTo>
                <a:lnTo>
                  <a:pt x="0" y="0"/>
                </a:lnTo>
                <a:lnTo>
                  <a:pt x="0" y="2059330"/>
                </a:lnTo>
                <a:lnTo>
                  <a:pt x="5926128" y="2059330"/>
                </a:lnTo>
                <a:lnTo>
                  <a:pt x="592612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7622496" y="1870695"/>
            <a:ext cx="5138836" cy="722144"/>
          </a:xfrm>
          <a:prstGeom prst="rect">
            <a:avLst/>
          </a:prstGeom>
        </p:spPr>
        <p:txBody>
          <a:bodyPr lIns="0" tIns="0" rIns="0" bIns="0" rtlCol="0" anchor="t">
            <a:spAutoFit/>
          </a:bodyPr>
          <a:lstStyle/>
          <a:p>
            <a:pPr algn="just">
              <a:lnSpc>
                <a:spcPts val="5871"/>
              </a:lnSpc>
            </a:pPr>
            <a:r>
              <a:rPr lang="en-US" sz="4194">
                <a:solidFill>
                  <a:srgbClr val="000000"/>
                </a:solidFill>
                <a:latin typeface="#9Slide05 Dear Saturday"/>
              </a:rPr>
              <a:t>b. Văn bản</a:t>
            </a:r>
          </a:p>
        </p:txBody>
      </p:sp>
      <p:sp>
        <p:nvSpPr>
          <p:cNvPr id="11" name="TextBox 11"/>
          <p:cNvSpPr txBox="1"/>
          <p:nvPr/>
        </p:nvSpPr>
        <p:spPr>
          <a:xfrm>
            <a:off x="6124903" y="573375"/>
            <a:ext cx="8134022" cy="805874"/>
          </a:xfrm>
          <a:prstGeom prst="rect">
            <a:avLst/>
          </a:prstGeom>
        </p:spPr>
        <p:txBody>
          <a:bodyPr lIns="0" tIns="0" rIns="0" bIns="0" rtlCol="0" anchor="t">
            <a:spAutoFit/>
          </a:bodyPr>
          <a:lstStyle/>
          <a:p>
            <a:pPr algn="l">
              <a:lnSpc>
                <a:spcPts val="6506"/>
              </a:lnSpc>
              <a:spcBef>
                <a:spcPct val="0"/>
              </a:spcBef>
            </a:pPr>
            <a:r>
              <a:rPr lang="en-US" sz="4647">
                <a:solidFill>
                  <a:srgbClr val="FFFFFF"/>
                </a:solidFill>
                <a:latin typeface="#9Slide05 Dear Saturday"/>
              </a:rPr>
              <a:t>3.1. Tác giả, văn bản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33345" y="933450"/>
            <a:ext cx="8410655" cy="886514"/>
          </a:xfrm>
          <a:prstGeom prst="rect">
            <a:avLst/>
          </a:prstGeom>
        </p:spPr>
        <p:txBody>
          <a:bodyPr lIns="0" tIns="0" rIns="0" bIns="0" rtlCol="0" anchor="t">
            <a:spAutoFit/>
          </a:bodyPr>
          <a:lstStyle/>
          <a:p>
            <a:pPr algn="ctr">
              <a:lnSpc>
                <a:spcPts val="7312"/>
              </a:lnSpc>
            </a:pPr>
            <a:r>
              <a:rPr lang="en-US" sz="5222">
                <a:solidFill>
                  <a:srgbClr val="FFFFFF"/>
                </a:solidFill>
                <a:latin typeface="Fraunces Bold"/>
              </a:rPr>
              <a:t>3. KHÁM PHÁ VĂN BẢN</a:t>
            </a:r>
          </a:p>
        </p:txBody>
      </p:sp>
      <p:sp>
        <p:nvSpPr>
          <p:cNvPr id="3" name="TextBox 3"/>
          <p:cNvSpPr txBox="1"/>
          <p:nvPr/>
        </p:nvSpPr>
        <p:spPr>
          <a:xfrm>
            <a:off x="981403" y="2355614"/>
            <a:ext cx="8134022" cy="805874"/>
          </a:xfrm>
          <a:prstGeom prst="rect">
            <a:avLst/>
          </a:prstGeom>
        </p:spPr>
        <p:txBody>
          <a:bodyPr lIns="0" tIns="0" rIns="0" bIns="0" rtlCol="0" anchor="t">
            <a:spAutoFit/>
          </a:bodyPr>
          <a:lstStyle/>
          <a:p>
            <a:pPr algn="l">
              <a:lnSpc>
                <a:spcPts val="6506"/>
              </a:lnSpc>
              <a:spcBef>
                <a:spcPct val="0"/>
              </a:spcBef>
            </a:pPr>
            <a:r>
              <a:rPr lang="en-US" sz="4647" dirty="0">
                <a:solidFill>
                  <a:srgbClr val="FFFFFF"/>
                </a:solidFill>
                <a:latin typeface="#9Slide05 Dear Saturday"/>
              </a:rPr>
              <a:t>3.2. </a:t>
            </a:r>
            <a:r>
              <a:rPr lang="en-US" sz="4647" dirty="0" err="1">
                <a:solidFill>
                  <a:srgbClr val="FFFFFF"/>
                </a:solidFill>
                <a:latin typeface="#9Slide05 Dear Saturday"/>
              </a:rPr>
              <a:t>Đọc</a:t>
            </a:r>
            <a:r>
              <a:rPr lang="en-US" sz="4647" dirty="0">
                <a:solidFill>
                  <a:srgbClr val="FFFFFF"/>
                </a:solidFill>
                <a:latin typeface="#9Slide05 Dear Saturday"/>
              </a:rPr>
              <a:t> - </a:t>
            </a:r>
            <a:r>
              <a:rPr lang="en-US" sz="4647" dirty="0" err="1">
                <a:solidFill>
                  <a:srgbClr val="FFFFFF"/>
                </a:solidFill>
                <a:latin typeface="#9Slide05 Dear Saturday"/>
              </a:rPr>
              <a:t>hiểu</a:t>
            </a:r>
            <a:r>
              <a:rPr lang="en-US" sz="4647" dirty="0">
                <a:solidFill>
                  <a:srgbClr val="FFFFFF"/>
                </a:solidFill>
                <a:latin typeface="#9Slide05 Dear Saturday"/>
              </a:rPr>
              <a:t> </a:t>
            </a:r>
            <a:r>
              <a:rPr lang="en-US" sz="4647" dirty="0" err="1">
                <a:solidFill>
                  <a:srgbClr val="FFFFFF"/>
                </a:solidFill>
                <a:latin typeface="#9Slide05 Dear Saturday"/>
              </a:rPr>
              <a:t>văn</a:t>
            </a:r>
            <a:r>
              <a:rPr lang="en-US" sz="4647" dirty="0">
                <a:solidFill>
                  <a:srgbClr val="FFFFFF"/>
                </a:solidFill>
                <a:latin typeface="#9Slide05 Dear Saturday"/>
              </a:rPr>
              <a:t> </a:t>
            </a:r>
            <a:r>
              <a:rPr lang="en-US" sz="4647" dirty="0" err="1">
                <a:solidFill>
                  <a:srgbClr val="FFFFFF"/>
                </a:solidFill>
                <a:latin typeface="#9Slide05 Dear Saturday"/>
              </a:rPr>
              <a:t>bản</a:t>
            </a:r>
            <a:endParaRPr lang="en-US" sz="4647" dirty="0">
              <a:solidFill>
                <a:srgbClr val="FFFFFF"/>
              </a:solidFill>
              <a:latin typeface="#9Slide05 Dear Saturday"/>
            </a:endParaRPr>
          </a:p>
        </p:txBody>
      </p:sp>
      <p:sp>
        <p:nvSpPr>
          <p:cNvPr id="4" name="Freeform 4"/>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2"/>
            <a:stretch>
              <a:fillRect/>
            </a:stretch>
          </a:blipFill>
        </p:spPr>
        <p:txBody>
          <a:bodyPr/>
          <a:lstStyle/>
          <a:p>
            <a:endParaRPr lang="en-US"/>
          </a:p>
        </p:txBody>
      </p:sp>
      <p:sp>
        <p:nvSpPr>
          <p:cNvPr id="5" name="Freeform 5"/>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3"/>
            <a:stretch>
              <a:fillRect/>
            </a:stretch>
          </a:blipFill>
        </p:spPr>
        <p:txBody>
          <a:bodyPr/>
          <a:lstStyle/>
          <a:p>
            <a:endParaRPr lang="en-US"/>
          </a:p>
        </p:txBody>
      </p:sp>
      <p:grpSp>
        <p:nvGrpSpPr>
          <p:cNvPr id="6" name="Group 6"/>
          <p:cNvGrpSpPr/>
          <p:nvPr/>
        </p:nvGrpSpPr>
        <p:grpSpPr>
          <a:xfrm>
            <a:off x="593411" y="4890743"/>
            <a:ext cx="17044027" cy="3471395"/>
            <a:chOff x="0" y="0"/>
            <a:chExt cx="4488962" cy="914277"/>
          </a:xfrm>
        </p:grpSpPr>
        <p:sp>
          <p:nvSpPr>
            <p:cNvPr id="7" name="Freeform 7"/>
            <p:cNvSpPr/>
            <p:nvPr/>
          </p:nvSpPr>
          <p:spPr>
            <a:xfrm>
              <a:off x="0" y="0"/>
              <a:ext cx="4488962" cy="914277"/>
            </a:xfrm>
            <a:custGeom>
              <a:avLst/>
              <a:gdLst/>
              <a:ahLst/>
              <a:cxnLst/>
              <a:rect l="l" t="t" r="r" b="b"/>
              <a:pathLst>
                <a:path w="4488962" h="914277">
                  <a:moveTo>
                    <a:pt x="23166" y="0"/>
                  </a:moveTo>
                  <a:lnTo>
                    <a:pt x="4465796" y="0"/>
                  </a:lnTo>
                  <a:cubicBezTo>
                    <a:pt x="4478590" y="0"/>
                    <a:pt x="4488962" y="10372"/>
                    <a:pt x="4488962" y="23166"/>
                  </a:cubicBezTo>
                  <a:lnTo>
                    <a:pt x="4488962" y="891111"/>
                  </a:lnTo>
                  <a:cubicBezTo>
                    <a:pt x="4488962" y="903905"/>
                    <a:pt x="4478590" y="914277"/>
                    <a:pt x="4465796" y="914277"/>
                  </a:cubicBezTo>
                  <a:lnTo>
                    <a:pt x="23166" y="914277"/>
                  </a:lnTo>
                  <a:cubicBezTo>
                    <a:pt x="10372" y="914277"/>
                    <a:pt x="0" y="903905"/>
                    <a:pt x="0" y="891111"/>
                  </a:cubicBezTo>
                  <a:lnTo>
                    <a:pt x="0" y="23166"/>
                  </a:lnTo>
                  <a:cubicBezTo>
                    <a:pt x="0" y="10372"/>
                    <a:pt x="10372" y="0"/>
                    <a:pt x="23166" y="0"/>
                  </a:cubicBezTo>
                  <a:close/>
                </a:path>
              </a:pathLst>
            </a:custGeom>
            <a:solidFill>
              <a:srgbClr val="FBF7EE"/>
            </a:solidFill>
          </p:spPr>
          <p:txBody>
            <a:bodyPr/>
            <a:lstStyle/>
            <a:p>
              <a:endParaRPr lang="en-US"/>
            </a:p>
          </p:txBody>
        </p:sp>
        <p:sp>
          <p:nvSpPr>
            <p:cNvPr id="8" name="TextBox 8"/>
            <p:cNvSpPr txBox="1"/>
            <p:nvPr/>
          </p:nvSpPr>
          <p:spPr>
            <a:xfrm>
              <a:off x="0" y="-38100"/>
              <a:ext cx="4488962" cy="952377"/>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62795" y="5402550"/>
            <a:ext cx="16230600" cy="2434649"/>
          </a:xfrm>
          <a:prstGeom prst="rect">
            <a:avLst/>
          </a:prstGeom>
        </p:spPr>
        <p:txBody>
          <a:bodyPr lIns="0" tIns="0" rIns="0" bIns="0" rtlCol="0" anchor="t">
            <a:spAutoFit/>
          </a:bodyPr>
          <a:lstStyle/>
          <a:p>
            <a:pPr algn="just">
              <a:lnSpc>
                <a:spcPts val="6506"/>
              </a:lnSpc>
              <a:spcBef>
                <a:spcPct val="0"/>
              </a:spcBef>
            </a:pPr>
            <a:r>
              <a:rPr lang="en-US" sz="4647" spc="4" dirty="0" err="1">
                <a:solidFill>
                  <a:srgbClr val="000000"/>
                </a:solidFill>
                <a:latin typeface="Roboto Condensed"/>
              </a:rPr>
              <a:t>Lớp</a:t>
            </a:r>
            <a:r>
              <a:rPr lang="en-US" sz="4647" spc="4" dirty="0">
                <a:solidFill>
                  <a:srgbClr val="000000"/>
                </a:solidFill>
                <a:latin typeface="Roboto Condensed"/>
              </a:rPr>
              <a:t> chia 3 </a:t>
            </a:r>
            <a:r>
              <a:rPr lang="en-US" sz="4647" spc="4" dirty="0" err="1">
                <a:solidFill>
                  <a:srgbClr val="000000"/>
                </a:solidFill>
                <a:latin typeface="Roboto Condensed"/>
              </a:rPr>
              <a:t>hoặc</a:t>
            </a:r>
            <a:r>
              <a:rPr lang="en-US" sz="4647" spc="4" dirty="0">
                <a:solidFill>
                  <a:srgbClr val="000000"/>
                </a:solidFill>
                <a:latin typeface="Roboto Condensed"/>
              </a:rPr>
              <a:t> 6 </a:t>
            </a:r>
            <a:r>
              <a:rPr lang="en-US" sz="4647" spc="4" dirty="0" err="1">
                <a:solidFill>
                  <a:srgbClr val="000000"/>
                </a:solidFill>
                <a:latin typeface="Roboto Condensed"/>
              </a:rPr>
              <a:t>nhóm</a:t>
            </a:r>
            <a:r>
              <a:rPr lang="en-US" sz="4647" spc="4" dirty="0">
                <a:solidFill>
                  <a:srgbClr val="000000"/>
                </a:solidFill>
                <a:latin typeface="Roboto Condensed"/>
              </a:rPr>
              <a:t> </a:t>
            </a:r>
            <a:r>
              <a:rPr lang="en-US" sz="4647" spc="4" dirty="0" err="1">
                <a:solidFill>
                  <a:srgbClr val="000000"/>
                </a:solidFill>
                <a:latin typeface="Roboto Condensed"/>
              </a:rPr>
              <a:t>tùy</a:t>
            </a:r>
            <a:r>
              <a:rPr lang="en-US" sz="4647" spc="4" dirty="0">
                <a:solidFill>
                  <a:srgbClr val="000000"/>
                </a:solidFill>
                <a:latin typeface="Roboto Condensed"/>
              </a:rPr>
              <a:t> </a:t>
            </a:r>
            <a:r>
              <a:rPr lang="en-US" sz="4647" spc="4" dirty="0" err="1">
                <a:solidFill>
                  <a:srgbClr val="000000"/>
                </a:solidFill>
                <a:latin typeface="Roboto Condensed"/>
              </a:rPr>
              <a:t>sĩ</a:t>
            </a:r>
            <a:r>
              <a:rPr lang="en-US" sz="4647" spc="4" dirty="0">
                <a:solidFill>
                  <a:srgbClr val="000000"/>
                </a:solidFill>
                <a:latin typeface="Roboto Condensed"/>
              </a:rPr>
              <a:t> </a:t>
            </a:r>
            <a:r>
              <a:rPr lang="en-US" sz="4647" spc="4" dirty="0" err="1">
                <a:solidFill>
                  <a:srgbClr val="000000"/>
                </a:solidFill>
                <a:latin typeface="Roboto Condensed"/>
              </a:rPr>
              <a:t>số</a:t>
            </a:r>
            <a:r>
              <a:rPr lang="en-US" sz="4647" spc="4" dirty="0">
                <a:solidFill>
                  <a:srgbClr val="000000"/>
                </a:solidFill>
                <a:latin typeface="Roboto Condensed"/>
              </a:rPr>
              <a:t> HS (</a:t>
            </a:r>
            <a:r>
              <a:rPr lang="en-US" sz="4647" spc="4" dirty="0" err="1">
                <a:solidFill>
                  <a:srgbClr val="000000"/>
                </a:solidFill>
                <a:latin typeface="Roboto Condensed"/>
              </a:rPr>
              <a:t>số</a:t>
            </a:r>
            <a:r>
              <a:rPr lang="en-US" sz="4647" spc="4" dirty="0">
                <a:solidFill>
                  <a:srgbClr val="000000"/>
                </a:solidFill>
                <a:latin typeface="Roboto Condensed"/>
              </a:rPr>
              <a:t> </a:t>
            </a:r>
            <a:r>
              <a:rPr lang="en-US" sz="4647" spc="4" dirty="0" err="1">
                <a:solidFill>
                  <a:srgbClr val="000000"/>
                </a:solidFill>
                <a:latin typeface="Roboto Condensed"/>
              </a:rPr>
              <a:t>lượng</a:t>
            </a:r>
            <a:r>
              <a:rPr lang="en-US" sz="4647" spc="4" dirty="0">
                <a:solidFill>
                  <a:srgbClr val="000000"/>
                </a:solidFill>
                <a:latin typeface="Roboto Condensed"/>
              </a:rPr>
              <a:t> </a:t>
            </a:r>
            <a:r>
              <a:rPr lang="en-US" sz="4647" spc="4" dirty="0" err="1">
                <a:solidFill>
                  <a:srgbClr val="000000"/>
                </a:solidFill>
                <a:latin typeface="Roboto Condensed"/>
              </a:rPr>
              <a:t>nhóm</a:t>
            </a:r>
            <a:r>
              <a:rPr lang="en-US" sz="4647" spc="4" dirty="0">
                <a:solidFill>
                  <a:srgbClr val="000000"/>
                </a:solidFill>
                <a:latin typeface="Roboto Condensed"/>
              </a:rPr>
              <a:t> </a:t>
            </a:r>
            <a:r>
              <a:rPr lang="en-US" sz="4647" spc="4" dirty="0" err="1">
                <a:solidFill>
                  <a:srgbClr val="000000"/>
                </a:solidFill>
                <a:latin typeface="Roboto Condensed"/>
              </a:rPr>
              <a:t>thống</a:t>
            </a:r>
            <a:r>
              <a:rPr lang="en-US" sz="4647" spc="4" dirty="0">
                <a:solidFill>
                  <a:srgbClr val="000000"/>
                </a:solidFill>
                <a:latin typeface="Roboto Condensed"/>
              </a:rPr>
              <a:t> </a:t>
            </a:r>
            <a:r>
              <a:rPr lang="en-US" sz="4647" spc="4" dirty="0" err="1">
                <a:solidFill>
                  <a:srgbClr val="000000"/>
                </a:solidFill>
                <a:latin typeface="Roboto Condensed"/>
              </a:rPr>
              <a:t>nhất</a:t>
            </a:r>
            <a:r>
              <a:rPr lang="en-US" sz="4647" spc="4" dirty="0">
                <a:solidFill>
                  <a:srgbClr val="000000"/>
                </a:solidFill>
                <a:latin typeface="Roboto Condensed"/>
              </a:rPr>
              <a:t> </a:t>
            </a:r>
            <a:r>
              <a:rPr lang="en-US" sz="4647" spc="4" dirty="0" err="1">
                <a:solidFill>
                  <a:srgbClr val="000000"/>
                </a:solidFill>
                <a:latin typeface="Roboto Condensed"/>
              </a:rPr>
              <a:t>với</a:t>
            </a:r>
            <a:r>
              <a:rPr lang="en-US" sz="4647" spc="4" dirty="0">
                <a:solidFill>
                  <a:srgbClr val="000000"/>
                </a:solidFill>
                <a:latin typeface="Roboto Condensed"/>
              </a:rPr>
              <a:t> </a:t>
            </a:r>
            <a:r>
              <a:rPr lang="en-US" sz="4647" spc="4" dirty="0" err="1">
                <a:solidFill>
                  <a:srgbClr val="000000"/>
                </a:solidFill>
                <a:latin typeface="Roboto Condensed"/>
              </a:rPr>
              <a:t>nhóm</a:t>
            </a:r>
            <a:r>
              <a:rPr lang="en-US" sz="4647" spc="4" dirty="0">
                <a:solidFill>
                  <a:srgbClr val="000000"/>
                </a:solidFill>
                <a:latin typeface="Roboto Condensed"/>
              </a:rPr>
              <a:t> </a:t>
            </a:r>
            <a:r>
              <a:rPr lang="en-US" sz="4647" spc="4" dirty="0" err="1">
                <a:solidFill>
                  <a:srgbClr val="000000"/>
                </a:solidFill>
                <a:latin typeface="Roboto Condensed"/>
              </a:rPr>
              <a:t>đã</a:t>
            </a:r>
            <a:r>
              <a:rPr lang="en-US" sz="4647" spc="4" dirty="0">
                <a:solidFill>
                  <a:srgbClr val="000000"/>
                </a:solidFill>
                <a:latin typeface="Roboto Condensed"/>
              </a:rPr>
              <a:t> chia ở </a:t>
            </a:r>
            <a:r>
              <a:rPr lang="en-US" sz="4647" spc="4" dirty="0" err="1">
                <a:solidFill>
                  <a:srgbClr val="000000"/>
                </a:solidFill>
                <a:latin typeface="Roboto Condensed"/>
              </a:rPr>
              <a:t>phần</a:t>
            </a:r>
            <a:r>
              <a:rPr lang="en-US" sz="4647" spc="4" dirty="0">
                <a:solidFill>
                  <a:srgbClr val="000000"/>
                </a:solidFill>
                <a:latin typeface="Roboto Condensed"/>
              </a:rPr>
              <a:t> tri </a:t>
            </a:r>
            <a:r>
              <a:rPr lang="en-US" sz="4647" spc="4" dirty="0" err="1">
                <a:solidFill>
                  <a:srgbClr val="000000"/>
                </a:solidFill>
                <a:latin typeface="Roboto Condensed"/>
              </a:rPr>
              <a:t>thức</a:t>
            </a:r>
            <a:r>
              <a:rPr lang="en-US" sz="4647" spc="4" dirty="0">
                <a:solidFill>
                  <a:srgbClr val="000000"/>
                </a:solidFill>
                <a:latin typeface="Roboto Condensed"/>
              </a:rPr>
              <a:t> </a:t>
            </a:r>
            <a:r>
              <a:rPr lang="en-US" sz="4647" spc="4" dirty="0" err="1">
                <a:solidFill>
                  <a:srgbClr val="000000"/>
                </a:solidFill>
                <a:latin typeface="Roboto Condensed"/>
              </a:rPr>
              <a:t>Ngữ</a:t>
            </a:r>
            <a:r>
              <a:rPr lang="en-US" sz="4647" spc="4" dirty="0">
                <a:solidFill>
                  <a:srgbClr val="000000"/>
                </a:solidFill>
                <a:latin typeface="Roboto Condensed"/>
              </a:rPr>
              <a:t> </a:t>
            </a:r>
            <a:r>
              <a:rPr lang="en-US" sz="4647" spc="4" dirty="0" err="1">
                <a:solidFill>
                  <a:srgbClr val="000000"/>
                </a:solidFill>
                <a:latin typeface="Roboto Condensed"/>
              </a:rPr>
              <a:t>văn</a:t>
            </a:r>
            <a:r>
              <a:rPr lang="en-US" sz="4647" spc="4" dirty="0">
                <a:solidFill>
                  <a:srgbClr val="000000"/>
                </a:solidFill>
                <a:latin typeface="Roboto Condensed"/>
              </a:rPr>
              <a:t> </a:t>
            </a:r>
            <a:r>
              <a:rPr lang="en-US" sz="4647" spc="4" dirty="0" err="1">
                <a:solidFill>
                  <a:srgbClr val="000000"/>
                </a:solidFill>
                <a:latin typeface="Roboto Condensed"/>
              </a:rPr>
              <a:t>để</a:t>
            </a:r>
            <a:r>
              <a:rPr lang="en-US" sz="4647" spc="4" dirty="0">
                <a:solidFill>
                  <a:srgbClr val="000000"/>
                </a:solidFill>
                <a:latin typeface="Roboto Condensed"/>
              </a:rPr>
              <a:t> HS </a:t>
            </a:r>
            <a:r>
              <a:rPr lang="en-US" sz="4647" spc="4" dirty="0" err="1">
                <a:solidFill>
                  <a:srgbClr val="000000"/>
                </a:solidFill>
                <a:latin typeface="Roboto Condensed"/>
              </a:rPr>
              <a:t>không</a:t>
            </a:r>
            <a:r>
              <a:rPr lang="en-US" sz="4647" spc="4" dirty="0">
                <a:solidFill>
                  <a:srgbClr val="000000"/>
                </a:solidFill>
                <a:latin typeface="Roboto Condensed"/>
              </a:rPr>
              <a:t> </a:t>
            </a:r>
            <a:r>
              <a:rPr lang="en-US" sz="4647" spc="4" dirty="0" err="1">
                <a:solidFill>
                  <a:srgbClr val="000000"/>
                </a:solidFill>
                <a:latin typeface="Roboto Condensed"/>
              </a:rPr>
              <a:t>phải</a:t>
            </a:r>
            <a:r>
              <a:rPr lang="en-US" sz="4647" spc="4" dirty="0">
                <a:solidFill>
                  <a:srgbClr val="000000"/>
                </a:solidFill>
                <a:latin typeface="Roboto Condensed"/>
              </a:rPr>
              <a:t> di </a:t>
            </a:r>
            <a:r>
              <a:rPr lang="en-US" sz="4647" spc="4" dirty="0" err="1">
                <a:solidFill>
                  <a:srgbClr val="000000"/>
                </a:solidFill>
                <a:latin typeface="Roboto Condensed"/>
              </a:rPr>
              <a:t>chuyển</a:t>
            </a:r>
            <a:r>
              <a:rPr lang="en-US" sz="4647" spc="4" dirty="0">
                <a:solidFill>
                  <a:srgbClr val="000000"/>
                </a:solidFill>
                <a:latin typeface="Roboto Condensed"/>
              </a:rPr>
              <a:t> </a:t>
            </a:r>
            <a:r>
              <a:rPr lang="en-US" sz="4647" spc="4" dirty="0" err="1">
                <a:solidFill>
                  <a:srgbClr val="000000"/>
                </a:solidFill>
                <a:latin typeface="Roboto Condensed"/>
              </a:rPr>
              <a:t>nhóm</a:t>
            </a:r>
            <a:r>
              <a:rPr lang="en-US" sz="4647" spc="4" dirty="0">
                <a:solidFill>
                  <a:srgbClr val="000000"/>
                </a:solidFill>
                <a:latin typeface="Roboto Condensed"/>
              </a:rPr>
              <a:t> </a:t>
            </a:r>
            <a:r>
              <a:rPr lang="en-US" sz="4647" spc="4" dirty="0" err="1">
                <a:solidFill>
                  <a:srgbClr val="000000"/>
                </a:solidFill>
                <a:latin typeface="Roboto Condensed"/>
              </a:rPr>
              <a:t>nhiều</a:t>
            </a:r>
            <a:r>
              <a:rPr lang="en-US" sz="4647" spc="4" dirty="0">
                <a:solidFill>
                  <a:srgbClr val="000000"/>
                </a:solidFill>
                <a:latin typeface="Roboto Condensed"/>
              </a:rPr>
              <a:t> </a:t>
            </a:r>
            <a:r>
              <a:rPr lang="en-US" sz="4647" spc="4" dirty="0" err="1">
                <a:solidFill>
                  <a:srgbClr val="000000"/>
                </a:solidFill>
                <a:latin typeface="Roboto Condensed"/>
              </a:rPr>
              <a:t>mà</a:t>
            </a:r>
            <a:r>
              <a:rPr lang="en-US" sz="4647" spc="4" dirty="0">
                <a:solidFill>
                  <a:srgbClr val="000000"/>
                </a:solidFill>
                <a:latin typeface="Roboto Condensed"/>
              </a:rPr>
              <a:t> </a:t>
            </a:r>
            <a:r>
              <a:rPr lang="en-US" sz="4647" spc="4" dirty="0" err="1">
                <a:solidFill>
                  <a:srgbClr val="000000"/>
                </a:solidFill>
                <a:latin typeface="Roboto Condensed"/>
              </a:rPr>
              <a:t>ngồi</a:t>
            </a:r>
            <a:r>
              <a:rPr lang="en-US" sz="4647" spc="4" dirty="0">
                <a:solidFill>
                  <a:srgbClr val="000000"/>
                </a:solidFill>
                <a:latin typeface="Roboto Condensed"/>
              </a:rPr>
              <a:t> </a:t>
            </a:r>
            <a:r>
              <a:rPr lang="en-US" sz="4647" spc="4" dirty="0" err="1">
                <a:solidFill>
                  <a:srgbClr val="000000"/>
                </a:solidFill>
                <a:latin typeface="Roboto Condensed"/>
              </a:rPr>
              <a:t>ngay</a:t>
            </a:r>
            <a:r>
              <a:rPr lang="en-US" sz="4647" spc="4" dirty="0">
                <a:solidFill>
                  <a:srgbClr val="000000"/>
                </a:solidFill>
                <a:latin typeface="Roboto Condensed"/>
              </a:rPr>
              <a:t> </a:t>
            </a:r>
            <a:r>
              <a:rPr lang="en-US" sz="4647" spc="4" dirty="0" err="1">
                <a:solidFill>
                  <a:srgbClr val="000000"/>
                </a:solidFill>
                <a:latin typeface="Roboto Condensed"/>
              </a:rPr>
              <a:t>từ</a:t>
            </a:r>
            <a:r>
              <a:rPr lang="en-US" sz="4647" spc="4" dirty="0">
                <a:solidFill>
                  <a:srgbClr val="000000"/>
                </a:solidFill>
                <a:latin typeface="Roboto Condensed"/>
              </a:rPr>
              <a:t> </a:t>
            </a:r>
            <a:r>
              <a:rPr lang="en-US" sz="4647" spc="4" dirty="0" err="1">
                <a:solidFill>
                  <a:srgbClr val="000000"/>
                </a:solidFill>
                <a:latin typeface="Roboto Condensed"/>
              </a:rPr>
              <a:t>đầu</a:t>
            </a:r>
            <a:r>
              <a:rPr lang="en-US" sz="4647" spc="4" dirty="0">
                <a:solidFill>
                  <a:srgbClr val="000000"/>
                </a:solidFill>
                <a:latin typeface="Roboto Condensed"/>
              </a:rPr>
              <a:t> </a:t>
            </a:r>
            <a:r>
              <a:rPr lang="en-US" sz="4647" spc="4" dirty="0" err="1">
                <a:solidFill>
                  <a:srgbClr val="000000"/>
                </a:solidFill>
                <a:latin typeface="Roboto Condensed"/>
              </a:rPr>
              <a:t>giờ</a:t>
            </a:r>
            <a:r>
              <a:rPr lang="en-US" sz="4647" spc="4" dirty="0">
                <a:solidFill>
                  <a:srgbClr val="000000"/>
                </a:solidFill>
                <a:latin typeface="Roboto Condensed"/>
              </a:rPr>
              <a:t> </a:t>
            </a:r>
            <a:r>
              <a:rPr lang="en-US" sz="4647" spc="4" dirty="0" err="1">
                <a:solidFill>
                  <a:srgbClr val="000000"/>
                </a:solidFill>
                <a:latin typeface="Roboto Condensed"/>
              </a:rPr>
              <a:t>học</a:t>
            </a:r>
            <a:r>
              <a:rPr lang="en-US" sz="4647" spc="4" dirty="0">
                <a:solidFill>
                  <a:srgbClr val="000000"/>
                </a:solidFill>
                <a:latin typeface="Roboto Condensed"/>
              </a:rPr>
              <a:t>) </a:t>
            </a:r>
          </a:p>
        </p:txBody>
      </p:sp>
      <p:sp>
        <p:nvSpPr>
          <p:cNvPr id="10" name="TextBox 10"/>
          <p:cNvSpPr txBox="1"/>
          <p:nvPr/>
        </p:nvSpPr>
        <p:spPr>
          <a:xfrm>
            <a:off x="2763051" y="3483690"/>
            <a:ext cx="9582827" cy="1359346"/>
          </a:xfrm>
          <a:prstGeom prst="rect">
            <a:avLst/>
          </a:prstGeom>
        </p:spPr>
        <p:txBody>
          <a:bodyPr wrap="square" lIns="0" tIns="0" rIns="0" bIns="0" rtlCol="0" anchor="t">
            <a:spAutoFit/>
          </a:bodyPr>
          <a:lstStyle/>
          <a:p>
            <a:pPr algn="ctr">
              <a:lnSpc>
                <a:spcPts val="10624"/>
              </a:lnSpc>
            </a:pPr>
            <a:r>
              <a:rPr lang="en-US" sz="7589" dirty="0" err="1">
                <a:solidFill>
                  <a:srgbClr val="FFFFFF"/>
                </a:solidFill>
                <a:latin typeface="#9Slide05 Aquarelle" panose="02040603050506020204" pitchFamily="18" charset="0"/>
              </a:rPr>
              <a:t>Tín</a:t>
            </a:r>
            <a:r>
              <a:rPr lang="en-US" sz="7589" dirty="0">
                <a:solidFill>
                  <a:srgbClr val="FFFFFF"/>
                </a:solidFill>
                <a:latin typeface="#9Slide05 Aquarelle" panose="02040603050506020204" pitchFamily="18" charset="0"/>
              </a:rPr>
              <a:t> </a:t>
            </a:r>
            <a:r>
              <a:rPr lang="en-US" sz="7589" dirty="0" err="1">
                <a:solidFill>
                  <a:srgbClr val="FFFFFF"/>
                </a:solidFill>
                <a:latin typeface="#9Slide05 Aquarelle" panose="02040603050506020204" pitchFamily="18" charset="0"/>
              </a:rPr>
              <a:t>hiệu</a:t>
            </a:r>
            <a:r>
              <a:rPr lang="en-US" sz="7589" dirty="0">
                <a:solidFill>
                  <a:srgbClr val="FFFFFF"/>
                </a:solidFill>
                <a:latin typeface="#9Slide05 Aquarelle" panose="02040603050506020204" pitchFamily="18" charset="0"/>
              </a:rPr>
              <a:t> </a:t>
            </a:r>
            <a:r>
              <a:rPr lang="en-US" sz="7589" dirty="0" err="1">
                <a:solidFill>
                  <a:srgbClr val="FFFFFF"/>
                </a:solidFill>
                <a:latin typeface="#9Slide05 Aquarelle" panose="02040603050506020204" pitchFamily="18" charset="0"/>
              </a:rPr>
              <a:t>ngàn</a:t>
            </a:r>
            <a:r>
              <a:rPr lang="en-US" sz="7589" dirty="0">
                <a:solidFill>
                  <a:srgbClr val="FFFFFF"/>
                </a:solidFill>
                <a:latin typeface="#9Slide05 Aquarelle" panose="02040603050506020204" pitchFamily="18" charset="0"/>
              </a:rPr>
              <a:t> </a:t>
            </a:r>
            <a:r>
              <a:rPr lang="en-US" sz="7589" dirty="0" err="1">
                <a:solidFill>
                  <a:srgbClr val="FFFFFF"/>
                </a:solidFill>
                <a:latin typeface="#9Slide05 Aquarelle" panose="02040603050506020204" pitchFamily="18" charset="0"/>
              </a:rPr>
              <a:t>năm</a:t>
            </a:r>
            <a:endParaRPr lang="en-US" sz="7589" dirty="0">
              <a:solidFill>
                <a:srgbClr val="FFFFFF"/>
              </a:solidFill>
              <a:latin typeface="#9Slide05 Aquarelle" panose="02040603050506020204" pitchFamily="18" charset="0"/>
            </a:endParaRPr>
          </a:p>
        </p:txBody>
      </p:sp>
      <p:sp>
        <p:nvSpPr>
          <p:cNvPr id="11" name="Freeform 11" descr="preencoded.png"/>
          <p:cNvSpPr/>
          <p:nvPr/>
        </p:nvSpPr>
        <p:spPr>
          <a:xfrm>
            <a:off x="8423589" y="25995"/>
            <a:ext cx="4871436" cy="3744775"/>
          </a:xfrm>
          <a:custGeom>
            <a:avLst/>
            <a:gdLst/>
            <a:ahLst/>
            <a:cxnLst/>
            <a:rect l="l" t="t" r="r" b="b"/>
            <a:pathLst>
              <a:path w="4871436" h="3744775">
                <a:moveTo>
                  <a:pt x="0" y="0"/>
                </a:moveTo>
                <a:lnTo>
                  <a:pt x="4871436" y="0"/>
                </a:lnTo>
                <a:lnTo>
                  <a:pt x="4871436" y="3744774"/>
                </a:lnTo>
                <a:lnTo>
                  <a:pt x="0" y="3744774"/>
                </a:lnTo>
                <a:lnTo>
                  <a:pt x="0" y="0"/>
                </a:lnTo>
                <a:close/>
              </a:path>
            </a:pathLst>
          </a:custGeom>
          <a:blipFill>
            <a:blip r:embed="rId4"/>
            <a:stretch>
              <a:fillRect r="-57559" b="-80311"/>
            </a:stretch>
          </a:blipFill>
        </p:spPr>
        <p:txBody>
          <a:bodyPr/>
          <a:lstStyle/>
          <a:p>
            <a:endParaRPr lang="en-US"/>
          </a:p>
        </p:txBody>
      </p:sp>
      <p:sp>
        <p:nvSpPr>
          <p:cNvPr id="12" name="Freeform 12" descr="preencoded.png"/>
          <p:cNvSpPr/>
          <p:nvPr/>
        </p:nvSpPr>
        <p:spPr>
          <a:xfrm>
            <a:off x="12460989" y="345646"/>
            <a:ext cx="3807178" cy="2926657"/>
          </a:xfrm>
          <a:custGeom>
            <a:avLst/>
            <a:gdLst/>
            <a:ahLst/>
            <a:cxnLst/>
            <a:rect l="l" t="t" r="r" b="b"/>
            <a:pathLst>
              <a:path w="3807178" h="2926657">
                <a:moveTo>
                  <a:pt x="0" y="0"/>
                </a:moveTo>
                <a:lnTo>
                  <a:pt x="3807177" y="0"/>
                </a:lnTo>
                <a:lnTo>
                  <a:pt x="3807177" y="2926657"/>
                </a:lnTo>
                <a:lnTo>
                  <a:pt x="0" y="2926657"/>
                </a:lnTo>
                <a:lnTo>
                  <a:pt x="0" y="0"/>
                </a:lnTo>
                <a:close/>
              </a:path>
            </a:pathLst>
          </a:custGeom>
          <a:blipFill>
            <a:blip r:embed="rId4"/>
            <a:stretch>
              <a:fillRect r="-57559" b="-80311"/>
            </a:stretch>
          </a:blipFill>
        </p:spPr>
        <p:txBody>
          <a:bodyPr/>
          <a:lstStyle/>
          <a:p>
            <a:endParaRPr lang="en-US"/>
          </a:p>
        </p:txBody>
      </p:sp>
      <p:sp>
        <p:nvSpPr>
          <p:cNvPr id="13" name="Freeform 13" descr="preencoded.png"/>
          <p:cNvSpPr/>
          <p:nvPr/>
        </p:nvSpPr>
        <p:spPr>
          <a:xfrm>
            <a:off x="11920467" y="2745124"/>
            <a:ext cx="3604482" cy="2850759"/>
          </a:xfrm>
          <a:custGeom>
            <a:avLst/>
            <a:gdLst/>
            <a:ahLst/>
            <a:cxnLst/>
            <a:rect l="l" t="t" r="r" b="b"/>
            <a:pathLst>
              <a:path w="3604482" h="2850759">
                <a:moveTo>
                  <a:pt x="0" y="0"/>
                </a:moveTo>
                <a:lnTo>
                  <a:pt x="3604482" y="0"/>
                </a:lnTo>
                <a:lnTo>
                  <a:pt x="3604482" y="2850758"/>
                </a:lnTo>
                <a:lnTo>
                  <a:pt x="0" y="2850758"/>
                </a:lnTo>
                <a:lnTo>
                  <a:pt x="0" y="0"/>
                </a:lnTo>
                <a:close/>
              </a:path>
            </a:pathLst>
          </a:custGeom>
          <a:blipFill>
            <a:blip r:embed="rId4"/>
            <a:stretch>
              <a:fillRect l="-74054" t="-119688" r="-23449"/>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3"/>
            <a:stretch>
              <a:fillRect/>
            </a:stretch>
          </a:blipFill>
        </p:spPr>
        <p:txBody>
          <a:bodyPr/>
          <a:lstStyle/>
          <a:p>
            <a:endParaRPr lang="en-US"/>
          </a:p>
        </p:txBody>
      </p:sp>
      <p:sp>
        <p:nvSpPr>
          <p:cNvPr id="4" name="Freeform 4" descr="preencoded.png"/>
          <p:cNvSpPr/>
          <p:nvPr/>
        </p:nvSpPr>
        <p:spPr>
          <a:xfrm>
            <a:off x="15457059" y="-74307"/>
            <a:ext cx="3604482" cy="2850759"/>
          </a:xfrm>
          <a:custGeom>
            <a:avLst/>
            <a:gdLst/>
            <a:ahLst/>
            <a:cxnLst/>
            <a:rect l="l" t="t" r="r" b="b"/>
            <a:pathLst>
              <a:path w="3604482" h="2850759">
                <a:moveTo>
                  <a:pt x="0" y="0"/>
                </a:moveTo>
                <a:lnTo>
                  <a:pt x="3604482" y="0"/>
                </a:lnTo>
                <a:lnTo>
                  <a:pt x="3604482" y="2850758"/>
                </a:lnTo>
                <a:lnTo>
                  <a:pt x="0" y="2850758"/>
                </a:lnTo>
                <a:lnTo>
                  <a:pt x="0" y="0"/>
                </a:lnTo>
                <a:close/>
              </a:path>
            </a:pathLst>
          </a:custGeom>
          <a:blipFill>
            <a:blip r:embed="rId4"/>
            <a:stretch>
              <a:fillRect l="-74054" t="-119688" r="-23449"/>
            </a:stretch>
          </a:blipFill>
        </p:spPr>
        <p:txBody>
          <a:bodyPr/>
          <a:lstStyle/>
          <a:p>
            <a:endParaRPr lang="en-US"/>
          </a:p>
        </p:txBody>
      </p:sp>
      <p:grpSp>
        <p:nvGrpSpPr>
          <p:cNvPr id="5" name="Group 5"/>
          <p:cNvGrpSpPr/>
          <p:nvPr/>
        </p:nvGrpSpPr>
        <p:grpSpPr>
          <a:xfrm>
            <a:off x="37566" y="1061297"/>
            <a:ext cx="17044027" cy="1665388"/>
            <a:chOff x="0" y="0"/>
            <a:chExt cx="4488962" cy="438621"/>
          </a:xfrm>
        </p:grpSpPr>
        <p:sp>
          <p:nvSpPr>
            <p:cNvPr id="6" name="Freeform 6"/>
            <p:cNvSpPr/>
            <p:nvPr/>
          </p:nvSpPr>
          <p:spPr>
            <a:xfrm>
              <a:off x="0" y="0"/>
              <a:ext cx="4488962" cy="438621"/>
            </a:xfrm>
            <a:custGeom>
              <a:avLst/>
              <a:gdLst/>
              <a:ahLst/>
              <a:cxnLst/>
              <a:rect l="l" t="t" r="r" b="b"/>
              <a:pathLst>
                <a:path w="4488962" h="438621">
                  <a:moveTo>
                    <a:pt x="23166" y="0"/>
                  </a:moveTo>
                  <a:lnTo>
                    <a:pt x="4465796" y="0"/>
                  </a:lnTo>
                  <a:cubicBezTo>
                    <a:pt x="4478590" y="0"/>
                    <a:pt x="4488962" y="10372"/>
                    <a:pt x="4488962" y="23166"/>
                  </a:cubicBezTo>
                  <a:lnTo>
                    <a:pt x="4488962" y="415455"/>
                  </a:lnTo>
                  <a:cubicBezTo>
                    <a:pt x="4488962" y="428249"/>
                    <a:pt x="4478590" y="438621"/>
                    <a:pt x="4465796" y="438621"/>
                  </a:cubicBezTo>
                  <a:lnTo>
                    <a:pt x="23166" y="438621"/>
                  </a:lnTo>
                  <a:cubicBezTo>
                    <a:pt x="10372" y="438621"/>
                    <a:pt x="0" y="428249"/>
                    <a:pt x="0" y="415455"/>
                  </a:cubicBezTo>
                  <a:lnTo>
                    <a:pt x="0" y="23166"/>
                  </a:lnTo>
                  <a:cubicBezTo>
                    <a:pt x="0" y="10372"/>
                    <a:pt x="10372" y="0"/>
                    <a:pt x="23166" y="0"/>
                  </a:cubicBezTo>
                  <a:close/>
                </a:path>
              </a:pathLst>
            </a:custGeom>
            <a:solidFill>
              <a:srgbClr val="FBF7EE"/>
            </a:solidFill>
          </p:spPr>
          <p:txBody>
            <a:bodyPr/>
            <a:lstStyle/>
            <a:p>
              <a:endParaRPr lang="en-US"/>
            </a:p>
          </p:txBody>
        </p:sp>
        <p:sp>
          <p:nvSpPr>
            <p:cNvPr id="7" name="TextBox 7"/>
            <p:cNvSpPr txBox="1"/>
            <p:nvPr/>
          </p:nvSpPr>
          <p:spPr>
            <a:xfrm>
              <a:off x="0" y="-38100"/>
              <a:ext cx="4488962" cy="47672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37566" y="1126485"/>
            <a:ext cx="16551059" cy="1600200"/>
          </a:xfrm>
          <a:prstGeom prst="rect">
            <a:avLst/>
          </a:prstGeom>
        </p:spPr>
        <p:txBody>
          <a:bodyPr lIns="0" tIns="0" rIns="0" bIns="0" rtlCol="0" anchor="t">
            <a:spAutoFit/>
          </a:bodyPr>
          <a:lstStyle/>
          <a:p>
            <a:pPr marL="647700" lvl="1" indent="-323850" algn="just">
              <a:lnSpc>
                <a:spcPts val="4200"/>
              </a:lnSpc>
              <a:buFont typeface="Arial"/>
              <a:buChar char="•"/>
            </a:pPr>
            <a:r>
              <a:rPr lang="en-US" sz="3000" dirty="0" err="1">
                <a:solidFill>
                  <a:srgbClr val="000000"/>
                </a:solidFill>
                <a:latin typeface="Roboto Condensed"/>
              </a:rPr>
              <a:t>Xác</a:t>
            </a:r>
            <a:r>
              <a:rPr lang="en-US" sz="3000" dirty="0">
                <a:solidFill>
                  <a:srgbClr val="000000"/>
                </a:solidFill>
                <a:latin typeface="Roboto Condensed"/>
              </a:rPr>
              <a:t> </a:t>
            </a:r>
            <a:r>
              <a:rPr lang="en-US" sz="3000" dirty="0" err="1">
                <a:solidFill>
                  <a:srgbClr val="000000"/>
                </a:solidFill>
                <a:latin typeface="Roboto Condensed"/>
              </a:rPr>
              <a:t>định</a:t>
            </a:r>
            <a:r>
              <a:rPr lang="en-US" sz="3000" dirty="0">
                <a:solidFill>
                  <a:srgbClr val="000000"/>
                </a:solidFill>
                <a:latin typeface="Roboto Condensed"/>
              </a:rPr>
              <a:t> </a:t>
            </a:r>
            <a:r>
              <a:rPr lang="en-US" sz="3000" dirty="0" err="1">
                <a:solidFill>
                  <a:srgbClr val="000000"/>
                </a:solidFill>
                <a:latin typeface="Roboto Condensed"/>
              </a:rPr>
              <a:t>đặc</a:t>
            </a:r>
            <a:r>
              <a:rPr lang="en-US" sz="3000" dirty="0">
                <a:solidFill>
                  <a:srgbClr val="000000"/>
                </a:solidFill>
                <a:latin typeface="Roboto Condensed"/>
              </a:rPr>
              <a:t> </a:t>
            </a:r>
            <a:r>
              <a:rPr lang="en-US" sz="3000" dirty="0" err="1">
                <a:solidFill>
                  <a:srgbClr val="000000"/>
                </a:solidFill>
                <a:latin typeface="Roboto Condensed"/>
              </a:rPr>
              <a:t>điểm</a:t>
            </a:r>
            <a:r>
              <a:rPr lang="en-US" sz="3000" dirty="0">
                <a:solidFill>
                  <a:srgbClr val="000000"/>
                </a:solidFill>
                <a:latin typeface="Roboto Condensed"/>
              </a:rPr>
              <a:t> </a:t>
            </a:r>
            <a:r>
              <a:rPr lang="en-US" sz="3000" dirty="0" err="1">
                <a:solidFill>
                  <a:srgbClr val="000000"/>
                </a:solidFill>
                <a:latin typeface="Roboto Condensed"/>
              </a:rPr>
              <a:t>của</a:t>
            </a:r>
            <a:r>
              <a:rPr lang="en-US" sz="3000" dirty="0">
                <a:solidFill>
                  <a:srgbClr val="000000"/>
                </a:solidFill>
                <a:latin typeface="Roboto Condensed"/>
              </a:rPr>
              <a:t> </a:t>
            </a:r>
            <a:r>
              <a:rPr lang="en-US" sz="3000" dirty="0" err="1">
                <a:solidFill>
                  <a:srgbClr val="000000"/>
                </a:solidFill>
                <a:latin typeface="Roboto Condensed"/>
              </a:rPr>
              <a:t>thơ</a:t>
            </a:r>
            <a:r>
              <a:rPr lang="en-US" sz="3000" dirty="0">
                <a:solidFill>
                  <a:srgbClr val="000000"/>
                </a:solidFill>
                <a:latin typeface="Roboto Condensed"/>
              </a:rPr>
              <a:t> </a:t>
            </a:r>
            <a:r>
              <a:rPr lang="en-US" sz="3000" dirty="0" err="1">
                <a:solidFill>
                  <a:srgbClr val="000000"/>
                </a:solidFill>
                <a:latin typeface="Roboto Condensed"/>
              </a:rPr>
              <a:t>thất</a:t>
            </a:r>
            <a:r>
              <a:rPr lang="en-US" sz="3000" dirty="0">
                <a:solidFill>
                  <a:srgbClr val="000000"/>
                </a:solidFill>
                <a:latin typeface="Roboto Condensed"/>
              </a:rPr>
              <a:t> </a:t>
            </a:r>
            <a:r>
              <a:rPr lang="en-US" sz="3000" dirty="0" err="1">
                <a:solidFill>
                  <a:srgbClr val="000000"/>
                </a:solidFill>
                <a:latin typeface="Roboto Condensed"/>
              </a:rPr>
              <a:t>ngôn</a:t>
            </a:r>
            <a:r>
              <a:rPr lang="en-US" sz="3000" dirty="0">
                <a:solidFill>
                  <a:srgbClr val="000000"/>
                </a:solidFill>
                <a:latin typeface="Roboto Condensed"/>
              </a:rPr>
              <a:t> </a:t>
            </a:r>
            <a:r>
              <a:rPr lang="en-US" sz="3000" dirty="0" err="1">
                <a:solidFill>
                  <a:srgbClr val="000000"/>
                </a:solidFill>
                <a:latin typeface="Roboto Condensed"/>
              </a:rPr>
              <a:t>tứ</a:t>
            </a:r>
            <a:r>
              <a:rPr lang="en-US" sz="3000" dirty="0">
                <a:solidFill>
                  <a:srgbClr val="000000"/>
                </a:solidFill>
                <a:latin typeface="Roboto Condensed"/>
              </a:rPr>
              <a:t> </a:t>
            </a:r>
            <a:r>
              <a:rPr lang="en-US" sz="3000" dirty="0" err="1">
                <a:solidFill>
                  <a:srgbClr val="000000"/>
                </a:solidFill>
                <a:latin typeface="Roboto Condensed"/>
              </a:rPr>
              <a:t>tuyệt</a:t>
            </a:r>
            <a:r>
              <a:rPr lang="en-US" sz="3000" dirty="0">
                <a:solidFill>
                  <a:srgbClr val="000000"/>
                </a:solidFill>
                <a:latin typeface="Roboto Condensed"/>
              </a:rPr>
              <a:t> </a:t>
            </a:r>
            <a:r>
              <a:rPr lang="en-US" sz="3000" dirty="0" err="1">
                <a:solidFill>
                  <a:srgbClr val="000000"/>
                </a:solidFill>
                <a:latin typeface="Roboto Condensed"/>
              </a:rPr>
              <a:t>được</a:t>
            </a:r>
            <a:r>
              <a:rPr lang="en-US" sz="3000" dirty="0">
                <a:solidFill>
                  <a:srgbClr val="000000"/>
                </a:solidFill>
                <a:latin typeface="Roboto Condensed"/>
              </a:rPr>
              <a:t> </a:t>
            </a:r>
            <a:r>
              <a:rPr lang="en-US" sz="3000" dirty="0" err="1">
                <a:solidFill>
                  <a:srgbClr val="000000"/>
                </a:solidFill>
                <a:latin typeface="Roboto Condensed"/>
              </a:rPr>
              <a:t>thể</a:t>
            </a:r>
            <a:r>
              <a:rPr lang="en-US" sz="3000" dirty="0">
                <a:solidFill>
                  <a:srgbClr val="000000"/>
                </a:solidFill>
                <a:latin typeface="Roboto Condensed"/>
              </a:rPr>
              <a:t> </a:t>
            </a:r>
            <a:r>
              <a:rPr lang="en-US" sz="3000" dirty="0" err="1">
                <a:solidFill>
                  <a:srgbClr val="000000"/>
                </a:solidFill>
                <a:latin typeface="Roboto Condensed"/>
              </a:rPr>
              <a:t>hiện</a:t>
            </a:r>
            <a:r>
              <a:rPr lang="en-US" sz="3000" dirty="0">
                <a:solidFill>
                  <a:srgbClr val="000000"/>
                </a:solidFill>
                <a:latin typeface="Roboto Condensed"/>
              </a:rPr>
              <a:t> qua </a:t>
            </a:r>
            <a:r>
              <a:rPr lang="en-US" sz="3000" dirty="0" err="1">
                <a:solidFill>
                  <a:srgbClr val="000000"/>
                </a:solidFill>
                <a:latin typeface="Roboto Condensed"/>
              </a:rPr>
              <a:t>bài</a:t>
            </a:r>
            <a:r>
              <a:rPr lang="en-US" sz="3000" dirty="0">
                <a:solidFill>
                  <a:srgbClr val="000000"/>
                </a:solidFill>
                <a:latin typeface="Roboto Condensed"/>
              </a:rPr>
              <a:t> </a:t>
            </a:r>
            <a:r>
              <a:rPr lang="en-US" sz="3000" dirty="0" err="1">
                <a:solidFill>
                  <a:srgbClr val="000000"/>
                </a:solidFill>
                <a:latin typeface="Roboto Condensed"/>
              </a:rPr>
              <a:t>thơ</a:t>
            </a:r>
            <a:r>
              <a:rPr lang="en-US" sz="3000" dirty="0">
                <a:solidFill>
                  <a:srgbClr val="000000"/>
                </a:solidFill>
                <a:latin typeface="Roboto Condensed"/>
              </a:rPr>
              <a:t> (</a:t>
            </a:r>
            <a:r>
              <a:rPr lang="en-US" sz="3000" dirty="0" err="1">
                <a:solidFill>
                  <a:srgbClr val="000000"/>
                </a:solidFill>
                <a:latin typeface="Roboto Condensed"/>
              </a:rPr>
              <a:t>theo</a:t>
            </a:r>
            <a:r>
              <a:rPr lang="en-US" sz="3000" dirty="0">
                <a:solidFill>
                  <a:srgbClr val="000000"/>
                </a:solidFill>
                <a:latin typeface="Roboto Condensed"/>
              </a:rPr>
              <a:t> </a:t>
            </a:r>
            <a:r>
              <a:rPr lang="en-US" sz="3000" dirty="0" err="1">
                <a:solidFill>
                  <a:srgbClr val="000000"/>
                </a:solidFill>
                <a:latin typeface="Roboto Condensed"/>
              </a:rPr>
              <a:t>bảng</a:t>
            </a:r>
            <a:r>
              <a:rPr lang="en-US" sz="3000" dirty="0">
                <a:solidFill>
                  <a:srgbClr val="000000"/>
                </a:solidFill>
                <a:latin typeface="Roboto Condensed"/>
              </a:rPr>
              <a:t> </a:t>
            </a:r>
            <a:r>
              <a:rPr lang="en-US" sz="3000" dirty="0" err="1">
                <a:solidFill>
                  <a:srgbClr val="000000"/>
                </a:solidFill>
                <a:latin typeface="Roboto Condensed"/>
              </a:rPr>
              <a:t>đặc</a:t>
            </a:r>
            <a:r>
              <a:rPr lang="en-US" sz="3000" dirty="0">
                <a:solidFill>
                  <a:srgbClr val="000000"/>
                </a:solidFill>
                <a:latin typeface="Roboto Condensed"/>
              </a:rPr>
              <a:t> </a:t>
            </a:r>
            <a:r>
              <a:rPr lang="en-US" sz="3000" dirty="0" err="1">
                <a:solidFill>
                  <a:srgbClr val="000000"/>
                </a:solidFill>
                <a:latin typeface="Roboto Condensed"/>
              </a:rPr>
              <a:t>điểm</a:t>
            </a:r>
            <a:r>
              <a:rPr lang="en-US" sz="3000" dirty="0">
                <a:solidFill>
                  <a:srgbClr val="000000"/>
                </a:solidFill>
                <a:latin typeface="Roboto Condensed"/>
              </a:rPr>
              <a:t>)</a:t>
            </a:r>
          </a:p>
          <a:p>
            <a:pPr marL="647700" lvl="1" indent="-323850" algn="just">
              <a:lnSpc>
                <a:spcPts val="4200"/>
              </a:lnSpc>
              <a:spcBef>
                <a:spcPct val="0"/>
              </a:spcBef>
              <a:buFont typeface="Arial"/>
              <a:buChar char="•"/>
            </a:pPr>
            <a:r>
              <a:rPr lang="en-US" sz="3000" dirty="0" err="1">
                <a:solidFill>
                  <a:srgbClr val="000000"/>
                </a:solidFill>
                <a:latin typeface="Roboto Condensed"/>
              </a:rPr>
              <a:t>Dựa</a:t>
            </a:r>
            <a:r>
              <a:rPr lang="en-US" sz="3000" dirty="0">
                <a:solidFill>
                  <a:srgbClr val="000000"/>
                </a:solidFill>
                <a:latin typeface="Roboto Condensed"/>
              </a:rPr>
              <a:t> </a:t>
            </a:r>
            <a:r>
              <a:rPr lang="en-US" sz="3000" dirty="0" err="1">
                <a:solidFill>
                  <a:srgbClr val="000000"/>
                </a:solidFill>
                <a:latin typeface="Roboto Condensed"/>
              </a:rPr>
              <a:t>vào</a:t>
            </a:r>
            <a:r>
              <a:rPr lang="en-US" sz="3000" dirty="0">
                <a:solidFill>
                  <a:srgbClr val="000000"/>
                </a:solidFill>
                <a:latin typeface="Roboto Condensed"/>
              </a:rPr>
              <a:t> </a:t>
            </a:r>
            <a:r>
              <a:rPr lang="en-US" sz="3000" dirty="0" err="1">
                <a:solidFill>
                  <a:srgbClr val="000000"/>
                </a:solidFill>
                <a:latin typeface="Roboto Condensed"/>
              </a:rPr>
              <a:t>hiểu</a:t>
            </a:r>
            <a:r>
              <a:rPr lang="en-US" sz="3000" dirty="0">
                <a:solidFill>
                  <a:srgbClr val="000000"/>
                </a:solidFill>
                <a:latin typeface="Roboto Condensed"/>
              </a:rPr>
              <a:t> </a:t>
            </a:r>
            <a:r>
              <a:rPr lang="en-US" sz="3000" dirty="0" err="1">
                <a:solidFill>
                  <a:srgbClr val="000000"/>
                </a:solidFill>
                <a:latin typeface="Roboto Condensed"/>
              </a:rPr>
              <a:t>biết</a:t>
            </a:r>
            <a:r>
              <a:rPr lang="en-US" sz="3000" dirty="0">
                <a:solidFill>
                  <a:srgbClr val="000000"/>
                </a:solidFill>
                <a:latin typeface="Roboto Condensed"/>
              </a:rPr>
              <a:t> </a:t>
            </a:r>
            <a:r>
              <a:rPr lang="en-US" sz="3000" dirty="0" err="1">
                <a:solidFill>
                  <a:srgbClr val="000000"/>
                </a:solidFill>
                <a:latin typeface="Roboto Condensed"/>
              </a:rPr>
              <a:t>về</a:t>
            </a:r>
            <a:r>
              <a:rPr lang="en-US" sz="3000" dirty="0">
                <a:solidFill>
                  <a:srgbClr val="000000"/>
                </a:solidFill>
                <a:latin typeface="Roboto Condensed"/>
              </a:rPr>
              <a:t> </a:t>
            </a:r>
            <a:r>
              <a:rPr lang="en-US" sz="3000" dirty="0" err="1">
                <a:solidFill>
                  <a:srgbClr val="000000"/>
                </a:solidFill>
                <a:latin typeface="Roboto Condensed"/>
              </a:rPr>
              <a:t>đặc</a:t>
            </a:r>
            <a:r>
              <a:rPr lang="en-US" sz="3000" dirty="0">
                <a:solidFill>
                  <a:srgbClr val="000000"/>
                </a:solidFill>
                <a:latin typeface="Roboto Condensed"/>
              </a:rPr>
              <a:t> </a:t>
            </a:r>
            <a:r>
              <a:rPr lang="en-US" sz="3000" dirty="0" err="1">
                <a:solidFill>
                  <a:srgbClr val="000000"/>
                </a:solidFill>
                <a:latin typeface="Roboto Condensed"/>
              </a:rPr>
              <a:t>điểm</a:t>
            </a:r>
            <a:r>
              <a:rPr lang="en-US" sz="3000" dirty="0">
                <a:solidFill>
                  <a:srgbClr val="000000"/>
                </a:solidFill>
                <a:latin typeface="Roboto Condensed"/>
              </a:rPr>
              <a:t> </a:t>
            </a:r>
            <a:r>
              <a:rPr lang="en-US" sz="3000" dirty="0" err="1">
                <a:solidFill>
                  <a:srgbClr val="000000"/>
                </a:solidFill>
                <a:latin typeface="Roboto Condensed"/>
              </a:rPr>
              <a:t>thơ</a:t>
            </a:r>
            <a:r>
              <a:rPr lang="en-US" sz="3000" dirty="0">
                <a:solidFill>
                  <a:srgbClr val="000000"/>
                </a:solidFill>
                <a:latin typeface="Roboto Condensed"/>
              </a:rPr>
              <a:t> </a:t>
            </a:r>
            <a:r>
              <a:rPr lang="en-US" sz="3000" dirty="0" err="1">
                <a:solidFill>
                  <a:srgbClr val="000000"/>
                </a:solidFill>
                <a:latin typeface="Roboto Condensed"/>
              </a:rPr>
              <a:t>thất</a:t>
            </a:r>
            <a:r>
              <a:rPr lang="en-US" sz="3000" dirty="0">
                <a:solidFill>
                  <a:srgbClr val="000000"/>
                </a:solidFill>
                <a:latin typeface="Roboto Condensed"/>
              </a:rPr>
              <a:t> </a:t>
            </a:r>
            <a:r>
              <a:rPr lang="en-US" sz="3000" dirty="0" err="1">
                <a:solidFill>
                  <a:srgbClr val="000000"/>
                </a:solidFill>
                <a:latin typeface="Roboto Condensed"/>
              </a:rPr>
              <a:t>ngôn</a:t>
            </a:r>
            <a:r>
              <a:rPr lang="en-US" sz="3000" dirty="0">
                <a:solidFill>
                  <a:srgbClr val="000000"/>
                </a:solidFill>
                <a:latin typeface="Roboto Condensed"/>
              </a:rPr>
              <a:t> </a:t>
            </a:r>
            <a:r>
              <a:rPr lang="en-US" sz="3000" dirty="0" err="1">
                <a:solidFill>
                  <a:srgbClr val="000000"/>
                </a:solidFill>
                <a:latin typeface="Roboto Condensed"/>
              </a:rPr>
              <a:t>tứ</a:t>
            </a:r>
            <a:r>
              <a:rPr lang="en-US" sz="3000" dirty="0">
                <a:solidFill>
                  <a:srgbClr val="000000"/>
                </a:solidFill>
                <a:latin typeface="Roboto Condensed"/>
              </a:rPr>
              <a:t> </a:t>
            </a:r>
            <a:r>
              <a:rPr lang="en-US" sz="3000" dirty="0" err="1">
                <a:solidFill>
                  <a:srgbClr val="000000"/>
                </a:solidFill>
                <a:latin typeface="Roboto Condensed"/>
              </a:rPr>
              <a:t>tuyệt</a:t>
            </a:r>
            <a:r>
              <a:rPr lang="en-US" sz="3000" dirty="0">
                <a:solidFill>
                  <a:srgbClr val="000000"/>
                </a:solidFill>
                <a:latin typeface="Roboto Condensed"/>
              </a:rPr>
              <a:t>, </a:t>
            </a:r>
            <a:r>
              <a:rPr lang="en-US" sz="3000" dirty="0" err="1">
                <a:solidFill>
                  <a:srgbClr val="000000"/>
                </a:solidFill>
                <a:latin typeface="Roboto Condensed"/>
              </a:rPr>
              <a:t>theo</a:t>
            </a:r>
            <a:r>
              <a:rPr lang="en-US" sz="3000" dirty="0">
                <a:solidFill>
                  <a:srgbClr val="000000"/>
                </a:solidFill>
                <a:latin typeface="Roboto Condensed"/>
              </a:rPr>
              <a:t> </a:t>
            </a:r>
            <a:r>
              <a:rPr lang="en-US" sz="3000" dirty="0" err="1">
                <a:solidFill>
                  <a:srgbClr val="000000"/>
                </a:solidFill>
                <a:latin typeface="Roboto Condensed"/>
              </a:rPr>
              <a:t>em</a:t>
            </a:r>
            <a:r>
              <a:rPr lang="en-US" sz="3000" dirty="0">
                <a:solidFill>
                  <a:srgbClr val="000000"/>
                </a:solidFill>
                <a:latin typeface="Roboto Condensed"/>
              </a:rPr>
              <a:t>, </a:t>
            </a:r>
            <a:r>
              <a:rPr lang="en-US" sz="3000" dirty="0" err="1">
                <a:solidFill>
                  <a:srgbClr val="000000"/>
                </a:solidFill>
                <a:latin typeface="Roboto Condensed"/>
              </a:rPr>
              <a:t>để</a:t>
            </a:r>
            <a:r>
              <a:rPr lang="en-US" sz="3000" dirty="0">
                <a:solidFill>
                  <a:srgbClr val="000000"/>
                </a:solidFill>
                <a:latin typeface="Roboto Condensed"/>
              </a:rPr>
              <a:t> </a:t>
            </a:r>
            <a:r>
              <a:rPr lang="en-US" sz="3000" dirty="0" err="1">
                <a:solidFill>
                  <a:srgbClr val="000000"/>
                </a:solidFill>
                <a:latin typeface="Roboto Condensed"/>
              </a:rPr>
              <a:t>đọc</a:t>
            </a:r>
            <a:r>
              <a:rPr lang="en-US" sz="3000" dirty="0">
                <a:solidFill>
                  <a:srgbClr val="000000"/>
                </a:solidFill>
                <a:latin typeface="Roboto Condensed"/>
              </a:rPr>
              <a:t> </a:t>
            </a:r>
            <a:r>
              <a:rPr lang="en-US" sz="3000" dirty="0" err="1">
                <a:solidFill>
                  <a:srgbClr val="000000"/>
                </a:solidFill>
                <a:latin typeface="Roboto Condensed"/>
              </a:rPr>
              <a:t>hiểu</a:t>
            </a:r>
            <a:r>
              <a:rPr lang="en-US" sz="3000" dirty="0">
                <a:solidFill>
                  <a:srgbClr val="000000"/>
                </a:solidFill>
                <a:latin typeface="Roboto Condensed"/>
              </a:rPr>
              <a:t> </a:t>
            </a:r>
            <a:r>
              <a:rPr lang="en-US" sz="3000" dirty="0" err="1">
                <a:solidFill>
                  <a:srgbClr val="000000"/>
                </a:solidFill>
                <a:latin typeface="Roboto Condensed"/>
              </a:rPr>
              <a:t>bài</a:t>
            </a:r>
            <a:r>
              <a:rPr lang="en-US" sz="3000" dirty="0">
                <a:solidFill>
                  <a:srgbClr val="000000"/>
                </a:solidFill>
                <a:latin typeface="Roboto Condensed"/>
              </a:rPr>
              <a:t> </a:t>
            </a:r>
            <a:r>
              <a:rPr lang="en-US" sz="3000" dirty="0" err="1">
                <a:solidFill>
                  <a:srgbClr val="000000"/>
                </a:solidFill>
                <a:latin typeface="Roboto Condensed"/>
              </a:rPr>
              <a:t>thơ</a:t>
            </a:r>
            <a:r>
              <a:rPr lang="en-US" sz="3000" dirty="0">
                <a:solidFill>
                  <a:srgbClr val="000000"/>
                </a:solidFill>
                <a:latin typeface="Roboto Condensed"/>
              </a:rPr>
              <a:t> “Nam </a:t>
            </a:r>
            <a:r>
              <a:rPr lang="en-US" sz="3000" dirty="0" err="1">
                <a:solidFill>
                  <a:srgbClr val="000000"/>
                </a:solidFill>
                <a:latin typeface="Roboto Condensed"/>
              </a:rPr>
              <a:t>quốc</a:t>
            </a:r>
            <a:r>
              <a:rPr lang="en-US" sz="3000" dirty="0">
                <a:solidFill>
                  <a:srgbClr val="000000"/>
                </a:solidFill>
                <a:latin typeface="Roboto Condensed"/>
              </a:rPr>
              <a:t> </a:t>
            </a:r>
            <a:r>
              <a:rPr lang="en-US" sz="3000" dirty="0" err="1">
                <a:solidFill>
                  <a:srgbClr val="000000"/>
                </a:solidFill>
                <a:latin typeface="Roboto Condensed"/>
              </a:rPr>
              <a:t>sơn</a:t>
            </a:r>
            <a:r>
              <a:rPr lang="en-US" sz="3000" dirty="0">
                <a:solidFill>
                  <a:srgbClr val="000000"/>
                </a:solidFill>
                <a:latin typeface="Roboto Condensed"/>
              </a:rPr>
              <a:t> </a:t>
            </a:r>
            <a:r>
              <a:rPr lang="en-US" sz="3000" dirty="0" err="1">
                <a:solidFill>
                  <a:srgbClr val="000000"/>
                </a:solidFill>
                <a:latin typeface="Roboto Condensed"/>
              </a:rPr>
              <a:t>hà</a:t>
            </a:r>
            <a:r>
              <a:rPr lang="en-US" sz="3000" dirty="0">
                <a:solidFill>
                  <a:srgbClr val="000000"/>
                </a:solidFill>
                <a:latin typeface="Roboto Condensed"/>
              </a:rPr>
              <a:t>”, </a:t>
            </a:r>
            <a:r>
              <a:rPr lang="en-US" sz="3000" dirty="0" err="1">
                <a:solidFill>
                  <a:srgbClr val="000000"/>
                </a:solidFill>
                <a:latin typeface="Roboto Condensed"/>
              </a:rPr>
              <a:t>chúng</a:t>
            </a:r>
            <a:r>
              <a:rPr lang="en-US" sz="3000" dirty="0">
                <a:solidFill>
                  <a:srgbClr val="000000"/>
                </a:solidFill>
                <a:latin typeface="Roboto Condensed"/>
              </a:rPr>
              <a:t> ta </a:t>
            </a:r>
            <a:r>
              <a:rPr lang="en-US" sz="3000" dirty="0" err="1">
                <a:solidFill>
                  <a:srgbClr val="000000"/>
                </a:solidFill>
                <a:latin typeface="Roboto Condensed"/>
              </a:rPr>
              <a:t>cần</a:t>
            </a:r>
            <a:r>
              <a:rPr lang="en-US" sz="3000" dirty="0">
                <a:solidFill>
                  <a:srgbClr val="000000"/>
                </a:solidFill>
                <a:latin typeface="Roboto Condensed"/>
              </a:rPr>
              <a:t> </a:t>
            </a:r>
            <a:r>
              <a:rPr lang="en-US" sz="3000" dirty="0" err="1">
                <a:solidFill>
                  <a:srgbClr val="000000"/>
                </a:solidFill>
                <a:latin typeface="Roboto Condensed"/>
              </a:rPr>
              <a:t>thực</a:t>
            </a:r>
            <a:r>
              <a:rPr lang="en-US" sz="3000" dirty="0">
                <a:solidFill>
                  <a:srgbClr val="000000"/>
                </a:solidFill>
                <a:latin typeface="Roboto Condensed"/>
              </a:rPr>
              <a:t> </a:t>
            </a:r>
            <a:r>
              <a:rPr lang="en-US" sz="3000" dirty="0" err="1">
                <a:solidFill>
                  <a:srgbClr val="000000"/>
                </a:solidFill>
                <a:latin typeface="Roboto Condensed"/>
              </a:rPr>
              <a:t>hiện</a:t>
            </a:r>
            <a:r>
              <a:rPr lang="en-US" sz="3000" dirty="0">
                <a:solidFill>
                  <a:srgbClr val="000000"/>
                </a:solidFill>
                <a:latin typeface="Roboto Condensed"/>
              </a:rPr>
              <a:t> </a:t>
            </a:r>
            <a:r>
              <a:rPr lang="en-US" sz="3000" dirty="0" err="1">
                <a:solidFill>
                  <a:srgbClr val="000000"/>
                </a:solidFill>
                <a:latin typeface="Roboto Condensed"/>
              </a:rPr>
              <a:t>các</a:t>
            </a:r>
            <a:r>
              <a:rPr lang="en-US" sz="3000" dirty="0">
                <a:solidFill>
                  <a:srgbClr val="000000"/>
                </a:solidFill>
                <a:latin typeface="Roboto Condensed"/>
              </a:rPr>
              <a:t> </a:t>
            </a:r>
            <a:r>
              <a:rPr lang="en-US" sz="3000" dirty="0" err="1">
                <a:solidFill>
                  <a:srgbClr val="000000"/>
                </a:solidFill>
                <a:latin typeface="Roboto Condensed"/>
              </a:rPr>
              <a:t>bước</a:t>
            </a:r>
            <a:r>
              <a:rPr lang="en-US" sz="3000" dirty="0">
                <a:solidFill>
                  <a:srgbClr val="000000"/>
                </a:solidFill>
                <a:latin typeface="Roboto Condensed"/>
              </a:rPr>
              <a:t> </a:t>
            </a:r>
            <a:r>
              <a:rPr lang="en-US" sz="3000" dirty="0" err="1">
                <a:solidFill>
                  <a:srgbClr val="000000"/>
                </a:solidFill>
                <a:latin typeface="Roboto Condensed"/>
              </a:rPr>
              <a:t>nào</a:t>
            </a:r>
            <a:r>
              <a:rPr lang="en-US" sz="3000" dirty="0">
                <a:solidFill>
                  <a:srgbClr val="000000"/>
                </a:solidFill>
                <a:latin typeface="Roboto Condensed"/>
              </a:rPr>
              <a:t>?</a:t>
            </a:r>
          </a:p>
        </p:txBody>
      </p:sp>
      <p:sp>
        <p:nvSpPr>
          <p:cNvPr id="9" name="TextBox 9"/>
          <p:cNvSpPr txBox="1"/>
          <p:nvPr/>
        </p:nvSpPr>
        <p:spPr>
          <a:xfrm>
            <a:off x="37566" y="188807"/>
            <a:ext cx="13570328" cy="640560"/>
          </a:xfrm>
          <a:prstGeom prst="rect">
            <a:avLst/>
          </a:prstGeom>
        </p:spPr>
        <p:txBody>
          <a:bodyPr lIns="0" tIns="0" rIns="0" bIns="0" rtlCol="0" anchor="t">
            <a:spAutoFit/>
          </a:bodyPr>
          <a:lstStyle/>
          <a:p>
            <a:pPr algn="ctr">
              <a:lnSpc>
                <a:spcPts val="4900"/>
              </a:lnSpc>
            </a:pPr>
            <a:r>
              <a:rPr lang="en-US" sz="4400" dirty="0" err="1">
                <a:solidFill>
                  <a:srgbClr val="FFFFFF"/>
                </a:solidFill>
                <a:latin typeface="#9Slide05 Aquarelle" panose="02040603050506020204" pitchFamily="18" charset="0"/>
              </a:rPr>
              <a:t>Tổng</a:t>
            </a:r>
            <a:r>
              <a:rPr lang="en-US" sz="4400" dirty="0">
                <a:solidFill>
                  <a:srgbClr val="FFFFFF"/>
                </a:solidFill>
                <a:latin typeface="#9Slide05 Aquarelle" panose="02040603050506020204" pitchFamily="18" charset="0"/>
              </a:rPr>
              <a:t> </a:t>
            </a:r>
            <a:r>
              <a:rPr lang="en-US" sz="4400" dirty="0" err="1">
                <a:solidFill>
                  <a:srgbClr val="FFFFFF"/>
                </a:solidFill>
                <a:latin typeface="#9Slide05 Aquarelle" panose="02040603050506020204" pitchFamily="18" charset="0"/>
              </a:rPr>
              <a:t>quan</a:t>
            </a:r>
            <a:r>
              <a:rPr lang="en-US" sz="4400" dirty="0">
                <a:solidFill>
                  <a:srgbClr val="FFFFFF"/>
                </a:solidFill>
                <a:latin typeface="#9Slide05 Aquarelle" panose="02040603050506020204" pitchFamily="18" charset="0"/>
              </a:rPr>
              <a:t> </a:t>
            </a:r>
            <a:r>
              <a:rPr lang="en-US" sz="4400" dirty="0" err="1">
                <a:solidFill>
                  <a:srgbClr val="FFFFFF"/>
                </a:solidFill>
                <a:latin typeface="#9Slide05 Aquarelle" panose="02040603050506020204" pitchFamily="18" charset="0"/>
              </a:rPr>
              <a:t>nhiệm</a:t>
            </a:r>
            <a:r>
              <a:rPr lang="en-US" sz="4400" dirty="0">
                <a:solidFill>
                  <a:srgbClr val="FFFFFF"/>
                </a:solidFill>
                <a:latin typeface="#9Slide05 Aquarelle" panose="02040603050506020204" pitchFamily="18" charset="0"/>
              </a:rPr>
              <a:t> </a:t>
            </a:r>
            <a:r>
              <a:rPr lang="en-US" sz="4400" dirty="0" err="1">
                <a:solidFill>
                  <a:srgbClr val="FFFFFF"/>
                </a:solidFill>
                <a:latin typeface="#9Slide05 Aquarelle" panose="02040603050506020204" pitchFamily="18" charset="0"/>
              </a:rPr>
              <a:t>vụ</a:t>
            </a:r>
            <a:r>
              <a:rPr lang="en-US" sz="4400" dirty="0">
                <a:solidFill>
                  <a:srgbClr val="FFFFFF"/>
                </a:solidFill>
                <a:latin typeface="#9Slide05 Aquarelle" panose="02040603050506020204" pitchFamily="18" charset="0"/>
              </a:rPr>
              <a:t>: </a:t>
            </a:r>
            <a:r>
              <a:rPr lang="en-US" sz="4400" dirty="0" err="1">
                <a:solidFill>
                  <a:srgbClr val="FFFFFF"/>
                </a:solidFill>
                <a:latin typeface="#9Slide05 Aquarelle" panose="02040603050506020204" pitchFamily="18" charset="0"/>
              </a:rPr>
              <a:t>Nhóm</a:t>
            </a:r>
            <a:r>
              <a:rPr lang="en-US" sz="4400" dirty="0">
                <a:solidFill>
                  <a:srgbClr val="FFFFFF"/>
                </a:solidFill>
                <a:latin typeface="#9Slide05 Aquarelle" panose="02040603050506020204" pitchFamily="18" charset="0"/>
              </a:rPr>
              <a:t> 1+2; </a:t>
            </a:r>
            <a:r>
              <a:rPr lang="en-US" sz="4400" dirty="0" err="1">
                <a:solidFill>
                  <a:srgbClr val="FFFFFF"/>
                </a:solidFill>
                <a:latin typeface="#9Slide05 Aquarelle" panose="02040603050506020204" pitchFamily="18" charset="0"/>
              </a:rPr>
              <a:t>Nhóm</a:t>
            </a:r>
            <a:r>
              <a:rPr lang="en-US" sz="4400" dirty="0">
                <a:solidFill>
                  <a:srgbClr val="FFFFFF"/>
                </a:solidFill>
                <a:latin typeface="#9Slide05 Aquarelle" panose="02040603050506020204" pitchFamily="18" charset="0"/>
              </a:rPr>
              <a:t> 3+4; </a:t>
            </a:r>
            <a:r>
              <a:rPr lang="en-US" sz="4400" dirty="0" err="1">
                <a:solidFill>
                  <a:srgbClr val="FFFFFF"/>
                </a:solidFill>
                <a:latin typeface="#9Slide05 Aquarelle" panose="02040603050506020204" pitchFamily="18" charset="0"/>
              </a:rPr>
              <a:t>Nhóm</a:t>
            </a:r>
            <a:r>
              <a:rPr lang="en-US" sz="4400" dirty="0">
                <a:solidFill>
                  <a:srgbClr val="FFFFFF"/>
                </a:solidFill>
                <a:latin typeface="#9Slide05 Aquarelle" panose="02040603050506020204" pitchFamily="18" charset="0"/>
              </a:rPr>
              <a:t> 5+6</a:t>
            </a:r>
          </a:p>
        </p:txBody>
      </p:sp>
      <p:grpSp>
        <p:nvGrpSpPr>
          <p:cNvPr id="10" name="Group 10"/>
          <p:cNvGrpSpPr/>
          <p:nvPr/>
        </p:nvGrpSpPr>
        <p:grpSpPr>
          <a:xfrm>
            <a:off x="507686" y="2973202"/>
            <a:ext cx="17272627" cy="3438816"/>
            <a:chOff x="0" y="0"/>
            <a:chExt cx="4549169" cy="905696"/>
          </a:xfrm>
        </p:grpSpPr>
        <p:sp>
          <p:nvSpPr>
            <p:cNvPr id="11" name="Freeform 11"/>
            <p:cNvSpPr/>
            <p:nvPr/>
          </p:nvSpPr>
          <p:spPr>
            <a:xfrm>
              <a:off x="0" y="0"/>
              <a:ext cx="4549169" cy="905696"/>
            </a:xfrm>
            <a:custGeom>
              <a:avLst/>
              <a:gdLst/>
              <a:ahLst/>
              <a:cxnLst/>
              <a:rect l="l" t="t" r="r" b="b"/>
              <a:pathLst>
                <a:path w="4549169" h="905696">
                  <a:moveTo>
                    <a:pt x="22859" y="0"/>
                  </a:moveTo>
                  <a:lnTo>
                    <a:pt x="4526310" y="0"/>
                  </a:lnTo>
                  <a:cubicBezTo>
                    <a:pt x="4532373" y="0"/>
                    <a:pt x="4538187" y="2408"/>
                    <a:pt x="4542474" y="6695"/>
                  </a:cubicBezTo>
                  <a:cubicBezTo>
                    <a:pt x="4546761" y="10982"/>
                    <a:pt x="4549169" y="16797"/>
                    <a:pt x="4549169" y="22859"/>
                  </a:cubicBezTo>
                  <a:lnTo>
                    <a:pt x="4549169" y="882837"/>
                  </a:lnTo>
                  <a:cubicBezTo>
                    <a:pt x="4549169" y="888900"/>
                    <a:pt x="4546761" y="894714"/>
                    <a:pt x="4542474" y="899001"/>
                  </a:cubicBezTo>
                  <a:cubicBezTo>
                    <a:pt x="4538187" y="903288"/>
                    <a:pt x="4532373" y="905696"/>
                    <a:pt x="4526310" y="905696"/>
                  </a:cubicBezTo>
                  <a:lnTo>
                    <a:pt x="22859" y="905696"/>
                  </a:lnTo>
                  <a:cubicBezTo>
                    <a:pt x="16797" y="905696"/>
                    <a:pt x="10982" y="903288"/>
                    <a:pt x="6695" y="899001"/>
                  </a:cubicBezTo>
                  <a:cubicBezTo>
                    <a:pt x="2408" y="894714"/>
                    <a:pt x="0" y="888900"/>
                    <a:pt x="0" y="882837"/>
                  </a:cubicBezTo>
                  <a:lnTo>
                    <a:pt x="0" y="22859"/>
                  </a:lnTo>
                  <a:cubicBezTo>
                    <a:pt x="0" y="16797"/>
                    <a:pt x="2408" y="10982"/>
                    <a:pt x="6695" y="6695"/>
                  </a:cubicBezTo>
                  <a:cubicBezTo>
                    <a:pt x="10982" y="2408"/>
                    <a:pt x="16797" y="0"/>
                    <a:pt x="22859" y="0"/>
                  </a:cubicBezTo>
                  <a:close/>
                </a:path>
              </a:pathLst>
            </a:custGeom>
            <a:solidFill>
              <a:srgbClr val="FBF7EE"/>
            </a:solidFill>
          </p:spPr>
          <p:txBody>
            <a:bodyPr/>
            <a:lstStyle/>
            <a:p>
              <a:endParaRPr lang="en-US"/>
            </a:p>
          </p:txBody>
        </p:sp>
        <p:sp>
          <p:nvSpPr>
            <p:cNvPr id="12" name="TextBox 12"/>
            <p:cNvSpPr txBox="1"/>
            <p:nvPr/>
          </p:nvSpPr>
          <p:spPr>
            <a:xfrm>
              <a:off x="0" y="-57150"/>
              <a:ext cx="4549169" cy="962846"/>
            </a:xfrm>
            <a:prstGeom prst="rect">
              <a:avLst/>
            </a:prstGeom>
          </p:spPr>
          <p:txBody>
            <a:bodyPr lIns="50800" tIns="50800" rIns="50800" bIns="50800" rtlCol="0" anchor="ctr"/>
            <a:lstStyle/>
            <a:p>
              <a:pPr algn="ctr">
                <a:lnSpc>
                  <a:spcPts val="4200"/>
                </a:lnSpc>
              </a:pPr>
              <a:endParaRPr/>
            </a:p>
          </p:txBody>
        </p:sp>
      </p:grpSp>
      <p:sp>
        <p:nvSpPr>
          <p:cNvPr id="13" name="TextBox 13"/>
          <p:cNvSpPr txBox="1"/>
          <p:nvPr/>
        </p:nvSpPr>
        <p:spPr>
          <a:xfrm>
            <a:off x="737452" y="3023705"/>
            <a:ext cx="16747281" cy="3200400"/>
          </a:xfrm>
          <a:prstGeom prst="rect">
            <a:avLst/>
          </a:prstGeom>
        </p:spPr>
        <p:txBody>
          <a:bodyPr lIns="0" tIns="0" rIns="0" bIns="0" rtlCol="0" anchor="t">
            <a:spAutoFit/>
          </a:bodyPr>
          <a:lstStyle/>
          <a:p>
            <a:pPr marL="647700" lvl="1" indent="-323850" algn="just">
              <a:lnSpc>
                <a:spcPts val="4200"/>
              </a:lnSpc>
              <a:buFont typeface="Arial"/>
              <a:buChar char="•"/>
            </a:pPr>
            <a:r>
              <a:rPr lang="en-US" sz="3000" dirty="0" err="1">
                <a:solidFill>
                  <a:srgbClr val="000000"/>
                </a:solidFill>
                <a:latin typeface="Roboto Condensed"/>
              </a:rPr>
              <a:t>Xác</a:t>
            </a:r>
            <a:r>
              <a:rPr lang="en-US" sz="3000" dirty="0">
                <a:solidFill>
                  <a:srgbClr val="000000"/>
                </a:solidFill>
                <a:latin typeface="Roboto Condensed"/>
              </a:rPr>
              <a:t> </a:t>
            </a:r>
            <a:r>
              <a:rPr lang="en-US" sz="3000" dirty="0" err="1">
                <a:solidFill>
                  <a:srgbClr val="000000"/>
                </a:solidFill>
                <a:latin typeface="Roboto Condensed"/>
              </a:rPr>
              <a:t>định</a:t>
            </a:r>
            <a:r>
              <a:rPr lang="en-US" sz="3000" dirty="0">
                <a:solidFill>
                  <a:srgbClr val="000000"/>
                </a:solidFill>
                <a:latin typeface="Roboto Condensed"/>
              </a:rPr>
              <a:t> </a:t>
            </a:r>
            <a:r>
              <a:rPr lang="en-US" sz="3000" dirty="0" err="1">
                <a:solidFill>
                  <a:srgbClr val="000000"/>
                </a:solidFill>
                <a:latin typeface="Roboto Condensed"/>
              </a:rPr>
              <a:t>nhân</a:t>
            </a:r>
            <a:r>
              <a:rPr lang="en-US" sz="3000" dirty="0">
                <a:solidFill>
                  <a:srgbClr val="000000"/>
                </a:solidFill>
                <a:latin typeface="Roboto Condensed"/>
              </a:rPr>
              <a:t> </a:t>
            </a:r>
            <a:r>
              <a:rPr lang="en-US" sz="3000" dirty="0" err="1">
                <a:solidFill>
                  <a:srgbClr val="000000"/>
                </a:solidFill>
                <a:latin typeface="Roboto Condensed"/>
              </a:rPr>
              <a:t>vật</a:t>
            </a:r>
            <a:r>
              <a:rPr lang="en-US" sz="3000" dirty="0">
                <a:solidFill>
                  <a:srgbClr val="000000"/>
                </a:solidFill>
                <a:latin typeface="Roboto Condensed"/>
              </a:rPr>
              <a:t> </a:t>
            </a:r>
            <a:r>
              <a:rPr lang="en-US" sz="3000" dirty="0" err="1">
                <a:solidFill>
                  <a:srgbClr val="000000"/>
                </a:solidFill>
                <a:latin typeface="Roboto Condensed"/>
              </a:rPr>
              <a:t>trữ</a:t>
            </a:r>
            <a:r>
              <a:rPr lang="en-US" sz="3000" dirty="0">
                <a:solidFill>
                  <a:srgbClr val="000000"/>
                </a:solidFill>
                <a:latin typeface="Roboto Condensed"/>
              </a:rPr>
              <a:t> </a:t>
            </a:r>
            <a:r>
              <a:rPr lang="en-US" sz="3000" dirty="0" err="1">
                <a:solidFill>
                  <a:srgbClr val="000000"/>
                </a:solidFill>
                <a:latin typeface="Roboto Condensed"/>
              </a:rPr>
              <a:t>tình</a:t>
            </a:r>
            <a:r>
              <a:rPr lang="en-US" sz="3000" dirty="0">
                <a:solidFill>
                  <a:srgbClr val="000000"/>
                </a:solidFill>
                <a:latin typeface="Roboto Condensed"/>
              </a:rPr>
              <a:t>, </a:t>
            </a:r>
            <a:r>
              <a:rPr lang="en-US" sz="3000" dirty="0" err="1">
                <a:solidFill>
                  <a:srgbClr val="000000"/>
                </a:solidFill>
                <a:latin typeface="Roboto Condensed"/>
              </a:rPr>
              <a:t>đối</a:t>
            </a:r>
            <a:r>
              <a:rPr lang="en-US" sz="3000" dirty="0">
                <a:solidFill>
                  <a:srgbClr val="000000"/>
                </a:solidFill>
                <a:latin typeface="Roboto Condensed"/>
              </a:rPr>
              <a:t> </a:t>
            </a:r>
            <a:r>
              <a:rPr lang="en-US" sz="3000" dirty="0" err="1">
                <a:solidFill>
                  <a:srgbClr val="000000"/>
                </a:solidFill>
                <a:latin typeface="Roboto Condensed"/>
              </a:rPr>
              <a:t>tượng</a:t>
            </a:r>
            <a:r>
              <a:rPr lang="en-US" sz="3000" dirty="0">
                <a:solidFill>
                  <a:srgbClr val="000000"/>
                </a:solidFill>
                <a:latin typeface="Roboto Condensed"/>
              </a:rPr>
              <a:t> </a:t>
            </a:r>
            <a:r>
              <a:rPr lang="en-US" sz="3000" dirty="0" err="1">
                <a:solidFill>
                  <a:srgbClr val="000000"/>
                </a:solidFill>
                <a:latin typeface="Roboto Condensed"/>
              </a:rPr>
              <a:t>trữ</a:t>
            </a:r>
            <a:r>
              <a:rPr lang="en-US" sz="3000" dirty="0">
                <a:solidFill>
                  <a:srgbClr val="000000"/>
                </a:solidFill>
                <a:latin typeface="Roboto Condensed"/>
              </a:rPr>
              <a:t> </a:t>
            </a:r>
            <a:r>
              <a:rPr lang="en-US" sz="3000" dirty="0" err="1">
                <a:solidFill>
                  <a:srgbClr val="000000"/>
                </a:solidFill>
                <a:latin typeface="Roboto Condensed"/>
              </a:rPr>
              <a:t>tình</a:t>
            </a:r>
            <a:r>
              <a:rPr lang="en-US" sz="3000" dirty="0">
                <a:solidFill>
                  <a:srgbClr val="000000"/>
                </a:solidFill>
                <a:latin typeface="Roboto Condensed"/>
              </a:rPr>
              <a:t>, </a:t>
            </a:r>
            <a:r>
              <a:rPr lang="en-US" sz="3000" dirty="0" err="1">
                <a:solidFill>
                  <a:srgbClr val="000000"/>
                </a:solidFill>
                <a:latin typeface="Roboto Condensed"/>
              </a:rPr>
              <a:t>mạch</a:t>
            </a:r>
            <a:r>
              <a:rPr lang="en-US" sz="3000" dirty="0">
                <a:solidFill>
                  <a:srgbClr val="000000"/>
                </a:solidFill>
                <a:latin typeface="Roboto Condensed"/>
              </a:rPr>
              <a:t> </a:t>
            </a:r>
            <a:r>
              <a:rPr lang="en-US" sz="3000" dirty="0" err="1">
                <a:solidFill>
                  <a:srgbClr val="000000"/>
                </a:solidFill>
                <a:latin typeface="Roboto Condensed"/>
              </a:rPr>
              <a:t>cảm</a:t>
            </a:r>
            <a:r>
              <a:rPr lang="en-US" sz="3000" dirty="0">
                <a:solidFill>
                  <a:srgbClr val="000000"/>
                </a:solidFill>
                <a:latin typeface="Roboto Condensed"/>
              </a:rPr>
              <a:t> </a:t>
            </a:r>
            <a:r>
              <a:rPr lang="en-US" sz="3000" dirty="0" err="1">
                <a:solidFill>
                  <a:srgbClr val="000000"/>
                </a:solidFill>
                <a:latin typeface="Roboto Condensed"/>
              </a:rPr>
              <a:t>xúc</a:t>
            </a:r>
            <a:r>
              <a:rPr lang="en-US" sz="3000" dirty="0">
                <a:solidFill>
                  <a:srgbClr val="000000"/>
                </a:solidFill>
                <a:latin typeface="Roboto Condensed"/>
              </a:rPr>
              <a:t> </a:t>
            </a:r>
            <a:r>
              <a:rPr lang="en-US" sz="3000" dirty="0" err="1">
                <a:solidFill>
                  <a:srgbClr val="000000"/>
                </a:solidFill>
                <a:latin typeface="Roboto Condensed"/>
              </a:rPr>
              <a:t>của</a:t>
            </a:r>
            <a:r>
              <a:rPr lang="en-US" sz="3000" dirty="0">
                <a:solidFill>
                  <a:srgbClr val="000000"/>
                </a:solidFill>
                <a:latin typeface="Roboto Condensed"/>
              </a:rPr>
              <a:t> </a:t>
            </a:r>
            <a:r>
              <a:rPr lang="en-US" sz="3000" dirty="0" err="1">
                <a:solidFill>
                  <a:srgbClr val="000000"/>
                </a:solidFill>
                <a:latin typeface="Roboto Condensed"/>
              </a:rPr>
              <a:t>bài</a:t>
            </a:r>
            <a:r>
              <a:rPr lang="en-US" sz="3000" dirty="0">
                <a:solidFill>
                  <a:srgbClr val="000000"/>
                </a:solidFill>
                <a:latin typeface="Roboto Condensed"/>
              </a:rPr>
              <a:t> </a:t>
            </a:r>
            <a:r>
              <a:rPr lang="en-US" sz="3000" dirty="0" err="1">
                <a:solidFill>
                  <a:srgbClr val="000000"/>
                </a:solidFill>
                <a:latin typeface="Roboto Condensed"/>
              </a:rPr>
              <a:t>thơ</a:t>
            </a:r>
            <a:endParaRPr lang="en-US" sz="3000" dirty="0">
              <a:solidFill>
                <a:srgbClr val="000000"/>
              </a:solidFill>
              <a:latin typeface="Roboto Condensed"/>
            </a:endParaRPr>
          </a:p>
          <a:p>
            <a:pPr marL="647700" lvl="1" indent="-323850" algn="just">
              <a:lnSpc>
                <a:spcPts val="4200"/>
              </a:lnSpc>
              <a:buFont typeface="Arial"/>
              <a:buChar char="•"/>
            </a:pPr>
            <a:r>
              <a:rPr lang="en-US" sz="3000" dirty="0">
                <a:solidFill>
                  <a:srgbClr val="000000"/>
                </a:solidFill>
                <a:latin typeface="Roboto Condensed"/>
              </a:rPr>
              <a:t>Ở </a:t>
            </a:r>
            <a:r>
              <a:rPr lang="en-US" sz="3000" dirty="0" err="1">
                <a:solidFill>
                  <a:srgbClr val="000000"/>
                </a:solidFill>
                <a:latin typeface="Roboto Condensed"/>
              </a:rPr>
              <a:t>câu</a:t>
            </a:r>
            <a:r>
              <a:rPr lang="en-US" sz="3000" dirty="0">
                <a:solidFill>
                  <a:srgbClr val="000000"/>
                </a:solidFill>
                <a:latin typeface="Roboto Condensed"/>
              </a:rPr>
              <a:t> </a:t>
            </a:r>
            <a:r>
              <a:rPr lang="en-US" sz="3000" dirty="0" err="1">
                <a:solidFill>
                  <a:srgbClr val="000000"/>
                </a:solidFill>
                <a:latin typeface="Roboto Condensed"/>
              </a:rPr>
              <a:t>thơ</a:t>
            </a:r>
            <a:r>
              <a:rPr lang="en-US" sz="3000" dirty="0">
                <a:solidFill>
                  <a:srgbClr val="000000"/>
                </a:solidFill>
                <a:latin typeface="Roboto Condensed"/>
              </a:rPr>
              <a:t> </a:t>
            </a:r>
            <a:r>
              <a:rPr lang="en-US" sz="3000" dirty="0" err="1">
                <a:solidFill>
                  <a:srgbClr val="000000"/>
                </a:solidFill>
                <a:latin typeface="Roboto Condensed"/>
              </a:rPr>
              <a:t>đầu</a:t>
            </a:r>
            <a:r>
              <a:rPr lang="en-US" sz="3000" dirty="0">
                <a:solidFill>
                  <a:srgbClr val="000000"/>
                </a:solidFill>
                <a:latin typeface="Roboto Condensed"/>
              </a:rPr>
              <a:t> </a:t>
            </a:r>
            <a:r>
              <a:rPr lang="en-US" sz="3000" dirty="0" err="1">
                <a:solidFill>
                  <a:srgbClr val="000000"/>
                </a:solidFill>
                <a:latin typeface="Roboto Condensed"/>
              </a:rPr>
              <a:t>tiên</a:t>
            </a:r>
            <a:r>
              <a:rPr lang="en-US" sz="3000" dirty="0">
                <a:solidFill>
                  <a:srgbClr val="000000"/>
                </a:solidFill>
                <a:latin typeface="Roboto Condensed"/>
              </a:rPr>
              <a:t>, </a:t>
            </a:r>
            <a:r>
              <a:rPr lang="en-US" sz="3000" dirty="0" err="1">
                <a:solidFill>
                  <a:srgbClr val="000000"/>
                </a:solidFill>
                <a:latin typeface="Roboto Condensed"/>
              </a:rPr>
              <a:t>tác</a:t>
            </a:r>
            <a:r>
              <a:rPr lang="en-US" sz="3000" dirty="0">
                <a:solidFill>
                  <a:srgbClr val="000000"/>
                </a:solidFill>
                <a:latin typeface="Roboto Condensed"/>
              </a:rPr>
              <a:t> </a:t>
            </a:r>
            <a:r>
              <a:rPr lang="en-US" sz="3000" dirty="0" err="1">
                <a:solidFill>
                  <a:srgbClr val="000000"/>
                </a:solidFill>
                <a:latin typeface="Roboto Condensed"/>
              </a:rPr>
              <a:t>giả</a:t>
            </a:r>
            <a:r>
              <a:rPr lang="en-US" sz="3000" dirty="0">
                <a:solidFill>
                  <a:srgbClr val="000000"/>
                </a:solidFill>
                <a:latin typeface="Roboto Condensed"/>
              </a:rPr>
              <a:t> </a:t>
            </a:r>
            <a:r>
              <a:rPr lang="en-US" sz="3000" dirty="0" err="1">
                <a:solidFill>
                  <a:srgbClr val="000000"/>
                </a:solidFill>
                <a:latin typeface="Roboto Condensed"/>
              </a:rPr>
              <a:t>đề</a:t>
            </a:r>
            <a:r>
              <a:rPr lang="en-US" sz="3000" dirty="0">
                <a:solidFill>
                  <a:srgbClr val="000000"/>
                </a:solidFill>
                <a:latin typeface="Roboto Condensed"/>
              </a:rPr>
              <a:t> </a:t>
            </a:r>
            <a:r>
              <a:rPr lang="en-US" sz="3000" dirty="0" err="1">
                <a:solidFill>
                  <a:srgbClr val="000000"/>
                </a:solidFill>
                <a:latin typeface="Roboto Condensed"/>
              </a:rPr>
              <a:t>cập</a:t>
            </a:r>
            <a:r>
              <a:rPr lang="en-US" sz="3000" dirty="0">
                <a:solidFill>
                  <a:srgbClr val="000000"/>
                </a:solidFill>
                <a:latin typeface="Roboto Condensed"/>
              </a:rPr>
              <a:t> </a:t>
            </a:r>
            <a:r>
              <a:rPr lang="en-US" sz="3000" dirty="0" err="1">
                <a:solidFill>
                  <a:srgbClr val="000000"/>
                </a:solidFill>
                <a:latin typeface="Roboto Condensed"/>
              </a:rPr>
              <a:t>đến</a:t>
            </a:r>
            <a:r>
              <a:rPr lang="en-US" sz="3000" dirty="0">
                <a:solidFill>
                  <a:srgbClr val="000000"/>
                </a:solidFill>
                <a:latin typeface="Roboto Condensed"/>
              </a:rPr>
              <a:t> </a:t>
            </a:r>
            <a:r>
              <a:rPr lang="en-US" sz="3000" dirty="0" err="1">
                <a:solidFill>
                  <a:srgbClr val="000000"/>
                </a:solidFill>
                <a:latin typeface="Roboto Condensed"/>
              </a:rPr>
              <a:t>sự</a:t>
            </a:r>
            <a:r>
              <a:rPr lang="en-US" sz="3000" dirty="0">
                <a:solidFill>
                  <a:srgbClr val="000000"/>
                </a:solidFill>
                <a:latin typeface="Roboto Condensed"/>
              </a:rPr>
              <a:t> </a:t>
            </a:r>
            <a:r>
              <a:rPr lang="en-US" sz="3000" dirty="0" err="1">
                <a:solidFill>
                  <a:srgbClr val="000000"/>
                </a:solidFill>
                <a:latin typeface="Roboto Condensed"/>
              </a:rPr>
              <a:t>phân</a:t>
            </a:r>
            <a:r>
              <a:rPr lang="en-US" sz="3000" dirty="0">
                <a:solidFill>
                  <a:srgbClr val="000000"/>
                </a:solidFill>
                <a:latin typeface="Roboto Condensed"/>
              </a:rPr>
              <a:t> </a:t>
            </a:r>
            <a:r>
              <a:rPr lang="en-US" sz="3000" dirty="0" err="1">
                <a:solidFill>
                  <a:srgbClr val="000000"/>
                </a:solidFill>
                <a:latin typeface="Roboto Condensed"/>
              </a:rPr>
              <a:t>biệt</a:t>
            </a:r>
            <a:r>
              <a:rPr lang="en-US" sz="3000" dirty="0">
                <a:solidFill>
                  <a:srgbClr val="000000"/>
                </a:solidFill>
                <a:latin typeface="Roboto Condensed"/>
              </a:rPr>
              <a:t> “</a:t>
            </a:r>
            <a:r>
              <a:rPr lang="en-US" sz="3000" dirty="0" err="1">
                <a:solidFill>
                  <a:srgbClr val="000000"/>
                </a:solidFill>
                <a:latin typeface="Roboto Condensed"/>
              </a:rPr>
              <a:t>đế</a:t>
            </a:r>
            <a:r>
              <a:rPr lang="en-US" sz="3000" dirty="0">
                <a:solidFill>
                  <a:srgbClr val="000000"/>
                </a:solidFill>
                <a:latin typeface="Roboto Condensed"/>
              </a:rPr>
              <a:t>” và “</a:t>
            </a:r>
            <a:r>
              <a:rPr lang="en-US" sz="3000" dirty="0" err="1">
                <a:solidFill>
                  <a:srgbClr val="000000"/>
                </a:solidFill>
                <a:latin typeface="Roboto Condensed"/>
              </a:rPr>
              <a:t>vương</a:t>
            </a:r>
            <a:r>
              <a:rPr lang="en-US" sz="3000" dirty="0">
                <a:solidFill>
                  <a:srgbClr val="000000"/>
                </a:solidFill>
                <a:latin typeface="Roboto Condensed"/>
              </a:rPr>
              <a:t>” </a:t>
            </a:r>
            <a:r>
              <a:rPr lang="en-US" sz="3000" dirty="0" err="1">
                <a:solidFill>
                  <a:srgbClr val="000000"/>
                </a:solidFill>
                <a:latin typeface="Roboto Condensed"/>
              </a:rPr>
              <a:t>trong</a:t>
            </a:r>
            <a:r>
              <a:rPr lang="en-US" sz="3000" dirty="0">
                <a:solidFill>
                  <a:srgbClr val="000000"/>
                </a:solidFill>
                <a:latin typeface="Roboto Condensed"/>
              </a:rPr>
              <a:t> XHPK </a:t>
            </a:r>
            <a:r>
              <a:rPr lang="en-US" sz="3000" dirty="0" err="1">
                <a:solidFill>
                  <a:srgbClr val="000000"/>
                </a:solidFill>
                <a:latin typeface="Roboto Condensed"/>
              </a:rPr>
              <a:t>nhằm</a:t>
            </a:r>
            <a:r>
              <a:rPr lang="en-US" sz="3000" dirty="0">
                <a:solidFill>
                  <a:srgbClr val="000000"/>
                </a:solidFill>
                <a:latin typeface="Roboto Condensed"/>
              </a:rPr>
              <a:t> </a:t>
            </a:r>
            <a:r>
              <a:rPr lang="en-US" sz="3000" dirty="0" err="1">
                <a:solidFill>
                  <a:srgbClr val="000000"/>
                </a:solidFill>
                <a:latin typeface="Roboto Condensed"/>
              </a:rPr>
              <a:t>mục</a:t>
            </a:r>
            <a:r>
              <a:rPr lang="en-US" sz="3000" dirty="0">
                <a:solidFill>
                  <a:srgbClr val="000000"/>
                </a:solidFill>
                <a:latin typeface="Roboto Condensed"/>
              </a:rPr>
              <a:t> </a:t>
            </a:r>
            <a:r>
              <a:rPr lang="en-US" sz="3000" dirty="0" err="1">
                <a:solidFill>
                  <a:srgbClr val="000000"/>
                </a:solidFill>
                <a:latin typeface="Roboto Condensed"/>
              </a:rPr>
              <a:t>đích</a:t>
            </a:r>
            <a:r>
              <a:rPr lang="en-US" sz="3000" dirty="0">
                <a:solidFill>
                  <a:srgbClr val="000000"/>
                </a:solidFill>
                <a:latin typeface="Roboto Condensed"/>
              </a:rPr>
              <a:t> </a:t>
            </a:r>
            <a:r>
              <a:rPr lang="en-US" sz="3000" dirty="0" err="1">
                <a:solidFill>
                  <a:srgbClr val="000000"/>
                </a:solidFill>
                <a:latin typeface="Roboto Condensed"/>
              </a:rPr>
              <a:t>gì</a:t>
            </a:r>
            <a:r>
              <a:rPr lang="en-US" sz="3000" dirty="0">
                <a:solidFill>
                  <a:srgbClr val="000000"/>
                </a:solidFill>
                <a:latin typeface="Roboto Condensed"/>
              </a:rPr>
              <a:t>?</a:t>
            </a:r>
          </a:p>
          <a:p>
            <a:pPr marL="647700" lvl="1" indent="-323850" algn="just">
              <a:lnSpc>
                <a:spcPts val="4200"/>
              </a:lnSpc>
              <a:buFont typeface="Arial"/>
              <a:buChar char="•"/>
            </a:pPr>
            <a:r>
              <a:rPr lang="en-US" sz="3000" dirty="0">
                <a:solidFill>
                  <a:srgbClr val="000000"/>
                </a:solidFill>
                <a:latin typeface="Roboto Condensed"/>
              </a:rPr>
              <a:t>Từ “</a:t>
            </a:r>
            <a:r>
              <a:rPr lang="en-US" sz="3000" dirty="0" err="1">
                <a:solidFill>
                  <a:srgbClr val="000000"/>
                </a:solidFill>
                <a:latin typeface="Roboto Condensed"/>
              </a:rPr>
              <a:t>cư</a:t>
            </a:r>
            <a:r>
              <a:rPr lang="en-US" sz="3000" dirty="0">
                <a:solidFill>
                  <a:srgbClr val="000000"/>
                </a:solidFill>
                <a:latin typeface="Roboto Condensed"/>
              </a:rPr>
              <a:t>” </a:t>
            </a:r>
            <a:r>
              <a:rPr lang="en-US" sz="3000" dirty="0" err="1">
                <a:solidFill>
                  <a:srgbClr val="000000"/>
                </a:solidFill>
                <a:latin typeface="Roboto Condensed"/>
              </a:rPr>
              <a:t>trong</a:t>
            </a:r>
            <a:r>
              <a:rPr lang="en-US" sz="3000" dirty="0">
                <a:solidFill>
                  <a:srgbClr val="000000"/>
                </a:solidFill>
                <a:latin typeface="Roboto Condensed"/>
              </a:rPr>
              <a:t> </a:t>
            </a:r>
            <a:r>
              <a:rPr lang="en-US" sz="3000" dirty="0" err="1">
                <a:solidFill>
                  <a:srgbClr val="000000"/>
                </a:solidFill>
                <a:latin typeface="Roboto Condensed"/>
              </a:rPr>
              <a:t>nguyên</a:t>
            </a:r>
            <a:r>
              <a:rPr lang="en-US" sz="3000" dirty="0">
                <a:solidFill>
                  <a:srgbClr val="000000"/>
                </a:solidFill>
                <a:latin typeface="Roboto Condensed"/>
              </a:rPr>
              <a:t> </a:t>
            </a:r>
            <a:r>
              <a:rPr lang="en-US" sz="3000" dirty="0" err="1">
                <a:solidFill>
                  <a:srgbClr val="000000"/>
                </a:solidFill>
                <a:latin typeface="Roboto Condensed"/>
              </a:rPr>
              <a:t>tác</a:t>
            </a:r>
            <a:r>
              <a:rPr lang="en-US" sz="3000" dirty="0">
                <a:solidFill>
                  <a:srgbClr val="000000"/>
                </a:solidFill>
                <a:latin typeface="Roboto Condensed"/>
              </a:rPr>
              <a:t> </a:t>
            </a:r>
            <a:r>
              <a:rPr lang="en-US" sz="3000" dirty="0" err="1">
                <a:solidFill>
                  <a:srgbClr val="000000"/>
                </a:solidFill>
                <a:latin typeface="Roboto Condensed"/>
              </a:rPr>
              <a:t>có</a:t>
            </a:r>
            <a:r>
              <a:rPr lang="en-US" sz="3000" dirty="0">
                <a:solidFill>
                  <a:srgbClr val="000000"/>
                </a:solidFill>
                <a:latin typeface="Roboto Condensed"/>
              </a:rPr>
              <a:t> </a:t>
            </a:r>
            <a:r>
              <a:rPr lang="en-US" sz="3000" dirty="0" err="1">
                <a:solidFill>
                  <a:srgbClr val="000000"/>
                </a:solidFill>
                <a:latin typeface="Roboto Condensed"/>
              </a:rPr>
              <a:t>thể</a:t>
            </a:r>
            <a:r>
              <a:rPr lang="en-US" sz="3000" dirty="0">
                <a:solidFill>
                  <a:srgbClr val="000000"/>
                </a:solidFill>
                <a:latin typeface="Roboto Condensed"/>
              </a:rPr>
              <a:t> </a:t>
            </a:r>
            <a:r>
              <a:rPr lang="en-US" sz="3000" dirty="0" err="1">
                <a:solidFill>
                  <a:srgbClr val="000000"/>
                </a:solidFill>
                <a:latin typeface="Roboto Condensed"/>
              </a:rPr>
              <a:t>dịch</a:t>
            </a:r>
            <a:r>
              <a:rPr lang="en-US" sz="3000" dirty="0">
                <a:solidFill>
                  <a:srgbClr val="000000"/>
                </a:solidFill>
                <a:latin typeface="Roboto Condensed"/>
              </a:rPr>
              <a:t> </a:t>
            </a:r>
            <a:r>
              <a:rPr lang="en-US" sz="3000" dirty="0" err="1">
                <a:solidFill>
                  <a:srgbClr val="000000"/>
                </a:solidFill>
                <a:latin typeface="Roboto Condensed"/>
              </a:rPr>
              <a:t>là</a:t>
            </a:r>
            <a:r>
              <a:rPr lang="en-US" sz="3000" dirty="0">
                <a:solidFill>
                  <a:srgbClr val="000000"/>
                </a:solidFill>
                <a:latin typeface="Roboto Condensed"/>
              </a:rPr>
              <a:t> “</a:t>
            </a:r>
            <a:r>
              <a:rPr lang="en-US" sz="3000" dirty="0" err="1">
                <a:solidFill>
                  <a:srgbClr val="000000"/>
                </a:solidFill>
                <a:latin typeface="Roboto Condensed"/>
              </a:rPr>
              <a:t>ngự</a:t>
            </a:r>
            <a:r>
              <a:rPr lang="en-US" sz="3000" dirty="0">
                <a:solidFill>
                  <a:srgbClr val="000000"/>
                </a:solidFill>
                <a:latin typeface="Roboto Condensed"/>
              </a:rPr>
              <a:t>” (</a:t>
            </a:r>
            <a:r>
              <a:rPr lang="en-US" sz="3000" dirty="0" err="1">
                <a:solidFill>
                  <a:srgbClr val="000000"/>
                </a:solidFill>
                <a:latin typeface="Roboto Condensed"/>
              </a:rPr>
              <a:t>cai</a:t>
            </a:r>
            <a:r>
              <a:rPr lang="en-US" sz="3000" dirty="0">
                <a:solidFill>
                  <a:srgbClr val="000000"/>
                </a:solidFill>
                <a:latin typeface="Roboto Condensed"/>
              </a:rPr>
              <a:t> </a:t>
            </a:r>
            <a:r>
              <a:rPr lang="en-US" sz="3000" dirty="0" err="1">
                <a:solidFill>
                  <a:srgbClr val="000000"/>
                </a:solidFill>
                <a:latin typeface="Roboto Condensed"/>
              </a:rPr>
              <a:t>quản</a:t>
            </a:r>
            <a:r>
              <a:rPr lang="en-US" sz="3000" dirty="0">
                <a:solidFill>
                  <a:srgbClr val="000000"/>
                </a:solidFill>
                <a:latin typeface="Roboto Condensed"/>
              </a:rPr>
              <a:t>), </a:t>
            </a:r>
            <a:r>
              <a:rPr lang="en-US" sz="3000" dirty="0" err="1">
                <a:solidFill>
                  <a:srgbClr val="000000"/>
                </a:solidFill>
                <a:latin typeface="Roboto Condensed"/>
              </a:rPr>
              <a:t>cũng</a:t>
            </a:r>
            <a:r>
              <a:rPr lang="en-US" sz="3000" dirty="0">
                <a:solidFill>
                  <a:srgbClr val="000000"/>
                </a:solidFill>
                <a:latin typeface="Roboto Condensed"/>
              </a:rPr>
              <a:t> </a:t>
            </a:r>
            <a:r>
              <a:rPr lang="en-US" sz="3000" dirty="0" err="1">
                <a:solidFill>
                  <a:srgbClr val="000000"/>
                </a:solidFill>
                <a:latin typeface="Roboto Condensed"/>
              </a:rPr>
              <a:t>có</a:t>
            </a:r>
            <a:r>
              <a:rPr lang="en-US" sz="3000" dirty="0">
                <a:solidFill>
                  <a:srgbClr val="000000"/>
                </a:solidFill>
                <a:latin typeface="Roboto Condensed"/>
              </a:rPr>
              <a:t> </a:t>
            </a:r>
            <a:r>
              <a:rPr lang="en-US" sz="3000" dirty="0" err="1">
                <a:solidFill>
                  <a:srgbClr val="000000"/>
                </a:solidFill>
                <a:latin typeface="Roboto Condensed"/>
              </a:rPr>
              <a:t>thể</a:t>
            </a:r>
            <a:r>
              <a:rPr lang="en-US" sz="3000" dirty="0">
                <a:solidFill>
                  <a:srgbClr val="000000"/>
                </a:solidFill>
                <a:latin typeface="Roboto Condensed"/>
              </a:rPr>
              <a:t> </a:t>
            </a:r>
            <a:r>
              <a:rPr lang="en-US" sz="3000" dirty="0" err="1">
                <a:solidFill>
                  <a:srgbClr val="000000"/>
                </a:solidFill>
                <a:latin typeface="Roboto Condensed"/>
              </a:rPr>
              <a:t>dịch</a:t>
            </a:r>
            <a:r>
              <a:rPr lang="en-US" sz="3000" dirty="0">
                <a:solidFill>
                  <a:srgbClr val="000000"/>
                </a:solidFill>
                <a:latin typeface="Roboto Condensed"/>
              </a:rPr>
              <a:t> </a:t>
            </a:r>
            <a:r>
              <a:rPr lang="en-US" sz="3000" dirty="0" err="1">
                <a:solidFill>
                  <a:srgbClr val="000000"/>
                </a:solidFill>
                <a:latin typeface="Roboto Condensed"/>
              </a:rPr>
              <a:t>là</a:t>
            </a:r>
            <a:r>
              <a:rPr lang="en-US" sz="3000" dirty="0">
                <a:solidFill>
                  <a:srgbClr val="000000"/>
                </a:solidFill>
                <a:latin typeface="Roboto Condensed"/>
              </a:rPr>
              <a:t> “ở” (</a:t>
            </a:r>
            <a:r>
              <a:rPr lang="en-US" sz="3000" dirty="0" err="1">
                <a:solidFill>
                  <a:srgbClr val="000000"/>
                </a:solidFill>
                <a:latin typeface="Roboto Condensed"/>
              </a:rPr>
              <a:t>cư</a:t>
            </a:r>
            <a:r>
              <a:rPr lang="en-US" sz="3000" dirty="0">
                <a:solidFill>
                  <a:srgbClr val="000000"/>
                </a:solidFill>
                <a:latin typeface="Roboto Condensed"/>
              </a:rPr>
              <a:t> </a:t>
            </a:r>
            <a:r>
              <a:rPr lang="en-US" sz="3000" dirty="0" err="1">
                <a:solidFill>
                  <a:srgbClr val="000000"/>
                </a:solidFill>
                <a:latin typeface="Roboto Condensed"/>
              </a:rPr>
              <a:t>trú</a:t>
            </a:r>
            <a:r>
              <a:rPr lang="en-US" sz="3000" dirty="0">
                <a:solidFill>
                  <a:srgbClr val="000000"/>
                </a:solidFill>
                <a:latin typeface="Roboto Condensed"/>
              </a:rPr>
              <a:t>). Theo </a:t>
            </a:r>
            <a:r>
              <a:rPr lang="en-US" sz="3000" dirty="0" err="1">
                <a:solidFill>
                  <a:srgbClr val="000000"/>
                </a:solidFill>
                <a:latin typeface="Roboto Condensed"/>
              </a:rPr>
              <a:t>em</a:t>
            </a:r>
            <a:r>
              <a:rPr lang="en-US" sz="3000" dirty="0">
                <a:solidFill>
                  <a:srgbClr val="000000"/>
                </a:solidFill>
                <a:latin typeface="Roboto Condensed"/>
              </a:rPr>
              <a:t>, </a:t>
            </a:r>
            <a:r>
              <a:rPr lang="en-US" sz="3000" dirty="0" err="1">
                <a:solidFill>
                  <a:srgbClr val="000000"/>
                </a:solidFill>
                <a:latin typeface="Roboto Condensed"/>
              </a:rPr>
              <a:t>cách</a:t>
            </a:r>
            <a:r>
              <a:rPr lang="en-US" sz="3000" dirty="0">
                <a:solidFill>
                  <a:srgbClr val="000000"/>
                </a:solidFill>
                <a:latin typeface="Roboto Condensed"/>
              </a:rPr>
              <a:t> </a:t>
            </a:r>
            <a:r>
              <a:rPr lang="en-US" sz="3000" dirty="0" err="1">
                <a:solidFill>
                  <a:srgbClr val="000000"/>
                </a:solidFill>
                <a:latin typeface="Roboto Condensed"/>
              </a:rPr>
              <a:t>dịch</a:t>
            </a:r>
            <a:r>
              <a:rPr lang="en-US" sz="3000" dirty="0">
                <a:solidFill>
                  <a:srgbClr val="000000"/>
                </a:solidFill>
                <a:latin typeface="Roboto Condensed"/>
              </a:rPr>
              <a:t> hay </a:t>
            </a:r>
            <a:r>
              <a:rPr lang="en-US" sz="3000" dirty="0" err="1">
                <a:solidFill>
                  <a:srgbClr val="000000"/>
                </a:solidFill>
                <a:latin typeface="Roboto Condensed"/>
              </a:rPr>
              <a:t>hơn</a:t>
            </a:r>
            <a:r>
              <a:rPr lang="en-US" sz="3000" dirty="0">
                <a:solidFill>
                  <a:srgbClr val="000000"/>
                </a:solidFill>
                <a:latin typeface="Roboto Condensed"/>
              </a:rPr>
              <a:t>? </a:t>
            </a:r>
            <a:r>
              <a:rPr lang="en-US" sz="3000" dirty="0" err="1">
                <a:solidFill>
                  <a:srgbClr val="000000"/>
                </a:solidFill>
                <a:latin typeface="Roboto Condensed"/>
              </a:rPr>
              <a:t>Vì</a:t>
            </a:r>
            <a:r>
              <a:rPr lang="en-US" sz="3000" dirty="0">
                <a:solidFill>
                  <a:srgbClr val="000000"/>
                </a:solidFill>
                <a:latin typeface="Roboto Condensed"/>
              </a:rPr>
              <a:t> </a:t>
            </a:r>
            <a:r>
              <a:rPr lang="en-US" sz="3000" dirty="0" err="1">
                <a:solidFill>
                  <a:srgbClr val="000000"/>
                </a:solidFill>
                <a:latin typeface="Roboto Condensed"/>
              </a:rPr>
              <a:t>sao</a:t>
            </a:r>
            <a:r>
              <a:rPr lang="en-US" sz="3000" dirty="0">
                <a:solidFill>
                  <a:srgbClr val="000000"/>
                </a:solidFill>
                <a:latin typeface="Roboto Condensed"/>
              </a:rPr>
              <a:t>?</a:t>
            </a:r>
          </a:p>
          <a:p>
            <a:pPr marL="647700" lvl="1" indent="-323850" algn="just">
              <a:lnSpc>
                <a:spcPts val="4200"/>
              </a:lnSpc>
              <a:spcBef>
                <a:spcPct val="0"/>
              </a:spcBef>
              <a:buFont typeface="Arial"/>
              <a:buChar char="•"/>
            </a:pPr>
            <a:r>
              <a:rPr lang="en-US" sz="3000" dirty="0" err="1">
                <a:solidFill>
                  <a:srgbClr val="000000"/>
                </a:solidFill>
                <a:latin typeface="Roboto Condensed"/>
              </a:rPr>
              <a:t>Việc</a:t>
            </a:r>
            <a:r>
              <a:rPr lang="en-US" sz="3000" dirty="0">
                <a:solidFill>
                  <a:srgbClr val="000000"/>
                </a:solidFill>
                <a:latin typeface="Roboto Condensed"/>
              </a:rPr>
              <a:t> </a:t>
            </a:r>
            <a:r>
              <a:rPr lang="en-US" sz="3000" dirty="0" err="1">
                <a:solidFill>
                  <a:srgbClr val="000000"/>
                </a:solidFill>
                <a:latin typeface="Roboto Condensed"/>
              </a:rPr>
              <a:t>nói</a:t>
            </a:r>
            <a:r>
              <a:rPr lang="en-US" sz="3000" dirty="0">
                <a:solidFill>
                  <a:srgbClr val="000000"/>
                </a:solidFill>
                <a:latin typeface="Roboto Condensed"/>
              </a:rPr>
              <a:t> </a:t>
            </a:r>
            <a:r>
              <a:rPr lang="en-US" sz="3000" dirty="0" err="1">
                <a:solidFill>
                  <a:srgbClr val="000000"/>
                </a:solidFill>
                <a:latin typeface="Roboto Condensed"/>
              </a:rPr>
              <a:t>đến</a:t>
            </a:r>
            <a:r>
              <a:rPr lang="en-US" sz="3000" dirty="0">
                <a:solidFill>
                  <a:srgbClr val="000000"/>
                </a:solidFill>
                <a:latin typeface="Roboto Condensed"/>
              </a:rPr>
              <a:t> “</a:t>
            </a:r>
            <a:r>
              <a:rPr lang="en-US" sz="3000" dirty="0" err="1">
                <a:solidFill>
                  <a:srgbClr val="000000"/>
                </a:solidFill>
                <a:latin typeface="Roboto Condensed"/>
              </a:rPr>
              <a:t>Thiên</a:t>
            </a:r>
            <a:r>
              <a:rPr lang="en-US" sz="3000" dirty="0">
                <a:solidFill>
                  <a:srgbClr val="000000"/>
                </a:solidFill>
                <a:latin typeface="Roboto Condensed"/>
              </a:rPr>
              <a:t> </a:t>
            </a:r>
            <a:r>
              <a:rPr lang="en-US" sz="3000" dirty="0" err="1">
                <a:solidFill>
                  <a:srgbClr val="000000"/>
                </a:solidFill>
                <a:latin typeface="Roboto Condensed"/>
              </a:rPr>
              <a:t>thư</a:t>
            </a:r>
            <a:r>
              <a:rPr lang="en-US" sz="3000" dirty="0">
                <a:solidFill>
                  <a:srgbClr val="000000"/>
                </a:solidFill>
                <a:latin typeface="Roboto Condensed"/>
              </a:rPr>
              <a:t>” </a:t>
            </a:r>
            <a:r>
              <a:rPr lang="en-US" sz="3000" dirty="0" err="1">
                <a:solidFill>
                  <a:srgbClr val="000000"/>
                </a:solidFill>
                <a:latin typeface="Roboto Condensed"/>
              </a:rPr>
              <a:t>trong</a:t>
            </a:r>
            <a:r>
              <a:rPr lang="en-US" sz="3000" dirty="0">
                <a:solidFill>
                  <a:srgbClr val="000000"/>
                </a:solidFill>
                <a:latin typeface="Roboto Condensed"/>
              </a:rPr>
              <a:t> </a:t>
            </a:r>
            <a:r>
              <a:rPr lang="en-US" sz="3000" dirty="0" err="1">
                <a:solidFill>
                  <a:srgbClr val="000000"/>
                </a:solidFill>
                <a:latin typeface="Roboto Condensed"/>
              </a:rPr>
              <a:t>câu</a:t>
            </a:r>
            <a:r>
              <a:rPr lang="en-US" sz="3000" dirty="0">
                <a:solidFill>
                  <a:srgbClr val="000000"/>
                </a:solidFill>
                <a:latin typeface="Roboto Condensed"/>
              </a:rPr>
              <a:t> 2 </a:t>
            </a:r>
            <a:r>
              <a:rPr lang="en-US" sz="3000" dirty="0" err="1">
                <a:solidFill>
                  <a:srgbClr val="000000"/>
                </a:solidFill>
                <a:latin typeface="Roboto Condensed"/>
              </a:rPr>
              <a:t>có</a:t>
            </a:r>
            <a:r>
              <a:rPr lang="en-US" sz="3000" dirty="0">
                <a:solidFill>
                  <a:srgbClr val="000000"/>
                </a:solidFill>
                <a:latin typeface="Roboto Condensed"/>
              </a:rPr>
              <a:t> </a:t>
            </a:r>
            <a:r>
              <a:rPr lang="en-US" sz="3000" dirty="0" err="1">
                <a:solidFill>
                  <a:srgbClr val="000000"/>
                </a:solidFill>
                <a:latin typeface="Roboto Condensed"/>
              </a:rPr>
              <a:t>nghĩa</a:t>
            </a:r>
            <a:r>
              <a:rPr lang="en-US" sz="3000" dirty="0">
                <a:solidFill>
                  <a:srgbClr val="000000"/>
                </a:solidFill>
                <a:latin typeface="Roboto Condensed"/>
              </a:rPr>
              <a:t> </a:t>
            </a:r>
            <a:r>
              <a:rPr lang="en-US" sz="3000" dirty="0" err="1">
                <a:solidFill>
                  <a:srgbClr val="000000"/>
                </a:solidFill>
                <a:latin typeface="Roboto Condensed"/>
              </a:rPr>
              <a:t>chân</a:t>
            </a:r>
            <a:r>
              <a:rPr lang="en-US" sz="3000" dirty="0">
                <a:solidFill>
                  <a:srgbClr val="000000"/>
                </a:solidFill>
                <a:latin typeface="Roboto Condensed"/>
              </a:rPr>
              <a:t> </a:t>
            </a:r>
            <a:r>
              <a:rPr lang="en-US" sz="3000" dirty="0" err="1">
                <a:solidFill>
                  <a:srgbClr val="000000"/>
                </a:solidFill>
                <a:latin typeface="Roboto Condensed"/>
              </a:rPr>
              <a:t>lí</a:t>
            </a:r>
            <a:r>
              <a:rPr lang="en-US" sz="3000" dirty="0">
                <a:solidFill>
                  <a:srgbClr val="000000"/>
                </a:solidFill>
                <a:latin typeface="Roboto Condensed"/>
              </a:rPr>
              <a:t> </a:t>
            </a:r>
            <a:r>
              <a:rPr lang="en-US" sz="3000" dirty="0" err="1">
                <a:solidFill>
                  <a:srgbClr val="000000"/>
                </a:solidFill>
                <a:latin typeface="Roboto Condensed"/>
              </a:rPr>
              <a:t>về</a:t>
            </a:r>
            <a:r>
              <a:rPr lang="en-US" sz="3000" dirty="0">
                <a:solidFill>
                  <a:srgbClr val="000000"/>
                </a:solidFill>
                <a:latin typeface="Roboto Condensed"/>
              </a:rPr>
              <a:t> </a:t>
            </a:r>
            <a:r>
              <a:rPr lang="en-US" sz="3000" dirty="0" err="1">
                <a:solidFill>
                  <a:srgbClr val="000000"/>
                </a:solidFill>
                <a:latin typeface="Roboto Condensed"/>
              </a:rPr>
              <a:t>chủ</a:t>
            </a:r>
            <a:r>
              <a:rPr lang="en-US" sz="3000" dirty="0">
                <a:solidFill>
                  <a:srgbClr val="000000"/>
                </a:solidFill>
                <a:latin typeface="Roboto Condensed"/>
              </a:rPr>
              <a:t> </a:t>
            </a:r>
            <a:r>
              <a:rPr lang="en-US" sz="3000" dirty="0" err="1">
                <a:solidFill>
                  <a:srgbClr val="000000"/>
                </a:solidFill>
                <a:latin typeface="Roboto Condensed"/>
              </a:rPr>
              <a:t>quyền</a:t>
            </a:r>
            <a:r>
              <a:rPr lang="en-US" sz="3000" dirty="0">
                <a:solidFill>
                  <a:srgbClr val="000000"/>
                </a:solidFill>
                <a:latin typeface="Roboto Condensed"/>
              </a:rPr>
              <a:t> </a:t>
            </a:r>
            <a:r>
              <a:rPr lang="en-US" sz="3000" dirty="0" err="1">
                <a:solidFill>
                  <a:srgbClr val="000000"/>
                </a:solidFill>
                <a:latin typeface="Roboto Condensed"/>
              </a:rPr>
              <a:t>đất</a:t>
            </a:r>
            <a:r>
              <a:rPr lang="en-US" sz="3000" dirty="0">
                <a:solidFill>
                  <a:srgbClr val="000000"/>
                </a:solidFill>
                <a:latin typeface="Roboto Condensed"/>
              </a:rPr>
              <a:t> </a:t>
            </a:r>
            <a:r>
              <a:rPr lang="en-US" sz="3000" dirty="0" err="1">
                <a:solidFill>
                  <a:srgbClr val="000000"/>
                </a:solidFill>
                <a:latin typeface="Roboto Condensed"/>
              </a:rPr>
              <a:t>nước</a:t>
            </a:r>
            <a:r>
              <a:rPr lang="en-US" sz="3000" dirty="0">
                <a:solidFill>
                  <a:srgbClr val="000000"/>
                </a:solidFill>
                <a:latin typeface="Roboto Condensed"/>
              </a:rPr>
              <a:t> Nam </a:t>
            </a:r>
            <a:r>
              <a:rPr lang="en-US" sz="3000" dirty="0" err="1">
                <a:solidFill>
                  <a:srgbClr val="000000"/>
                </a:solidFill>
                <a:latin typeface="Roboto Condensed"/>
              </a:rPr>
              <a:t>đã</a:t>
            </a:r>
            <a:r>
              <a:rPr lang="en-US" sz="3000" dirty="0">
                <a:solidFill>
                  <a:srgbClr val="000000"/>
                </a:solidFill>
                <a:latin typeface="Roboto Condensed"/>
              </a:rPr>
              <a:t> </a:t>
            </a:r>
            <a:r>
              <a:rPr lang="en-US" sz="3000" dirty="0" err="1">
                <a:solidFill>
                  <a:srgbClr val="000000"/>
                </a:solidFill>
                <a:latin typeface="Roboto Condensed"/>
              </a:rPr>
              <a:t>được</a:t>
            </a:r>
            <a:r>
              <a:rPr lang="en-US" sz="3000" dirty="0">
                <a:solidFill>
                  <a:srgbClr val="000000"/>
                </a:solidFill>
                <a:latin typeface="Roboto Condensed"/>
              </a:rPr>
              <a:t> </a:t>
            </a:r>
            <a:r>
              <a:rPr lang="en-US" sz="3000" dirty="0" err="1">
                <a:solidFill>
                  <a:srgbClr val="000000"/>
                </a:solidFill>
                <a:latin typeface="Roboto Condensed"/>
              </a:rPr>
              <a:t>ghi</a:t>
            </a:r>
            <a:r>
              <a:rPr lang="en-US" sz="3000" dirty="0">
                <a:solidFill>
                  <a:srgbClr val="000000"/>
                </a:solidFill>
                <a:latin typeface="Roboto Condensed"/>
              </a:rPr>
              <a:t> “</a:t>
            </a:r>
            <a:r>
              <a:rPr lang="en-US" sz="3000" dirty="0" err="1">
                <a:solidFill>
                  <a:srgbClr val="000000"/>
                </a:solidFill>
                <a:latin typeface="Roboto Condensed"/>
              </a:rPr>
              <a:t>rành</a:t>
            </a:r>
            <a:r>
              <a:rPr lang="en-US" sz="3000" dirty="0">
                <a:solidFill>
                  <a:srgbClr val="000000"/>
                </a:solidFill>
                <a:latin typeface="Roboto Condensed"/>
              </a:rPr>
              <a:t> </a:t>
            </a:r>
            <a:r>
              <a:rPr lang="en-US" sz="3000" dirty="0" err="1">
                <a:solidFill>
                  <a:srgbClr val="000000"/>
                </a:solidFill>
                <a:latin typeface="Roboto Condensed"/>
              </a:rPr>
              <a:t>rành</a:t>
            </a:r>
            <a:r>
              <a:rPr lang="en-US" sz="3000" dirty="0">
                <a:solidFill>
                  <a:srgbClr val="000000"/>
                </a:solidFill>
                <a:latin typeface="Roboto Condensed"/>
              </a:rPr>
              <a:t>” ở </a:t>
            </a:r>
            <a:r>
              <a:rPr lang="en-US" sz="3000" dirty="0" err="1">
                <a:solidFill>
                  <a:srgbClr val="000000"/>
                </a:solidFill>
                <a:latin typeface="Roboto Condensed"/>
              </a:rPr>
              <a:t>sách</a:t>
            </a:r>
            <a:r>
              <a:rPr lang="en-US" sz="3000" dirty="0">
                <a:solidFill>
                  <a:srgbClr val="000000"/>
                </a:solidFill>
                <a:latin typeface="Roboto Condensed"/>
              </a:rPr>
              <a:t> </a:t>
            </a:r>
            <a:r>
              <a:rPr lang="en-US" sz="3000" dirty="0" err="1">
                <a:solidFill>
                  <a:srgbClr val="000000"/>
                </a:solidFill>
                <a:latin typeface="Roboto Condensed"/>
              </a:rPr>
              <a:t>trời</a:t>
            </a:r>
            <a:r>
              <a:rPr lang="en-US" sz="3000" dirty="0">
                <a:solidFill>
                  <a:srgbClr val="000000"/>
                </a:solidFill>
                <a:latin typeface="Roboto Condensed"/>
              </a:rPr>
              <a:t>, </a:t>
            </a:r>
            <a:r>
              <a:rPr lang="en-US" sz="3000" dirty="0" err="1">
                <a:solidFill>
                  <a:srgbClr val="000000"/>
                </a:solidFill>
                <a:latin typeface="Roboto Condensed"/>
              </a:rPr>
              <a:t>điều</a:t>
            </a:r>
            <a:r>
              <a:rPr lang="en-US" sz="3000" dirty="0">
                <a:solidFill>
                  <a:srgbClr val="000000"/>
                </a:solidFill>
                <a:latin typeface="Roboto Condensed"/>
              </a:rPr>
              <a:t> </a:t>
            </a:r>
            <a:r>
              <a:rPr lang="en-US" sz="3000" dirty="0" err="1">
                <a:solidFill>
                  <a:srgbClr val="000000"/>
                </a:solidFill>
                <a:latin typeface="Roboto Condensed"/>
              </a:rPr>
              <a:t>đó</a:t>
            </a:r>
            <a:r>
              <a:rPr lang="en-US" sz="3000" dirty="0">
                <a:solidFill>
                  <a:srgbClr val="000000"/>
                </a:solidFill>
                <a:latin typeface="Roboto Condensed"/>
              </a:rPr>
              <a:t> </a:t>
            </a:r>
            <a:r>
              <a:rPr lang="en-US" sz="3000" dirty="0" err="1">
                <a:solidFill>
                  <a:srgbClr val="000000"/>
                </a:solidFill>
                <a:latin typeface="Roboto Condensed"/>
              </a:rPr>
              <a:t>có</a:t>
            </a:r>
            <a:r>
              <a:rPr lang="en-US" sz="3000" dirty="0">
                <a:solidFill>
                  <a:srgbClr val="000000"/>
                </a:solidFill>
                <a:latin typeface="Roboto Condensed"/>
              </a:rPr>
              <a:t> ý </a:t>
            </a:r>
            <a:r>
              <a:rPr lang="en-US" sz="3000" dirty="0" err="1">
                <a:solidFill>
                  <a:srgbClr val="000000"/>
                </a:solidFill>
                <a:latin typeface="Roboto Condensed"/>
              </a:rPr>
              <a:t>nghĩa</a:t>
            </a:r>
            <a:r>
              <a:rPr lang="en-US" sz="3000" dirty="0">
                <a:solidFill>
                  <a:srgbClr val="000000"/>
                </a:solidFill>
                <a:latin typeface="Roboto Condensed"/>
              </a:rPr>
              <a:t> </a:t>
            </a:r>
            <a:r>
              <a:rPr lang="en-US" sz="3000" dirty="0" err="1">
                <a:solidFill>
                  <a:srgbClr val="000000"/>
                </a:solidFill>
                <a:latin typeface="Roboto Condensed"/>
              </a:rPr>
              <a:t>gì</a:t>
            </a:r>
            <a:r>
              <a:rPr lang="en-US" sz="3000" dirty="0">
                <a:solidFill>
                  <a:srgbClr val="000000"/>
                </a:solidFill>
                <a:latin typeface="Roboto Condensed"/>
              </a:rPr>
              <a:t>?</a:t>
            </a:r>
          </a:p>
        </p:txBody>
      </p:sp>
      <p:grpSp>
        <p:nvGrpSpPr>
          <p:cNvPr id="14" name="Group 14"/>
          <p:cNvGrpSpPr/>
          <p:nvPr/>
        </p:nvGrpSpPr>
        <p:grpSpPr>
          <a:xfrm>
            <a:off x="1028700" y="6602518"/>
            <a:ext cx="17021450" cy="3305175"/>
            <a:chOff x="0" y="0"/>
            <a:chExt cx="4483016" cy="870499"/>
          </a:xfrm>
        </p:grpSpPr>
        <p:sp>
          <p:nvSpPr>
            <p:cNvPr id="15" name="Freeform 15"/>
            <p:cNvSpPr/>
            <p:nvPr/>
          </p:nvSpPr>
          <p:spPr>
            <a:xfrm>
              <a:off x="0" y="0"/>
              <a:ext cx="4483016" cy="870499"/>
            </a:xfrm>
            <a:custGeom>
              <a:avLst/>
              <a:gdLst/>
              <a:ahLst/>
              <a:cxnLst/>
              <a:rect l="l" t="t" r="r" b="b"/>
              <a:pathLst>
                <a:path w="4483016" h="870499">
                  <a:moveTo>
                    <a:pt x="23196" y="0"/>
                  </a:moveTo>
                  <a:lnTo>
                    <a:pt x="4459819" y="0"/>
                  </a:lnTo>
                  <a:cubicBezTo>
                    <a:pt x="4465971" y="0"/>
                    <a:pt x="4471871" y="2444"/>
                    <a:pt x="4476221" y="6794"/>
                  </a:cubicBezTo>
                  <a:cubicBezTo>
                    <a:pt x="4480571" y="11144"/>
                    <a:pt x="4483016" y="17044"/>
                    <a:pt x="4483016" y="23196"/>
                  </a:cubicBezTo>
                  <a:lnTo>
                    <a:pt x="4483016" y="847302"/>
                  </a:lnTo>
                  <a:cubicBezTo>
                    <a:pt x="4483016" y="853454"/>
                    <a:pt x="4480571" y="859355"/>
                    <a:pt x="4476221" y="863705"/>
                  </a:cubicBezTo>
                  <a:cubicBezTo>
                    <a:pt x="4471871" y="868055"/>
                    <a:pt x="4465971" y="870499"/>
                    <a:pt x="4459819" y="870499"/>
                  </a:cubicBezTo>
                  <a:lnTo>
                    <a:pt x="23196" y="870499"/>
                  </a:lnTo>
                  <a:cubicBezTo>
                    <a:pt x="17044" y="870499"/>
                    <a:pt x="11144" y="868055"/>
                    <a:pt x="6794" y="863705"/>
                  </a:cubicBezTo>
                  <a:cubicBezTo>
                    <a:pt x="2444" y="859355"/>
                    <a:pt x="0" y="853454"/>
                    <a:pt x="0" y="847302"/>
                  </a:cubicBezTo>
                  <a:lnTo>
                    <a:pt x="0" y="23196"/>
                  </a:lnTo>
                  <a:cubicBezTo>
                    <a:pt x="0" y="17044"/>
                    <a:pt x="2444" y="11144"/>
                    <a:pt x="6794" y="6794"/>
                  </a:cubicBezTo>
                  <a:cubicBezTo>
                    <a:pt x="11144" y="2444"/>
                    <a:pt x="17044" y="0"/>
                    <a:pt x="23196" y="0"/>
                  </a:cubicBezTo>
                  <a:close/>
                </a:path>
              </a:pathLst>
            </a:custGeom>
            <a:solidFill>
              <a:srgbClr val="FBF7EE"/>
            </a:solidFill>
          </p:spPr>
          <p:txBody>
            <a:bodyPr/>
            <a:lstStyle/>
            <a:p>
              <a:endParaRPr lang="en-US"/>
            </a:p>
          </p:txBody>
        </p:sp>
        <p:sp>
          <p:nvSpPr>
            <p:cNvPr id="16" name="TextBox 16"/>
            <p:cNvSpPr txBox="1"/>
            <p:nvPr/>
          </p:nvSpPr>
          <p:spPr>
            <a:xfrm>
              <a:off x="0" y="-38100"/>
              <a:ext cx="4483016" cy="908599"/>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013982" y="6707293"/>
            <a:ext cx="16747281" cy="3200400"/>
          </a:xfrm>
          <a:prstGeom prst="rect">
            <a:avLst/>
          </a:prstGeom>
        </p:spPr>
        <p:txBody>
          <a:bodyPr lIns="0" tIns="0" rIns="0" bIns="0" rtlCol="0" anchor="t">
            <a:spAutoFit/>
          </a:bodyPr>
          <a:lstStyle/>
          <a:p>
            <a:pPr marL="647700" lvl="1" indent="-323850" algn="just">
              <a:lnSpc>
                <a:spcPts val="4200"/>
              </a:lnSpc>
              <a:buFont typeface="Arial"/>
              <a:buChar char="•"/>
            </a:pPr>
            <a:r>
              <a:rPr lang="en-US" sz="3000">
                <a:solidFill>
                  <a:srgbClr val="000000"/>
                </a:solidFill>
                <a:latin typeface="Roboto Condensed"/>
              </a:rPr>
              <a:t>Nội dung câu 3 là gì? Hỏi “cớ sao” và gọi “nghịch lỗ” nhà thơ đã bộc lộ thái độ như thế nào? Mục đích là gì?</a:t>
            </a:r>
          </a:p>
          <a:p>
            <a:pPr marL="647700" lvl="1" indent="-323850" algn="just">
              <a:lnSpc>
                <a:spcPts val="4200"/>
              </a:lnSpc>
              <a:buFont typeface="Arial"/>
              <a:buChar char="•"/>
            </a:pPr>
            <a:r>
              <a:rPr lang="en-US" sz="3000">
                <a:solidFill>
                  <a:srgbClr val="000000"/>
                </a:solidFill>
                <a:latin typeface="Roboto Condensed"/>
              </a:rPr>
              <a:t>Theo em, câu thơ cuối cảnh báo điều gì đối với quân xâm lược? Do đâu em khẳng định như vậy?</a:t>
            </a:r>
          </a:p>
          <a:p>
            <a:pPr marL="647700" lvl="1" indent="-323850" algn="just">
              <a:lnSpc>
                <a:spcPts val="4200"/>
              </a:lnSpc>
              <a:spcBef>
                <a:spcPct val="0"/>
              </a:spcBef>
              <a:buFont typeface="Arial"/>
              <a:buChar char="•"/>
            </a:pPr>
            <a:r>
              <a:rPr lang="en-US" sz="3000">
                <a:solidFill>
                  <a:srgbClr val="000000"/>
                </a:solidFill>
                <a:latin typeface="Roboto Condensed"/>
              </a:rPr>
              <a:t>Câu kết trong bài thơ tứ tuyệt Đường luật thường để lại dư âm. Hãy cho biết câu kết trong bài “Nam quốc sơn hà” gợi cho em những suy nghĩ, cảm xúc gì? Ngoài câu kết này, hãy chọn ra 1 hình ảnh/ chi tiết em tâm đắc nhất trong bài thơ để bình luận, phân tích cái hay, cái đẹp của hình ảnh thơ đó. Em rút ra được nhận thức gì cho bản thân sau khi học bài thơ này?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33345" y="933450"/>
            <a:ext cx="8410655" cy="886514"/>
          </a:xfrm>
          <a:prstGeom prst="rect">
            <a:avLst/>
          </a:prstGeom>
        </p:spPr>
        <p:txBody>
          <a:bodyPr lIns="0" tIns="0" rIns="0" bIns="0" rtlCol="0" anchor="t">
            <a:spAutoFit/>
          </a:bodyPr>
          <a:lstStyle/>
          <a:p>
            <a:pPr algn="ctr">
              <a:lnSpc>
                <a:spcPts val="7312"/>
              </a:lnSpc>
            </a:pPr>
            <a:r>
              <a:rPr lang="en-US" sz="5222">
                <a:solidFill>
                  <a:srgbClr val="FFFFFF"/>
                </a:solidFill>
                <a:latin typeface="Fraunces Bold"/>
              </a:rPr>
              <a:t>3. KHÁM PHÁ VĂN BẢN</a:t>
            </a:r>
          </a:p>
        </p:txBody>
      </p:sp>
      <p:sp>
        <p:nvSpPr>
          <p:cNvPr id="3" name="TextBox 3"/>
          <p:cNvSpPr txBox="1"/>
          <p:nvPr/>
        </p:nvSpPr>
        <p:spPr>
          <a:xfrm>
            <a:off x="981403" y="2355614"/>
            <a:ext cx="8134022" cy="805874"/>
          </a:xfrm>
          <a:prstGeom prst="rect">
            <a:avLst/>
          </a:prstGeom>
        </p:spPr>
        <p:txBody>
          <a:bodyPr lIns="0" tIns="0" rIns="0" bIns="0" rtlCol="0" anchor="t">
            <a:spAutoFit/>
          </a:bodyPr>
          <a:lstStyle/>
          <a:p>
            <a:pPr algn="l">
              <a:lnSpc>
                <a:spcPts val="6506"/>
              </a:lnSpc>
              <a:spcBef>
                <a:spcPct val="0"/>
              </a:spcBef>
            </a:pPr>
            <a:r>
              <a:rPr lang="en-US" sz="4647">
                <a:solidFill>
                  <a:srgbClr val="FFFFFF"/>
                </a:solidFill>
                <a:latin typeface="#9Slide05 Dear Saturday"/>
              </a:rPr>
              <a:t>3.2. Đọc - hiểu văn bản</a:t>
            </a:r>
          </a:p>
        </p:txBody>
      </p:sp>
      <p:sp>
        <p:nvSpPr>
          <p:cNvPr id="4" name="Freeform 4"/>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2"/>
            <a:stretch>
              <a:fillRect/>
            </a:stretch>
          </a:blipFill>
        </p:spPr>
        <p:txBody>
          <a:bodyPr/>
          <a:lstStyle/>
          <a:p>
            <a:endParaRPr lang="en-US"/>
          </a:p>
        </p:txBody>
      </p:sp>
      <p:sp>
        <p:nvSpPr>
          <p:cNvPr id="5" name="Freeform 5"/>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3"/>
            <a:stretch>
              <a:fillRect/>
            </a:stretch>
          </a:blipFill>
        </p:spPr>
        <p:txBody>
          <a:bodyPr/>
          <a:lstStyle/>
          <a:p>
            <a:endParaRPr lang="en-US"/>
          </a:p>
        </p:txBody>
      </p:sp>
      <p:grpSp>
        <p:nvGrpSpPr>
          <p:cNvPr id="6" name="Group 6"/>
          <p:cNvGrpSpPr/>
          <p:nvPr/>
        </p:nvGrpSpPr>
        <p:grpSpPr>
          <a:xfrm>
            <a:off x="512019" y="4890743"/>
            <a:ext cx="17044027" cy="3471395"/>
            <a:chOff x="0" y="0"/>
            <a:chExt cx="4488962" cy="914277"/>
          </a:xfrm>
        </p:grpSpPr>
        <p:sp>
          <p:nvSpPr>
            <p:cNvPr id="7" name="Freeform 7"/>
            <p:cNvSpPr/>
            <p:nvPr/>
          </p:nvSpPr>
          <p:spPr>
            <a:xfrm>
              <a:off x="0" y="0"/>
              <a:ext cx="4488962" cy="914277"/>
            </a:xfrm>
            <a:custGeom>
              <a:avLst/>
              <a:gdLst/>
              <a:ahLst/>
              <a:cxnLst/>
              <a:rect l="l" t="t" r="r" b="b"/>
              <a:pathLst>
                <a:path w="4488962" h="914277">
                  <a:moveTo>
                    <a:pt x="23166" y="0"/>
                  </a:moveTo>
                  <a:lnTo>
                    <a:pt x="4465796" y="0"/>
                  </a:lnTo>
                  <a:cubicBezTo>
                    <a:pt x="4478590" y="0"/>
                    <a:pt x="4488962" y="10372"/>
                    <a:pt x="4488962" y="23166"/>
                  </a:cubicBezTo>
                  <a:lnTo>
                    <a:pt x="4488962" y="891111"/>
                  </a:lnTo>
                  <a:cubicBezTo>
                    <a:pt x="4488962" y="903905"/>
                    <a:pt x="4478590" y="914277"/>
                    <a:pt x="4465796" y="914277"/>
                  </a:cubicBezTo>
                  <a:lnTo>
                    <a:pt x="23166" y="914277"/>
                  </a:lnTo>
                  <a:cubicBezTo>
                    <a:pt x="10372" y="914277"/>
                    <a:pt x="0" y="903905"/>
                    <a:pt x="0" y="891111"/>
                  </a:cubicBezTo>
                  <a:lnTo>
                    <a:pt x="0" y="23166"/>
                  </a:lnTo>
                  <a:cubicBezTo>
                    <a:pt x="0" y="10372"/>
                    <a:pt x="10372" y="0"/>
                    <a:pt x="23166" y="0"/>
                  </a:cubicBezTo>
                  <a:close/>
                </a:path>
              </a:pathLst>
            </a:custGeom>
            <a:solidFill>
              <a:srgbClr val="FBF7EE"/>
            </a:solidFill>
          </p:spPr>
          <p:txBody>
            <a:bodyPr/>
            <a:lstStyle/>
            <a:p>
              <a:endParaRPr lang="en-US"/>
            </a:p>
          </p:txBody>
        </p:sp>
        <p:sp>
          <p:nvSpPr>
            <p:cNvPr id="8" name="TextBox 8"/>
            <p:cNvSpPr txBox="1"/>
            <p:nvPr/>
          </p:nvSpPr>
          <p:spPr>
            <a:xfrm>
              <a:off x="0" y="-38100"/>
              <a:ext cx="4488962" cy="952377"/>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733345" y="5264365"/>
            <a:ext cx="16230600" cy="2950845"/>
          </a:xfrm>
          <a:prstGeom prst="rect">
            <a:avLst/>
          </a:prstGeom>
        </p:spPr>
        <p:txBody>
          <a:bodyPr lIns="0" tIns="0" rIns="0" bIns="0" rtlCol="0" anchor="t">
            <a:spAutoFit/>
          </a:bodyPr>
          <a:lstStyle/>
          <a:p>
            <a:pPr marL="906778" lvl="1" indent="-453389" algn="just">
              <a:lnSpc>
                <a:spcPts val="5879"/>
              </a:lnSpc>
              <a:buFont typeface="Arial"/>
              <a:buChar char="•"/>
            </a:pPr>
            <a:r>
              <a:rPr lang="en-US" sz="4199">
                <a:solidFill>
                  <a:srgbClr val="000000"/>
                </a:solidFill>
                <a:latin typeface="Roboto Condensed"/>
              </a:rPr>
              <a:t>Xác định đặc điểm của thơ thất ngôn tứ tuyệt được thể hiện qua bài thơ (theo bảng đặc điểm)</a:t>
            </a:r>
          </a:p>
          <a:p>
            <a:pPr marL="906778" lvl="1" indent="-453389" algn="just">
              <a:lnSpc>
                <a:spcPts val="5879"/>
              </a:lnSpc>
              <a:spcBef>
                <a:spcPct val="0"/>
              </a:spcBef>
              <a:buFont typeface="Arial"/>
              <a:buChar char="•"/>
            </a:pPr>
            <a:r>
              <a:rPr lang="en-US" sz="4199">
                <a:solidFill>
                  <a:srgbClr val="000000"/>
                </a:solidFill>
                <a:latin typeface="Roboto Condensed"/>
              </a:rPr>
              <a:t>Dựa vào hiểu biết về đặc điểm thơ thất ngôn tứ tuyệt, theo em, để đọc hiểu bài thơ “Nam quốc sơn hà”, chúng ta cần thực hiện các bước nào?</a:t>
            </a:r>
          </a:p>
        </p:txBody>
      </p:sp>
      <p:sp>
        <p:nvSpPr>
          <p:cNvPr id="10" name="TextBox 10"/>
          <p:cNvSpPr txBox="1"/>
          <p:nvPr/>
        </p:nvSpPr>
        <p:spPr>
          <a:xfrm>
            <a:off x="4938673" y="3436065"/>
            <a:ext cx="7407205" cy="1340758"/>
          </a:xfrm>
          <a:prstGeom prst="rect">
            <a:avLst/>
          </a:prstGeom>
        </p:spPr>
        <p:txBody>
          <a:bodyPr lIns="0" tIns="0" rIns="0" bIns="0" rtlCol="0" anchor="t">
            <a:spAutoFit/>
          </a:bodyPr>
          <a:lstStyle/>
          <a:p>
            <a:pPr algn="ctr">
              <a:lnSpc>
                <a:spcPts val="10624"/>
              </a:lnSpc>
            </a:pPr>
            <a:r>
              <a:rPr lang="en-US" sz="7589" dirty="0" err="1">
                <a:solidFill>
                  <a:srgbClr val="FFFFFF"/>
                </a:solidFill>
                <a:latin typeface="#9Slide05 VL Fadilla"/>
              </a:rPr>
              <a:t>Nhóm</a:t>
            </a:r>
            <a:r>
              <a:rPr lang="en-US" sz="7589" dirty="0">
                <a:solidFill>
                  <a:srgbClr val="FFFFFF"/>
                </a:solidFill>
                <a:latin typeface="#9Slide05 VL Fadilla"/>
              </a:rPr>
              <a:t> 1, 2</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4151742" y="122165"/>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798874" y="4319363"/>
            <a:ext cx="5950616" cy="6581326"/>
          </a:xfrm>
          <a:custGeom>
            <a:avLst/>
            <a:gdLst/>
            <a:ahLst/>
            <a:cxnLst/>
            <a:rect l="l" t="t" r="r" b="b"/>
            <a:pathLst>
              <a:path w="5950616" h="6581326">
                <a:moveTo>
                  <a:pt x="0" y="0"/>
                </a:moveTo>
                <a:lnTo>
                  <a:pt x="5950616" y="0"/>
                </a:lnTo>
                <a:lnTo>
                  <a:pt x="5950616" y="6581327"/>
                </a:lnTo>
                <a:lnTo>
                  <a:pt x="0" y="6581327"/>
                </a:lnTo>
                <a:lnTo>
                  <a:pt x="0" y="0"/>
                </a:lnTo>
                <a:close/>
              </a:path>
            </a:pathLst>
          </a:custGeom>
          <a:blipFill>
            <a:blip r:embed="rId4"/>
            <a:stretch>
              <a:fillRect/>
            </a:stretch>
          </a:blipFill>
        </p:spPr>
        <p:txBody>
          <a:bodyPr/>
          <a:lstStyle/>
          <a:p>
            <a:endParaRPr lang="en-US"/>
          </a:p>
        </p:txBody>
      </p:sp>
      <p:sp>
        <p:nvSpPr>
          <p:cNvPr id="4" name="Freeform 4"/>
          <p:cNvSpPr/>
          <p:nvPr/>
        </p:nvSpPr>
        <p:spPr>
          <a:xfrm flipH="1">
            <a:off x="12977693" y="6497271"/>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5"/>
            <a:stretch>
              <a:fillRect/>
            </a:stretch>
          </a:blipFill>
        </p:spPr>
        <p:txBody>
          <a:bodyPr/>
          <a:lstStyle/>
          <a:p>
            <a:endParaRPr lang="en-US"/>
          </a:p>
        </p:txBody>
      </p:sp>
      <p:grpSp>
        <p:nvGrpSpPr>
          <p:cNvPr id="5" name="Group 5"/>
          <p:cNvGrpSpPr/>
          <p:nvPr/>
        </p:nvGrpSpPr>
        <p:grpSpPr>
          <a:xfrm>
            <a:off x="245227" y="1363820"/>
            <a:ext cx="2001188" cy="5995713"/>
            <a:chOff x="0" y="0"/>
            <a:chExt cx="527062" cy="1579118"/>
          </a:xfrm>
        </p:grpSpPr>
        <p:sp>
          <p:nvSpPr>
            <p:cNvPr id="6" name="Freeform 6"/>
            <p:cNvSpPr/>
            <p:nvPr/>
          </p:nvSpPr>
          <p:spPr>
            <a:xfrm>
              <a:off x="0" y="0"/>
              <a:ext cx="527062" cy="1579118"/>
            </a:xfrm>
            <a:custGeom>
              <a:avLst/>
              <a:gdLst/>
              <a:ahLst/>
              <a:cxnLst/>
              <a:rect l="l" t="t" r="r" b="b"/>
              <a:pathLst>
                <a:path w="527062" h="1579118">
                  <a:moveTo>
                    <a:pt x="0" y="0"/>
                  </a:moveTo>
                  <a:lnTo>
                    <a:pt x="527062" y="0"/>
                  </a:lnTo>
                  <a:lnTo>
                    <a:pt x="527062" y="1579118"/>
                  </a:lnTo>
                  <a:lnTo>
                    <a:pt x="0" y="1579118"/>
                  </a:lnTo>
                  <a:close/>
                </a:path>
              </a:pathLst>
            </a:custGeom>
            <a:solidFill>
              <a:srgbClr val="FBF7EE"/>
            </a:solidFill>
          </p:spPr>
          <p:txBody>
            <a:bodyPr/>
            <a:lstStyle/>
            <a:p>
              <a:endParaRPr lang="en-US"/>
            </a:p>
          </p:txBody>
        </p:sp>
        <p:sp>
          <p:nvSpPr>
            <p:cNvPr id="7" name="TextBox 7"/>
            <p:cNvSpPr txBox="1"/>
            <p:nvPr/>
          </p:nvSpPr>
          <p:spPr>
            <a:xfrm>
              <a:off x="0" y="-38100"/>
              <a:ext cx="527062" cy="161721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765792" y="2477494"/>
            <a:ext cx="8247555" cy="7505071"/>
            <a:chOff x="0" y="0"/>
            <a:chExt cx="2172196" cy="1976644"/>
          </a:xfrm>
        </p:grpSpPr>
        <p:sp>
          <p:nvSpPr>
            <p:cNvPr id="9" name="Freeform 9"/>
            <p:cNvSpPr/>
            <p:nvPr/>
          </p:nvSpPr>
          <p:spPr>
            <a:xfrm>
              <a:off x="0" y="0"/>
              <a:ext cx="2172196" cy="1976644"/>
            </a:xfrm>
            <a:custGeom>
              <a:avLst/>
              <a:gdLst/>
              <a:ahLst/>
              <a:cxnLst/>
              <a:rect l="l" t="t" r="r" b="b"/>
              <a:pathLst>
                <a:path w="2172196" h="1976644">
                  <a:moveTo>
                    <a:pt x="0" y="0"/>
                  </a:moveTo>
                  <a:lnTo>
                    <a:pt x="2172196" y="0"/>
                  </a:lnTo>
                  <a:lnTo>
                    <a:pt x="2172196" y="1976644"/>
                  </a:lnTo>
                  <a:lnTo>
                    <a:pt x="0" y="1976644"/>
                  </a:lnTo>
                  <a:close/>
                </a:path>
              </a:pathLst>
            </a:custGeom>
            <a:solidFill>
              <a:srgbClr val="FBF7EE"/>
            </a:solidFill>
          </p:spPr>
          <p:txBody>
            <a:bodyPr/>
            <a:lstStyle/>
            <a:p>
              <a:endParaRPr lang="en-US"/>
            </a:p>
          </p:txBody>
        </p:sp>
        <p:sp>
          <p:nvSpPr>
            <p:cNvPr id="10" name="TextBox 10"/>
            <p:cNvSpPr txBox="1"/>
            <p:nvPr/>
          </p:nvSpPr>
          <p:spPr>
            <a:xfrm>
              <a:off x="0" y="-38100"/>
              <a:ext cx="2172196" cy="2014744"/>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869307" y="2802617"/>
            <a:ext cx="8051509" cy="6867265"/>
          </a:xfrm>
          <a:prstGeom prst="rect">
            <a:avLst/>
          </a:prstGeom>
        </p:spPr>
        <p:txBody>
          <a:bodyPr wrap="square" lIns="0" tIns="0" rIns="0" bIns="0" rtlCol="0" anchor="t">
            <a:spAutoFit/>
          </a:bodyPr>
          <a:lstStyle/>
          <a:p>
            <a:pPr marL="755647" lvl="1" indent="-377824" algn="just">
              <a:lnSpc>
                <a:spcPts val="4899"/>
              </a:lnSpc>
              <a:buFont typeface="Arial"/>
              <a:buChar char="•"/>
            </a:pPr>
            <a:r>
              <a:rPr lang="en-US" sz="3499" dirty="0" err="1">
                <a:solidFill>
                  <a:srgbClr val="000000"/>
                </a:solidFill>
                <a:latin typeface="Roboto Condensed"/>
              </a:rPr>
              <a:t>Số</a:t>
            </a:r>
            <a:r>
              <a:rPr lang="en-US" sz="3499" dirty="0">
                <a:solidFill>
                  <a:srgbClr val="000000"/>
                </a:solidFill>
                <a:latin typeface="Roboto Condensed"/>
              </a:rPr>
              <a:t> </a:t>
            </a:r>
            <a:r>
              <a:rPr lang="en-US" sz="3499" dirty="0" err="1">
                <a:solidFill>
                  <a:srgbClr val="000000"/>
                </a:solidFill>
                <a:latin typeface="Roboto Condensed"/>
              </a:rPr>
              <a:t>câu</a:t>
            </a:r>
            <a:r>
              <a:rPr lang="en-US" sz="3499" dirty="0">
                <a:solidFill>
                  <a:srgbClr val="000000"/>
                </a:solidFill>
                <a:latin typeface="Roboto Condensed"/>
              </a:rPr>
              <a:t>, </a:t>
            </a:r>
            <a:r>
              <a:rPr lang="en-US" sz="3499" dirty="0" err="1">
                <a:solidFill>
                  <a:srgbClr val="000000"/>
                </a:solidFill>
                <a:latin typeface="Roboto Condensed"/>
              </a:rPr>
              <a:t>số</a:t>
            </a:r>
            <a:r>
              <a:rPr lang="en-US" sz="3499" dirty="0">
                <a:solidFill>
                  <a:srgbClr val="000000"/>
                </a:solidFill>
                <a:latin typeface="Roboto Condensed"/>
              </a:rPr>
              <a:t> </a:t>
            </a:r>
            <a:r>
              <a:rPr lang="en-US" sz="3499" dirty="0" err="1">
                <a:solidFill>
                  <a:srgbClr val="000000"/>
                </a:solidFill>
                <a:latin typeface="Roboto Condensed"/>
              </a:rPr>
              <a:t>chữ</a:t>
            </a:r>
            <a:r>
              <a:rPr lang="en-US" sz="3499" dirty="0">
                <a:solidFill>
                  <a:srgbClr val="000000"/>
                </a:solidFill>
                <a:latin typeface="Roboto Condensed"/>
              </a:rPr>
              <a:t>: 4 </a:t>
            </a:r>
            <a:r>
              <a:rPr lang="en-US" sz="3499" dirty="0" err="1">
                <a:solidFill>
                  <a:srgbClr val="000000"/>
                </a:solidFill>
                <a:latin typeface="Roboto Condensed"/>
              </a:rPr>
              <a:t>câu</a:t>
            </a:r>
            <a:r>
              <a:rPr lang="en-US" sz="3499" dirty="0">
                <a:solidFill>
                  <a:srgbClr val="000000"/>
                </a:solidFill>
                <a:latin typeface="Roboto Condensed"/>
              </a:rPr>
              <a:t> / </a:t>
            </a:r>
            <a:r>
              <a:rPr lang="en-US" sz="3499" dirty="0" err="1">
                <a:solidFill>
                  <a:srgbClr val="000000"/>
                </a:solidFill>
                <a:latin typeface="Roboto Condensed"/>
              </a:rPr>
              <a:t>bài</a:t>
            </a:r>
            <a:r>
              <a:rPr lang="en-US" sz="3499" dirty="0">
                <a:solidFill>
                  <a:srgbClr val="000000"/>
                </a:solidFill>
                <a:latin typeface="Roboto Condensed"/>
              </a:rPr>
              <a:t>; 7 </a:t>
            </a:r>
            <a:r>
              <a:rPr lang="en-US" sz="3499" dirty="0" err="1">
                <a:solidFill>
                  <a:srgbClr val="000000"/>
                </a:solidFill>
                <a:latin typeface="Roboto Condensed"/>
              </a:rPr>
              <a:t>chữ</a:t>
            </a:r>
            <a:r>
              <a:rPr lang="en-US" sz="3499" dirty="0">
                <a:solidFill>
                  <a:srgbClr val="000000"/>
                </a:solidFill>
                <a:latin typeface="Roboto Condensed"/>
              </a:rPr>
              <a:t>/ </a:t>
            </a:r>
            <a:r>
              <a:rPr lang="en-US" sz="3499" dirty="0" err="1">
                <a:solidFill>
                  <a:srgbClr val="000000"/>
                </a:solidFill>
                <a:latin typeface="Roboto Condensed"/>
              </a:rPr>
              <a:t>câu</a:t>
            </a:r>
            <a:endParaRPr lang="en-US" sz="3499" dirty="0">
              <a:solidFill>
                <a:srgbClr val="000000"/>
              </a:solidFill>
              <a:latin typeface="Roboto Condensed"/>
            </a:endParaRPr>
          </a:p>
          <a:p>
            <a:pPr marL="755647" lvl="1" indent="-377824" algn="just">
              <a:lnSpc>
                <a:spcPts val="4899"/>
              </a:lnSpc>
              <a:buFont typeface="Arial"/>
              <a:buChar char="•"/>
            </a:pPr>
            <a:r>
              <a:rPr lang="en-US" sz="3499" dirty="0" err="1">
                <a:solidFill>
                  <a:srgbClr val="000000"/>
                </a:solidFill>
                <a:latin typeface="Roboto Condensed"/>
              </a:rPr>
              <a:t>Luật</a:t>
            </a:r>
            <a:r>
              <a:rPr lang="en-US" sz="3499" dirty="0">
                <a:solidFill>
                  <a:srgbClr val="000000"/>
                </a:solidFill>
                <a:latin typeface="Roboto Condensed"/>
              </a:rPr>
              <a:t>: </a:t>
            </a:r>
            <a:r>
              <a:rPr lang="en-US" sz="3499" dirty="0" err="1">
                <a:solidFill>
                  <a:srgbClr val="000000"/>
                </a:solidFill>
                <a:latin typeface="Roboto Condensed"/>
              </a:rPr>
              <a:t>luật</a:t>
            </a:r>
            <a:r>
              <a:rPr lang="en-US" sz="3499" dirty="0">
                <a:solidFill>
                  <a:srgbClr val="000000"/>
                </a:solidFill>
                <a:latin typeface="Roboto Condensed"/>
              </a:rPr>
              <a:t> </a:t>
            </a:r>
            <a:r>
              <a:rPr lang="en-US" sz="3499" dirty="0" err="1">
                <a:solidFill>
                  <a:srgbClr val="000000"/>
                </a:solidFill>
                <a:latin typeface="Roboto Condensed"/>
              </a:rPr>
              <a:t>trắc</a:t>
            </a:r>
            <a:endParaRPr lang="en-US" sz="3499" dirty="0">
              <a:solidFill>
                <a:srgbClr val="000000"/>
              </a:solidFill>
              <a:latin typeface="Roboto Condensed"/>
            </a:endParaRPr>
          </a:p>
          <a:p>
            <a:pPr marL="755647" lvl="1" indent="-377824" algn="just">
              <a:lnSpc>
                <a:spcPts val="4899"/>
              </a:lnSpc>
              <a:buFont typeface="Arial"/>
              <a:buChar char="•"/>
            </a:pPr>
            <a:r>
              <a:rPr lang="en-US" sz="3499" dirty="0" err="1">
                <a:solidFill>
                  <a:srgbClr val="000000"/>
                </a:solidFill>
                <a:latin typeface="Roboto Condensed"/>
              </a:rPr>
              <a:t>Niêm</a:t>
            </a:r>
            <a:r>
              <a:rPr lang="en-US" sz="3499" dirty="0">
                <a:solidFill>
                  <a:srgbClr val="000000"/>
                </a:solidFill>
                <a:latin typeface="Roboto Condensed"/>
              </a:rPr>
              <a:t>: </a:t>
            </a:r>
            <a:r>
              <a:rPr lang="en-US" sz="3499" dirty="0" err="1">
                <a:solidFill>
                  <a:srgbClr val="000000"/>
                </a:solidFill>
                <a:latin typeface="Roboto Condensed"/>
              </a:rPr>
              <a:t>câu</a:t>
            </a:r>
            <a:r>
              <a:rPr lang="en-US" sz="3499" dirty="0">
                <a:solidFill>
                  <a:srgbClr val="000000"/>
                </a:solidFill>
                <a:latin typeface="Roboto Condensed"/>
              </a:rPr>
              <a:t> 2-3, 4-1 </a:t>
            </a:r>
            <a:r>
              <a:rPr lang="en-US" sz="3499" dirty="0" err="1">
                <a:solidFill>
                  <a:srgbClr val="000000"/>
                </a:solidFill>
                <a:latin typeface="Roboto Condensed"/>
              </a:rPr>
              <a:t>cùng</a:t>
            </a:r>
            <a:r>
              <a:rPr lang="en-US" sz="3499" dirty="0">
                <a:solidFill>
                  <a:srgbClr val="000000"/>
                </a:solidFill>
                <a:latin typeface="Roboto Condensed"/>
              </a:rPr>
              <a:t> </a:t>
            </a:r>
            <a:r>
              <a:rPr lang="en-US" sz="3499" dirty="0" err="1">
                <a:solidFill>
                  <a:srgbClr val="000000"/>
                </a:solidFill>
                <a:latin typeface="Roboto Condensed"/>
              </a:rPr>
              <a:t>thanh</a:t>
            </a:r>
            <a:r>
              <a:rPr lang="en-US" sz="3499" dirty="0">
                <a:solidFill>
                  <a:srgbClr val="000000"/>
                </a:solidFill>
                <a:latin typeface="Roboto Condensed"/>
              </a:rPr>
              <a:t> ở </a:t>
            </a:r>
            <a:r>
              <a:rPr lang="en-US" sz="3499" dirty="0" err="1">
                <a:solidFill>
                  <a:srgbClr val="000000"/>
                </a:solidFill>
                <a:latin typeface="Roboto Condensed"/>
              </a:rPr>
              <a:t>từ</a:t>
            </a:r>
            <a:r>
              <a:rPr lang="en-US" sz="3499" dirty="0">
                <a:solidFill>
                  <a:srgbClr val="000000"/>
                </a:solidFill>
                <a:latin typeface="Roboto Condensed"/>
              </a:rPr>
              <a:t> </a:t>
            </a:r>
            <a:r>
              <a:rPr lang="en-US" sz="3499" dirty="0" err="1">
                <a:solidFill>
                  <a:srgbClr val="000000"/>
                </a:solidFill>
                <a:latin typeface="Roboto Condensed"/>
              </a:rPr>
              <a:t>thứ</a:t>
            </a:r>
            <a:r>
              <a:rPr lang="en-US" sz="3499" dirty="0">
                <a:solidFill>
                  <a:srgbClr val="000000"/>
                </a:solidFill>
                <a:latin typeface="Roboto Condensed"/>
              </a:rPr>
              <a:t> 2</a:t>
            </a:r>
          </a:p>
          <a:p>
            <a:pPr marL="755647" lvl="1" indent="-377824" algn="just">
              <a:lnSpc>
                <a:spcPts val="4899"/>
              </a:lnSpc>
              <a:buFont typeface="Arial"/>
              <a:buChar char="•"/>
            </a:pPr>
            <a:r>
              <a:rPr lang="en-US" sz="3499" dirty="0" err="1">
                <a:solidFill>
                  <a:srgbClr val="000000"/>
                </a:solidFill>
                <a:latin typeface="Roboto Condensed"/>
              </a:rPr>
              <a:t>Vần</a:t>
            </a:r>
            <a:r>
              <a:rPr lang="en-US" sz="3499" dirty="0">
                <a:solidFill>
                  <a:srgbClr val="000000"/>
                </a:solidFill>
                <a:latin typeface="Roboto Condensed"/>
              </a:rPr>
              <a:t>: </a:t>
            </a:r>
            <a:r>
              <a:rPr lang="en-US" sz="3499" dirty="0" err="1">
                <a:solidFill>
                  <a:srgbClr val="000000"/>
                </a:solidFill>
                <a:latin typeface="Roboto Condensed"/>
              </a:rPr>
              <a:t>độc</a:t>
            </a:r>
            <a:r>
              <a:rPr lang="en-US" sz="3499" dirty="0">
                <a:solidFill>
                  <a:srgbClr val="000000"/>
                </a:solidFill>
                <a:latin typeface="Roboto Condensed"/>
              </a:rPr>
              <a:t> </a:t>
            </a:r>
            <a:r>
              <a:rPr lang="en-US" sz="3499" dirty="0" err="1">
                <a:solidFill>
                  <a:srgbClr val="000000"/>
                </a:solidFill>
                <a:latin typeface="Roboto Condensed"/>
              </a:rPr>
              <a:t>vận</a:t>
            </a:r>
            <a:r>
              <a:rPr lang="en-US" sz="3499" dirty="0">
                <a:solidFill>
                  <a:srgbClr val="000000"/>
                </a:solidFill>
                <a:latin typeface="Roboto Condensed"/>
              </a:rPr>
              <a:t> (ư), </a:t>
            </a:r>
            <a:r>
              <a:rPr lang="en-US" sz="3499" dirty="0" err="1">
                <a:solidFill>
                  <a:srgbClr val="000000"/>
                </a:solidFill>
                <a:latin typeface="Roboto Condensed"/>
              </a:rPr>
              <a:t>vần</a:t>
            </a:r>
            <a:r>
              <a:rPr lang="en-US" sz="3499" dirty="0">
                <a:solidFill>
                  <a:srgbClr val="000000"/>
                </a:solidFill>
                <a:latin typeface="Roboto Condensed"/>
              </a:rPr>
              <a:t> </a:t>
            </a:r>
            <a:r>
              <a:rPr lang="en-US" sz="3499" dirty="0" err="1">
                <a:solidFill>
                  <a:srgbClr val="000000"/>
                </a:solidFill>
                <a:latin typeface="Roboto Condensed"/>
              </a:rPr>
              <a:t>chân</a:t>
            </a:r>
            <a:r>
              <a:rPr lang="en-US" sz="3499" dirty="0">
                <a:solidFill>
                  <a:srgbClr val="000000"/>
                </a:solidFill>
                <a:latin typeface="Roboto Condensed"/>
              </a:rPr>
              <a:t> </a:t>
            </a:r>
            <a:r>
              <a:rPr lang="en-US" sz="3499" dirty="0" err="1">
                <a:solidFill>
                  <a:srgbClr val="000000"/>
                </a:solidFill>
                <a:latin typeface="Roboto Condensed"/>
              </a:rPr>
              <a:t>cách</a:t>
            </a:r>
            <a:r>
              <a:rPr lang="en-US" sz="3499" dirty="0">
                <a:solidFill>
                  <a:srgbClr val="000000"/>
                </a:solidFill>
                <a:latin typeface="Roboto Condensed"/>
              </a:rPr>
              <a:t> – </a:t>
            </a:r>
            <a:r>
              <a:rPr lang="en-US" sz="3499" dirty="0" err="1">
                <a:solidFill>
                  <a:srgbClr val="000000"/>
                </a:solidFill>
                <a:latin typeface="Roboto Condensed"/>
              </a:rPr>
              <a:t>thanh</a:t>
            </a:r>
            <a:r>
              <a:rPr lang="en-US" sz="3499" dirty="0">
                <a:solidFill>
                  <a:srgbClr val="000000"/>
                </a:solidFill>
                <a:latin typeface="Roboto Condensed"/>
              </a:rPr>
              <a:t> </a:t>
            </a:r>
            <a:r>
              <a:rPr lang="en-US" sz="3499" dirty="0" err="1">
                <a:solidFill>
                  <a:srgbClr val="000000"/>
                </a:solidFill>
                <a:latin typeface="Roboto Condensed"/>
              </a:rPr>
              <a:t>bằng</a:t>
            </a:r>
            <a:endParaRPr lang="en-US" sz="3499" dirty="0">
              <a:solidFill>
                <a:srgbClr val="000000"/>
              </a:solidFill>
              <a:latin typeface="Roboto Condensed"/>
            </a:endParaRPr>
          </a:p>
          <a:p>
            <a:pPr marL="755647" lvl="1" indent="-377824" algn="just">
              <a:lnSpc>
                <a:spcPts val="4899"/>
              </a:lnSpc>
              <a:buFont typeface="Arial"/>
              <a:buChar char="•"/>
            </a:pPr>
            <a:r>
              <a:rPr lang="en-US" sz="3499" dirty="0" err="1">
                <a:solidFill>
                  <a:srgbClr val="000000"/>
                </a:solidFill>
                <a:latin typeface="Roboto Condensed"/>
              </a:rPr>
              <a:t>Nhịp</a:t>
            </a:r>
            <a:r>
              <a:rPr lang="en-US" sz="3499" dirty="0">
                <a:solidFill>
                  <a:srgbClr val="000000"/>
                </a:solidFill>
                <a:latin typeface="Roboto Condensed"/>
              </a:rPr>
              <a:t>: 4/3</a:t>
            </a:r>
          </a:p>
          <a:p>
            <a:pPr marL="755647" lvl="1" indent="-377824" algn="just">
              <a:lnSpc>
                <a:spcPts val="4899"/>
              </a:lnSpc>
              <a:buFont typeface="Arial"/>
              <a:buChar char="•"/>
            </a:pPr>
            <a:r>
              <a:rPr lang="en-US" sz="3499" dirty="0" err="1">
                <a:solidFill>
                  <a:srgbClr val="000000"/>
                </a:solidFill>
                <a:latin typeface="Roboto Condensed"/>
              </a:rPr>
              <a:t>Bố</a:t>
            </a:r>
            <a:r>
              <a:rPr lang="en-US" sz="3499" dirty="0">
                <a:solidFill>
                  <a:srgbClr val="000000"/>
                </a:solidFill>
                <a:latin typeface="Roboto Condensed"/>
              </a:rPr>
              <a:t> </a:t>
            </a:r>
            <a:r>
              <a:rPr lang="en-US" sz="3499" dirty="0" err="1">
                <a:solidFill>
                  <a:srgbClr val="000000"/>
                </a:solidFill>
                <a:latin typeface="Roboto Condensed"/>
              </a:rPr>
              <a:t>cục</a:t>
            </a:r>
            <a:r>
              <a:rPr lang="en-US" sz="3499" dirty="0">
                <a:solidFill>
                  <a:srgbClr val="000000"/>
                </a:solidFill>
                <a:latin typeface="Roboto Condensed"/>
              </a:rPr>
              <a:t>: 2 </a:t>
            </a:r>
            <a:r>
              <a:rPr lang="en-US" sz="3499" dirty="0" err="1">
                <a:solidFill>
                  <a:srgbClr val="000000"/>
                </a:solidFill>
                <a:latin typeface="Roboto Condensed"/>
              </a:rPr>
              <a:t>phần</a:t>
            </a:r>
            <a:endParaRPr lang="en-US" sz="3499" dirty="0">
              <a:solidFill>
                <a:srgbClr val="000000"/>
              </a:solidFill>
              <a:latin typeface="Roboto Condensed"/>
            </a:endParaRPr>
          </a:p>
          <a:p>
            <a:pPr algn="just">
              <a:lnSpc>
                <a:spcPts val="4899"/>
              </a:lnSpc>
            </a:pPr>
            <a:r>
              <a:rPr lang="en-US" sz="3499" dirty="0">
                <a:solidFill>
                  <a:srgbClr val="000000"/>
                </a:solidFill>
                <a:latin typeface="Roboto Condensed"/>
              </a:rPr>
              <a:t>                </a:t>
            </a:r>
            <a:r>
              <a:rPr lang="en-US" sz="3499" dirty="0" err="1">
                <a:solidFill>
                  <a:srgbClr val="000000"/>
                </a:solidFill>
                <a:latin typeface="Roboto Condensed"/>
              </a:rPr>
              <a:t>Phần</a:t>
            </a:r>
            <a:r>
              <a:rPr lang="en-US" sz="3499" dirty="0">
                <a:solidFill>
                  <a:srgbClr val="000000"/>
                </a:solidFill>
                <a:latin typeface="Roboto Condensed"/>
              </a:rPr>
              <a:t> 1 (2 </a:t>
            </a:r>
            <a:r>
              <a:rPr lang="en-US" sz="3499" dirty="0" err="1">
                <a:solidFill>
                  <a:srgbClr val="000000"/>
                </a:solidFill>
                <a:latin typeface="Roboto Condensed"/>
              </a:rPr>
              <a:t>câu</a:t>
            </a:r>
            <a:r>
              <a:rPr lang="en-US" sz="3499" dirty="0">
                <a:solidFill>
                  <a:srgbClr val="000000"/>
                </a:solidFill>
                <a:latin typeface="Roboto Condensed"/>
              </a:rPr>
              <a:t> </a:t>
            </a:r>
            <a:r>
              <a:rPr lang="en-US" sz="3499" dirty="0" err="1">
                <a:solidFill>
                  <a:srgbClr val="000000"/>
                </a:solidFill>
                <a:latin typeface="Roboto Condensed"/>
              </a:rPr>
              <a:t>thơ</a:t>
            </a:r>
            <a:r>
              <a:rPr lang="en-US" sz="3499" dirty="0">
                <a:solidFill>
                  <a:srgbClr val="000000"/>
                </a:solidFill>
                <a:latin typeface="Roboto Condensed"/>
              </a:rPr>
              <a:t> </a:t>
            </a:r>
            <a:r>
              <a:rPr lang="en-US" sz="3499" dirty="0" err="1">
                <a:solidFill>
                  <a:srgbClr val="000000"/>
                </a:solidFill>
                <a:latin typeface="Roboto Condensed"/>
              </a:rPr>
              <a:t>đầu</a:t>
            </a:r>
            <a:r>
              <a:rPr lang="en-US" sz="3499" dirty="0">
                <a:solidFill>
                  <a:srgbClr val="000000"/>
                </a:solidFill>
                <a:latin typeface="Roboto Condensed"/>
              </a:rPr>
              <a:t>): </a:t>
            </a:r>
            <a:r>
              <a:rPr lang="en-US" sz="3499" dirty="0" err="1">
                <a:solidFill>
                  <a:srgbClr val="000000"/>
                </a:solidFill>
                <a:latin typeface="Roboto Condensed"/>
              </a:rPr>
              <a:t>Khẳng</a:t>
            </a:r>
            <a:r>
              <a:rPr lang="en-US" sz="3499" dirty="0">
                <a:solidFill>
                  <a:srgbClr val="000000"/>
                </a:solidFill>
                <a:latin typeface="Roboto Condensed"/>
              </a:rPr>
              <a:t> </a:t>
            </a:r>
            <a:r>
              <a:rPr lang="en-US" sz="3499" dirty="0" err="1">
                <a:solidFill>
                  <a:srgbClr val="000000"/>
                </a:solidFill>
                <a:latin typeface="Roboto Condensed"/>
              </a:rPr>
              <a:t>định</a:t>
            </a:r>
            <a:r>
              <a:rPr lang="en-US" sz="3499" dirty="0">
                <a:solidFill>
                  <a:srgbClr val="000000"/>
                </a:solidFill>
                <a:latin typeface="Roboto Condensed"/>
              </a:rPr>
              <a:t> </a:t>
            </a:r>
            <a:r>
              <a:rPr lang="en-US" sz="3499" dirty="0" err="1">
                <a:solidFill>
                  <a:srgbClr val="000000"/>
                </a:solidFill>
                <a:latin typeface="Roboto Condensed"/>
              </a:rPr>
              <a:t>nền</a:t>
            </a:r>
            <a:r>
              <a:rPr lang="en-US" sz="3499" dirty="0">
                <a:solidFill>
                  <a:srgbClr val="000000"/>
                </a:solidFill>
                <a:latin typeface="Roboto Condensed"/>
              </a:rPr>
              <a:t> </a:t>
            </a:r>
            <a:r>
              <a:rPr lang="en-US" sz="3499" dirty="0" err="1">
                <a:solidFill>
                  <a:srgbClr val="000000"/>
                </a:solidFill>
                <a:latin typeface="Roboto Condensed"/>
              </a:rPr>
              <a:t>độc</a:t>
            </a:r>
            <a:r>
              <a:rPr lang="en-US" sz="3499" dirty="0">
                <a:solidFill>
                  <a:srgbClr val="000000"/>
                </a:solidFill>
                <a:latin typeface="Roboto Condensed"/>
              </a:rPr>
              <a:t> </a:t>
            </a:r>
            <a:r>
              <a:rPr lang="en-US" sz="3499" dirty="0" err="1">
                <a:solidFill>
                  <a:srgbClr val="000000"/>
                </a:solidFill>
                <a:latin typeface="Roboto Condensed"/>
              </a:rPr>
              <a:t>lập</a:t>
            </a:r>
            <a:r>
              <a:rPr lang="en-US" sz="3499" dirty="0">
                <a:solidFill>
                  <a:srgbClr val="000000"/>
                </a:solidFill>
                <a:latin typeface="Roboto Condensed"/>
              </a:rPr>
              <a:t>, </a:t>
            </a:r>
            <a:r>
              <a:rPr lang="en-US" sz="3499" dirty="0" err="1">
                <a:solidFill>
                  <a:srgbClr val="000000"/>
                </a:solidFill>
                <a:latin typeface="Roboto Condensed"/>
              </a:rPr>
              <a:t>chủ</a:t>
            </a:r>
            <a:r>
              <a:rPr lang="en-US" sz="3499" dirty="0">
                <a:solidFill>
                  <a:srgbClr val="000000"/>
                </a:solidFill>
                <a:latin typeface="Roboto Condensed"/>
              </a:rPr>
              <a:t> </a:t>
            </a:r>
            <a:r>
              <a:rPr lang="en-US" sz="3499" dirty="0" err="1">
                <a:solidFill>
                  <a:srgbClr val="000000"/>
                </a:solidFill>
                <a:latin typeface="Roboto Condensed"/>
              </a:rPr>
              <a:t>quyền</a:t>
            </a:r>
            <a:r>
              <a:rPr lang="en-US" sz="3499" dirty="0">
                <a:solidFill>
                  <a:srgbClr val="000000"/>
                </a:solidFill>
                <a:latin typeface="Roboto Condensed"/>
              </a:rPr>
              <a:t> </a:t>
            </a:r>
            <a:r>
              <a:rPr lang="en-US" sz="3499" dirty="0" err="1">
                <a:solidFill>
                  <a:srgbClr val="000000"/>
                </a:solidFill>
                <a:latin typeface="Roboto Condensed"/>
              </a:rPr>
              <a:t>của</a:t>
            </a:r>
            <a:r>
              <a:rPr lang="en-US" sz="3499" dirty="0">
                <a:solidFill>
                  <a:srgbClr val="000000"/>
                </a:solidFill>
                <a:latin typeface="Roboto Condensed"/>
              </a:rPr>
              <a:t> </a:t>
            </a:r>
            <a:r>
              <a:rPr lang="en-US" sz="3499" dirty="0" err="1">
                <a:solidFill>
                  <a:srgbClr val="000000"/>
                </a:solidFill>
                <a:latin typeface="Roboto Condensed"/>
              </a:rPr>
              <a:t>dân</a:t>
            </a:r>
            <a:r>
              <a:rPr lang="en-US" sz="3499" dirty="0">
                <a:solidFill>
                  <a:srgbClr val="000000"/>
                </a:solidFill>
                <a:latin typeface="Roboto Condensed"/>
              </a:rPr>
              <a:t> </a:t>
            </a:r>
            <a:r>
              <a:rPr lang="en-US" sz="3499" dirty="0" err="1">
                <a:solidFill>
                  <a:srgbClr val="000000"/>
                </a:solidFill>
                <a:latin typeface="Roboto Condensed"/>
              </a:rPr>
              <a:t>tộc</a:t>
            </a:r>
            <a:endParaRPr lang="en-US" sz="3499" dirty="0">
              <a:solidFill>
                <a:srgbClr val="000000"/>
              </a:solidFill>
              <a:latin typeface="Roboto Condensed"/>
            </a:endParaRPr>
          </a:p>
          <a:p>
            <a:pPr algn="just">
              <a:lnSpc>
                <a:spcPts val="4899"/>
              </a:lnSpc>
            </a:pPr>
            <a:r>
              <a:rPr lang="en-US" sz="3499" dirty="0">
                <a:solidFill>
                  <a:srgbClr val="000000"/>
                </a:solidFill>
                <a:latin typeface="Roboto Condensed"/>
              </a:rPr>
              <a:t>                </a:t>
            </a:r>
            <a:r>
              <a:rPr lang="en-US" sz="3499" dirty="0" err="1">
                <a:solidFill>
                  <a:srgbClr val="000000"/>
                </a:solidFill>
                <a:latin typeface="Roboto Condensed"/>
              </a:rPr>
              <a:t>Phần</a:t>
            </a:r>
            <a:r>
              <a:rPr lang="en-US" sz="3499" dirty="0">
                <a:solidFill>
                  <a:srgbClr val="000000"/>
                </a:solidFill>
                <a:latin typeface="Roboto Condensed"/>
              </a:rPr>
              <a:t> 2 (2 </a:t>
            </a:r>
            <a:r>
              <a:rPr lang="en-US" sz="3499" dirty="0" err="1">
                <a:solidFill>
                  <a:srgbClr val="000000"/>
                </a:solidFill>
                <a:latin typeface="Roboto Condensed"/>
              </a:rPr>
              <a:t>câu</a:t>
            </a:r>
            <a:r>
              <a:rPr lang="en-US" sz="3499" dirty="0">
                <a:solidFill>
                  <a:srgbClr val="000000"/>
                </a:solidFill>
                <a:latin typeface="Roboto Condensed"/>
              </a:rPr>
              <a:t> </a:t>
            </a:r>
            <a:r>
              <a:rPr lang="en-US" sz="3499" dirty="0" err="1">
                <a:solidFill>
                  <a:srgbClr val="000000"/>
                </a:solidFill>
                <a:latin typeface="Roboto Condensed"/>
              </a:rPr>
              <a:t>thơ</a:t>
            </a:r>
            <a:r>
              <a:rPr lang="en-US" sz="3499" dirty="0">
                <a:solidFill>
                  <a:srgbClr val="000000"/>
                </a:solidFill>
                <a:latin typeface="Roboto Condensed"/>
              </a:rPr>
              <a:t> </a:t>
            </a:r>
            <a:r>
              <a:rPr lang="en-US" sz="3499" dirty="0" err="1">
                <a:solidFill>
                  <a:srgbClr val="000000"/>
                </a:solidFill>
                <a:latin typeface="Roboto Condensed"/>
              </a:rPr>
              <a:t>cuối</a:t>
            </a:r>
            <a:r>
              <a:rPr lang="en-US" sz="3499" dirty="0">
                <a:solidFill>
                  <a:srgbClr val="000000"/>
                </a:solidFill>
                <a:latin typeface="Roboto Condensed"/>
              </a:rPr>
              <a:t>): </a:t>
            </a:r>
            <a:r>
              <a:rPr lang="en-US" sz="3499" dirty="0" err="1">
                <a:solidFill>
                  <a:srgbClr val="000000"/>
                </a:solidFill>
                <a:latin typeface="Roboto Condensed"/>
              </a:rPr>
              <a:t>Khẳng</a:t>
            </a:r>
            <a:r>
              <a:rPr lang="en-US" sz="3499" dirty="0">
                <a:solidFill>
                  <a:srgbClr val="000000"/>
                </a:solidFill>
                <a:latin typeface="Roboto Condensed"/>
              </a:rPr>
              <a:t> </a:t>
            </a:r>
            <a:r>
              <a:rPr lang="en-US" sz="3499" dirty="0" err="1">
                <a:solidFill>
                  <a:srgbClr val="000000"/>
                </a:solidFill>
                <a:latin typeface="Roboto Condensed"/>
              </a:rPr>
              <a:t>định</a:t>
            </a:r>
            <a:r>
              <a:rPr lang="en-US" sz="3499" dirty="0">
                <a:solidFill>
                  <a:srgbClr val="000000"/>
                </a:solidFill>
                <a:latin typeface="Roboto Condensed"/>
              </a:rPr>
              <a:t> </a:t>
            </a:r>
            <a:r>
              <a:rPr lang="en-US" sz="3499" dirty="0" err="1">
                <a:solidFill>
                  <a:srgbClr val="000000"/>
                </a:solidFill>
                <a:latin typeface="Roboto Condensed"/>
              </a:rPr>
              <a:t>tinh</a:t>
            </a:r>
            <a:r>
              <a:rPr lang="en-US" sz="3499" dirty="0">
                <a:solidFill>
                  <a:srgbClr val="000000"/>
                </a:solidFill>
                <a:latin typeface="Roboto Condensed"/>
              </a:rPr>
              <a:t> </a:t>
            </a:r>
            <a:r>
              <a:rPr lang="en-US" sz="3499" dirty="0" err="1">
                <a:solidFill>
                  <a:srgbClr val="000000"/>
                </a:solidFill>
                <a:latin typeface="Roboto Condensed"/>
              </a:rPr>
              <a:t>thần</a:t>
            </a:r>
            <a:r>
              <a:rPr lang="en-US" sz="3499" dirty="0">
                <a:solidFill>
                  <a:srgbClr val="000000"/>
                </a:solidFill>
                <a:latin typeface="Roboto Condensed"/>
              </a:rPr>
              <a:t> </a:t>
            </a:r>
            <a:r>
              <a:rPr lang="en-US" sz="3499" dirty="0" err="1">
                <a:solidFill>
                  <a:srgbClr val="000000"/>
                </a:solidFill>
                <a:latin typeface="Roboto Condensed"/>
              </a:rPr>
              <a:t>quyết</a:t>
            </a:r>
            <a:r>
              <a:rPr lang="en-US" sz="3499" dirty="0">
                <a:solidFill>
                  <a:srgbClr val="000000"/>
                </a:solidFill>
                <a:latin typeface="Roboto Condensed"/>
              </a:rPr>
              <a:t> </a:t>
            </a:r>
            <a:r>
              <a:rPr lang="en-US" sz="3499" dirty="0" err="1">
                <a:solidFill>
                  <a:srgbClr val="000000"/>
                </a:solidFill>
                <a:latin typeface="Roboto Condensed"/>
              </a:rPr>
              <a:t>tâm</a:t>
            </a:r>
            <a:r>
              <a:rPr lang="en-US" sz="3499" dirty="0">
                <a:solidFill>
                  <a:srgbClr val="000000"/>
                </a:solidFill>
                <a:latin typeface="Roboto Condensed"/>
              </a:rPr>
              <a:t> </a:t>
            </a:r>
            <a:r>
              <a:rPr lang="en-US" sz="3499" dirty="0" err="1">
                <a:solidFill>
                  <a:srgbClr val="000000"/>
                </a:solidFill>
                <a:latin typeface="Roboto Condensed"/>
              </a:rPr>
              <a:t>bảo</a:t>
            </a:r>
            <a:r>
              <a:rPr lang="en-US" sz="3499" dirty="0">
                <a:solidFill>
                  <a:srgbClr val="000000"/>
                </a:solidFill>
                <a:latin typeface="Roboto Condensed"/>
              </a:rPr>
              <a:t> </a:t>
            </a:r>
            <a:r>
              <a:rPr lang="en-US" sz="3499" dirty="0" err="1">
                <a:solidFill>
                  <a:srgbClr val="000000"/>
                </a:solidFill>
                <a:latin typeface="Roboto Condensed"/>
              </a:rPr>
              <a:t>vệ</a:t>
            </a:r>
            <a:r>
              <a:rPr lang="en-US" sz="3499" dirty="0">
                <a:solidFill>
                  <a:srgbClr val="000000"/>
                </a:solidFill>
                <a:latin typeface="Roboto Condensed"/>
              </a:rPr>
              <a:t> </a:t>
            </a:r>
            <a:r>
              <a:rPr lang="en-US" sz="3499" dirty="0" err="1">
                <a:solidFill>
                  <a:srgbClr val="000000"/>
                </a:solidFill>
                <a:latin typeface="Roboto Condensed"/>
              </a:rPr>
              <a:t>chủ</a:t>
            </a:r>
            <a:r>
              <a:rPr lang="en-US" sz="3499" dirty="0">
                <a:solidFill>
                  <a:srgbClr val="000000"/>
                </a:solidFill>
                <a:latin typeface="Roboto Condensed"/>
              </a:rPr>
              <a:t> </a:t>
            </a:r>
            <a:r>
              <a:rPr lang="en-US" sz="3499" dirty="0" err="1">
                <a:solidFill>
                  <a:srgbClr val="000000"/>
                </a:solidFill>
                <a:latin typeface="Roboto Condensed"/>
              </a:rPr>
              <a:t>quyền</a:t>
            </a:r>
            <a:r>
              <a:rPr lang="en-US" sz="3499" dirty="0">
                <a:solidFill>
                  <a:srgbClr val="000000"/>
                </a:solidFill>
                <a:latin typeface="Roboto Condensed"/>
              </a:rPr>
              <a:t> </a:t>
            </a:r>
            <a:r>
              <a:rPr lang="en-US" sz="3499" dirty="0" err="1">
                <a:solidFill>
                  <a:srgbClr val="000000"/>
                </a:solidFill>
                <a:latin typeface="Roboto Condensed"/>
              </a:rPr>
              <a:t>dân</a:t>
            </a:r>
            <a:r>
              <a:rPr lang="en-US" sz="3499" dirty="0">
                <a:solidFill>
                  <a:srgbClr val="000000"/>
                </a:solidFill>
                <a:latin typeface="Roboto Condensed"/>
              </a:rPr>
              <a:t> </a:t>
            </a:r>
            <a:r>
              <a:rPr lang="en-US" sz="3499" dirty="0" err="1">
                <a:solidFill>
                  <a:srgbClr val="000000"/>
                </a:solidFill>
                <a:latin typeface="Roboto Condensed"/>
              </a:rPr>
              <a:t>tộc</a:t>
            </a:r>
            <a:endParaRPr lang="en-US" sz="3499" dirty="0">
              <a:solidFill>
                <a:srgbClr val="000000"/>
              </a:solidFill>
              <a:latin typeface="Roboto Condensed"/>
            </a:endParaRPr>
          </a:p>
        </p:txBody>
      </p:sp>
      <p:sp>
        <p:nvSpPr>
          <p:cNvPr id="12" name="Freeform 12"/>
          <p:cNvSpPr/>
          <p:nvPr/>
        </p:nvSpPr>
        <p:spPr>
          <a:xfrm flipH="1">
            <a:off x="13339337" y="-1065798"/>
            <a:ext cx="6983335" cy="2429619"/>
          </a:xfrm>
          <a:custGeom>
            <a:avLst/>
            <a:gdLst/>
            <a:ahLst/>
            <a:cxnLst/>
            <a:rect l="l" t="t" r="r" b="b"/>
            <a:pathLst>
              <a:path w="6983335" h="2429619">
                <a:moveTo>
                  <a:pt x="6983336" y="0"/>
                </a:moveTo>
                <a:lnTo>
                  <a:pt x="0" y="0"/>
                </a:lnTo>
                <a:lnTo>
                  <a:pt x="0" y="2429618"/>
                </a:lnTo>
                <a:lnTo>
                  <a:pt x="6983336" y="2429618"/>
                </a:lnTo>
                <a:lnTo>
                  <a:pt x="698333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3546648" y="7185241"/>
            <a:ext cx="702669" cy="500986"/>
          </a:xfrm>
          <a:custGeom>
            <a:avLst/>
            <a:gdLst/>
            <a:ahLst/>
            <a:cxnLst/>
            <a:rect l="l" t="t" r="r" b="b"/>
            <a:pathLst>
              <a:path w="702669" h="500986">
                <a:moveTo>
                  <a:pt x="0" y="0"/>
                </a:moveTo>
                <a:lnTo>
                  <a:pt x="702670" y="0"/>
                </a:lnTo>
                <a:lnTo>
                  <a:pt x="702670" y="500985"/>
                </a:lnTo>
                <a:lnTo>
                  <a:pt x="0" y="5009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3658622" y="8483630"/>
            <a:ext cx="702669" cy="500986"/>
          </a:xfrm>
          <a:custGeom>
            <a:avLst/>
            <a:gdLst/>
            <a:ahLst/>
            <a:cxnLst/>
            <a:rect l="l" t="t" r="r" b="b"/>
            <a:pathLst>
              <a:path w="702669" h="500986">
                <a:moveTo>
                  <a:pt x="0" y="0"/>
                </a:moveTo>
                <a:lnTo>
                  <a:pt x="702670" y="0"/>
                </a:lnTo>
                <a:lnTo>
                  <a:pt x="702670" y="500986"/>
                </a:lnTo>
                <a:lnTo>
                  <a:pt x="0" y="500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5" name="Group 15"/>
          <p:cNvGrpSpPr/>
          <p:nvPr/>
        </p:nvGrpSpPr>
        <p:grpSpPr>
          <a:xfrm>
            <a:off x="2869307" y="676331"/>
            <a:ext cx="11576677" cy="1374978"/>
            <a:chOff x="0" y="0"/>
            <a:chExt cx="3049001" cy="362134"/>
          </a:xfrm>
        </p:grpSpPr>
        <p:sp>
          <p:nvSpPr>
            <p:cNvPr id="16" name="Freeform 16"/>
            <p:cNvSpPr/>
            <p:nvPr/>
          </p:nvSpPr>
          <p:spPr>
            <a:xfrm>
              <a:off x="0" y="0"/>
              <a:ext cx="3049001" cy="362134"/>
            </a:xfrm>
            <a:custGeom>
              <a:avLst/>
              <a:gdLst/>
              <a:ahLst/>
              <a:cxnLst/>
              <a:rect l="l" t="t" r="r" b="b"/>
              <a:pathLst>
                <a:path w="3049001" h="362134">
                  <a:moveTo>
                    <a:pt x="0" y="0"/>
                  </a:moveTo>
                  <a:lnTo>
                    <a:pt x="3049001" y="0"/>
                  </a:lnTo>
                  <a:lnTo>
                    <a:pt x="3049001" y="362134"/>
                  </a:lnTo>
                  <a:lnTo>
                    <a:pt x="0" y="362134"/>
                  </a:lnTo>
                  <a:close/>
                </a:path>
              </a:pathLst>
            </a:custGeom>
            <a:solidFill>
              <a:srgbClr val="FBF7EE"/>
            </a:solidFill>
          </p:spPr>
          <p:txBody>
            <a:bodyPr/>
            <a:lstStyle/>
            <a:p>
              <a:endParaRPr lang="en-US"/>
            </a:p>
          </p:txBody>
        </p:sp>
        <p:sp>
          <p:nvSpPr>
            <p:cNvPr id="17" name="TextBox 17"/>
            <p:cNvSpPr txBox="1"/>
            <p:nvPr/>
          </p:nvSpPr>
          <p:spPr>
            <a:xfrm>
              <a:off x="0" y="-38100"/>
              <a:ext cx="3049001" cy="400234"/>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8709090">
            <a:off x="11128044" y="2753379"/>
            <a:ext cx="1323647" cy="1140743"/>
          </a:xfrm>
          <a:custGeom>
            <a:avLst/>
            <a:gdLst/>
            <a:ahLst/>
            <a:cxnLst/>
            <a:rect l="l" t="t" r="r" b="b"/>
            <a:pathLst>
              <a:path w="1323647" h="1140743">
                <a:moveTo>
                  <a:pt x="0" y="0"/>
                </a:moveTo>
                <a:lnTo>
                  <a:pt x="1323646" y="0"/>
                </a:lnTo>
                <a:lnTo>
                  <a:pt x="1323646" y="1140742"/>
                </a:lnTo>
                <a:lnTo>
                  <a:pt x="0" y="11407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19"/>
          <p:cNvSpPr txBox="1"/>
          <p:nvPr/>
        </p:nvSpPr>
        <p:spPr>
          <a:xfrm>
            <a:off x="392960" y="1621724"/>
            <a:ext cx="1853454" cy="5190270"/>
          </a:xfrm>
          <a:prstGeom prst="rect">
            <a:avLst/>
          </a:prstGeom>
        </p:spPr>
        <p:txBody>
          <a:bodyPr lIns="0" tIns="0" rIns="0" bIns="0" rtlCol="0" anchor="t">
            <a:spAutoFit/>
          </a:bodyPr>
          <a:lstStyle/>
          <a:p>
            <a:pPr algn="ctr">
              <a:lnSpc>
                <a:spcPts val="8283"/>
              </a:lnSpc>
            </a:pPr>
            <a:r>
              <a:rPr lang="en-US" sz="5522" spc="5" dirty="0">
                <a:solidFill>
                  <a:srgbClr val="000000"/>
                </a:solidFill>
                <a:latin typeface="#9Slide05 Dear Saturday"/>
              </a:rPr>
              <a:t>3.2. </a:t>
            </a:r>
            <a:r>
              <a:rPr lang="en-US" sz="5522" spc="5" dirty="0" err="1">
                <a:solidFill>
                  <a:srgbClr val="000000"/>
                </a:solidFill>
                <a:latin typeface="#9Slide05 Dear Saturday"/>
              </a:rPr>
              <a:t>Đọc-hiểu</a:t>
            </a:r>
            <a:r>
              <a:rPr lang="en-US" sz="5522" spc="5" dirty="0">
                <a:solidFill>
                  <a:srgbClr val="000000"/>
                </a:solidFill>
                <a:latin typeface="#9Slide05 Dear Saturday"/>
              </a:rPr>
              <a:t> </a:t>
            </a:r>
            <a:r>
              <a:rPr lang="en-US" sz="5522" spc="5" dirty="0" err="1">
                <a:solidFill>
                  <a:srgbClr val="000000"/>
                </a:solidFill>
                <a:latin typeface="#9Slide05 Dear Saturday"/>
              </a:rPr>
              <a:t>văn</a:t>
            </a:r>
            <a:r>
              <a:rPr lang="en-US" sz="5522" spc="5" dirty="0">
                <a:solidFill>
                  <a:srgbClr val="000000"/>
                </a:solidFill>
                <a:latin typeface="#9Slide05 Dear Saturday"/>
              </a:rPr>
              <a:t> </a:t>
            </a:r>
            <a:r>
              <a:rPr lang="en-US" sz="5522" spc="5" dirty="0" err="1">
                <a:solidFill>
                  <a:srgbClr val="000000"/>
                </a:solidFill>
                <a:latin typeface="#9Slide05 Dear Saturday"/>
              </a:rPr>
              <a:t>bản</a:t>
            </a:r>
            <a:endParaRPr lang="en-US" sz="5522" spc="5" dirty="0">
              <a:solidFill>
                <a:srgbClr val="000000"/>
              </a:solidFill>
              <a:latin typeface="#9Slide05 Dear Saturday"/>
            </a:endParaRPr>
          </a:p>
        </p:txBody>
      </p:sp>
      <p:sp>
        <p:nvSpPr>
          <p:cNvPr id="20" name="TextBox 20"/>
          <p:cNvSpPr txBox="1"/>
          <p:nvPr/>
        </p:nvSpPr>
        <p:spPr>
          <a:xfrm>
            <a:off x="2998817" y="697070"/>
            <a:ext cx="11317656" cy="1365251"/>
          </a:xfrm>
          <a:prstGeom prst="rect">
            <a:avLst/>
          </a:prstGeom>
        </p:spPr>
        <p:txBody>
          <a:bodyPr lIns="0" tIns="0" rIns="0" bIns="0" rtlCol="0" anchor="t">
            <a:spAutoFit/>
          </a:bodyPr>
          <a:lstStyle/>
          <a:p>
            <a:pPr algn="just">
              <a:lnSpc>
                <a:spcPts val="5599"/>
              </a:lnSpc>
            </a:pPr>
            <a:r>
              <a:rPr lang="en-US" sz="3499" spc="262" dirty="0">
                <a:solidFill>
                  <a:srgbClr val="000000"/>
                </a:solidFill>
                <a:latin typeface="#9Slide05 Dear Saturday"/>
              </a:rPr>
              <a:t>a. </a:t>
            </a:r>
            <a:r>
              <a:rPr lang="en-US" sz="3499" spc="262" dirty="0" err="1">
                <a:solidFill>
                  <a:srgbClr val="000000"/>
                </a:solidFill>
                <a:latin typeface="#9Slide05 Dear Saturday"/>
              </a:rPr>
              <a:t>Đặc</a:t>
            </a:r>
            <a:r>
              <a:rPr lang="en-US" sz="3499" spc="262" dirty="0">
                <a:solidFill>
                  <a:srgbClr val="000000"/>
                </a:solidFill>
                <a:latin typeface="#9Slide05 Dear Saturday"/>
              </a:rPr>
              <a:t> </a:t>
            </a:r>
            <a:r>
              <a:rPr lang="en-US" sz="3499" spc="262" dirty="0" err="1">
                <a:solidFill>
                  <a:srgbClr val="000000"/>
                </a:solidFill>
                <a:latin typeface="#9Slide05 Dear Saturday"/>
              </a:rPr>
              <a:t>điểm</a:t>
            </a:r>
            <a:r>
              <a:rPr lang="en-US" sz="3499" spc="262" dirty="0">
                <a:solidFill>
                  <a:srgbClr val="000000"/>
                </a:solidFill>
                <a:latin typeface="#9Slide05 Dear Saturday"/>
              </a:rPr>
              <a:t> </a:t>
            </a:r>
            <a:r>
              <a:rPr lang="en-US" sz="3499" spc="262" dirty="0" err="1">
                <a:solidFill>
                  <a:srgbClr val="000000"/>
                </a:solidFill>
                <a:latin typeface="#9Slide05 Dear Saturday"/>
              </a:rPr>
              <a:t>thơ</a:t>
            </a:r>
            <a:r>
              <a:rPr lang="en-US" sz="3499" spc="262" dirty="0">
                <a:solidFill>
                  <a:srgbClr val="000000"/>
                </a:solidFill>
                <a:latin typeface="#9Slide05 Dear Saturday"/>
              </a:rPr>
              <a:t> </a:t>
            </a:r>
            <a:r>
              <a:rPr lang="en-US" sz="3499" spc="262" dirty="0" err="1">
                <a:solidFill>
                  <a:srgbClr val="000000"/>
                </a:solidFill>
                <a:latin typeface="#9Slide05 Dear Saturday"/>
              </a:rPr>
              <a:t>Thất</a:t>
            </a:r>
            <a:r>
              <a:rPr lang="en-US" sz="3499" spc="262" dirty="0">
                <a:solidFill>
                  <a:srgbClr val="000000"/>
                </a:solidFill>
                <a:latin typeface="#9Slide05 Dear Saturday"/>
              </a:rPr>
              <a:t> </a:t>
            </a:r>
            <a:r>
              <a:rPr lang="en-US" sz="3499" spc="262" dirty="0" err="1">
                <a:solidFill>
                  <a:srgbClr val="000000"/>
                </a:solidFill>
                <a:latin typeface="#9Slide05 Dear Saturday"/>
              </a:rPr>
              <a:t>ngôn</a:t>
            </a:r>
            <a:r>
              <a:rPr lang="en-US" sz="3499" spc="262" dirty="0">
                <a:solidFill>
                  <a:srgbClr val="000000"/>
                </a:solidFill>
                <a:latin typeface="#9Slide05 Dear Saturday"/>
              </a:rPr>
              <a:t> </a:t>
            </a:r>
            <a:r>
              <a:rPr lang="en-US" sz="3499" spc="262" dirty="0" err="1">
                <a:solidFill>
                  <a:srgbClr val="000000"/>
                </a:solidFill>
                <a:latin typeface="#9Slide05 Dear Saturday"/>
              </a:rPr>
              <a:t>tứ</a:t>
            </a:r>
            <a:r>
              <a:rPr lang="en-US" sz="3499" spc="262" dirty="0">
                <a:solidFill>
                  <a:srgbClr val="000000"/>
                </a:solidFill>
                <a:latin typeface="#9Slide05 Dear Saturday"/>
              </a:rPr>
              <a:t> </a:t>
            </a:r>
            <a:r>
              <a:rPr lang="en-US" sz="3499" spc="262" dirty="0" err="1">
                <a:solidFill>
                  <a:srgbClr val="000000"/>
                </a:solidFill>
                <a:latin typeface="#9Slide05 Dear Saturday"/>
              </a:rPr>
              <a:t>tuyệt</a:t>
            </a:r>
            <a:r>
              <a:rPr lang="en-US" sz="3499" spc="262" dirty="0">
                <a:solidFill>
                  <a:srgbClr val="000000"/>
                </a:solidFill>
                <a:latin typeface="#9Slide05 Dear Saturday"/>
              </a:rPr>
              <a:t> </a:t>
            </a:r>
            <a:r>
              <a:rPr lang="en-US" sz="3499" spc="262" dirty="0" err="1">
                <a:solidFill>
                  <a:srgbClr val="000000"/>
                </a:solidFill>
                <a:latin typeface="#9Slide05 Dear Saturday"/>
              </a:rPr>
              <a:t>luật</a:t>
            </a:r>
            <a:r>
              <a:rPr lang="en-US" sz="3499" spc="262" dirty="0">
                <a:solidFill>
                  <a:srgbClr val="000000"/>
                </a:solidFill>
                <a:latin typeface="#9Slide05 Dear Saturday"/>
              </a:rPr>
              <a:t> </a:t>
            </a:r>
            <a:r>
              <a:rPr lang="en-US" sz="3499" spc="262" dirty="0" err="1">
                <a:solidFill>
                  <a:srgbClr val="000000"/>
                </a:solidFill>
                <a:latin typeface="#9Slide05 Dear Saturday"/>
              </a:rPr>
              <a:t>Đường</a:t>
            </a:r>
            <a:r>
              <a:rPr lang="en-US" sz="3499" spc="262" dirty="0">
                <a:solidFill>
                  <a:srgbClr val="000000"/>
                </a:solidFill>
                <a:latin typeface="#9Slide05 Dear Saturday"/>
              </a:rPr>
              <a:t> </a:t>
            </a:r>
          </a:p>
          <a:p>
            <a:pPr algn="just">
              <a:lnSpc>
                <a:spcPts val="5599"/>
              </a:lnSpc>
            </a:pPr>
            <a:r>
              <a:rPr lang="en-US" sz="3499" spc="262" dirty="0" err="1">
                <a:solidFill>
                  <a:srgbClr val="000000"/>
                </a:solidFill>
                <a:latin typeface="#9Slide05 Dear Saturday"/>
              </a:rPr>
              <a:t>thể</a:t>
            </a:r>
            <a:r>
              <a:rPr lang="en-US" sz="3499" spc="262" dirty="0">
                <a:solidFill>
                  <a:srgbClr val="000000"/>
                </a:solidFill>
                <a:latin typeface="#9Slide05 Dear Saturday"/>
              </a:rPr>
              <a:t> </a:t>
            </a:r>
            <a:r>
              <a:rPr lang="en-US" sz="3499" spc="262" dirty="0" err="1">
                <a:solidFill>
                  <a:srgbClr val="000000"/>
                </a:solidFill>
                <a:latin typeface="#9Slide05 Dear Saturday"/>
              </a:rPr>
              <a:t>hiện</a:t>
            </a:r>
            <a:r>
              <a:rPr lang="en-US" sz="3499" spc="262" dirty="0">
                <a:solidFill>
                  <a:srgbClr val="000000"/>
                </a:solidFill>
                <a:latin typeface="#9Slide05 Dear Saturday"/>
              </a:rPr>
              <a:t> </a:t>
            </a:r>
            <a:r>
              <a:rPr lang="en-US" sz="3499" spc="262" dirty="0" err="1">
                <a:solidFill>
                  <a:srgbClr val="000000"/>
                </a:solidFill>
                <a:latin typeface="#9Slide05 Dear Saturday"/>
              </a:rPr>
              <a:t>trong</a:t>
            </a:r>
            <a:r>
              <a:rPr lang="en-US" sz="3499" spc="262" dirty="0">
                <a:solidFill>
                  <a:srgbClr val="000000"/>
                </a:solidFill>
                <a:latin typeface="#9Slide05 Dear Saturday"/>
              </a:rPr>
              <a:t> </a:t>
            </a:r>
            <a:r>
              <a:rPr lang="en-US" sz="3499" spc="262" dirty="0" err="1">
                <a:solidFill>
                  <a:srgbClr val="000000"/>
                </a:solidFill>
                <a:latin typeface="#9Slide05 Dear Saturday"/>
              </a:rPr>
              <a:t>bài</a:t>
            </a:r>
            <a:r>
              <a:rPr lang="en-US" sz="3499" spc="262" dirty="0">
                <a:solidFill>
                  <a:srgbClr val="000000"/>
                </a:solidFill>
                <a:latin typeface="#9Slide05 Dear Saturday"/>
              </a:rPr>
              <a:t> “Nam </a:t>
            </a:r>
            <a:r>
              <a:rPr lang="en-US" sz="3499" spc="262" dirty="0" err="1">
                <a:solidFill>
                  <a:srgbClr val="000000"/>
                </a:solidFill>
                <a:latin typeface="#9Slide05 Dear Saturday"/>
              </a:rPr>
              <a:t>quốc</a:t>
            </a:r>
            <a:r>
              <a:rPr lang="en-US" sz="3499" spc="262" dirty="0">
                <a:solidFill>
                  <a:srgbClr val="000000"/>
                </a:solidFill>
                <a:latin typeface="#9Slide05 Dear Saturday"/>
              </a:rPr>
              <a:t> </a:t>
            </a:r>
            <a:r>
              <a:rPr lang="en-US" sz="3499" spc="262" dirty="0" err="1">
                <a:solidFill>
                  <a:srgbClr val="000000"/>
                </a:solidFill>
                <a:latin typeface="#9Slide05 Dear Saturday"/>
              </a:rPr>
              <a:t>sơn</a:t>
            </a:r>
            <a:r>
              <a:rPr lang="en-US" sz="3499" spc="262" dirty="0">
                <a:solidFill>
                  <a:srgbClr val="000000"/>
                </a:solidFill>
                <a:latin typeface="#9Slide05 Dear Saturday"/>
              </a:rPr>
              <a:t> </a:t>
            </a:r>
            <a:r>
              <a:rPr lang="en-US" sz="3499" spc="262" dirty="0" err="1">
                <a:solidFill>
                  <a:srgbClr val="000000"/>
                </a:solidFill>
                <a:latin typeface="#9Slide05 Dear Saturday"/>
              </a:rPr>
              <a:t>hà</a:t>
            </a:r>
            <a:r>
              <a:rPr lang="en-US" sz="3499" spc="262" dirty="0">
                <a:solidFill>
                  <a:srgbClr val="000000"/>
                </a:solidFill>
                <a:latin typeface="#9Slide05 Dear Saturday"/>
              </a:rPr>
              <a:t>”</a:t>
            </a:r>
          </a:p>
        </p:txBody>
      </p:sp>
      <p:sp>
        <p:nvSpPr>
          <p:cNvPr id="21" name="TextBox 21"/>
          <p:cNvSpPr txBox="1"/>
          <p:nvPr/>
        </p:nvSpPr>
        <p:spPr>
          <a:xfrm>
            <a:off x="11241947" y="3864561"/>
            <a:ext cx="6831364" cy="2632710"/>
          </a:xfrm>
          <a:prstGeom prst="rect">
            <a:avLst/>
          </a:prstGeom>
        </p:spPr>
        <p:txBody>
          <a:bodyPr lIns="0" tIns="0" rIns="0" bIns="0" rtlCol="0" anchor="t">
            <a:spAutoFit/>
          </a:bodyPr>
          <a:lstStyle/>
          <a:p>
            <a:pPr algn="just">
              <a:lnSpc>
                <a:spcPts val="5280"/>
              </a:lnSpc>
            </a:pPr>
            <a:r>
              <a:rPr lang="en-US" sz="3300" spc="3" dirty="0">
                <a:solidFill>
                  <a:srgbClr val="FFFFFF"/>
                </a:solidFill>
                <a:latin typeface="#9Slide05 Dear Saturday"/>
              </a:rPr>
              <a:t>Nam </a:t>
            </a:r>
            <a:r>
              <a:rPr lang="en-US" sz="3300" spc="3" dirty="0" err="1">
                <a:solidFill>
                  <a:srgbClr val="FFFFFF"/>
                </a:solidFill>
                <a:latin typeface="#9Slide05 Dear Saturday"/>
              </a:rPr>
              <a:t>quốc</a:t>
            </a:r>
            <a:r>
              <a:rPr lang="en-US" sz="3300" spc="3" dirty="0">
                <a:solidFill>
                  <a:srgbClr val="FFFFFF"/>
                </a:solidFill>
                <a:latin typeface="#9Slide05 Dear Saturday"/>
              </a:rPr>
              <a:t> </a:t>
            </a:r>
            <a:r>
              <a:rPr lang="en-US" sz="3300" spc="3" dirty="0" err="1">
                <a:solidFill>
                  <a:srgbClr val="FFFFFF"/>
                </a:solidFill>
                <a:latin typeface="#9Slide05 Dear Saturday"/>
              </a:rPr>
              <a:t>sơn</a:t>
            </a:r>
            <a:r>
              <a:rPr lang="en-US" sz="3300" spc="3" dirty="0">
                <a:solidFill>
                  <a:srgbClr val="FFFFFF"/>
                </a:solidFill>
                <a:latin typeface="#9Slide05 Dear Saturday"/>
              </a:rPr>
              <a:t> </a:t>
            </a:r>
            <a:r>
              <a:rPr lang="en-US" sz="3300" spc="3" dirty="0" err="1">
                <a:solidFill>
                  <a:srgbClr val="FFFFFF"/>
                </a:solidFill>
                <a:latin typeface="#9Slide05 Dear Saturday"/>
              </a:rPr>
              <a:t>hà</a:t>
            </a:r>
            <a:r>
              <a:rPr lang="en-US" sz="3300" spc="3" dirty="0">
                <a:solidFill>
                  <a:srgbClr val="FFFFFF"/>
                </a:solidFill>
                <a:latin typeface="#9Slide05 Dear Saturday"/>
              </a:rPr>
              <a:t> Nam </a:t>
            </a:r>
            <a:r>
              <a:rPr lang="en-US" sz="3300" spc="3" dirty="0" err="1">
                <a:solidFill>
                  <a:srgbClr val="FFFFFF"/>
                </a:solidFill>
                <a:latin typeface="#9Slide05 Dear Saturday"/>
              </a:rPr>
              <a:t>đế</a:t>
            </a:r>
            <a:r>
              <a:rPr lang="en-US" sz="3300" spc="3" dirty="0">
                <a:solidFill>
                  <a:srgbClr val="FFFFFF"/>
                </a:solidFill>
                <a:latin typeface="#9Slide05 Dear Saturday"/>
              </a:rPr>
              <a:t> </a:t>
            </a:r>
            <a:r>
              <a:rPr lang="en-US" sz="3300" spc="3" dirty="0" err="1">
                <a:solidFill>
                  <a:srgbClr val="FFFFFF"/>
                </a:solidFill>
                <a:latin typeface="#9Slide05 Dear Saturday"/>
              </a:rPr>
              <a:t>cư</a:t>
            </a:r>
            <a:r>
              <a:rPr lang="en-US" sz="3300" spc="3" dirty="0">
                <a:solidFill>
                  <a:srgbClr val="FFFFFF"/>
                </a:solidFill>
                <a:latin typeface="#9Slide05 Dear Saturday"/>
              </a:rPr>
              <a:t>,</a:t>
            </a:r>
          </a:p>
          <a:p>
            <a:pPr algn="just">
              <a:lnSpc>
                <a:spcPts val="5280"/>
              </a:lnSpc>
            </a:pPr>
            <a:r>
              <a:rPr lang="en-US" sz="3300" spc="3" dirty="0" err="1">
                <a:solidFill>
                  <a:srgbClr val="FFFFFF"/>
                </a:solidFill>
                <a:latin typeface="#9Slide05 Dear Saturday"/>
              </a:rPr>
              <a:t>Tiệt</a:t>
            </a:r>
            <a:r>
              <a:rPr lang="en-US" sz="3300" spc="3" dirty="0">
                <a:solidFill>
                  <a:srgbClr val="FFFFFF"/>
                </a:solidFill>
                <a:latin typeface="#9Slide05 Dear Saturday"/>
              </a:rPr>
              <a:t> </a:t>
            </a:r>
            <a:r>
              <a:rPr lang="en-US" sz="3300" spc="3" dirty="0" err="1">
                <a:solidFill>
                  <a:srgbClr val="FFFFFF"/>
                </a:solidFill>
                <a:latin typeface="#9Slide05 Dear Saturday"/>
              </a:rPr>
              <a:t>nhiên</a:t>
            </a:r>
            <a:r>
              <a:rPr lang="en-US" sz="3300" spc="3" dirty="0">
                <a:solidFill>
                  <a:srgbClr val="FFFFFF"/>
                </a:solidFill>
                <a:latin typeface="#9Slide05 Dear Saturday"/>
              </a:rPr>
              <a:t> </a:t>
            </a:r>
            <a:r>
              <a:rPr lang="en-US" sz="3300" spc="3" dirty="0" err="1">
                <a:solidFill>
                  <a:srgbClr val="FFFFFF"/>
                </a:solidFill>
                <a:latin typeface="#9Slide05 Dear Saturday"/>
              </a:rPr>
              <a:t>định</a:t>
            </a:r>
            <a:r>
              <a:rPr lang="en-US" sz="3300" spc="3" dirty="0">
                <a:solidFill>
                  <a:srgbClr val="FFFFFF"/>
                </a:solidFill>
                <a:latin typeface="#9Slide05 Dear Saturday"/>
              </a:rPr>
              <a:t> phận </a:t>
            </a:r>
            <a:r>
              <a:rPr lang="en-US" sz="3300" spc="3" dirty="0" err="1">
                <a:solidFill>
                  <a:srgbClr val="FFFFFF"/>
                </a:solidFill>
                <a:latin typeface="#9Slide05 Dear Saturday"/>
              </a:rPr>
              <a:t>tại</a:t>
            </a:r>
            <a:r>
              <a:rPr lang="en-US" sz="3300" spc="3" dirty="0">
                <a:solidFill>
                  <a:srgbClr val="FFFFFF"/>
                </a:solidFill>
                <a:latin typeface="#9Slide05 Dear Saturday"/>
              </a:rPr>
              <a:t> </a:t>
            </a:r>
            <a:r>
              <a:rPr lang="en-US" sz="3300" spc="3" dirty="0" err="1">
                <a:solidFill>
                  <a:srgbClr val="FFFFFF"/>
                </a:solidFill>
                <a:latin typeface="#9Slide05 Dear Saturday"/>
              </a:rPr>
              <a:t>thiên</a:t>
            </a:r>
            <a:r>
              <a:rPr lang="en-US" sz="3300" spc="3" dirty="0">
                <a:solidFill>
                  <a:srgbClr val="FFFFFF"/>
                </a:solidFill>
                <a:latin typeface="#9Slide05 Dear Saturday"/>
              </a:rPr>
              <a:t> </a:t>
            </a:r>
            <a:r>
              <a:rPr lang="en-US" sz="3300" spc="3" dirty="0" err="1">
                <a:solidFill>
                  <a:srgbClr val="FFFFFF"/>
                </a:solidFill>
                <a:latin typeface="#9Slide05 Dear Saturday"/>
              </a:rPr>
              <a:t>thư</a:t>
            </a:r>
            <a:r>
              <a:rPr lang="en-US" sz="3300" spc="3" dirty="0">
                <a:solidFill>
                  <a:srgbClr val="FFFFFF"/>
                </a:solidFill>
                <a:latin typeface="#9Slide05 Dear Saturday"/>
              </a:rPr>
              <a:t>.</a:t>
            </a:r>
          </a:p>
          <a:p>
            <a:pPr algn="just">
              <a:lnSpc>
                <a:spcPts val="5280"/>
              </a:lnSpc>
            </a:pPr>
            <a:r>
              <a:rPr lang="en-US" sz="3300" spc="3" dirty="0">
                <a:solidFill>
                  <a:srgbClr val="FFFFFF"/>
                </a:solidFill>
                <a:latin typeface="#9Slide05 Dear Saturday"/>
              </a:rPr>
              <a:t>Như </a:t>
            </a:r>
            <a:r>
              <a:rPr lang="en-US" sz="3300" spc="3" dirty="0" err="1">
                <a:solidFill>
                  <a:srgbClr val="FFFFFF"/>
                </a:solidFill>
                <a:latin typeface="#9Slide05 Dear Saturday"/>
              </a:rPr>
              <a:t>hà</a:t>
            </a:r>
            <a:r>
              <a:rPr lang="en-US" sz="3300" spc="3" dirty="0">
                <a:solidFill>
                  <a:srgbClr val="FFFFFF"/>
                </a:solidFill>
                <a:latin typeface="#9Slide05 Dear Saturday"/>
              </a:rPr>
              <a:t> </a:t>
            </a:r>
            <a:r>
              <a:rPr lang="en-US" sz="3300" spc="3" dirty="0" err="1">
                <a:solidFill>
                  <a:srgbClr val="FFFFFF"/>
                </a:solidFill>
                <a:latin typeface="#9Slide05 Dear Saturday"/>
              </a:rPr>
              <a:t>nghịch</a:t>
            </a:r>
            <a:r>
              <a:rPr lang="en-US" sz="3300" spc="3" dirty="0">
                <a:solidFill>
                  <a:srgbClr val="FFFFFF"/>
                </a:solidFill>
                <a:latin typeface="#9Slide05 Dear Saturday"/>
              </a:rPr>
              <a:t> </a:t>
            </a:r>
            <a:r>
              <a:rPr lang="en-US" sz="3300" spc="3" dirty="0" err="1">
                <a:solidFill>
                  <a:srgbClr val="FFFFFF"/>
                </a:solidFill>
                <a:latin typeface="#9Slide05 Dear Saturday"/>
              </a:rPr>
              <a:t>lỗ</a:t>
            </a:r>
            <a:r>
              <a:rPr lang="en-US" sz="3300" spc="3" dirty="0">
                <a:solidFill>
                  <a:srgbClr val="FFFFFF"/>
                </a:solidFill>
                <a:latin typeface="#9Slide05 Dear Saturday"/>
              </a:rPr>
              <a:t> </a:t>
            </a:r>
            <a:r>
              <a:rPr lang="en-US" sz="3300" spc="3" dirty="0" err="1">
                <a:solidFill>
                  <a:srgbClr val="FFFFFF"/>
                </a:solidFill>
                <a:latin typeface="#9Slide05 Dear Saturday"/>
              </a:rPr>
              <a:t>lai</a:t>
            </a:r>
            <a:r>
              <a:rPr lang="en-US" sz="3300" spc="3" dirty="0">
                <a:solidFill>
                  <a:srgbClr val="FFFFFF"/>
                </a:solidFill>
                <a:latin typeface="#9Slide05 Dear Saturday"/>
              </a:rPr>
              <a:t> </a:t>
            </a:r>
            <a:r>
              <a:rPr lang="en-US" sz="3300" spc="3" dirty="0" err="1">
                <a:solidFill>
                  <a:srgbClr val="FFFFFF"/>
                </a:solidFill>
                <a:latin typeface="#9Slide05 Dear Saturday"/>
              </a:rPr>
              <a:t>xâm</a:t>
            </a:r>
            <a:r>
              <a:rPr lang="en-US" sz="3300" spc="3" dirty="0">
                <a:solidFill>
                  <a:srgbClr val="FFFFFF"/>
                </a:solidFill>
                <a:latin typeface="#9Slide05 Dear Saturday"/>
              </a:rPr>
              <a:t> </a:t>
            </a:r>
            <a:r>
              <a:rPr lang="en-US" sz="3300" spc="3" dirty="0" err="1">
                <a:solidFill>
                  <a:srgbClr val="FFFFFF"/>
                </a:solidFill>
                <a:latin typeface="#9Slide05 Dear Saturday"/>
              </a:rPr>
              <a:t>phạm</a:t>
            </a:r>
            <a:r>
              <a:rPr lang="en-US" sz="3300" spc="3" dirty="0">
                <a:solidFill>
                  <a:srgbClr val="FFFFFF"/>
                </a:solidFill>
                <a:latin typeface="#9Slide05 Dear Saturday"/>
              </a:rPr>
              <a:t>,</a:t>
            </a:r>
          </a:p>
          <a:p>
            <a:pPr algn="just">
              <a:lnSpc>
                <a:spcPts val="5280"/>
              </a:lnSpc>
            </a:pPr>
            <a:r>
              <a:rPr lang="en-US" sz="3300" spc="3" dirty="0" err="1">
                <a:solidFill>
                  <a:srgbClr val="FFFFFF"/>
                </a:solidFill>
                <a:latin typeface="#9Slide05 Dear Saturday"/>
              </a:rPr>
              <a:t>Nhữ</a:t>
            </a:r>
            <a:r>
              <a:rPr lang="en-US" sz="3300" spc="3" dirty="0">
                <a:solidFill>
                  <a:srgbClr val="FFFFFF"/>
                </a:solidFill>
                <a:latin typeface="#9Slide05 Dear Saturday"/>
              </a:rPr>
              <a:t> </a:t>
            </a:r>
            <a:r>
              <a:rPr lang="en-US" sz="3300" spc="3" dirty="0" err="1">
                <a:solidFill>
                  <a:srgbClr val="FFFFFF"/>
                </a:solidFill>
                <a:latin typeface="#9Slide05 Dear Saturday"/>
              </a:rPr>
              <a:t>đẳng</a:t>
            </a:r>
            <a:r>
              <a:rPr lang="en-US" sz="3300" spc="3" dirty="0">
                <a:solidFill>
                  <a:srgbClr val="FFFFFF"/>
                </a:solidFill>
                <a:latin typeface="#9Slide05 Dear Saturday"/>
              </a:rPr>
              <a:t> hành khan </a:t>
            </a:r>
            <a:r>
              <a:rPr lang="en-US" sz="3300" spc="3" dirty="0" err="1">
                <a:solidFill>
                  <a:srgbClr val="FFFFFF"/>
                </a:solidFill>
                <a:latin typeface="#9Slide05 Dear Saturday"/>
              </a:rPr>
              <a:t>thủ</a:t>
            </a:r>
            <a:r>
              <a:rPr lang="en-US" sz="3300" spc="3" dirty="0">
                <a:solidFill>
                  <a:srgbClr val="FFFFFF"/>
                </a:solidFill>
                <a:latin typeface="#9Slide05 Dear Saturday"/>
              </a:rPr>
              <a:t> </a:t>
            </a:r>
            <a:r>
              <a:rPr lang="en-US" sz="3300" spc="3" dirty="0" err="1">
                <a:solidFill>
                  <a:srgbClr val="FFFFFF"/>
                </a:solidFill>
                <a:latin typeface="#9Slide05 Dear Saturday"/>
              </a:rPr>
              <a:t>bại</a:t>
            </a:r>
            <a:r>
              <a:rPr lang="en-US" sz="3300" spc="3" dirty="0">
                <a:solidFill>
                  <a:srgbClr val="FFFFFF"/>
                </a:solidFill>
                <a:latin typeface="#9Slide05 Dear Saturday"/>
              </a:rPr>
              <a:t> </a:t>
            </a:r>
            <a:r>
              <a:rPr lang="en-US" sz="3300" spc="3" dirty="0" err="1">
                <a:solidFill>
                  <a:srgbClr val="FFFFFF"/>
                </a:solidFill>
                <a:latin typeface="#9Slide05 Dear Saturday"/>
              </a:rPr>
              <a:t>hư</a:t>
            </a:r>
            <a:r>
              <a:rPr lang="en-US" sz="3300" spc="3" dirty="0">
                <a:solidFill>
                  <a:srgbClr val="FFFFFF"/>
                </a:solidFill>
                <a:latin typeface="#9Slide05 Dear Saturday"/>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down)">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wipe(down)">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wipe(down)">
                                      <p:cBhvr>
                                        <p:cTn id="29" dur="500"/>
                                        <p:tgtEl>
                                          <p:spTgt spid="11">
                                            <p:txEl>
                                              <p:pRg st="2" end="2"/>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wipe(down)">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wipe(down)">
                                      <p:cBhvr>
                                        <p:cTn id="37" dur="500"/>
                                        <p:tgtEl>
                                          <p:spTgt spid="1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xEl>
                                              <p:pRg st="5" end="5"/>
                                            </p:txEl>
                                          </p:spTgt>
                                        </p:tgtEl>
                                        <p:attrNameLst>
                                          <p:attrName>style.visibility</p:attrName>
                                        </p:attrNameLst>
                                      </p:cBhvr>
                                      <p:to>
                                        <p:strVal val="visible"/>
                                      </p:to>
                                    </p:set>
                                    <p:animEffect transition="in" filter="wipe(down)">
                                      <p:cBhvr>
                                        <p:cTn id="42" dur="500"/>
                                        <p:tgtEl>
                                          <p:spTgt spid="11">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1">
                                            <p:txEl>
                                              <p:pRg st="6" end="6"/>
                                            </p:txEl>
                                          </p:spTgt>
                                        </p:tgtEl>
                                        <p:attrNameLst>
                                          <p:attrName>style.visibility</p:attrName>
                                        </p:attrNameLst>
                                      </p:cBhvr>
                                      <p:to>
                                        <p:strVal val="visible"/>
                                      </p:to>
                                    </p:set>
                                    <p:animEffect transition="in" filter="wipe(down)">
                                      <p:cBhvr>
                                        <p:cTn id="57" dur="500"/>
                                        <p:tgtEl>
                                          <p:spTgt spid="11">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1">
                                            <p:txEl>
                                              <p:pRg st="7" end="7"/>
                                            </p:txEl>
                                          </p:spTgt>
                                        </p:tgtEl>
                                        <p:attrNameLst>
                                          <p:attrName>style.visibility</p:attrName>
                                        </p:attrNameLst>
                                      </p:cBhvr>
                                      <p:to>
                                        <p:strVal val="visible"/>
                                      </p:to>
                                    </p:set>
                                    <p:animEffect transition="in" filter="barn(inVertical)">
                                      <p:cBhvr>
                                        <p:cTn id="62"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5344149" y="-324909"/>
            <a:ext cx="7381584" cy="2568176"/>
          </a:xfrm>
          <a:custGeom>
            <a:avLst/>
            <a:gdLst/>
            <a:ahLst/>
            <a:cxnLst/>
            <a:rect l="l" t="t" r="r" b="b"/>
            <a:pathLst>
              <a:path w="7381584" h="2568176">
                <a:moveTo>
                  <a:pt x="0" y="0"/>
                </a:moveTo>
                <a:lnTo>
                  <a:pt x="7381585" y="0"/>
                </a:lnTo>
                <a:lnTo>
                  <a:pt x="7381585" y="2568176"/>
                </a:lnTo>
                <a:lnTo>
                  <a:pt x="0" y="25681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798874" y="4319363"/>
            <a:ext cx="5950616" cy="6581326"/>
          </a:xfrm>
          <a:custGeom>
            <a:avLst/>
            <a:gdLst/>
            <a:ahLst/>
            <a:cxnLst/>
            <a:rect l="l" t="t" r="r" b="b"/>
            <a:pathLst>
              <a:path w="5950616" h="6581326">
                <a:moveTo>
                  <a:pt x="0" y="0"/>
                </a:moveTo>
                <a:lnTo>
                  <a:pt x="5950616" y="0"/>
                </a:lnTo>
                <a:lnTo>
                  <a:pt x="5950616" y="6581327"/>
                </a:lnTo>
                <a:lnTo>
                  <a:pt x="0" y="6581327"/>
                </a:lnTo>
                <a:lnTo>
                  <a:pt x="0" y="0"/>
                </a:lnTo>
                <a:close/>
              </a:path>
            </a:pathLst>
          </a:custGeom>
          <a:blipFill>
            <a:blip r:embed="rId4"/>
            <a:stretch>
              <a:fillRect/>
            </a:stretch>
          </a:blipFill>
        </p:spPr>
        <p:txBody>
          <a:bodyPr/>
          <a:lstStyle/>
          <a:p>
            <a:endParaRPr lang="en-US"/>
          </a:p>
        </p:txBody>
      </p:sp>
      <p:sp>
        <p:nvSpPr>
          <p:cNvPr id="4" name="Freeform 4"/>
          <p:cNvSpPr/>
          <p:nvPr/>
        </p:nvSpPr>
        <p:spPr>
          <a:xfrm flipH="1">
            <a:off x="12430592" y="4319363"/>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5"/>
            <a:stretch>
              <a:fillRect/>
            </a:stretch>
          </a:blipFill>
        </p:spPr>
        <p:txBody>
          <a:bodyPr/>
          <a:lstStyle/>
          <a:p>
            <a:endParaRPr lang="en-US"/>
          </a:p>
        </p:txBody>
      </p:sp>
      <p:grpSp>
        <p:nvGrpSpPr>
          <p:cNvPr id="5" name="Group 5"/>
          <p:cNvGrpSpPr/>
          <p:nvPr/>
        </p:nvGrpSpPr>
        <p:grpSpPr>
          <a:xfrm>
            <a:off x="1028700" y="1363820"/>
            <a:ext cx="3701846" cy="7620534"/>
            <a:chOff x="0" y="0"/>
            <a:chExt cx="974972" cy="2007054"/>
          </a:xfrm>
        </p:grpSpPr>
        <p:sp>
          <p:nvSpPr>
            <p:cNvPr id="6" name="Freeform 6"/>
            <p:cNvSpPr/>
            <p:nvPr/>
          </p:nvSpPr>
          <p:spPr>
            <a:xfrm>
              <a:off x="0" y="0"/>
              <a:ext cx="974972" cy="2007054"/>
            </a:xfrm>
            <a:custGeom>
              <a:avLst/>
              <a:gdLst/>
              <a:ahLst/>
              <a:cxnLst/>
              <a:rect l="l" t="t" r="r" b="b"/>
              <a:pathLst>
                <a:path w="974972" h="2007054">
                  <a:moveTo>
                    <a:pt x="0" y="0"/>
                  </a:moveTo>
                  <a:lnTo>
                    <a:pt x="974972" y="0"/>
                  </a:lnTo>
                  <a:lnTo>
                    <a:pt x="974972" y="2007054"/>
                  </a:lnTo>
                  <a:lnTo>
                    <a:pt x="0" y="2007054"/>
                  </a:lnTo>
                  <a:close/>
                </a:path>
              </a:pathLst>
            </a:custGeom>
            <a:solidFill>
              <a:srgbClr val="FBF7EE"/>
            </a:solidFill>
          </p:spPr>
          <p:txBody>
            <a:bodyPr/>
            <a:lstStyle/>
            <a:p>
              <a:endParaRPr lang="en-US"/>
            </a:p>
          </p:txBody>
        </p:sp>
        <p:sp>
          <p:nvSpPr>
            <p:cNvPr id="7" name="TextBox 7"/>
            <p:cNvSpPr txBox="1"/>
            <p:nvPr/>
          </p:nvSpPr>
          <p:spPr>
            <a:xfrm>
              <a:off x="0" y="-38100"/>
              <a:ext cx="974972" cy="204515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744988" y="3688273"/>
            <a:ext cx="12319959" cy="5296081"/>
            <a:chOff x="0" y="0"/>
            <a:chExt cx="3244763" cy="1394853"/>
          </a:xfrm>
        </p:grpSpPr>
        <p:sp>
          <p:nvSpPr>
            <p:cNvPr id="9" name="Freeform 9"/>
            <p:cNvSpPr/>
            <p:nvPr/>
          </p:nvSpPr>
          <p:spPr>
            <a:xfrm>
              <a:off x="0" y="0"/>
              <a:ext cx="3244763" cy="1394853"/>
            </a:xfrm>
            <a:custGeom>
              <a:avLst/>
              <a:gdLst/>
              <a:ahLst/>
              <a:cxnLst/>
              <a:rect l="l" t="t" r="r" b="b"/>
              <a:pathLst>
                <a:path w="3244763" h="1394853">
                  <a:moveTo>
                    <a:pt x="0" y="0"/>
                  </a:moveTo>
                  <a:lnTo>
                    <a:pt x="3244763" y="0"/>
                  </a:lnTo>
                  <a:lnTo>
                    <a:pt x="3244763" y="1394853"/>
                  </a:lnTo>
                  <a:lnTo>
                    <a:pt x="0" y="1394853"/>
                  </a:lnTo>
                  <a:close/>
                </a:path>
              </a:pathLst>
            </a:custGeom>
            <a:solidFill>
              <a:srgbClr val="FBF7EE"/>
            </a:solidFill>
          </p:spPr>
          <p:txBody>
            <a:bodyPr/>
            <a:lstStyle/>
            <a:p>
              <a:endParaRPr lang="en-US"/>
            </a:p>
          </p:txBody>
        </p:sp>
        <p:sp>
          <p:nvSpPr>
            <p:cNvPr id="10" name="TextBox 10"/>
            <p:cNvSpPr txBox="1"/>
            <p:nvPr/>
          </p:nvSpPr>
          <p:spPr>
            <a:xfrm>
              <a:off x="0" y="-38100"/>
              <a:ext cx="3244763" cy="143295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905680" y="4197449"/>
            <a:ext cx="11790455" cy="3813810"/>
          </a:xfrm>
          <a:prstGeom prst="rect">
            <a:avLst/>
          </a:prstGeom>
        </p:spPr>
        <p:txBody>
          <a:bodyPr lIns="0" tIns="0" rIns="0" bIns="0" rtlCol="0" anchor="t">
            <a:spAutoFit/>
          </a:bodyPr>
          <a:lstStyle/>
          <a:p>
            <a:pPr marL="777237" lvl="1" indent="-388618" algn="just">
              <a:lnSpc>
                <a:spcPts val="5039"/>
              </a:lnSpc>
              <a:buFont typeface="Arial"/>
              <a:buChar char="•"/>
            </a:pPr>
            <a:r>
              <a:rPr lang="en-US" sz="3599" dirty="0" err="1">
                <a:solidFill>
                  <a:srgbClr val="000000"/>
                </a:solidFill>
                <a:latin typeface="Roboto Condensed"/>
              </a:rPr>
              <a:t>Xác</a:t>
            </a:r>
            <a:r>
              <a:rPr lang="en-US" sz="3599" dirty="0">
                <a:solidFill>
                  <a:srgbClr val="000000"/>
                </a:solidFill>
                <a:latin typeface="Roboto Condensed"/>
              </a:rPr>
              <a:t> </a:t>
            </a:r>
            <a:r>
              <a:rPr lang="en-US" sz="3599" dirty="0" err="1">
                <a:solidFill>
                  <a:srgbClr val="000000"/>
                </a:solidFill>
                <a:latin typeface="Roboto Condensed"/>
              </a:rPr>
              <a:t>định</a:t>
            </a:r>
            <a:r>
              <a:rPr lang="en-US" sz="3599" dirty="0">
                <a:solidFill>
                  <a:srgbClr val="000000"/>
                </a:solidFill>
                <a:latin typeface="Roboto Condensed"/>
              </a:rPr>
              <a:t> </a:t>
            </a:r>
            <a:r>
              <a:rPr lang="en-US" sz="3599" dirty="0" err="1">
                <a:solidFill>
                  <a:srgbClr val="000000"/>
                </a:solidFill>
                <a:latin typeface="Roboto Condensed"/>
              </a:rPr>
              <a:t>rõ</a:t>
            </a:r>
            <a:r>
              <a:rPr lang="en-US" sz="3599" dirty="0">
                <a:solidFill>
                  <a:srgbClr val="000000"/>
                </a:solidFill>
                <a:latin typeface="Roboto Condensed"/>
              </a:rPr>
              <a:t> </a:t>
            </a:r>
            <a:r>
              <a:rPr lang="en-US" sz="3599" dirty="0" err="1">
                <a:solidFill>
                  <a:srgbClr val="000000"/>
                </a:solidFill>
                <a:latin typeface="Roboto Condensed"/>
              </a:rPr>
              <a:t>đặc</a:t>
            </a:r>
            <a:r>
              <a:rPr lang="en-US" sz="3599" dirty="0">
                <a:solidFill>
                  <a:srgbClr val="000000"/>
                </a:solidFill>
                <a:latin typeface="Roboto Condensed"/>
              </a:rPr>
              <a:t> </a:t>
            </a:r>
            <a:r>
              <a:rPr lang="en-US" sz="3599" dirty="0" err="1">
                <a:solidFill>
                  <a:srgbClr val="000000"/>
                </a:solidFill>
                <a:latin typeface="Roboto Condensed"/>
              </a:rPr>
              <a:t>điểm</a:t>
            </a:r>
            <a:r>
              <a:rPr lang="en-US" sz="3599" dirty="0">
                <a:solidFill>
                  <a:srgbClr val="000000"/>
                </a:solidFill>
                <a:latin typeface="Roboto Condensed"/>
              </a:rPr>
              <a:t> </a:t>
            </a:r>
            <a:r>
              <a:rPr lang="en-US" sz="3599" dirty="0" err="1">
                <a:solidFill>
                  <a:srgbClr val="000000"/>
                </a:solidFill>
                <a:latin typeface="Roboto Condensed"/>
              </a:rPr>
              <a:t>thơ</a:t>
            </a:r>
            <a:r>
              <a:rPr lang="en-US" sz="3599" dirty="0">
                <a:solidFill>
                  <a:srgbClr val="000000"/>
                </a:solidFill>
                <a:latin typeface="Roboto Condensed"/>
              </a:rPr>
              <a:t> </a:t>
            </a:r>
            <a:r>
              <a:rPr lang="en-US" sz="3599" dirty="0" err="1">
                <a:solidFill>
                  <a:srgbClr val="000000"/>
                </a:solidFill>
                <a:latin typeface="Roboto Condensed"/>
              </a:rPr>
              <a:t>tứ</a:t>
            </a:r>
            <a:r>
              <a:rPr lang="en-US" sz="3599" dirty="0">
                <a:solidFill>
                  <a:srgbClr val="000000"/>
                </a:solidFill>
                <a:latin typeface="Roboto Condensed"/>
              </a:rPr>
              <a:t> </a:t>
            </a:r>
            <a:r>
              <a:rPr lang="en-US" sz="3599" dirty="0" err="1">
                <a:solidFill>
                  <a:srgbClr val="000000"/>
                </a:solidFill>
                <a:latin typeface="Roboto Condensed"/>
              </a:rPr>
              <a:t>tuyệt</a:t>
            </a:r>
            <a:r>
              <a:rPr lang="en-US" sz="3599" dirty="0">
                <a:solidFill>
                  <a:srgbClr val="000000"/>
                </a:solidFill>
                <a:latin typeface="Roboto Condensed"/>
              </a:rPr>
              <a:t> </a:t>
            </a:r>
            <a:r>
              <a:rPr lang="en-US" sz="3599" dirty="0" err="1">
                <a:solidFill>
                  <a:srgbClr val="000000"/>
                </a:solidFill>
                <a:latin typeface="Roboto Condensed"/>
              </a:rPr>
              <a:t>luật</a:t>
            </a:r>
            <a:r>
              <a:rPr lang="en-US" sz="3599" dirty="0">
                <a:solidFill>
                  <a:srgbClr val="000000"/>
                </a:solidFill>
                <a:latin typeface="Roboto Condensed"/>
              </a:rPr>
              <a:t> </a:t>
            </a:r>
            <a:r>
              <a:rPr lang="en-US" sz="3599" dirty="0" err="1">
                <a:solidFill>
                  <a:srgbClr val="000000"/>
                </a:solidFill>
                <a:latin typeface="Roboto Condensed"/>
              </a:rPr>
              <a:t>đường</a:t>
            </a:r>
            <a:r>
              <a:rPr lang="en-US" sz="3599" dirty="0">
                <a:solidFill>
                  <a:srgbClr val="000000"/>
                </a:solidFill>
                <a:latin typeface="Roboto Condensed"/>
              </a:rPr>
              <a:t> </a:t>
            </a:r>
            <a:r>
              <a:rPr lang="en-US" sz="3599" dirty="0" err="1">
                <a:solidFill>
                  <a:srgbClr val="000000"/>
                </a:solidFill>
                <a:latin typeface="Roboto Condensed"/>
              </a:rPr>
              <a:t>được</a:t>
            </a:r>
            <a:r>
              <a:rPr lang="en-US" sz="3599" dirty="0">
                <a:solidFill>
                  <a:srgbClr val="000000"/>
                </a:solidFill>
                <a:latin typeface="Roboto Condensed"/>
              </a:rPr>
              <a:t> </a:t>
            </a:r>
            <a:r>
              <a:rPr lang="en-US" sz="3599" dirty="0" err="1">
                <a:solidFill>
                  <a:srgbClr val="000000"/>
                </a:solidFill>
                <a:latin typeface="Roboto Condensed"/>
              </a:rPr>
              <a:t>thể</a:t>
            </a:r>
            <a:r>
              <a:rPr lang="en-US" sz="3599" dirty="0">
                <a:solidFill>
                  <a:srgbClr val="000000"/>
                </a:solidFill>
                <a:latin typeface="Roboto Condensed"/>
              </a:rPr>
              <a:t> </a:t>
            </a:r>
            <a:r>
              <a:rPr lang="en-US" sz="3599" dirty="0" err="1">
                <a:solidFill>
                  <a:srgbClr val="000000"/>
                </a:solidFill>
                <a:latin typeface="Roboto Condensed"/>
              </a:rPr>
              <a:t>hiện</a:t>
            </a:r>
            <a:r>
              <a:rPr lang="en-US" sz="3599" dirty="0">
                <a:solidFill>
                  <a:srgbClr val="000000"/>
                </a:solidFill>
                <a:latin typeface="Roboto Condensed"/>
              </a:rPr>
              <a:t> </a:t>
            </a:r>
            <a:r>
              <a:rPr lang="en-US" sz="3599" dirty="0" err="1">
                <a:solidFill>
                  <a:srgbClr val="000000"/>
                </a:solidFill>
                <a:latin typeface="Roboto Condensed"/>
              </a:rPr>
              <a:t>trong</a:t>
            </a:r>
            <a:r>
              <a:rPr lang="en-US" sz="3599" dirty="0">
                <a:solidFill>
                  <a:srgbClr val="000000"/>
                </a:solidFill>
                <a:latin typeface="Roboto Condensed"/>
              </a:rPr>
              <a:t> </a:t>
            </a:r>
            <a:r>
              <a:rPr lang="en-US" sz="3599" dirty="0" err="1">
                <a:solidFill>
                  <a:srgbClr val="000000"/>
                </a:solidFill>
                <a:latin typeface="Roboto Condensed"/>
              </a:rPr>
              <a:t>văn</a:t>
            </a:r>
            <a:r>
              <a:rPr lang="en-US" sz="3599" dirty="0">
                <a:solidFill>
                  <a:srgbClr val="000000"/>
                </a:solidFill>
                <a:latin typeface="Roboto Condensed"/>
              </a:rPr>
              <a:t> </a:t>
            </a:r>
            <a:r>
              <a:rPr lang="en-US" sz="3599" dirty="0" err="1">
                <a:solidFill>
                  <a:srgbClr val="000000"/>
                </a:solidFill>
                <a:latin typeface="Roboto Condensed"/>
              </a:rPr>
              <a:t>bản</a:t>
            </a:r>
            <a:endParaRPr lang="en-US" sz="3599" dirty="0">
              <a:solidFill>
                <a:srgbClr val="000000"/>
              </a:solidFill>
              <a:latin typeface="Roboto Condensed"/>
            </a:endParaRPr>
          </a:p>
          <a:p>
            <a:pPr marL="777237" lvl="1" indent="-388618" algn="just">
              <a:lnSpc>
                <a:spcPts val="5039"/>
              </a:lnSpc>
              <a:buFont typeface="Arial"/>
              <a:buChar char="•"/>
            </a:pPr>
            <a:r>
              <a:rPr lang="en-US" sz="3599" dirty="0" err="1">
                <a:solidFill>
                  <a:srgbClr val="000000"/>
                </a:solidFill>
                <a:latin typeface="Roboto Condensed"/>
              </a:rPr>
              <a:t>Xác</a:t>
            </a:r>
            <a:r>
              <a:rPr lang="en-US" sz="3599" dirty="0">
                <a:solidFill>
                  <a:srgbClr val="000000"/>
                </a:solidFill>
                <a:latin typeface="Roboto Condensed"/>
              </a:rPr>
              <a:t> </a:t>
            </a:r>
            <a:r>
              <a:rPr lang="en-US" sz="3599" dirty="0" err="1">
                <a:solidFill>
                  <a:srgbClr val="000000"/>
                </a:solidFill>
                <a:latin typeface="Roboto Condensed"/>
              </a:rPr>
              <a:t>định</a:t>
            </a:r>
            <a:r>
              <a:rPr lang="en-US" sz="3599" dirty="0">
                <a:solidFill>
                  <a:srgbClr val="000000"/>
                </a:solidFill>
                <a:latin typeface="Roboto Condensed"/>
              </a:rPr>
              <a:t> </a:t>
            </a:r>
            <a:r>
              <a:rPr lang="en-US" sz="3599" dirty="0" err="1">
                <a:solidFill>
                  <a:srgbClr val="000000"/>
                </a:solidFill>
                <a:latin typeface="Roboto Condensed"/>
              </a:rPr>
              <a:t>bố</a:t>
            </a:r>
            <a:r>
              <a:rPr lang="en-US" sz="3599" dirty="0">
                <a:solidFill>
                  <a:srgbClr val="000000"/>
                </a:solidFill>
                <a:latin typeface="Roboto Condensed"/>
              </a:rPr>
              <a:t> </a:t>
            </a:r>
            <a:r>
              <a:rPr lang="en-US" sz="3599" dirty="0" err="1">
                <a:solidFill>
                  <a:srgbClr val="000000"/>
                </a:solidFill>
                <a:latin typeface="Roboto Condensed"/>
              </a:rPr>
              <a:t>cục</a:t>
            </a:r>
            <a:r>
              <a:rPr lang="en-US" sz="3599" dirty="0">
                <a:solidFill>
                  <a:srgbClr val="000000"/>
                </a:solidFill>
                <a:latin typeface="Roboto Condensed"/>
              </a:rPr>
              <a:t>, </a:t>
            </a:r>
            <a:r>
              <a:rPr lang="en-US" sz="3599" dirty="0" err="1">
                <a:solidFill>
                  <a:srgbClr val="000000"/>
                </a:solidFill>
                <a:latin typeface="Roboto Condensed"/>
              </a:rPr>
              <a:t>nội</a:t>
            </a:r>
            <a:r>
              <a:rPr lang="en-US" sz="3599" dirty="0">
                <a:solidFill>
                  <a:srgbClr val="000000"/>
                </a:solidFill>
                <a:latin typeface="Roboto Condensed"/>
              </a:rPr>
              <a:t> dung </a:t>
            </a:r>
            <a:r>
              <a:rPr lang="en-US" sz="3599" dirty="0" err="1">
                <a:solidFill>
                  <a:srgbClr val="000000"/>
                </a:solidFill>
                <a:latin typeface="Roboto Condensed"/>
              </a:rPr>
              <a:t>từng</a:t>
            </a:r>
            <a:r>
              <a:rPr lang="en-US" sz="3599" dirty="0">
                <a:solidFill>
                  <a:srgbClr val="000000"/>
                </a:solidFill>
                <a:latin typeface="Roboto Condensed"/>
              </a:rPr>
              <a:t> </a:t>
            </a:r>
            <a:r>
              <a:rPr lang="en-US" sz="3599" dirty="0" err="1">
                <a:solidFill>
                  <a:srgbClr val="000000"/>
                </a:solidFill>
                <a:latin typeface="Roboto Condensed"/>
              </a:rPr>
              <a:t>phần</a:t>
            </a:r>
            <a:endParaRPr lang="en-US" sz="3599" dirty="0">
              <a:solidFill>
                <a:srgbClr val="000000"/>
              </a:solidFill>
              <a:latin typeface="Roboto Condensed"/>
            </a:endParaRPr>
          </a:p>
          <a:p>
            <a:pPr marL="777237" lvl="1" indent="-388618" algn="just">
              <a:lnSpc>
                <a:spcPts val="5039"/>
              </a:lnSpc>
              <a:buFont typeface="Arial"/>
              <a:buChar char="•"/>
            </a:pPr>
            <a:r>
              <a:rPr lang="en-US" sz="3599" dirty="0" err="1">
                <a:solidFill>
                  <a:srgbClr val="000000"/>
                </a:solidFill>
                <a:latin typeface="Roboto Condensed"/>
              </a:rPr>
              <a:t>Xác</a:t>
            </a:r>
            <a:r>
              <a:rPr lang="en-US" sz="3599" dirty="0">
                <a:solidFill>
                  <a:srgbClr val="000000"/>
                </a:solidFill>
                <a:latin typeface="Roboto Condensed"/>
              </a:rPr>
              <a:t> </a:t>
            </a:r>
            <a:r>
              <a:rPr lang="en-US" sz="3599" dirty="0" err="1">
                <a:solidFill>
                  <a:srgbClr val="000000"/>
                </a:solidFill>
                <a:latin typeface="Roboto Condensed"/>
              </a:rPr>
              <a:t>định</a:t>
            </a:r>
            <a:r>
              <a:rPr lang="en-US" sz="3599" dirty="0">
                <a:solidFill>
                  <a:srgbClr val="000000"/>
                </a:solidFill>
                <a:latin typeface="Roboto Condensed"/>
              </a:rPr>
              <a:t> </a:t>
            </a:r>
            <a:r>
              <a:rPr lang="en-US" sz="3599" dirty="0" err="1">
                <a:solidFill>
                  <a:srgbClr val="000000"/>
                </a:solidFill>
                <a:latin typeface="Roboto Condensed"/>
              </a:rPr>
              <a:t>nhân</a:t>
            </a:r>
            <a:r>
              <a:rPr lang="en-US" sz="3599" dirty="0">
                <a:solidFill>
                  <a:srgbClr val="000000"/>
                </a:solidFill>
                <a:latin typeface="Roboto Condensed"/>
              </a:rPr>
              <a:t> </a:t>
            </a:r>
            <a:r>
              <a:rPr lang="en-US" sz="3599" dirty="0" err="1">
                <a:solidFill>
                  <a:srgbClr val="000000"/>
                </a:solidFill>
                <a:latin typeface="Roboto Condensed"/>
              </a:rPr>
              <a:t>vật</a:t>
            </a:r>
            <a:r>
              <a:rPr lang="en-US" sz="3599" dirty="0">
                <a:solidFill>
                  <a:srgbClr val="000000"/>
                </a:solidFill>
                <a:latin typeface="Roboto Condensed"/>
              </a:rPr>
              <a:t> </a:t>
            </a:r>
            <a:r>
              <a:rPr lang="en-US" sz="3599" dirty="0" err="1">
                <a:solidFill>
                  <a:srgbClr val="000000"/>
                </a:solidFill>
                <a:latin typeface="Roboto Condensed"/>
              </a:rPr>
              <a:t>trữ</a:t>
            </a:r>
            <a:r>
              <a:rPr lang="en-US" sz="3599" dirty="0">
                <a:solidFill>
                  <a:srgbClr val="000000"/>
                </a:solidFill>
                <a:latin typeface="Roboto Condensed"/>
              </a:rPr>
              <a:t> </a:t>
            </a:r>
            <a:r>
              <a:rPr lang="en-US" sz="3599" dirty="0" err="1">
                <a:solidFill>
                  <a:srgbClr val="000000"/>
                </a:solidFill>
                <a:latin typeface="Roboto Condensed"/>
              </a:rPr>
              <a:t>tình</a:t>
            </a:r>
            <a:r>
              <a:rPr lang="en-US" sz="3599" dirty="0">
                <a:solidFill>
                  <a:srgbClr val="000000"/>
                </a:solidFill>
                <a:latin typeface="Roboto Condensed"/>
              </a:rPr>
              <a:t>, </a:t>
            </a:r>
            <a:r>
              <a:rPr lang="en-US" sz="3599" dirty="0" err="1">
                <a:solidFill>
                  <a:srgbClr val="000000"/>
                </a:solidFill>
                <a:latin typeface="Roboto Condensed"/>
              </a:rPr>
              <a:t>đối</a:t>
            </a:r>
            <a:r>
              <a:rPr lang="en-US" sz="3599" dirty="0">
                <a:solidFill>
                  <a:srgbClr val="000000"/>
                </a:solidFill>
                <a:latin typeface="Roboto Condensed"/>
              </a:rPr>
              <a:t> </a:t>
            </a:r>
            <a:r>
              <a:rPr lang="en-US" sz="3599" dirty="0" err="1">
                <a:solidFill>
                  <a:srgbClr val="000000"/>
                </a:solidFill>
                <a:latin typeface="Roboto Condensed"/>
              </a:rPr>
              <a:t>tượng</a:t>
            </a:r>
            <a:r>
              <a:rPr lang="en-US" sz="3599" dirty="0">
                <a:solidFill>
                  <a:srgbClr val="000000"/>
                </a:solidFill>
                <a:latin typeface="Roboto Condensed"/>
              </a:rPr>
              <a:t> </a:t>
            </a:r>
            <a:r>
              <a:rPr lang="en-US" sz="3599" dirty="0" err="1">
                <a:solidFill>
                  <a:srgbClr val="000000"/>
                </a:solidFill>
                <a:latin typeface="Roboto Condensed"/>
              </a:rPr>
              <a:t>trữ</a:t>
            </a:r>
            <a:r>
              <a:rPr lang="en-US" sz="3599" dirty="0">
                <a:solidFill>
                  <a:srgbClr val="000000"/>
                </a:solidFill>
                <a:latin typeface="Roboto Condensed"/>
              </a:rPr>
              <a:t> </a:t>
            </a:r>
            <a:r>
              <a:rPr lang="en-US" sz="3599" dirty="0" err="1">
                <a:solidFill>
                  <a:srgbClr val="000000"/>
                </a:solidFill>
                <a:latin typeface="Roboto Condensed"/>
              </a:rPr>
              <a:t>tình</a:t>
            </a:r>
            <a:r>
              <a:rPr lang="en-US" sz="3599" dirty="0">
                <a:solidFill>
                  <a:srgbClr val="000000"/>
                </a:solidFill>
                <a:latin typeface="Roboto Condensed"/>
              </a:rPr>
              <a:t>, </a:t>
            </a:r>
            <a:r>
              <a:rPr lang="en-US" sz="3599" dirty="0" err="1">
                <a:solidFill>
                  <a:srgbClr val="000000"/>
                </a:solidFill>
                <a:latin typeface="Roboto Condensed"/>
              </a:rPr>
              <a:t>mạch</a:t>
            </a:r>
            <a:r>
              <a:rPr lang="en-US" sz="3599" dirty="0">
                <a:solidFill>
                  <a:srgbClr val="000000"/>
                </a:solidFill>
                <a:latin typeface="Roboto Condensed"/>
              </a:rPr>
              <a:t> </a:t>
            </a:r>
            <a:r>
              <a:rPr lang="en-US" sz="3599" dirty="0" err="1">
                <a:solidFill>
                  <a:srgbClr val="000000"/>
                </a:solidFill>
                <a:latin typeface="Roboto Condensed"/>
              </a:rPr>
              <a:t>cảm</a:t>
            </a:r>
            <a:r>
              <a:rPr lang="en-US" sz="3599" dirty="0">
                <a:solidFill>
                  <a:srgbClr val="000000"/>
                </a:solidFill>
                <a:latin typeface="Roboto Condensed"/>
              </a:rPr>
              <a:t> </a:t>
            </a:r>
            <a:r>
              <a:rPr lang="en-US" sz="3599" dirty="0" err="1">
                <a:solidFill>
                  <a:srgbClr val="000000"/>
                </a:solidFill>
                <a:latin typeface="Roboto Condensed"/>
              </a:rPr>
              <a:t>xúc</a:t>
            </a:r>
            <a:endParaRPr lang="en-US" sz="3599" dirty="0">
              <a:solidFill>
                <a:srgbClr val="000000"/>
              </a:solidFill>
              <a:latin typeface="Roboto Condensed"/>
            </a:endParaRPr>
          </a:p>
          <a:p>
            <a:pPr marL="777237" lvl="1" indent="-388618" algn="just">
              <a:lnSpc>
                <a:spcPts val="5039"/>
              </a:lnSpc>
              <a:buFont typeface="Arial"/>
              <a:buChar char="•"/>
            </a:pPr>
            <a:r>
              <a:rPr lang="en-US" sz="3599" dirty="0" err="1">
                <a:solidFill>
                  <a:srgbClr val="000000"/>
                </a:solidFill>
                <a:latin typeface="Roboto Condensed"/>
              </a:rPr>
              <a:t>Phân</a:t>
            </a:r>
            <a:r>
              <a:rPr lang="en-US" sz="3599" dirty="0">
                <a:solidFill>
                  <a:srgbClr val="000000"/>
                </a:solidFill>
                <a:latin typeface="Roboto Condensed"/>
              </a:rPr>
              <a:t> </a:t>
            </a:r>
            <a:r>
              <a:rPr lang="en-US" sz="3599" dirty="0" err="1">
                <a:solidFill>
                  <a:srgbClr val="000000"/>
                </a:solidFill>
                <a:latin typeface="Roboto Condensed"/>
              </a:rPr>
              <a:t>tích</a:t>
            </a:r>
            <a:r>
              <a:rPr lang="en-US" sz="3599" dirty="0">
                <a:solidFill>
                  <a:srgbClr val="000000"/>
                </a:solidFill>
                <a:latin typeface="Roboto Condensed"/>
              </a:rPr>
              <a:t> </a:t>
            </a:r>
            <a:r>
              <a:rPr lang="en-US" sz="3599" dirty="0" err="1">
                <a:solidFill>
                  <a:srgbClr val="000000"/>
                </a:solidFill>
                <a:latin typeface="Roboto Condensed"/>
              </a:rPr>
              <a:t>cảm</a:t>
            </a:r>
            <a:r>
              <a:rPr lang="en-US" sz="3599" dirty="0">
                <a:solidFill>
                  <a:srgbClr val="000000"/>
                </a:solidFill>
                <a:latin typeface="Roboto Condensed"/>
              </a:rPr>
              <a:t> </a:t>
            </a:r>
            <a:r>
              <a:rPr lang="en-US" sz="3599" dirty="0" err="1">
                <a:solidFill>
                  <a:srgbClr val="000000"/>
                </a:solidFill>
                <a:latin typeface="Roboto Condensed"/>
              </a:rPr>
              <a:t>xúc</a:t>
            </a:r>
            <a:r>
              <a:rPr lang="en-US" sz="3599" dirty="0">
                <a:solidFill>
                  <a:srgbClr val="000000"/>
                </a:solidFill>
                <a:latin typeface="Roboto Condensed"/>
              </a:rPr>
              <a:t> </a:t>
            </a:r>
            <a:r>
              <a:rPr lang="en-US" sz="3599" dirty="0" err="1">
                <a:solidFill>
                  <a:srgbClr val="000000"/>
                </a:solidFill>
                <a:latin typeface="Roboto Condensed"/>
              </a:rPr>
              <a:t>trữ</a:t>
            </a:r>
            <a:r>
              <a:rPr lang="en-US" sz="3599" dirty="0">
                <a:solidFill>
                  <a:srgbClr val="000000"/>
                </a:solidFill>
                <a:latin typeface="Roboto Condensed"/>
              </a:rPr>
              <a:t> </a:t>
            </a:r>
            <a:r>
              <a:rPr lang="en-US" sz="3599" dirty="0" err="1">
                <a:solidFill>
                  <a:srgbClr val="000000"/>
                </a:solidFill>
                <a:latin typeface="Roboto Condensed"/>
              </a:rPr>
              <a:t>tình</a:t>
            </a:r>
            <a:endParaRPr lang="en-US" sz="3599" dirty="0">
              <a:solidFill>
                <a:srgbClr val="000000"/>
              </a:solidFill>
              <a:latin typeface="Roboto Condensed"/>
            </a:endParaRPr>
          </a:p>
          <a:p>
            <a:pPr marL="777237" lvl="1" indent="-388618" algn="just">
              <a:lnSpc>
                <a:spcPts val="5039"/>
              </a:lnSpc>
              <a:buFont typeface="Arial"/>
              <a:buChar char="•"/>
            </a:pPr>
            <a:r>
              <a:rPr lang="en-US" sz="3599" dirty="0" err="1">
                <a:solidFill>
                  <a:srgbClr val="000000"/>
                </a:solidFill>
                <a:latin typeface="Roboto Condensed"/>
              </a:rPr>
              <a:t>Xác</a:t>
            </a:r>
            <a:r>
              <a:rPr lang="en-US" sz="3599" dirty="0">
                <a:solidFill>
                  <a:srgbClr val="000000"/>
                </a:solidFill>
                <a:latin typeface="Roboto Condensed"/>
              </a:rPr>
              <a:t> </a:t>
            </a:r>
            <a:r>
              <a:rPr lang="en-US" sz="3599" dirty="0" err="1">
                <a:solidFill>
                  <a:srgbClr val="000000"/>
                </a:solidFill>
                <a:latin typeface="Roboto Condensed"/>
              </a:rPr>
              <a:t>định</a:t>
            </a:r>
            <a:r>
              <a:rPr lang="en-US" sz="3599" dirty="0">
                <a:solidFill>
                  <a:srgbClr val="000000"/>
                </a:solidFill>
                <a:latin typeface="Roboto Condensed"/>
              </a:rPr>
              <a:t> </a:t>
            </a:r>
            <a:r>
              <a:rPr lang="en-US" sz="3599" dirty="0" err="1">
                <a:solidFill>
                  <a:srgbClr val="000000"/>
                </a:solidFill>
                <a:latin typeface="Roboto Condensed"/>
              </a:rPr>
              <a:t>đề</a:t>
            </a:r>
            <a:r>
              <a:rPr lang="en-US" sz="3599" dirty="0">
                <a:solidFill>
                  <a:srgbClr val="000000"/>
                </a:solidFill>
                <a:latin typeface="Roboto Condensed"/>
              </a:rPr>
              <a:t> </a:t>
            </a:r>
            <a:r>
              <a:rPr lang="en-US" sz="3599" dirty="0" err="1">
                <a:solidFill>
                  <a:srgbClr val="000000"/>
                </a:solidFill>
                <a:latin typeface="Roboto Condensed"/>
              </a:rPr>
              <a:t>tài</a:t>
            </a:r>
            <a:r>
              <a:rPr lang="en-US" sz="3599" dirty="0">
                <a:solidFill>
                  <a:srgbClr val="000000"/>
                </a:solidFill>
                <a:latin typeface="Roboto Condensed"/>
              </a:rPr>
              <a:t>, </a:t>
            </a:r>
            <a:r>
              <a:rPr lang="en-US" sz="3599" dirty="0" err="1">
                <a:solidFill>
                  <a:srgbClr val="000000"/>
                </a:solidFill>
                <a:latin typeface="Roboto Condensed"/>
              </a:rPr>
              <a:t>chủ</a:t>
            </a:r>
            <a:r>
              <a:rPr lang="en-US" sz="3599" dirty="0">
                <a:solidFill>
                  <a:srgbClr val="000000"/>
                </a:solidFill>
                <a:latin typeface="Roboto Condensed"/>
              </a:rPr>
              <a:t> </a:t>
            </a:r>
            <a:r>
              <a:rPr lang="en-US" sz="3599" dirty="0" err="1">
                <a:solidFill>
                  <a:srgbClr val="000000"/>
                </a:solidFill>
                <a:latin typeface="Roboto Condensed"/>
              </a:rPr>
              <a:t>đề</a:t>
            </a:r>
            <a:r>
              <a:rPr lang="en-US" sz="3599" dirty="0">
                <a:solidFill>
                  <a:srgbClr val="000000"/>
                </a:solidFill>
                <a:latin typeface="Roboto Condensed"/>
              </a:rPr>
              <a:t>, </a:t>
            </a:r>
            <a:r>
              <a:rPr lang="en-US" sz="3599" dirty="0" err="1">
                <a:solidFill>
                  <a:srgbClr val="000000"/>
                </a:solidFill>
                <a:latin typeface="Roboto Condensed"/>
              </a:rPr>
              <a:t>cảm</a:t>
            </a:r>
            <a:r>
              <a:rPr lang="en-US" sz="3599" dirty="0">
                <a:solidFill>
                  <a:srgbClr val="000000"/>
                </a:solidFill>
                <a:latin typeface="Roboto Condensed"/>
              </a:rPr>
              <a:t> </a:t>
            </a:r>
            <a:r>
              <a:rPr lang="en-US" sz="3599" dirty="0" err="1">
                <a:solidFill>
                  <a:srgbClr val="000000"/>
                </a:solidFill>
                <a:latin typeface="Roboto Condensed"/>
              </a:rPr>
              <a:t>hứng</a:t>
            </a:r>
            <a:r>
              <a:rPr lang="en-US" sz="3599" dirty="0">
                <a:solidFill>
                  <a:srgbClr val="000000"/>
                </a:solidFill>
                <a:latin typeface="Roboto Condensed"/>
              </a:rPr>
              <a:t>, </a:t>
            </a:r>
            <a:r>
              <a:rPr lang="en-US" sz="3599" dirty="0" err="1">
                <a:solidFill>
                  <a:srgbClr val="000000"/>
                </a:solidFill>
                <a:latin typeface="Roboto Condensed"/>
              </a:rPr>
              <a:t>thông</a:t>
            </a:r>
            <a:r>
              <a:rPr lang="en-US" sz="3599" dirty="0">
                <a:solidFill>
                  <a:srgbClr val="000000"/>
                </a:solidFill>
                <a:latin typeface="Roboto Condensed"/>
              </a:rPr>
              <a:t> </a:t>
            </a:r>
            <a:r>
              <a:rPr lang="en-US" sz="3599" dirty="0" err="1">
                <a:solidFill>
                  <a:srgbClr val="000000"/>
                </a:solidFill>
                <a:latin typeface="Roboto Condensed"/>
              </a:rPr>
              <a:t>điệp</a:t>
            </a:r>
            <a:r>
              <a:rPr lang="en-US" sz="3599" dirty="0">
                <a:solidFill>
                  <a:srgbClr val="000000"/>
                </a:solidFill>
                <a:latin typeface="Roboto Condensed"/>
              </a:rPr>
              <a:t>.</a:t>
            </a:r>
          </a:p>
        </p:txBody>
      </p:sp>
      <p:sp>
        <p:nvSpPr>
          <p:cNvPr id="12" name="Freeform 12"/>
          <p:cNvSpPr/>
          <p:nvPr/>
        </p:nvSpPr>
        <p:spPr>
          <a:xfrm flipH="1">
            <a:off x="13339337" y="-1065798"/>
            <a:ext cx="6983335" cy="2429619"/>
          </a:xfrm>
          <a:custGeom>
            <a:avLst/>
            <a:gdLst/>
            <a:ahLst/>
            <a:cxnLst/>
            <a:rect l="l" t="t" r="r" b="b"/>
            <a:pathLst>
              <a:path w="6983335" h="2429619">
                <a:moveTo>
                  <a:pt x="6983336" y="0"/>
                </a:moveTo>
                <a:lnTo>
                  <a:pt x="0" y="0"/>
                </a:lnTo>
                <a:lnTo>
                  <a:pt x="0" y="2429618"/>
                </a:lnTo>
                <a:lnTo>
                  <a:pt x="6983336" y="2429618"/>
                </a:lnTo>
                <a:lnTo>
                  <a:pt x="698333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3"/>
          <p:cNvSpPr txBox="1"/>
          <p:nvPr/>
        </p:nvSpPr>
        <p:spPr>
          <a:xfrm>
            <a:off x="1176434" y="1640774"/>
            <a:ext cx="3180192" cy="7617526"/>
          </a:xfrm>
          <a:prstGeom prst="rect">
            <a:avLst/>
          </a:prstGeom>
        </p:spPr>
        <p:txBody>
          <a:bodyPr lIns="0" tIns="0" rIns="0" bIns="0" rtlCol="0" anchor="t">
            <a:spAutoFit/>
          </a:bodyPr>
          <a:lstStyle/>
          <a:p>
            <a:pPr algn="ctr">
              <a:lnSpc>
                <a:spcPts val="10111"/>
              </a:lnSpc>
            </a:pPr>
            <a:r>
              <a:rPr lang="en-US" sz="7222">
                <a:solidFill>
                  <a:srgbClr val="000000"/>
                </a:solidFill>
                <a:latin typeface="#9Slide05 Dear Saturday"/>
              </a:rPr>
              <a:t>3.2. Đọc-hiểu văn bản</a:t>
            </a:r>
          </a:p>
          <a:p>
            <a:pPr algn="ctr">
              <a:lnSpc>
                <a:spcPts val="10111"/>
              </a:lnSpc>
            </a:pPr>
            <a:endParaRPr lang="en-US" sz="7222">
              <a:solidFill>
                <a:srgbClr val="000000"/>
              </a:solidFill>
              <a:latin typeface="#9Slide05 Dear Saturday"/>
            </a:endParaRPr>
          </a:p>
        </p:txBody>
      </p:sp>
      <p:grpSp>
        <p:nvGrpSpPr>
          <p:cNvPr id="14" name="Group 14"/>
          <p:cNvGrpSpPr/>
          <p:nvPr/>
        </p:nvGrpSpPr>
        <p:grpSpPr>
          <a:xfrm>
            <a:off x="5744988" y="2243267"/>
            <a:ext cx="12319959" cy="1127657"/>
            <a:chOff x="0" y="0"/>
            <a:chExt cx="3244763" cy="296996"/>
          </a:xfrm>
        </p:grpSpPr>
        <p:sp>
          <p:nvSpPr>
            <p:cNvPr id="15" name="Freeform 15"/>
            <p:cNvSpPr/>
            <p:nvPr/>
          </p:nvSpPr>
          <p:spPr>
            <a:xfrm>
              <a:off x="0" y="0"/>
              <a:ext cx="3244763" cy="296996"/>
            </a:xfrm>
            <a:custGeom>
              <a:avLst/>
              <a:gdLst/>
              <a:ahLst/>
              <a:cxnLst/>
              <a:rect l="l" t="t" r="r" b="b"/>
              <a:pathLst>
                <a:path w="3244763" h="296996">
                  <a:moveTo>
                    <a:pt x="0" y="0"/>
                  </a:moveTo>
                  <a:lnTo>
                    <a:pt x="3244763" y="0"/>
                  </a:lnTo>
                  <a:lnTo>
                    <a:pt x="3244763" y="296996"/>
                  </a:lnTo>
                  <a:lnTo>
                    <a:pt x="0" y="296996"/>
                  </a:lnTo>
                  <a:close/>
                </a:path>
              </a:pathLst>
            </a:custGeom>
            <a:solidFill>
              <a:srgbClr val="FBF7EE"/>
            </a:solidFill>
          </p:spPr>
          <p:txBody>
            <a:bodyPr/>
            <a:lstStyle/>
            <a:p>
              <a:endParaRPr lang="en-US"/>
            </a:p>
          </p:txBody>
        </p:sp>
        <p:sp>
          <p:nvSpPr>
            <p:cNvPr id="16" name="TextBox 16"/>
            <p:cNvSpPr txBox="1"/>
            <p:nvPr/>
          </p:nvSpPr>
          <p:spPr>
            <a:xfrm>
              <a:off x="0" y="-38100"/>
              <a:ext cx="3244763" cy="335096"/>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5905680" y="2456785"/>
            <a:ext cx="11317656" cy="660401"/>
          </a:xfrm>
          <a:prstGeom prst="rect">
            <a:avLst/>
          </a:prstGeom>
        </p:spPr>
        <p:txBody>
          <a:bodyPr lIns="0" tIns="0" rIns="0" bIns="0" rtlCol="0" anchor="t">
            <a:spAutoFit/>
          </a:bodyPr>
          <a:lstStyle/>
          <a:p>
            <a:pPr algn="just">
              <a:lnSpc>
                <a:spcPts val="5599"/>
              </a:lnSpc>
            </a:pPr>
            <a:r>
              <a:rPr lang="en-US" sz="3499" spc="262">
                <a:solidFill>
                  <a:srgbClr val="000000"/>
                </a:solidFill>
                <a:latin typeface="#9Slide05 Dear Saturday"/>
              </a:rPr>
              <a:t>Để đọc hiểu bài thơ, ta cần: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33345" y="933450"/>
            <a:ext cx="8410655" cy="886514"/>
          </a:xfrm>
          <a:prstGeom prst="rect">
            <a:avLst/>
          </a:prstGeom>
        </p:spPr>
        <p:txBody>
          <a:bodyPr lIns="0" tIns="0" rIns="0" bIns="0" rtlCol="0" anchor="t">
            <a:spAutoFit/>
          </a:bodyPr>
          <a:lstStyle/>
          <a:p>
            <a:pPr algn="ctr">
              <a:lnSpc>
                <a:spcPts val="7312"/>
              </a:lnSpc>
            </a:pPr>
            <a:r>
              <a:rPr lang="en-US" sz="5222">
                <a:solidFill>
                  <a:srgbClr val="FFFFFF"/>
                </a:solidFill>
                <a:latin typeface="Fraunces Bold"/>
              </a:rPr>
              <a:t>3. KHÁM PHÁ VĂN BẢN</a:t>
            </a:r>
          </a:p>
        </p:txBody>
      </p:sp>
      <p:sp>
        <p:nvSpPr>
          <p:cNvPr id="3" name="TextBox 3"/>
          <p:cNvSpPr txBox="1"/>
          <p:nvPr/>
        </p:nvSpPr>
        <p:spPr>
          <a:xfrm>
            <a:off x="981403" y="2355614"/>
            <a:ext cx="8134022" cy="805874"/>
          </a:xfrm>
          <a:prstGeom prst="rect">
            <a:avLst/>
          </a:prstGeom>
        </p:spPr>
        <p:txBody>
          <a:bodyPr lIns="0" tIns="0" rIns="0" bIns="0" rtlCol="0" anchor="t">
            <a:spAutoFit/>
          </a:bodyPr>
          <a:lstStyle/>
          <a:p>
            <a:pPr algn="l">
              <a:lnSpc>
                <a:spcPts val="6506"/>
              </a:lnSpc>
              <a:spcBef>
                <a:spcPct val="0"/>
              </a:spcBef>
            </a:pPr>
            <a:r>
              <a:rPr lang="en-US" sz="4647">
                <a:solidFill>
                  <a:srgbClr val="FFFFFF"/>
                </a:solidFill>
                <a:latin typeface="#9Slide05 Dear Saturday"/>
              </a:rPr>
              <a:t>3.2. Đọc - hiểu văn bản</a:t>
            </a:r>
          </a:p>
        </p:txBody>
      </p:sp>
      <p:sp>
        <p:nvSpPr>
          <p:cNvPr id="4" name="Freeform 4"/>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2"/>
            <a:stretch>
              <a:fillRect/>
            </a:stretch>
          </a:blipFill>
        </p:spPr>
        <p:txBody>
          <a:bodyPr/>
          <a:lstStyle/>
          <a:p>
            <a:endParaRPr lang="en-US"/>
          </a:p>
        </p:txBody>
      </p:sp>
      <p:sp>
        <p:nvSpPr>
          <p:cNvPr id="5" name="Freeform 5"/>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3"/>
            <a:stretch>
              <a:fillRect/>
            </a:stretch>
          </a:blipFill>
        </p:spPr>
        <p:txBody>
          <a:bodyPr/>
          <a:lstStyle/>
          <a:p>
            <a:endParaRPr lang="en-US"/>
          </a:p>
        </p:txBody>
      </p:sp>
      <p:grpSp>
        <p:nvGrpSpPr>
          <p:cNvPr id="6" name="Group 6"/>
          <p:cNvGrpSpPr/>
          <p:nvPr/>
        </p:nvGrpSpPr>
        <p:grpSpPr>
          <a:xfrm>
            <a:off x="512019" y="4418788"/>
            <a:ext cx="17272627" cy="5238750"/>
            <a:chOff x="0" y="0"/>
            <a:chExt cx="4549169" cy="1379753"/>
          </a:xfrm>
        </p:grpSpPr>
        <p:sp>
          <p:nvSpPr>
            <p:cNvPr id="7" name="Freeform 7"/>
            <p:cNvSpPr/>
            <p:nvPr/>
          </p:nvSpPr>
          <p:spPr>
            <a:xfrm>
              <a:off x="0" y="0"/>
              <a:ext cx="4549169" cy="1379753"/>
            </a:xfrm>
            <a:custGeom>
              <a:avLst/>
              <a:gdLst/>
              <a:ahLst/>
              <a:cxnLst/>
              <a:rect l="l" t="t" r="r" b="b"/>
              <a:pathLst>
                <a:path w="4549169" h="1379753">
                  <a:moveTo>
                    <a:pt x="22859" y="0"/>
                  </a:moveTo>
                  <a:lnTo>
                    <a:pt x="4526310" y="0"/>
                  </a:lnTo>
                  <a:cubicBezTo>
                    <a:pt x="4532373" y="0"/>
                    <a:pt x="4538187" y="2408"/>
                    <a:pt x="4542474" y="6695"/>
                  </a:cubicBezTo>
                  <a:cubicBezTo>
                    <a:pt x="4546761" y="10982"/>
                    <a:pt x="4549169" y="16797"/>
                    <a:pt x="4549169" y="22859"/>
                  </a:cubicBezTo>
                  <a:lnTo>
                    <a:pt x="4549169" y="1356894"/>
                  </a:lnTo>
                  <a:cubicBezTo>
                    <a:pt x="4549169" y="1362957"/>
                    <a:pt x="4546761" y="1368771"/>
                    <a:pt x="4542474" y="1373058"/>
                  </a:cubicBezTo>
                  <a:cubicBezTo>
                    <a:pt x="4538187" y="1377345"/>
                    <a:pt x="4532373" y="1379753"/>
                    <a:pt x="4526310" y="1379753"/>
                  </a:cubicBezTo>
                  <a:lnTo>
                    <a:pt x="22859" y="1379753"/>
                  </a:lnTo>
                  <a:cubicBezTo>
                    <a:pt x="16797" y="1379753"/>
                    <a:pt x="10982" y="1377345"/>
                    <a:pt x="6695" y="1373058"/>
                  </a:cubicBezTo>
                  <a:cubicBezTo>
                    <a:pt x="2408" y="1368771"/>
                    <a:pt x="0" y="1362957"/>
                    <a:pt x="0" y="1356894"/>
                  </a:cubicBezTo>
                  <a:lnTo>
                    <a:pt x="0" y="22859"/>
                  </a:lnTo>
                  <a:cubicBezTo>
                    <a:pt x="0" y="16797"/>
                    <a:pt x="2408" y="10982"/>
                    <a:pt x="6695" y="6695"/>
                  </a:cubicBezTo>
                  <a:cubicBezTo>
                    <a:pt x="10982" y="2408"/>
                    <a:pt x="16797" y="0"/>
                    <a:pt x="22859" y="0"/>
                  </a:cubicBezTo>
                  <a:close/>
                </a:path>
              </a:pathLst>
            </a:custGeom>
            <a:solidFill>
              <a:srgbClr val="FBF7EE"/>
            </a:solidFill>
          </p:spPr>
          <p:txBody>
            <a:bodyPr/>
            <a:lstStyle/>
            <a:p>
              <a:endParaRPr lang="en-US"/>
            </a:p>
          </p:txBody>
        </p:sp>
        <p:sp>
          <p:nvSpPr>
            <p:cNvPr id="8" name="TextBox 8"/>
            <p:cNvSpPr txBox="1"/>
            <p:nvPr/>
          </p:nvSpPr>
          <p:spPr>
            <a:xfrm>
              <a:off x="0" y="-38100"/>
              <a:ext cx="4549169" cy="1417853"/>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741784" y="4675505"/>
            <a:ext cx="16747281" cy="4646930"/>
          </a:xfrm>
          <a:prstGeom prst="rect">
            <a:avLst/>
          </a:prstGeom>
        </p:spPr>
        <p:txBody>
          <a:bodyPr lIns="0" tIns="0" rIns="0" bIns="0" rtlCol="0" anchor="t">
            <a:spAutoFit/>
          </a:bodyPr>
          <a:lstStyle/>
          <a:p>
            <a:pPr marL="820417" lvl="1" indent="-410209" algn="just">
              <a:lnSpc>
                <a:spcPts val="5319"/>
              </a:lnSpc>
              <a:buFont typeface="Arial"/>
              <a:buChar char="•"/>
            </a:pPr>
            <a:r>
              <a:rPr lang="en-US" sz="3799">
                <a:solidFill>
                  <a:srgbClr val="000000"/>
                </a:solidFill>
                <a:latin typeface="Roboto Condensed"/>
              </a:rPr>
              <a:t>Xác định nhân vật trữ tình, đối tượng trữ tình, mạch cảm xúc của bài thơ</a:t>
            </a:r>
          </a:p>
          <a:p>
            <a:pPr marL="820417" lvl="1" indent="-410209" algn="just">
              <a:lnSpc>
                <a:spcPts val="5319"/>
              </a:lnSpc>
              <a:buFont typeface="Arial"/>
              <a:buChar char="•"/>
            </a:pPr>
            <a:r>
              <a:rPr lang="en-US" sz="3799">
                <a:solidFill>
                  <a:srgbClr val="000000"/>
                </a:solidFill>
                <a:latin typeface="Roboto Condensed"/>
              </a:rPr>
              <a:t>Ở câu thơ đầu tiên, tác giả đề cập đến sự phân biệt “đế” và “vương” trong XHPK nhằm mục đích gì?</a:t>
            </a:r>
          </a:p>
          <a:p>
            <a:pPr marL="820417" lvl="1" indent="-410209" algn="just">
              <a:lnSpc>
                <a:spcPts val="5319"/>
              </a:lnSpc>
              <a:buFont typeface="Arial"/>
              <a:buChar char="•"/>
            </a:pPr>
            <a:r>
              <a:rPr lang="en-US" sz="3799">
                <a:solidFill>
                  <a:srgbClr val="000000"/>
                </a:solidFill>
                <a:latin typeface="Roboto Condensed"/>
              </a:rPr>
              <a:t>Từ “cư” trong nguyên tác có thể dịch là “ngự” (cai quản), cũng có thể dịch là “ở” (cư trú). Theo em, cách dịch hay hơn? Vì sao?</a:t>
            </a:r>
          </a:p>
          <a:p>
            <a:pPr marL="820417" lvl="1" indent="-410209" algn="just">
              <a:lnSpc>
                <a:spcPts val="5319"/>
              </a:lnSpc>
              <a:spcBef>
                <a:spcPct val="0"/>
              </a:spcBef>
              <a:buFont typeface="Arial"/>
              <a:buChar char="•"/>
            </a:pPr>
            <a:r>
              <a:rPr lang="en-US" sz="3799">
                <a:solidFill>
                  <a:srgbClr val="000000"/>
                </a:solidFill>
                <a:latin typeface="Roboto Condensed"/>
              </a:rPr>
              <a:t>Việc nói đến “Thiên thư” trong câu 2 có nghĩa chân lí về chủ quyền đất nước Nam đã được ghi “rành rành” ở sách trời, điều đó có ý nghĩa gì?</a:t>
            </a:r>
          </a:p>
        </p:txBody>
      </p:sp>
      <p:sp>
        <p:nvSpPr>
          <p:cNvPr id="10" name="TextBox 10"/>
          <p:cNvSpPr txBox="1"/>
          <p:nvPr/>
        </p:nvSpPr>
        <p:spPr>
          <a:xfrm>
            <a:off x="4557673" y="2990038"/>
            <a:ext cx="7407205" cy="1215663"/>
          </a:xfrm>
          <a:prstGeom prst="rect">
            <a:avLst/>
          </a:prstGeom>
        </p:spPr>
        <p:txBody>
          <a:bodyPr lIns="0" tIns="0" rIns="0" bIns="0" rtlCol="0" anchor="t">
            <a:spAutoFit/>
          </a:bodyPr>
          <a:lstStyle/>
          <a:p>
            <a:pPr algn="ctr">
              <a:lnSpc>
                <a:spcPts val="9644"/>
              </a:lnSpc>
            </a:pPr>
            <a:r>
              <a:rPr lang="en-US" sz="6889" dirty="0" err="1">
                <a:solidFill>
                  <a:srgbClr val="FFFFFF"/>
                </a:solidFill>
                <a:latin typeface="#9Slide05 VL Fadilla"/>
              </a:rPr>
              <a:t>Nhóm</a:t>
            </a:r>
            <a:r>
              <a:rPr lang="en-US" sz="6889" dirty="0">
                <a:solidFill>
                  <a:srgbClr val="FFFFFF"/>
                </a:solidFill>
                <a:latin typeface="#9Slide05 VL Fadilla"/>
              </a:rPr>
              <a:t> 3, 4</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4151742" y="122165"/>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798874" y="4319363"/>
            <a:ext cx="5950616" cy="6581326"/>
          </a:xfrm>
          <a:custGeom>
            <a:avLst/>
            <a:gdLst/>
            <a:ahLst/>
            <a:cxnLst/>
            <a:rect l="l" t="t" r="r" b="b"/>
            <a:pathLst>
              <a:path w="5950616" h="6581326">
                <a:moveTo>
                  <a:pt x="0" y="0"/>
                </a:moveTo>
                <a:lnTo>
                  <a:pt x="5950616" y="0"/>
                </a:lnTo>
                <a:lnTo>
                  <a:pt x="5950616" y="6581327"/>
                </a:lnTo>
                <a:lnTo>
                  <a:pt x="0" y="6581327"/>
                </a:lnTo>
                <a:lnTo>
                  <a:pt x="0" y="0"/>
                </a:lnTo>
                <a:close/>
              </a:path>
            </a:pathLst>
          </a:custGeom>
          <a:blipFill>
            <a:blip r:embed="rId4"/>
            <a:stretch>
              <a:fillRect/>
            </a:stretch>
          </a:blipFill>
        </p:spPr>
        <p:txBody>
          <a:bodyPr/>
          <a:lstStyle/>
          <a:p>
            <a:endParaRPr lang="en-US"/>
          </a:p>
        </p:txBody>
      </p:sp>
      <p:sp>
        <p:nvSpPr>
          <p:cNvPr id="4" name="Freeform 4"/>
          <p:cNvSpPr/>
          <p:nvPr/>
        </p:nvSpPr>
        <p:spPr>
          <a:xfrm flipH="1">
            <a:off x="13902301" y="5802602"/>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5"/>
            <a:stretch>
              <a:fillRect/>
            </a:stretch>
          </a:blipFill>
        </p:spPr>
        <p:txBody>
          <a:bodyPr/>
          <a:lstStyle/>
          <a:p>
            <a:endParaRPr lang="en-US"/>
          </a:p>
        </p:txBody>
      </p:sp>
      <p:grpSp>
        <p:nvGrpSpPr>
          <p:cNvPr id="5" name="Group 5"/>
          <p:cNvGrpSpPr/>
          <p:nvPr/>
        </p:nvGrpSpPr>
        <p:grpSpPr>
          <a:xfrm>
            <a:off x="245227" y="1363820"/>
            <a:ext cx="2001188" cy="5995713"/>
            <a:chOff x="0" y="0"/>
            <a:chExt cx="527062" cy="1579118"/>
          </a:xfrm>
        </p:grpSpPr>
        <p:sp>
          <p:nvSpPr>
            <p:cNvPr id="6" name="Freeform 6"/>
            <p:cNvSpPr/>
            <p:nvPr/>
          </p:nvSpPr>
          <p:spPr>
            <a:xfrm>
              <a:off x="0" y="0"/>
              <a:ext cx="527062" cy="1579118"/>
            </a:xfrm>
            <a:custGeom>
              <a:avLst/>
              <a:gdLst/>
              <a:ahLst/>
              <a:cxnLst/>
              <a:rect l="l" t="t" r="r" b="b"/>
              <a:pathLst>
                <a:path w="527062" h="1579118">
                  <a:moveTo>
                    <a:pt x="0" y="0"/>
                  </a:moveTo>
                  <a:lnTo>
                    <a:pt x="527062" y="0"/>
                  </a:lnTo>
                  <a:lnTo>
                    <a:pt x="527062" y="1579118"/>
                  </a:lnTo>
                  <a:lnTo>
                    <a:pt x="0" y="1579118"/>
                  </a:lnTo>
                  <a:close/>
                </a:path>
              </a:pathLst>
            </a:custGeom>
            <a:solidFill>
              <a:srgbClr val="FBF7EE"/>
            </a:solidFill>
          </p:spPr>
          <p:txBody>
            <a:bodyPr/>
            <a:lstStyle/>
            <a:p>
              <a:endParaRPr lang="en-US"/>
            </a:p>
          </p:txBody>
        </p:sp>
        <p:sp>
          <p:nvSpPr>
            <p:cNvPr id="7" name="TextBox 7"/>
            <p:cNvSpPr txBox="1"/>
            <p:nvPr/>
          </p:nvSpPr>
          <p:spPr>
            <a:xfrm>
              <a:off x="0" y="-38100"/>
              <a:ext cx="527062" cy="161721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869307" y="3048481"/>
            <a:ext cx="7687882" cy="6844890"/>
            <a:chOff x="0" y="0"/>
            <a:chExt cx="2024792" cy="1802769"/>
          </a:xfrm>
        </p:grpSpPr>
        <p:sp>
          <p:nvSpPr>
            <p:cNvPr id="9" name="Freeform 9"/>
            <p:cNvSpPr/>
            <p:nvPr/>
          </p:nvSpPr>
          <p:spPr>
            <a:xfrm>
              <a:off x="0" y="0"/>
              <a:ext cx="2024792" cy="1802769"/>
            </a:xfrm>
            <a:custGeom>
              <a:avLst/>
              <a:gdLst/>
              <a:ahLst/>
              <a:cxnLst/>
              <a:rect l="l" t="t" r="r" b="b"/>
              <a:pathLst>
                <a:path w="2024792" h="1802769">
                  <a:moveTo>
                    <a:pt x="0" y="0"/>
                  </a:moveTo>
                  <a:lnTo>
                    <a:pt x="2024792" y="0"/>
                  </a:lnTo>
                  <a:lnTo>
                    <a:pt x="2024792" y="1802769"/>
                  </a:lnTo>
                  <a:lnTo>
                    <a:pt x="0" y="1802769"/>
                  </a:lnTo>
                  <a:close/>
                </a:path>
              </a:pathLst>
            </a:custGeom>
            <a:solidFill>
              <a:srgbClr val="FBF7EE"/>
            </a:solidFill>
          </p:spPr>
          <p:txBody>
            <a:bodyPr/>
            <a:lstStyle/>
            <a:p>
              <a:endParaRPr lang="en-US"/>
            </a:p>
          </p:txBody>
        </p:sp>
        <p:sp>
          <p:nvSpPr>
            <p:cNvPr id="10" name="TextBox 10"/>
            <p:cNvSpPr txBox="1"/>
            <p:nvPr/>
          </p:nvSpPr>
          <p:spPr>
            <a:xfrm>
              <a:off x="0" y="-38100"/>
              <a:ext cx="2024792" cy="1840869"/>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112093" y="3383875"/>
            <a:ext cx="7129840" cy="6169025"/>
          </a:xfrm>
          <a:prstGeom prst="rect">
            <a:avLst/>
          </a:prstGeom>
        </p:spPr>
        <p:txBody>
          <a:bodyPr lIns="0" tIns="0" rIns="0" bIns="0" rtlCol="0" anchor="t">
            <a:spAutoFit/>
          </a:bodyPr>
          <a:lstStyle/>
          <a:p>
            <a:pPr marL="755647" lvl="1" indent="-377824" algn="just">
              <a:lnSpc>
                <a:spcPts val="4899"/>
              </a:lnSpc>
              <a:buFont typeface="Arial"/>
              <a:buChar char="•"/>
            </a:pPr>
            <a:r>
              <a:rPr lang="en-US" sz="3499" dirty="0" err="1">
                <a:solidFill>
                  <a:srgbClr val="000000"/>
                </a:solidFill>
                <a:latin typeface="Roboto Condensed Bold"/>
              </a:rPr>
              <a:t>Nhân</a:t>
            </a:r>
            <a:r>
              <a:rPr lang="en-US" sz="3499" dirty="0">
                <a:solidFill>
                  <a:srgbClr val="000000"/>
                </a:solidFill>
                <a:latin typeface="Roboto Condensed Bold"/>
              </a:rPr>
              <a:t> </a:t>
            </a:r>
            <a:r>
              <a:rPr lang="en-US" sz="3499" dirty="0" err="1">
                <a:solidFill>
                  <a:srgbClr val="000000"/>
                </a:solidFill>
                <a:latin typeface="Roboto Condensed Bold"/>
              </a:rPr>
              <a:t>vật</a:t>
            </a:r>
            <a:r>
              <a:rPr lang="en-US" sz="3499" dirty="0">
                <a:solidFill>
                  <a:srgbClr val="000000"/>
                </a:solidFill>
                <a:latin typeface="Roboto Condensed Bold"/>
              </a:rPr>
              <a:t> </a:t>
            </a:r>
            <a:r>
              <a:rPr lang="en-US" sz="3499" dirty="0" err="1">
                <a:solidFill>
                  <a:srgbClr val="000000"/>
                </a:solidFill>
                <a:latin typeface="Roboto Condensed Bold"/>
              </a:rPr>
              <a:t>trữ</a:t>
            </a:r>
            <a:r>
              <a:rPr lang="en-US" sz="3499" dirty="0">
                <a:solidFill>
                  <a:srgbClr val="000000"/>
                </a:solidFill>
                <a:latin typeface="Roboto Condensed Bold"/>
              </a:rPr>
              <a:t> </a:t>
            </a:r>
            <a:r>
              <a:rPr lang="en-US" sz="3499" dirty="0" err="1">
                <a:solidFill>
                  <a:srgbClr val="000000"/>
                </a:solidFill>
                <a:latin typeface="Roboto Condensed Bold"/>
              </a:rPr>
              <a:t>tình</a:t>
            </a:r>
            <a:r>
              <a:rPr lang="en-US" sz="3499" dirty="0">
                <a:solidFill>
                  <a:srgbClr val="000000"/>
                </a:solidFill>
                <a:latin typeface="Roboto Condensed"/>
              </a:rPr>
              <a:t>: </a:t>
            </a:r>
            <a:r>
              <a:rPr lang="en-US" sz="3499" dirty="0" err="1">
                <a:solidFill>
                  <a:srgbClr val="000000"/>
                </a:solidFill>
                <a:latin typeface="Roboto Condensed"/>
              </a:rPr>
              <a:t>Ẩn</a:t>
            </a:r>
            <a:r>
              <a:rPr lang="en-US" sz="3499" dirty="0">
                <a:solidFill>
                  <a:srgbClr val="000000"/>
                </a:solidFill>
                <a:latin typeface="Roboto Condensed"/>
              </a:rPr>
              <a:t> </a:t>
            </a:r>
            <a:r>
              <a:rPr lang="en-US" sz="3499" dirty="0" err="1">
                <a:solidFill>
                  <a:srgbClr val="000000"/>
                </a:solidFill>
                <a:latin typeface="Roboto Condensed"/>
              </a:rPr>
              <a:t>mình</a:t>
            </a:r>
            <a:r>
              <a:rPr lang="en-US" sz="3499" dirty="0">
                <a:solidFill>
                  <a:srgbClr val="000000"/>
                </a:solidFill>
                <a:latin typeface="Roboto Condensed"/>
              </a:rPr>
              <a:t>, </a:t>
            </a:r>
            <a:r>
              <a:rPr lang="en-US" sz="3499" dirty="0" err="1">
                <a:solidFill>
                  <a:srgbClr val="000000"/>
                </a:solidFill>
                <a:latin typeface="Roboto Condensed"/>
              </a:rPr>
              <a:t>chỉ</a:t>
            </a:r>
            <a:r>
              <a:rPr lang="en-US" sz="3499" dirty="0">
                <a:solidFill>
                  <a:srgbClr val="000000"/>
                </a:solidFill>
                <a:latin typeface="Roboto Condensed"/>
              </a:rPr>
              <a:t> </a:t>
            </a:r>
            <a:r>
              <a:rPr lang="en-US" sz="3499" dirty="0" err="1">
                <a:solidFill>
                  <a:srgbClr val="000000"/>
                </a:solidFill>
                <a:latin typeface="Roboto Condensed"/>
              </a:rPr>
              <a:t>bộc</a:t>
            </a:r>
            <a:r>
              <a:rPr lang="en-US" sz="3499" dirty="0">
                <a:solidFill>
                  <a:srgbClr val="000000"/>
                </a:solidFill>
                <a:latin typeface="Roboto Condensed"/>
              </a:rPr>
              <a:t> </a:t>
            </a:r>
            <a:r>
              <a:rPr lang="en-US" sz="3499" dirty="0" err="1">
                <a:solidFill>
                  <a:srgbClr val="000000"/>
                </a:solidFill>
                <a:latin typeface="Roboto Condensed"/>
              </a:rPr>
              <a:t>lộ</a:t>
            </a:r>
            <a:r>
              <a:rPr lang="en-US" sz="3499" dirty="0">
                <a:solidFill>
                  <a:srgbClr val="000000"/>
                </a:solidFill>
                <a:latin typeface="Roboto Condensed"/>
              </a:rPr>
              <a:t> </a:t>
            </a:r>
            <a:r>
              <a:rPr lang="en-US" sz="3499" dirty="0" err="1">
                <a:solidFill>
                  <a:srgbClr val="000000"/>
                </a:solidFill>
                <a:latin typeface="Roboto Condensed"/>
              </a:rPr>
              <a:t>tình</a:t>
            </a:r>
            <a:r>
              <a:rPr lang="en-US" sz="3499" dirty="0">
                <a:solidFill>
                  <a:srgbClr val="000000"/>
                </a:solidFill>
                <a:latin typeface="Roboto Condensed"/>
              </a:rPr>
              <a:t> </a:t>
            </a:r>
            <a:r>
              <a:rPr lang="en-US" sz="3499" dirty="0" err="1">
                <a:solidFill>
                  <a:srgbClr val="000000"/>
                </a:solidFill>
                <a:latin typeface="Roboto Condensed"/>
              </a:rPr>
              <a:t>cảm</a:t>
            </a:r>
            <a:r>
              <a:rPr lang="en-US" sz="3499" dirty="0">
                <a:solidFill>
                  <a:srgbClr val="000000"/>
                </a:solidFill>
                <a:latin typeface="Roboto Condensed"/>
              </a:rPr>
              <a:t>, </a:t>
            </a:r>
            <a:r>
              <a:rPr lang="en-US" sz="3499" dirty="0" err="1">
                <a:solidFill>
                  <a:srgbClr val="000000"/>
                </a:solidFill>
                <a:latin typeface="Roboto Condensed"/>
              </a:rPr>
              <a:t>cảm</a:t>
            </a:r>
            <a:r>
              <a:rPr lang="en-US" sz="3499" dirty="0">
                <a:solidFill>
                  <a:srgbClr val="000000"/>
                </a:solidFill>
                <a:latin typeface="Roboto Condensed"/>
              </a:rPr>
              <a:t> </a:t>
            </a:r>
            <a:r>
              <a:rPr lang="en-US" sz="3499" dirty="0" err="1">
                <a:solidFill>
                  <a:srgbClr val="000000"/>
                </a:solidFill>
                <a:latin typeface="Roboto Condensed"/>
              </a:rPr>
              <a:t>xúc</a:t>
            </a:r>
            <a:endParaRPr lang="en-US" sz="3499" dirty="0">
              <a:solidFill>
                <a:srgbClr val="000000"/>
              </a:solidFill>
              <a:latin typeface="Roboto Condensed"/>
            </a:endParaRPr>
          </a:p>
          <a:p>
            <a:pPr marL="755647" lvl="1" indent="-377824" algn="just">
              <a:lnSpc>
                <a:spcPts val="4899"/>
              </a:lnSpc>
              <a:buFont typeface="Arial"/>
              <a:buChar char="•"/>
            </a:pPr>
            <a:r>
              <a:rPr lang="en-US" sz="3499" dirty="0" err="1">
                <a:solidFill>
                  <a:srgbClr val="000000"/>
                </a:solidFill>
                <a:latin typeface="Roboto Condensed Bold"/>
              </a:rPr>
              <a:t>Đối</a:t>
            </a:r>
            <a:r>
              <a:rPr lang="en-US" sz="3499" dirty="0">
                <a:solidFill>
                  <a:srgbClr val="000000"/>
                </a:solidFill>
                <a:latin typeface="Roboto Condensed Bold"/>
              </a:rPr>
              <a:t> </a:t>
            </a:r>
            <a:r>
              <a:rPr lang="en-US" sz="3499" dirty="0" err="1">
                <a:solidFill>
                  <a:srgbClr val="000000"/>
                </a:solidFill>
                <a:latin typeface="Roboto Condensed Bold"/>
              </a:rPr>
              <a:t>tượng</a:t>
            </a:r>
            <a:r>
              <a:rPr lang="en-US" sz="3499" dirty="0">
                <a:solidFill>
                  <a:srgbClr val="000000"/>
                </a:solidFill>
                <a:latin typeface="Roboto Condensed Bold"/>
              </a:rPr>
              <a:t> </a:t>
            </a:r>
            <a:r>
              <a:rPr lang="en-US" sz="3499" dirty="0" err="1">
                <a:solidFill>
                  <a:srgbClr val="000000"/>
                </a:solidFill>
                <a:latin typeface="Roboto Condensed Bold"/>
              </a:rPr>
              <a:t>trữ</a:t>
            </a:r>
            <a:r>
              <a:rPr lang="en-US" sz="3499" dirty="0">
                <a:solidFill>
                  <a:srgbClr val="000000"/>
                </a:solidFill>
                <a:latin typeface="Roboto Condensed Bold"/>
              </a:rPr>
              <a:t> </a:t>
            </a:r>
            <a:r>
              <a:rPr lang="en-US" sz="3499" dirty="0" err="1">
                <a:solidFill>
                  <a:srgbClr val="000000"/>
                </a:solidFill>
                <a:latin typeface="Roboto Condensed Bold"/>
              </a:rPr>
              <a:t>tình</a:t>
            </a:r>
            <a:r>
              <a:rPr lang="en-US" sz="3499" dirty="0">
                <a:solidFill>
                  <a:srgbClr val="000000"/>
                </a:solidFill>
                <a:latin typeface="Roboto Condensed"/>
              </a:rPr>
              <a:t>: Quân </a:t>
            </a:r>
            <a:r>
              <a:rPr lang="en-US" sz="3499" dirty="0" err="1">
                <a:solidFill>
                  <a:srgbClr val="000000"/>
                </a:solidFill>
                <a:latin typeface="Roboto Condensed"/>
              </a:rPr>
              <a:t>sĩ</a:t>
            </a:r>
            <a:r>
              <a:rPr lang="en-US" sz="3499" dirty="0">
                <a:solidFill>
                  <a:srgbClr val="000000"/>
                </a:solidFill>
                <a:latin typeface="Roboto Condensed"/>
              </a:rPr>
              <a:t> </a:t>
            </a:r>
            <a:r>
              <a:rPr lang="en-US" sz="3499" dirty="0" err="1">
                <a:solidFill>
                  <a:srgbClr val="000000"/>
                </a:solidFill>
                <a:latin typeface="Roboto Condensed"/>
              </a:rPr>
              <a:t>nói</a:t>
            </a:r>
            <a:r>
              <a:rPr lang="en-US" sz="3499" dirty="0">
                <a:solidFill>
                  <a:srgbClr val="000000"/>
                </a:solidFill>
                <a:latin typeface="Roboto Condensed"/>
              </a:rPr>
              <a:t> </a:t>
            </a:r>
            <a:r>
              <a:rPr lang="en-US" sz="3499" dirty="0" err="1">
                <a:solidFill>
                  <a:srgbClr val="000000"/>
                </a:solidFill>
                <a:latin typeface="Roboto Condensed"/>
              </a:rPr>
              <a:t>riêng</a:t>
            </a:r>
            <a:r>
              <a:rPr lang="en-US" sz="3499" dirty="0">
                <a:solidFill>
                  <a:srgbClr val="000000"/>
                </a:solidFill>
                <a:latin typeface="Roboto Condensed"/>
              </a:rPr>
              <a:t>, </a:t>
            </a:r>
            <a:r>
              <a:rPr lang="en-US" sz="3499" dirty="0" err="1">
                <a:solidFill>
                  <a:srgbClr val="000000"/>
                </a:solidFill>
                <a:latin typeface="Roboto Condensed"/>
              </a:rPr>
              <a:t>nhân</a:t>
            </a:r>
            <a:r>
              <a:rPr lang="en-US" sz="3499" dirty="0">
                <a:solidFill>
                  <a:srgbClr val="000000"/>
                </a:solidFill>
                <a:latin typeface="Roboto Condensed"/>
              </a:rPr>
              <a:t> </a:t>
            </a:r>
            <a:r>
              <a:rPr lang="en-US" sz="3499" dirty="0" err="1">
                <a:solidFill>
                  <a:srgbClr val="000000"/>
                </a:solidFill>
                <a:latin typeface="Roboto Condensed"/>
              </a:rPr>
              <a:t>dân</a:t>
            </a:r>
            <a:r>
              <a:rPr lang="en-US" sz="3499" dirty="0">
                <a:solidFill>
                  <a:srgbClr val="000000"/>
                </a:solidFill>
                <a:latin typeface="Roboto Condensed"/>
              </a:rPr>
              <a:t> </a:t>
            </a:r>
            <a:r>
              <a:rPr lang="en-US" sz="3499" dirty="0" err="1">
                <a:solidFill>
                  <a:srgbClr val="000000"/>
                </a:solidFill>
                <a:latin typeface="Roboto Condensed"/>
              </a:rPr>
              <a:t>nói</a:t>
            </a:r>
            <a:r>
              <a:rPr lang="en-US" sz="3499" dirty="0">
                <a:solidFill>
                  <a:srgbClr val="000000"/>
                </a:solidFill>
                <a:latin typeface="Roboto Condensed"/>
              </a:rPr>
              <a:t> </a:t>
            </a:r>
            <a:r>
              <a:rPr lang="en-US" sz="3499" dirty="0" err="1">
                <a:solidFill>
                  <a:srgbClr val="000000"/>
                </a:solidFill>
                <a:latin typeface="Roboto Condensed"/>
              </a:rPr>
              <a:t>chung</a:t>
            </a:r>
            <a:r>
              <a:rPr lang="en-US" sz="3499" dirty="0">
                <a:solidFill>
                  <a:srgbClr val="000000"/>
                </a:solidFill>
                <a:latin typeface="Roboto Condensed"/>
              </a:rPr>
              <a:t> và </a:t>
            </a:r>
            <a:r>
              <a:rPr lang="en-US" sz="3499" dirty="0" err="1">
                <a:solidFill>
                  <a:srgbClr val="000000"/>
                </a:solidFill>
                <a:latin typeface="Roboto Condensed"/>
              </a:rPr>
              <a:t>cả</a:t>
            </a:r>
            <a:r>
              <a:rPr lang="en-US" sz="3499" dirty="0">
                <a:solidFill>
                  <a:srgbClr val="000000"/>
                </a:solidFill>
                <a:latin typeface="Roboto Condensed"/>
              </a:rPr>
              <a:t> </a:t>
            </a:r>
            <a:r>
              <a:rPr lang="en-US" sz="3499" dirty="0" err="1">
                <a:solidFill>
                  <a:srgbClr val="000000"/>
                </a:solidFill>
                <a:latin typeface="Roboto Condensed"/>
              </a:rPr>
              <a:t>kẻ</a:t>
            </a:r>
            <a:r>
              <a:rPr lang="en-US" sz="3499" dirty="0">
                <a:solidFill>
                  <a:srgbClr val="000000"/>
                </a:solidFill>
                <a:latin typeface="Roboto Condensed"/>
              </a:rPr>
              <a:t> </a:t>
            </a:r>
            <a:r>
              <a:rPr lang="en-US" sz="3499" dirty="0" err="1">
                <a:solidFill>
                  <a:srgbClr val="000000"/>
                </a:solidFill>
                <a:latin typeface="Roboto Condensed"/>
              </a:rPr>
              <a:t>xâm</a:t>
            </a:r>
            <a:r>
              <a:rPr lang="en-US" sz="3499" dirty="0">
                <a:solidFill>
                  <a:srgbClr val="000000"/>
                </a:solidFill>
                <a:latin typeface="Roboto Condensed"/>
              </a:rPr>
              <a:t> </a:t>
            </a:r>
            <a:r>
              <a:rPr lang="en-US" sz="3499" dirty="0" err="1">
                <a:solidFill>
                  <a:srgbClr val="000000"/>
                </a:solidFill>
                <a:latin typeface="Roboto Condensed"/>
              </a:rPr>
              <a:t>lược</a:t>
            </a:r>
            <a:endParaRPr lang="en-US" sz="3499" dirty="0">
              <a:solidFill>
                <a:srgbClr val="000000"/>
              </a:solidFill>
              <a:latin typeface="Roboto Condensed"/>
            </a:endParaRPr>
          </a:p>
          <a:p>
            <a:pPr marL="755647" lvl="1" indent="-377824" algn="just">
              <a:lnSpc>
                <a:spcPts val="4899"/>
              </a:lnSpc>
              <a:buFont typeface="Arial"/>
              <a:buChar char="•"/>
            </a:pPr>
            <a:r>
              <a:rPr lang="en-US" sz="3499" dirty="0" err="1">
                <a:solidFill>
                  <a:srgbClr val="000000"/>
                </a:solidFill>
                <a:latin typeface="Roboto Condensed Bold"/>
              </a:rPr>
              <a:t>Mạch</a:t>
            </a:r>
            <a:r>
              <a:rPr lang="en-US" sz="3499" dirty="0">
                <a:solidFill>
                  <a:srgbClr val="000000"/>
                </a:solidFill>
                <a:latin typeface="Roboto Condensed Bold"/>
              </a:rPr>
              <a:t> </a:t>
            </a:r>
            <a:r>
              <a:rPr lang="en-US" sz="3499" dirty="0" err="1">
                <a:solidFill>
                  <a:srgbClr val="000000"/>
                </a:solidFill>
                <a:latin typeface="Roboto Condensed Bold"/>
              </a:rPr>
              <a:t>cảm</a:t>
            </a:r>
            <a:r>
              <a:rPr lang="en-US" sz="3499" dirty="0">
                <a:solidFill>
                  <a:srgbClr val="000000"/>
                </a:solidFill>
                <a:latin typeface="Roboto Condensed Bold"/>
              </a:rPr>
              <a:t> </a:t>
            </a:r>
            <a:r>
              <a:rPr lang="en-US" sz="3499" dirty="0" err="1">
                <a:solidFill>
                  <a:srgbClr val="000000"/>
                </a:solidFill>
                <a:latin typeface="Roboto Condensed Bold"/>
              </a:rPr>
              <a:t>xúc</a:t>
            </a:r>
            <a:r>
              <a:rPr lang="en-US" sz="3499" dirty="0">
                <a:solidFill>
                  <a:srgbClr val="000000"/>
                </a:solidFill>
                <a:latin typeface="Roboto Condensed"/>
              </a:rPr>
              <a:t>: </a:t>
            </a:r>
            <a:r>
              <a:rPr lang="en-US" sz="3499" dirty="0" err="1">
                <a:solidFill>
                  <a:srgbClr val="000000"/>
                </a:solidFill>
                <a:latin typeface="Roboto Condensed"/>
              </a:rPr>
              <a:t>Bài</a:t>
            </a:r>
            <a:r>
              <a:rPr lang="en-US" sz="3499" dirty="0">
                <a:solidFill>
                  <a:srgbClr val="000000"/>
                </a:solidFill>
                <a:latin typeface="Roboto Condensed"/>
              </a:rPr>
              <a:t> </a:t>
            </a:r>
            <a:r>
              <a:rPr lang="en-US" sz="3499" dirty="0" err="1">
                <a:solidFill>
                  <a:srgbClr val="000000"/>
                </a:solidFill>
                <a:latin typeface="Roboto Condensed"/>
              </a:rPr>
              <a:t>thơ</a:t>
            </a:r>
            <a:r>
              <a:rPr lang="en-US" sz="3499" dirty="0">
                <a:solidFill>
                  <a:srgbClr val="000000"/>
                </a:solidFill>
                <a:latin typeface="Roboto Condensed"/>
              </a:rPr>
              <a:t> </a:t>
            </a:r>
            <a:r>
              <a:rPr lang="en-US" sz="3499" dirty="0" err="1">
                <a:solidFill>
                  <a:srgbClr val="000000"/>
                </a:solidFill>
                <a:latin typeface="Roboto Condensed"/>
              </a:rPr>
              <a:t>mở</a:t>
            </a:r>
            <a:r>
              <a:rPr lang="en-US" sz="3499" dirty="0">
                <a:solidFill>
                  <a:srgbClr val="000000"/>
                </a:solidFill>
                <a:latin typeface="Roboto Condensed"/>
              </a:rPr>
              <a:t> </a:t>
            </a:r>
            <a:r>
              <a:rPr lang="en-US" sz="3499" dirty="0" err="1">
                <a:solidFill>
                  <a:srgbClr val="000000"/>
                </a:solidFill>
                <a:latin typeface="Roboto Condensed"/>
              </a:rPr>
              <a:t>đầu</a:t>
            </a:r>
            <a:r>
              <a:rPr lang="en-US" sz="3499" dirty="0">
                <a:solidFill>
                  <a:srgbClr val="000000"/>
                </a:solidFill>
                <a:latin typeface="Roboto Condensed"/>
              </a:rPr>
              <a:t> </a:t>
            </a:r>
            <a:r>
              <a:rPr lang="en-US" sz="3499" dirty="0" err="1">
                <a:solidFill>
                  <a:srgbClr val="000000"/>
                </a:solidFill>
                <a:latin typeface="Roboto Condensed"/>
              </a:rPr>
              <a:t>bằng</a:t>
            </a:r>
            <a:r>
              <a:rPr lang="en-US" sz="3499" dirty="0">
                <a:solidFill>
                  <a:srgbClr val="000000"/>
                </a:solidFill>
                <a:latin typeface="Roboto Condensed"/>
              </a:rPr>
              <a:t> </a:t>
            </a:r>
            <a:r>
              <a:rPr lang="en-US" sz="3499" dirty="0" err="1">
                <a:solidFill>
                  <a:srgbClr val="000000"/>
                </a:solidFill>
                <a:latin typeface="Roboto Condensed"/>
              </a:rPr>
              <a:t>tinh</a:t>
            </a:r>
            <a:r>
              <a:rPr lang="en-US" sz="3499" dirty="0">
                <a:solidFill>
                  <a:srgbClr val="000000"/>
                </a:solidFill>
                <a:latin typeface="Roboto Condensed"/>
              </a:rPr>
              <a:t> </a:t>
            </a:r>
            <a:r>
              <a:rPr lang="en-US" sz="3499" dirty="0" err="1">
                <a:solidFill>
                  <a:srgbClr val="000000"/>
                </a:solidFill>
                <a:latin typeface="Roboto Condensed"/>
              </a:rPr>
              <a:t>thần</a:t>
            </a:r>
            <a:r>
              <a:rPr lang="en-US" sz="3499" dirty="0">
                <a:solidFill>
                  <a:srgbClr val="000000"/>
                </a:solidFill>
                <a:latin typeface="Roboto Condensed"/>
              </a:rPr>
              <a:t> </a:t>
            </a:r>
            <a:r>
              <a:rPr lang="en-US" sz="3499" dirty="0" err="1">
                <a:solidFill>
                  <a:srgbClr val="000000"/>
                </a:solidFill>
                <a:latin typeface="Roboto Condensed"/>
              </a:rPr>
              <a:t>khẳng</a:t>
            </a:r>
            <a:r>
              <a:rPr lang="en-US" sz="3499" dirty="0">
                <a:solidFill>
                  <a:srgbClr val="000000"/>
                </a:solidFill>
                <a:latin typeface="Roboto Condensed"/>
              </a:rPr>
              <a:t> </a:t>
            </a:r>
            <a:r>
              <a:rPr lang="en-US" sz="3499" dirty="0" err="1">
                <a:solidFill>
                  <a:srgbClr val="000000"/>
                </a:solidFill>
                <a:latin typeface="Roboto Condensed"/>
              </a:rPr>
              <a:t>định</a:t>
            </a:r>
            <a:r>
              <a:rPr lang="en-US" sz="3499" dirty="0">
                <a:solidFill>
                  <a:srgbClr val="000000"/>
                </a:solidFill>
                <a:latin typeface="Roboto Condensed"/>
              </a:rPr>
              <a:t> </a:t>
            </a:r>
            <a:r>
              <a:rPr lang="en-US" sz="3499" dirty="0" err="1">
                <a:solidFill>
                  <a:srgbClr val="000000"/>
                </a:solidFill>
                <a:latin typeface="Roboto Condensed"/>
              </a:rPr>
              <a:t>chủ</a:t>
            </a:r>
            <a:r>
              <a:rPr lang="en-US" sz="3499" dirty="0">
                <a:solidFill>
                  <a:srgbClr val="000000"/>
                </a:solidFill>
                <a:latin typeface="Roboto Condensed"/>
              </a:rPr>
              <a:t> </a:t>
            </a:r>
            <a:r>
              <a:rPr lang="en-US" sz="3499" dirty="0" err="1">
                <a:solidFill>
                  <a:srgbClr val="000000"/>
                </a:solidFill>
                <a:latin typeface="Roboto Condensed"/>
              </a:rPr>
              <a:t>quyền</a:t>
            </a:r>
            <a:r>
              <a:rPr lang="en-US" sz="3499" dirty="0">
                <a:solidFill>
                  <a:srgbClr val="000000"/>
                </a:solidFill>
                <a:latin typeface="Roboto Condensed"/>
              </a:rPr>
              <a:t>, </a:t>
            </a:r>
            <a:r>
              <a:rPr lang="en-US" sz="3499" dirty="0" err="1">
                <a:solidFill>
                  <a:srgbClr val="000000"/>
                </a:solidFill>
                <a:latin typeface="Roboto Condensed"/>
              </a:rPr>
              <a:t>độc</a:t>
            </a:r>
            <a:r>
              <a:rPr lang="en-US" sz="3499" dirty="0">
                <a:solidFill>
                  <a:srgbClr val="000000"/>
                </a:solidFill>
                <a:latin typeface="Roboto Condensed"/>
              </a:rPr>
              <a:t> </a:t>
            </a:r>
            <a:r>
              <a:rPr lang="en-US" sz="3499" dirty="0" err="1">
                <a:solidFill>
                  <a:srgbClr val="000000"/>
                </a:solidFill>
                <a:latin typeface="Roboto Condensed"/>
              </a:rPr>
              <a:t>lập</a:t>
            </a:r>
            <a:r>
              <a:rPr lang="en-US" sz="3499" dirty="0">
                <a:solidFill>
                  <a:srgbClr val="000000"/>
                </a:solidFill>
                <a:latin typeface="Roboto Condensed"/>
              </a:rPr>
              <a:t> </a:t>
            </a:r>
            <a:r>
              <a:rPr lang="en-US" sz="3499" dirty="0" err="1">
                <a:solidFill>
                  <a:srgbClr val="000000"/>
                </a:solidFill>
                <a:latin typeface="Roboto Condensed"/>
              </a:rPr>
              <a:t>của</a:t>
            </a:r>
            <a:r>
              <a:rPr lang="en-US" sz="3499" dirty="0">
                <a:solidFill>
                  <a:srgbClr val="000000"/>
                </a:solidFill>
                <a:latin typeface="Roboto Condensed"/>
              </a:rPr>
              <a:t> </a:t>
            </a:r>
            <a:r>
              <a:rPr lang="en-US" sz="3499" dirty="0" err="1">
                <a:solidFill>
                  <a:srgbClr val="000000"/>
                </a:solidFill>
                <a:latin typeface="Roboto Condensed"/>
              </a:rPr>
              <a:t>dân</a:t>
            </a:r>
            <a:r>
              <a:rPr lang="en-US" sz="3499" dirty="0">
                <a:solidFill>
                  <a:srgbClr val="000000"/>
                </a:solidFill>
                <a:latin typeface="Roboto Condensed"/>
              </a:rPr>
              <a:t> </a:t>
            </a:r>
            <a:r>
              <a:rPr lang="en-US" sz="3499" dirty="0" err="1">
                <a:solidFill>
                  <a:srgbClr val="000000"/>
                </a:solidFill>
                <a:latin typeface="Roboto Condensed"/>
              </a:rPr>
              <a:t>tộc</a:t>
            </a:r>
            <a:r>
              <a:rPr lang="en-US" sz="3499" dirty="0">
                <a:solidFill>
                  <a:srgbClr val="000000"/>
                </a:solidFill>
                <a:latin typeface="Roboto Condensed"/>
              </a:rPr>
              <a:t> và </a:t>
            </a:r>
            <a:r>
              <a:rPr lang="en-US" sz="3499" dirty="0" err="1">
                <a:solidFill>
                  <a:srgbClr val="000000"/>
                </a:solidFill>
                <a:latin typeface="Roboto Condensed"/>
              </a:rPr>
              <a:t>khép</a:t>
            </a:r>
            <a:r>
              <a:rPr lang="en-US" sz="3499" dirty="0">
                <a:solidFill>
                  <a:srgbClr val="000000"/>
                </a:solidFill>
                <a:latin typeface="Roboto Condensed"/>
              </a:rPr>
              <a:t> </a:t>
            </a:r>
            <a:r>
              <a:rPr lang="en-US" sz="3499" dirty="0" err="1">
                <a:solidFill>
                  <a:srgbClr val="000000"/>
                </a:solidFill>
                <a:latin typeface="Roboto Condensed"/>
              </a:rPr>
              <a:t>lại</a:t>
            </a:r>
            <a:r>
              <a:rPr lang="en-US" sz="3499" dirty="0">
                <a:solidFill>
                  <a:srgbClr val="000000"/>
                </a:solidFill>
                <a:latin typeface="Roboto Condensed"/>
              </a:rPr>
              <a:t> </a:t>
            </a:r>
            <a:r>
              <a:rPr lang="en-US" sz="3499" dirty="0" err="1">
                <a:solidFill>
                  <a:srgbClr val="000000"/>
                </a:solidFill>
                <a:latin typeface="Roboto Condensed"/>
              </a:rPr>
              <a:t>bằng</a:t>
            </a:r>
            <a:r>
              <a:rPr lang="en-US" sz="3499" dirty="0">
                <a:solidFill>
                  <a:srgbClr val="000000"/>
                </a:solidFill>
                <a:latin typeface="Roboto Condensed"/>
              </a:rPr>
              <a:t> ý </a:t>
            </a:r>
            <a:r>
              <a:rPr lang="en-US" sz="3499" dirty="0" err="1">
                <a:solidFill>
                  <a:srgbClr val="000000"/>
                </a:solidFill>
                <a:latin typeface="Roboto Condensed"/>
              </a:rPr>
              <a:t>chí</a:t>
            </a:r>
            <a:r>
              <a:rPr lang="en-US" sz="3499" dirty="0">
                <a:solidFill>
                  <a:srgbClr val="000000"/>
                </a:solidFill>
                <a:latin typeface="Roboto Condensed"/>
              </a:rPr>
              <a:t> </a:t>
            </a:r>
            <a:r>
              <a:rPr lang="en-US" sz="3499" dirty="0" err="1">
                <a:solidFill>
                  <a:srgbClr val="000000"/>
                </a:solidFill>
                <a:latin typeface="Roboto Condensed"/>
              </a:rPr>
              <a:t>quyết</a:t>
            </a:r>
            <a:r>
              <a:rPr lang="en-US" sz="3499" dirty="0">
                <a:solidFill>
                  <a:srgbClr val="000000"/>
                </a:solidFill>
                <a:latin typeface="Roboto Condensed"/>
              </a:rPr>
              <a:t> </a:t>
            </a:r>
            <a:r>
              <a:rPr lang="en-US" sz="3499" dirty="0" err="1">
                <a:solidFill>
                  <a:srgbClr val="000000"/>
                </a:solidFill>
                <a:latin typeface="Roboto Condensed"/>
              </a:rPr>
              <a:t>tâm</a:t>
            </a:r>
            <a:r>
              <a:rPr lang="en-US" sz="3499" dirty="0">
                <a:solidFill>
                  <a:srgbClr val="000000"/>
                </a:solidFill>
                <a:latin typeface="Roboto Condensed"/>
              </a:rPr>
              <a:t> </a:t>
            </a:r>
            <a:r>
              <a:rPr lang="en-US" sz="3499" dirty="0" err="1">
                <a:solidFill>
                  <a:srgbClr val="000000"/>
                </a:solidFill>
                <a:latin typeface="Roboto Condensed"/>
              </a:rPr>
              <a:t>giữ</a:t>
            </a:r>
            <a:r>
              <a:rPr lang="en-US" sz="3499" dirty="0">
                <a:solidFill>
                  <a:srgbClr val="000000"/>
                </a:solidFill>
                <a:latin typeface="Roboto Condensed"/>
              </a:rPr>
              <a:t> </a:t>
            </a:r>
            <a:r>
              <a:rPr lang="en-US" sz="3499" dirty="0" err="1">
                <a:solidFill>
                  <a:srgbClr val="000000"/>
                </a:solidFill>
                <a:latin typeface="Roboto Condensed"/>
              </a:rPr>
              <a:t>vững</a:t>
            </a:r>
            <a:r>
              <a:rPr lang="en-US" sz="3499" dirty="0">
                <a:solidFill>
                  <a:srgbClr val="000000"/>
                </a:solidFill>
                <a:latin typeface="Roboto Condensed"/>
              </a:rPr>
              <a:t> </a:t>
            </a:r>
            <a:r>
              <a:rPr lang="en-US" sz="3499" dirty="0" err="1">
                <a:solidFill>
                  <a:srgbClr val="000000"/>
                </a:solidFill>
                <a:latin typeface="Roboto Condensed"/>
              </a:rPr>
              <a:t>chủ</a:t>
            </a:r>
            <a:r>
              <a:rPr lang="en-US" sz="3499" dirty="0">
                <a:solidFill>
                  <a:srgbClr val="000000"/>
                </a:solidFill>
                <a:latin typeface="Roboto Condensed"/>
              </a:rPr>
              <a:t> </a:t>
            </a:r>
            <a:r>
              <a:rPr lang="en-US" sz="3499" dirty="0" err="1">
                <a:solidFill>
                  <a:srgbClr val="000000"/>
                </a:solidFill>
                <a:latin typeface="Roboto Condensed"/>
              </a:rPr>
              <a:t>quyền</a:t>
            </a:r>
            <a:r>
              <a:rPr lang="en-US" sz="3499" dirty="0">
                <a:solidFill>
                  <a:srgbClr val="000000"/>
                </a:solidFill>
                <a:latin typeface="Roboto Condensed"/>
              </a:rPr>
              <a:t> </a:t>
            </a:r>
            <a:r>
              <a:rPr lang="en-US" sz="3499" dirty="0" err="1">
                <a:solidFill>
                  <a:srgbClr val="000000"/>
                </a:solidFill>
                <a:latin typeface="Roboto Condensed"/>
              </a:rPr>
              <a:t>ấy</a:t>
            </a:r>
            <a:r>
              <a:rPr lang="en-US" sz="3499" dirty="0">
                <a:solidFill>
                  <a:srgbClr val="000000"/>
                </a:solidFill>
                <a:latin typeface="Roboto Condensed"/>
              </a:rPr>
              <a:t>.</a:t>
            </a:r>
          </a:p>
        </p:txBody>
      </p:sp>
      <p:sp>
        <p:nvSpPr>
          <p:cNvPr id="12" name="Freeform 12"/>
          <p:cNvSpPr/>
          <p:nvPr/>
        </p:nvSpPr>
        <p:spPr>
          <a:xfrm flipH="1">
            <a:off x="13339337" y="-1065798"/>
            <a:ext cx="6983335" cy="2429619"/>
          </a:xfrm>
          <a:custGeom>
            <a:avLst/>
            <a:gdLst/>
            <a:ahLst/>
            <a:cxnLst/>
            <a:rect l="l" t="t" r="r" b="b"/>
            <a:pathLst>
              <a:path w="6983335" h="2429619">
                <a:moveTo>
                  <a:pt x="6983336" y="0"/>
                </a:moveTo>
                <a:lnTo>
                  <a:pt x="0" y="0"/>
                </a:lnTo>
                <a:lnTo>
                  <a:pt x="0" y="2429618"/>
                </a:lnTo>
                <a:lnTo>
                  <a:pt x="6983336" y="2429618"/>
                </a:lnTo>
                <a:lnTo>
                  <a:pt x="698333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3"/>
          <p:cNvGrpSpPr/>
          <p:nvPr/>
        </p:nvGrpSpPr>
        <p:grpSpPr>
          <a:xfrm>
            <a:off x="2869307" y="1406253"/>
            <a:ext cx="10108386" cy="1374978"/>
            <a:chOff x="0" y="0"/>
            <a:chExt cx="2662291" cy="362134"/>
          </a:xfrm>
        </p:grpSpPr>
        <p:sp>
          <p:nvSpPr>
            <p:cNvPr id="14" name="Freeform 14"/>
            <p:cNvSpPr/>
            <p:nvPr/>
          </p:nvSpPr>
          <p:spPr>
            <a:xfrm>
              <a:off x="0" y="0"/>
              <a:ext cx="2662291" cy="362134"/>
            </a:xfrm>
            <a:custGeom>
              <a:avLst/>
              <a:gdLst/>
              <a:ahLst/>
              <a:cxnLst/>
              <a:rect l="l" t="t" r="r" b="b"/>
              <a:pathLst>
                <a:path w="2662291" h="362134">
                  <a:moveTo>
                    <a:pt x="0" y="0"/>
                  </a:moveTo>
                  <a:lnTo>
                    <a:pt x="2662291" y="0"/>
                  </a:lnTo>
                  <a:lnTo>
                    <a:pt x="2662291" y="362134"/>
                  </a:lnTo>
                  <a:lnTo>
                    <a:pt x="0" y="362134"/>
                  </a:lnTo>
                  <a:close/>
                </a:path>
              </a:pathLst>
            </a:custGeom>
            <a:solidFill>
              <a:srgbClr val="FBF7EE"/>
            </a:solidFill>
          </p:spPr>
          <p:txBody>
            <a:bodyPr/>
            <a:lstStyle/>
            <a:p>
              <a:endParaRPr lang="en-US"/>
            </a:p>
          </p:txBody>
        </p:sp>
        <p:sp>
          <p:nvSpPr>
            <p:cNvPr id="15" name="TextBox 15"/>
            <p:cNvSpPr txBox="1"/>
            <p:nvPr/>
          </p:nvSpPr>
          <p:spPr>
            <a:xfrm>
              <a:off x="0" y="-38100"/>
              <a:ext cx="2662291" cy="400234"/>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9026669">
            <a:off x="10813116" y="3066502"/>
            <a:ext cx="1644057" cy="1416879"/>
          </a:xfrm>
          <a:custGeom>
            <a:avLst/>
            <a:gdLst/>
            <a:ahLst/>
            <a:cxnLst/>
            <a:rect l="l" t="t" r="r" b="b"/>
            <a:pathLst>
              <a:path w="1644057" h="1416879">
                <a:moveTo>
                  <a:pt x="0" y="0"/>
                </a:moveTo>
                <a:lnTo>
                  <a:pt x="1644058" y="0"/>
                </a:lnTo>
                <a:lnTo>
                  <a:pt x="1644058" y="1416879"/>
                </a:lnTo>
                <a:lnTo>
                  <a:pt x="0" y="1416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TextBox 17"/>
          <p:cNvSpPr txBox="1"/>
          <p:nvPr/>
        </p:nvSpPr>
        <p:spPr>
          <a:xfrm>
            <a:off x="392960" y="1621724"/>
            <a:ext cx="1853454" cy="5190270"/>
          </a:xfrm>
          <a:prstGeom prst="rect">
            <a:avLst/>
          </a:prstGeom>
        </p:spPr>
        <p:txBody>
          <a:bodyPr lIns="0" tIns="0" rIns="0" bIns="0" rtlCol="0" anchor="t">
            <a:spAutoFit/>
          </a:bodyPr>
          <a:lstStyle/>
          <a:p>
            <a:pPr algn="ctr">
              <a:lnSpc>
                <a:spcPts val="8283"/>
              </a:lnSpc>
            </a:pPr>
            <a:r>
              <a:rPr lang="en-US" sz="5522" spc="5">
                <a:solidFill>
                  <a:srgbClr val="000000"/>
                </a:solidFill>
                <a:latin typeface="#9Slide05 Dear Saturday"/>
              </a:rPr>
              <a:t>3.2. Đọc-hiểu văn bản</a:t>
            </a:r>
          </a:p>
        </p:txBody>
      </p:sp>
      <p:sp>
        <p:nvSpPr>
          <p:cNvPr id="18" name="TextBox 18"/>
          <p:cNvSpPr txBox="1"/>
          <p:nvPr/>
        </p:nvSpPr>
        <p:spPr>
          <a:xfrm>
            <a:off x="3112093" y="1490191"/>
            <a:ext cx="9601008" cy="1365251"/>
          </a:xfrm>
          <a:prstGeom prst="rect">
            <a:avLst/>
          </a:prstGeom>
        </p:spPr>
        <p:txBody>
          <a:bodyPr lIns="0" tIns="0" rIns="0" bIns="0" rtlCol="0" anchor="t">
            <a:spAutoFit/>
          </a:bodyPr>
          <a:lstStyle/>
          <a:p>
            <a:pPr algn="just">
              <a:lnSpc>
                <a:spcPts val="5599"/>
              </a:lnSpc>
            </a:pPr>
            <a:r>
              <a:rPr lang="en-US" sz="3499" spc="262" dirty="0">
                <a:solidFill>
                  <a:srgbClr val="000000"/>
                </a:solidFill>
                <a:latin typeface="#9Slide05 Dear Saturday"/>
              </a:rPr>
              <a:t>b. </a:t>
            </a:r>
            <a:r>
              <a:rPr lang="en-US" sz="3499" spc="262" dirty="0" err="1">
                <a:solidFill>
                  <a:srgbClr val="000000"/>
                </a:solidFill>
                <a:latin typeface="#9Slide05 Dear Saturday"/>
              </a:rPr>
              <a:t>Nhân</a:t>
            </a:r>
            <a:r>
              <a:rPr lang="en-US" sz="3499" spc="262" dirty="0">
                <a:solidFill>
                  <a:srgbClr val="000000"/>
                </a:solidFill>
                <a:latin typeface="#9Slide05 Dear Saturday"/>
              </a:rPr>
              <a:t> </a:t>
            </a:r>
            <a:r>
              <a:rPr lang="en-US" sz="3499" spc="262" dirty="0" err="1">
                <a:solidFill>
                  <a:srgbClr val="000000"/>
                </a:solidFill>
                <a:latin typeface="#9Slide05 Dear Saturday"/>
              </a:rPr>
              <a:t>vật</a:t>
            </a:r>
            <a:r>
              <a:rPr lang="en-US" sz="3499" spc="262" dirty="0">
                <a:solidFill>
                  <a:srgbClr val="000000"/>
                </a:solidFill>
                <a:latin typeface="#9Slide05 Dear Saturday"/>
              </a:rPr>
              <a:t> </a:t>
            </a:r>
            <a:r>
              <a:rPr lang="en-US" sz="3499" spc="262" dirty="0" err="1">
                <a:solidFill>
                  <a:srgbClr val="000000"/>
                </a:solidFill>
                <a:latin typeface="#9Slide05 Dear Saturday"/>
              </a:rPr>
              <a:t>trữ</a:t>
            </a:r>
            <a:r>
              <a:rPr lang="en-US" sz="3499" spc="262" dirty="0">
                <a:solidFill>
                  <a:srgbClr val="000000"/>
                </a:solidFill>
                <a:latin typeface="#9Slide05 Dear Saturday"/>
              </a:rPr>
              <a:t> </a:t>
            </a:r>
            <a:r>
              <a:rPr lang="en-US" sz="3499" spc="262" dirty="0" err="1">
                <a:solidFill>
                  <a:srgbClr val="000000"/>
                </a:solidFill>
                <a:latin typeface="#9Slide05 Dear Saturday"/>
              </a:rPr>
              <a:t>tình</a:t>
            </a:r>
            <a:r>
              <a:rPr lang="en-US" sz="3499" spc="262" dirty="0">
                <a:solidFill>
                  <a:srgbClr val="000000"/>
                </a:solidFill>
                <a:latin typeface="#9Slide05 Dear Saturday"/>
              </a:rPr>
              <a:t>, </a:t>
            </a:r>
            <a:r>
              <a:rPr lang="en-US" sz="3499" spc="262" dirty="0" err="1">
                <a:solidFill>
                  <a:srgbClr val="000000"/>
                </a:solidFill>
                <a:latin typeface="#9Slide05 Dear Saturday"/>
              </a:rPr>
              <a:t>đối</a:t>
            </a:r>
            <a:r>
              <a:rPr lang="en-US" sz="3499" spc="262" dirty="0">
                <a:solidFill>
                  <a:srgbClr val="000000"/>
                </a:solidFill>
                <a:latin typeface="#9Slide05 Dear Saturday"/>
              </a:rPr>
              <a:t> </a:t>
            </a:r>
            <a:r>
              <a:rPr lang="en-US" sz="3499" spc="262" dirty="0" err="1">
                <a:solidFill>
                  <a:srgbClr val="000000"/>
                </a:solidFill>
                <a:latin typeface="#9Slide05 Dear Saturday"/>
              </a:rPr>
              <a:t>tượng</a:t>
            </a:r>
            <a:r>
              <a:rPr lang="en-US" sz="3499" spc="262" dirty="0">
                <a:solidFill>
                  <a:srgbClr val="000000"/>
                </a:solidFill>
                <a:latin typeface="#9Slide05 Dear Saturday"/>
              </a:rPr>
              <a:t> </a:t>
            </a:r>
            <a:r>
              <a:rPr lang="en-US" sz="3499" spc="262" dirty="0" err="1">
                <a:solidFill>
                  <a:srgbClr val="000000"/>
                </a:solidFill>
                <a:latin typeface="#9Slide05 Dear Saturday"/>
              </a:rPr>
              <a:t>trữ</a:t>
            </a:r>
            <a:r>
              <a:rPr lang="en-US" sz="3499" spc="262" dirty="0">
                <a:solidFill>
                  <a:srgbClr val="000000"/>
                </a:solidFill>
                <a:latin typeface="#9Slide05 Dear Saturday"/>
              </a:rPr>
              <a:t> </a:t>
            </a:r>
            <a:r>
              <a:rPr lang="en-US" sz="3499" spc="262" dirty="0" err="1">
                <a:solidFill>
                  <a:srgbClr val="000000"/>
                </a:solidFill>
                <a:latin typeface="#9Slide05 Dear Saturday"/>
              </a:rPr>
              <a:t>tình</a:t>
            </a:r>
            <a:r>
              <a:rPr lang="en-US" sz="3499" spc="262" dirty="0">
                <a:solidFill>
                  <a:srgbClr val="000000"/>
                </a:solidFill>
                <a:latin typeface="#9Slide05 Dear Saturday"/>
              </a:rPr>
              <a:t> và </a:t>
            </a:r>
            <a:r>
              <a:rPr lang="en-US" sz="3499" spc="262" dirty="0" err="1">
                <a:solidFill>
                  <a:srgbClr val="000000"/>
                </a:solidFill>
                <a:latin typeface="#9Slide05 Dear Saturday"/>
              </a:rPr>
              <a:t>mạch</a:t>
            </a:r>
            <a:r>
              <a:rPr lang="en-US" sz="3499" spc="262" dirty="0">
                <a:solidFill>
                  <a:srgbClr val="000000"/>
                </a:solidFill>
                <a:latin typeface="#9Slide05 Dear Saturday"/>
              </a:rPr>
              <a:t> </a:t>
            </a:r>
            <a:r>
              <a:rPr lang="en-US" sz="3499" spc="262" dirty="0" err="1">
                <a:solidFill>
                  <a:srgbClr val="000000"/>
                </a:solidFill>
                <a:latin typeface="#9Slide05 Dear Saturday"/>
              </a:rPr>
              <a:t>cảm</a:t>
            </a:r>
            <a:r>
              <a:rPr lang="en-US" sz="3499" spc="262" dirty="0">
                <a:solidFill>
                  <a:srgbClr val="000000"/>
                </a:solidFill>
                <a:latin typeface="#9Slide05 Dear Saturday"/>
              </a:rPr>
              <a:t> </a:t>
            </a:r>
            <a:r>
              <a:rPr lang="en-US" sz="3499" spc="262" dirty="0" err="1">
                <a:solidFill>
                  <a:srgbClr val="000000"/>
                </a:solidFill>
                <a:latin typeface="#9Slide05 Dear Saturday"/>
              </a:rPr>
              <a:t>xúc</a:t>
            </a:r>
            <a:endParaRPr lang="en-US" sz="3499" spc="262" dirty="0">
              <a:solidFill>
                <a:srgbClr val="000000"/>
              </a:solidFill>
              <a:latin typeface="#9Slide05 Dear Saturday"/>
            </a:endParaRPr>
          </a:p>
        </p:txBody>
      </p:sp>
      <p:sp>
        <p:nvSpPr>
          <p:cNvPr id="19" name="TextBox 19"/>
          <p:cNvSpPr txBox="1"/>
          <p:nvPr/>
        </p:nvSpPr>
        <p:spPr>
          <a:xfrm>
            <a:off x="10750836" y="4067883"/>
            <a:ext cx="7105999" cy="2820431"/>
          </a:xfrm>
          <a:prstGeom prst="rect">
            <a:avLst/>
          </a:prstGeom>
        </p:spPr>
        <p:txBody>
          <a:bodyPr lIns="0" tIns="0" rIns="0" bIns="0" rtlCol="0" anchor="t">
            <a:spAutoFit/>
          </a:bodyPr>
          <a:lstStyle/>
          <a:p>
            <a:pPr algn="just">
              <a:lnSpc>
                <a:spcPts val="5667"/>
              </a:lnSpc>
            </a:pPr>
            <a:r>
              <a:rPr lang="en-US" sz="3542" spc="3">
                <a:solidFill>
                  <a:srgbClr val="FFFFFF"/>
                </a:solidFill>
                <a:latin typeface="#9Slide05 Dear Saturday"/>
              </a:rPr>
              <a:t>Nam quốc sơn hà Nam đế cư,</a:t>
            </a:r>
          </a:p>
          <a:p>
            <a:pPr algn="just">
              <a:lnSpc>
                <a:spcPts val="5667"/>
              </a:lnSpc>
            </a:pPr>
            <a:r>
              <a:rPr lang="en-US" sz="3542" spc="3">
                <a:solidFill>
                  <a:srgbClr val="FFFFFF"/>
                </a:solidFill>
                <a:latin typeface="#9Slide05 Dear Saturday"/>
              </a:rPr>
              <a:t>Tiệt nhiên định phận tại thiên thư.</a:t>
            </a:r>
          </a:p>
          <a:p>
            <a:pPr algn="just">
              <a:lnSpc>
                <a:spcPts val="5667"/>
              </a:lnSpc>
            </a:pPr>
            <a:r>
              <a:rPr lang="en-US" sz="3542" spc="3">
                <a:solidFill>
                  <a:srgbClr val="FFFFFF"/>
                </a:solidFill>
                <a:latin typeface="#9Slide05 Dear Saturday"/>
              </a:rPr>
              <a:t>Như hà nghịch lỗ lai xâm phạm,</a:t>
            </a:r>
          </a:p>
          <a:p>
            <a:pPr algn="just">
              <a:lnSpc>
                <a:spcPts val="5667"/>
              </a:lnSpc>
            </a:pPr>
            <a:r>
              <a:rPr lang="en-US" sz="3542" spc="3">
                <a:solidFill>
                  <a:srgbClr val="FFFFFF"/>
                </a:solidFill>
                <a:latin typeface="#9Slide05 Dear Saturday"/>
              </a:rPr>
              <a:t>Nhữ đẳng hành khan thủ bại hư.</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3956740" y="1028700"/>
          <a:ext cx="11986642" cy="8715376"/>
        </p:xfrm>
        <a:graphic>
          <a:graphicData uri="http://schemas.openxmlformats.org/drawingml/2006/table">
            <a:tbl>
              <a:tblPr/>
              <a:tblGrid>
                <a:gridCol w="2408274">
                  <a:extLst>
                    <a:ext uri="{9D8B030D-6E8A-4147-A177-3AD203B41FA5}">
                      <a16:colId xmlns:a16="http://schemas.microsoft.com/office/drawing/2014/main" val="20000"/>
                    </a:ext>
                  </a:extLst>
                </a:gridCol>
                <a:gridCol w="9578368">
                  <a:extLst>
                    <a:ext uri="{9D8B030D-6E8A-4147-A177-3AD203B41FA5}">
                      <a16:colId xmlns:a16="http://schemas.microsoft.com/office/drawing/2014/main" val="20001"/>
                    </a:ext>
                  </a:extLst>
                </a:gridCol>
              </a:tblGrid>
              <a:tr h="1089422">
                <a:tc>
                  <a:txBody>
                    <a:bodyPr/>
                    <a:lstStyle/>
                    <a:p>
                      <a:pPr algn="l">
                        <a:lnSpc>
                          <a:spcPts val="4900"/>
                        </a:lnSpc>
                        <a:defRPr/>
                      </a:pPr>
                      <a:r>
                        <a:rPr lang="en-US" sz="3500">
                          <a:solidFill>
                            <a:srgbClr val="FBF7EE"/>
                          </a:solidFill>
                          <a:latin typeface="Roboto Condensed Bold"/>
                        </a:rPr>
                        <a:t>Dữ kiện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a:solidFill>
                            <a:srgbClr val="FBF7EE"/>
                          </a:solidFill>
                          <a:latin typeface="Roboto Condensed Bold"/>
                        </a:rPr>
                        <a:t>Đáp án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5D738A">
                            <a:alpha val="62000"/>
                          </a:srgbClr>
                        </a:gs>
                        <a:gs pos="100000">
                          <a:srgbClr val="5D738A">
                            <a:alpha val="61500"/>
                          </a:srgbClr>
                        </a:gs>
                      </a:gsLst>
                      <a:lin ang="0"/>
                    </a:gradFill>
                  </a:tcPr>
                </a:tc>
                <a:extLst>
                  <a:ext uri="{0D108BD9-81ED-4DB2-BD59-A6C34878D82A}">
                    <a16:rowId xmlns:a16="http://schemas.microsoft.com/office/drawing/2014/main" val="10000"/>
                  </a:ext>
                </a:extLst>
              </a:tr>
              <a:tr h="1089422">
                <a:tc>
                  <a:txBody>
                    <a:bodyPr/>
                    <a:lstStyle/>
                    <a:p>
                      <a:pPr algn="l">
                        <a:lnSpc>
                          <a:spcPts val="4900"/>
                        </a:lnSpc>
                        <a:defRPr/>
                      </a:pPr>
                      <a:r>
                        <a:rPr lang="en-US" sz="3500">
                          <a:solidFill>
                            <a:srgbClr val="FBF7EE"/>
                          </a:solidFill>
                          <a:latin typeface="Roboto Condensed"/>
                        </a:rPr>
                        <a:t>TN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a16="http://schemas.microsoft.com/office/drawing/2014/main" val="10001"/>
                  </a:ext>
                </a:extLst>
              </a:tr>
              <a:tr h="1089422">
                <a:tc>
                  <a:txBody>
                    <a:bodyPr/>
                    <a:lstStyle/>
                    <a:p>
                      <a:pPr algn="l">
                        <a:lnSpc>
                          <a:spcPts val="4900"/>
                        </a:lnSpc>
                        <a:defRPr/>
                      </a:pPr>
                      <a:r>
                        <a:rPr lang="en-US" sz="3500">
                          <a:solidFill>
                            <a:srgbClr val="FBF7EE"/>
                          </a:solidFill>
                          <a:latin typeface="Roboto Condensed"/>
                        </a:rPr>
                        <a:t>TSC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a16="http://schemas.microsoft.com/office/drawing/2014/main" val="10002"/>
                  </a:ext>
                </a:extLst>
              </a:tr>
              <a:tr h="1089422">
                <a:tc>
                  <a:txBody>
                    <a:bodyPr/>
                    <a:lstStyle/>
                    <a:p>
                      <a:pPr algn="l">
                        <a:lnSpc>
                          <a:spcPts val="4900"/>
                        </a:lnSpc>
                        <a:defRPr/>
                      </a:pPr>
                      <a:r>
                        <a:rPr lang="en-US" sz="3500">
                          <a:solidFill>
                            <a:srgbClr val="FBF7EE"/>
                          </a:solidFill>
                          <a:latin typeface="Roboto Condensed"/>
                        </a:rPr>
                        <a:t>HK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a16="http://schemas.microsoft.com/office/drawing/2014/main" val="10003"/>
                  </a:ext>
                </a:extLst>
              </a:tr>
              <a:tr h="1089422">
                <a:tc>
                  <a:txBody>
                    <a:bodyPr/>
                    <a:lstStyle/>
                    <a:p>
                      <a:pPr algn="l">
                        <a:lnSpc>
                          <a:spcPts val="4900"/>
                        </a:lnSpc>
                        <a:defRPr/>
                      </a:pPr>
                      <a:r>
                        <a:rPr lang="en-US" sz="3500">
                          <a:solidFill>
                            <a:srgbClr val="FBF7EE"/>
                          </a:solidFill>
                          <a:latin typeface="Roboto Condensed"/>
                        </a:rPr>
                        <a:t>TC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89422">
                <a:tc>
                  <a:txBody>
                    <a:bodyPr/>
                    <a:lstStyle/>
                    <a:p>
                      <a:pPr algn="l">
                        <a:lnSpc>
                          <a:spcPts val="4900"/>
                        </a:lnSpc>
                        <a:defRPr/>
                      </a:pPr>
                      <a:r>
                        <a:rPr lang="en-US" sz="3500">
                          <a:solidFill>
                            <a:srgbClr val="FBF7EE"/>
                          </a:solidFill>
                          <a:latin typeface="Roboto Condensed"/>
                        </a:rPr>
                        <a:t>TNN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89422">
                <a:tc>
                  <a:txBody>
                    <a:bodyPr/>
                    <a:lstStyle/>
                    <a:p>
                      <a:pPr algn="l">
                        <a:lnSpc>
                          <a:spcPts val="4900"/>
                        </a:lnSpc>
                        <a:defRPr/>
                      </a:pPr>
                      <a:r>
                        <a:rPr lang="en-US" sz="3500">
                          <a:solidFill>
                            <a:srgbClr val="FBF7EE"/>
                          </a:solidFill>
                          <a:latin typeface="Roboto Condensed"/>
                        </a:rPr>
                        <a:t>TLB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89422">
                <a:tc>
                  <a:txBody>
                    <a:bodyPr/>
                    <a:lstStyle/>
                    <a:p>
                      <a:pPr algn="l">
                        <a:lnSpc>
                          <a:spcPts val="4900"/>
                        </a:lnSpc>
                        <a:defRPr/>
                      </a:pPr>
                      <a:r>
                        <a:rPr lang="en-US" sz="3500">
                          <a:solidFill>
                            <a:srgbClr val="FBF7EE"/>
                          </a:solidFill>
                          <a:latin typeface="Roboto Condensed"/>
                        </a:rPr>
                        <a:t>TĐL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3"/>
          <p:cNvSpPr txBox="1"/>
          <p:nvPr/>
        </p:nvSpPr>
        <p:spPr>
          <a:xfrm rot="-5400000">
            <a:off x="-2632302" y="4619626"/>
            <a:ext cx="8531680" cy="1533525"/>
          </a:xfrm>
          <a:prstGeom prst="rect">
            <a:avLst/>
          </a:prstGeom>
        </p:spPr>
        <p:txBody>
          <a:bodyPr lIns="0" tIns="0" rIns="0" bIns="0" rtlCol="0" anchor="t">
            <a:spAutoFit/>
          </a:bodyPr>
          <a:lstStyle/>
          <a:p>
            <a:pPr algn="ctr">
              <a:lnSpc>
                <a:spcPts val="12599"/>
              </a:lnSpc>
              <a:spcBef>
                <a:spcPct val="0"/>
              </a:spcBef>
            </a:pPr>
            <a:r>
              <a:rPr lang="en-US" sz="9000">
                <a:solidFill>
                  <a:srgbClr val="2A3D43"/>
                </a:solidFill>
                <a:latin typeface="Fraunces Bold"/>
              </a:rPr>
              <a:t>KHỞI ĐỘNG</a:t>
            </a:r>
          </a:p>
        </p:txBody>
      </p:sp>
      <p:sp>
        <p:nvSpPr>
          <p:cNvPr id="4" name="Freeform 4"/>
          <p:cNvSpPr/>
          <p:nvPr/>
        </p:nvSpPr>
        <p:spPr>
          <a:xfrm rot="-8191927" flipH="1">
            <a:off x="12762481" y="-2009376"/>
            <a:ext cx="12121364" cy="10098612"/>
          </a:xfrm>
          <a:custGeom>
            <a:avLst/>
            <a:gdLst/>
            <a:ahLst/>
            <a:cxnLst/>
            <a:rect l="l" t="t" r="r" b="b"/>
            <a:pathLst>
              <a:path w="12121364" h="10098612">
                <a:moveTo>
                  <a:pt x="12121365" y="0"/>
                </a:moveTo>
                <a:lnTo>
                  <a:pt x="0" y="0"/>
                </a:lnTo>
                <a:lnTo>
                  <a:pt x="0" y="10098612"/>
                </a:lnTo>
                <a:lnTo>
                  <a:pt x="12121365" y="10098612"/>
                </a:lnTo>
                <a:lnTo>
                  <a:pt x="1212136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4"/>
            <a:stretch>
              <a:fillRect r="-57559" b="-80311"/>
            </a:stretch>
          </a:blipFill>
        </p:spPr>
        <p:txBody>
          <a:bodyPr/>
          <a:lstStyle/>
          <a:p>
            <a:endParaRPr lang="en-US"/>
          </a:p>
        </p:txBody>
      </p:sp>
      <p:sp>
        <p:nvSpPr>
          <p:cNvPr id="6" name="Freeform 6"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4"/>
            <a:stretch>
              <a:fillRect l="-74054" t="-119688" r="-23449"/>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744774" y="258989"/>
            <a:ext cx="6542333" cy="1107116"/>
            <a:chOff x="0" y="0"/>
            <a:chExt cx="3916324" cy="662734"/>
          </a:xfrm>
        </p:grpSpPr>
        <p:sp>
          <p:nvSpPr>
            <p:cNvPr id="3" name="Freeform 3"/>
            <p:cNvSpPr/>
            <p:nvPr/>
          </p:nvSpPr>
          <p:spPr>
            <a:xfrm>
              <a:off x="0" y="0"/>
              <a:ext cx="3916324" cy="662734"/>
            </a:xfrm>
            <a:custGeom>
              <a:avLst/>
              <a:gdLst/>
              <a:ahLst/>
              <a:cxnLst/>
              <a:rect l="l" t="t" r="r" b="b"/>
              <a:pathLst>
                <a:path w="3916324" h="662734">
                  <a:moveTo>
                    <a:pt x="0" y="0"/>
                  </a:moveTo>
                  <a:lnTo>
                    <a:pt x="3916324" y="0"/>
                  </a:lnTo>
                  <a:lnTo>
                    <a:pt x="3916324" y="662734"/>
                  </a:lnTo>
                  <a:lnTo>
                    <a:pt x="0" y="662734"/>
                  </a:lnTo>
                  <a:close/>
                </a:path>
              </a:pathLst>
            </a:custGeom>
            <a:solidFill>
              <a:srgbClr val="FBF7EE"/>
            </a:solidFill>
          </p:spPr>
          <p:txBody>
            <a:bodyPr/>
            <a:lstStyle/>
            <a:p>
              <a:endParaRPr lang="en-US"/>
            </a:p>
          </p:txBody>
        </p:sp>
        <p:sp>
          <p:nvSpPr>
            <p:cNvPr id="4" name="TextBox 4"/>
            <p:cNvSpPr txBox="1"/>
            <p:nvPr/>
          </p:nvSpPr>
          <p:spPr>
            <a:xfrm>
              <a:off x="0" y="-38100"/>
              <a:ext cx="3916324" cy="700834"/>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838999" y="2484219"/>
            <a:ext cx="11800821" cy="5753042"/>
          </a:xfrm>
          <a:prstGeom prst="rect">
            <a:avLst/>
          </a:prstGeom>
        </p:spPr>
        <p:txBody>
          <a:bodyPr lIns="0" tIns="0" rIns="0" bIns="0" rtlCol="0" anchor="t">
            <a:spAutoFit/>
          </a:bodyPr>
          <a:lstStyle/>
          <a:p>
            <a:pPr algn="just">
              <a:lnSpc>
                <a:spcPts val="4728"/>
              </a:lnSpc>
            </a:pPr>
            <a:endParaRPr dirty="0"/>
          </a:p>
          <a:p>
            <a:pPr algn="l">
              <a:lnSpc>
                <a:spcPts val="4728"/>
              </a:lnSpc>
            </a:pPr>
            <a:endParaRPr dirty="0"/>
          </a:p>
          <a:p>
            <a:pPr algn="ctr">
              <a:lnSpc>
                <a:spcPts val="6160"/>
              </a:lnSpc>
            </a:pPr>
            <a:r>
              <a:rPr lang="en-US" sz="4400" dirty="0">
                <a:solidFill>
                  <a:srgbClr val="F4B006"/>
                </a:solidFill>
                <a:latin typeface="#9Slide05 VL Fadilla"/>
              </a:rPr>
              <a:t>“Nam </a:t>
            </a:r>
            <a:r>
              <a:rPr lang="en-US" sz="4400" dirty="0" err="1">
                <a:solidFill>
                  <a:srgbClr val="F4B006"/>
                </a:solidFill>
                <a:latin typeface="#9Slide05 VL Fadilla"/>
              </a:rPr>
              <a:t>quốc</a:t>
            </a:r>
            <a:r>
              <a:rPr lang="en-US" sz="4400" dirty="0">
                <a:solidFill>
                  <a:srgbClr val="F4B006"/>
                </a:solidFill>
                <a:latin typeface="#9Slide05 VL Fadilla"/>
              </a:rPr>
              <a:t> </a:t>
            </a:r>
            <a:r>
              <a:rPr lang="en-US" sz="4400" dirty="0" err="1">
                <a:solidFill>
                  <a:srgbClr val="F4B006"/>
                </a:solidFill>
                <a:latin typeface="#9Slide05 VL Fadilla"/>
              </a:rPr>
              <a:t>sơn</a:t>
            </a:r>
            <a:r>
              <a:rPr lang="en-US" sz="4400" dirty="0">
                <a:solidFill>
                  <a:srgbClr val="F4B006"/>
                </a:solidFill>
                <a:latin typeface="#9Slide05 VL Fadilla"/>
              </a:rPr>
              <a:t> </a:t>
            </a:r>
            <a:r>
              <a:rPr lang="en-US" sz="4400" dirty="0" err="1">
                <a:solidFill>
                  <a:srgbClr val="F4B006"/>
                </a:solidFill>
                <a:latin typeface="#9Slide05 VL Fadilla"/>
              </a:rPr>
              <a:t>hà</a:t>
            </a:r>
            <a:r>
              <a:rPr lang="en-US" sz="4400" dirty="0">
                <a:solidFill>
                  <a:srgbClr val="F4B006"/>
                </a:solidFill>
                <a:latin typeface="#9Slide05 VL Fadilla"/>
              </a:rPr>
              <a:t> Nam </a:t>
            </a:r>
            <a:r>
              <a:rPr lang="en-US" sz="4400" dirty="0" err="1">
                <a:solidFill>
                  <a:srgbClr val="F4B006"/>
                </a:solidFill>
                <a:latin typeface="#9Slide05 VL Fadilla"/>
              </a:rPr>
              <a:t>đế</a:t>
            </a:r>
            <a:r>
              <a:rPr lang="en-US" sz="4400" dirty="0">
                <a:solidFill>
                  <a:srgbClr val="F4B006"/>
                </a:solidFill>
                <a:latin typeface="#9Slide05 VL Fadilla"/>
              </a:rPr>
              <a:t> </a:t>
            </a:r>
            <a:r>
              <a:rPr lang="en-US" sz="4400" dirty="0" err="1">
                <a:solidFill>
                  <a:srgbClr val="F4B006"/>
                </a:solidFill>
                <a:latin typeface="#9Slide05 VL Fadilla"/>
              </a:rPr>
              <a:t>cư</a:t>
            </a:r>
            <a:endParaRPr lang="en-US" sz="4400" dirty="0">
              <a:solidFill>
                <a:srgbClr val="F4B006"/>
              </a:solidFill>
              <a:latin typeface="#9Slide05 VL Fadilla"/>
            </a:endParaRPr>
          </a:p>
          <a:p>
            <a:pPr algn="ctr">
              <a:lnSpc>
                <a:spcPts val="4728"/>
              </a:lnSpc>
            </a:pPr>
            <a:r>
              <a:rPr lang="en-US" sz="3377" dirty="0">
                <a:solidFill>
                  <a:srgbClr val="F4B006"/>
                </a:solidFill>
                <a:latin typeface="Roboto Condensed"/>
              </a:rPr>
              <a:t>(</a:t>
            </a:r>
            <a:r>
              <a:rPr lang="en-US" sz="3377" dirty="0" err="1">
                <a:solidFill>
                  <a:srgbClr val="F4B006"/>
                </a:solidFill>
                <a:latin typeface="Roboto Condensed"/>
              </a:rPr>
              <a:t>Sông</a:t>
            </a:r>
            <a:r>
              <a:rPr lang="en-US" sz="3377" dirty="0">
                <a:solidFill>
                  <a:srgbClr val="F4B006"/>
                </a:solidFill>
                <a:latin typeface="Roboto Condensed"/>
              </a:rPr>
              <a:t> </a:t>
            </a:r>
            <a:r>
              <a:rPr lang="en-US" sz="3377" dirty="0" err="1">
                <a:solidFill>
                  <a:srgbClr val="F4B006"/>
                </a:solidFill>
                <a:latin typeface="Roboto Condensed"/>
              </a:rPr>
              <a:t>núi</a:t>
            </a:r>
            <a:r>
              <a:rPr lang="en-US" sz="3377" dirty="0">
                <a:solidFill>
                  <a:srgbClr val="F4B006"/>
                </a:solidFill>
                <a:latin typeface="Roboto Condensed"/>
              </a:rPr>
              <a:t> </a:t>
            </a:r>
            <a:r>
              <a:rPr lang="en-US" sz="3377" dirty="0" err="1">
                <a:solidFill>
                  <a:srgbClr val="F4B006"/>
                </a:solidFill>
                <a:latin typeface="Roboto Condensed"/>
              </a:rPr>
              <a:t>nước</a:t>
            </a:r>
            <a:r>
              <a:rPr lang="en-US" sz="3377" dirty="0">
                <a:solidFill>
                  <a:srgbClr val="F4B006"/>
                </a:solidFill>
                <a:latin typeface="Roboto Condensed"/>
              </a:rPr>
              <a:t> Nam, </a:t>
            </a:r>
            <a:r>
              <a:rPr lang="en-US" sz="3377" dirty="0" err="1">
                <a:solidFill>
                  <a:srgbClr val="F4B006"/>
                </a:solidFill>
                <a:latin typeface="Roboto Condensed"/>
              </a:rPr>
              <a:t>vua</a:t>
            </a:r>
            <a:r>
              <a:rPr lang="en-US" sz="3377" dirty="0">
                <a:solidFill>
                  <a:srgbClr val="F4B006"/>
                </a:solidFill>
                <a:latin typeface="Roboto Condensed"/>
              </a:rPr>
              <a:t> Nam ở)</a:t>
            </a:r>
          </a:p>
          <a:p>
            <a:pPr algn="ctr">
              <a:lnSpc>
                <a:spcPts val="6160"/>
              </a:lnSpc>
            </a:pPr>
            <a:r>
              <a:rPr lang="en-US" sz="4400" dirty="0" err="1">
                <a:solidFill>
                  <a:srgbClr val="FBF7EE"/>
                </a:solidFill>
                <a:latin typeface="#9Slide05 VL Fadilla"/>
              </a:rPr>
              <a:t>Tiệt</a:t>
            </a:r>
            <a:r>
              <a:rPr lang="en-US" sz="4400" dirty="0">
                <a:solidFill>
                  <a:srgbClr val="FBF7EE"/>
                </a:solidFill>
                <a:latin typeface="#9Slide05 VL Fadilla"/>
              </a:rPr>
              <a:t> </a:t>
            </a:r>
            <a:r>
              <a:rPr lang="en-US" sz="4400" dirty="0" err="1">
                <a:solidFill>
                  <a:srgbClr val="FBF7EE"/>
                </a:solidFill>
                <a:latin typeface="#9Slide05 VL Fadilla"/>
              </a:rPr>
              <a:t>nhiên</a:t>
            </a:r>
            <a:r>
              <a:rPr lang="en-US" sz="4400" dirty="0">
                <a:solidFill>
                  <a:srgbClr val="FBF7EE"/>
                </a:solidFill>
                <a:latin typeface="#9Slide05 VL Fadilla"/>
              </a:rPr>
              <a:t> </a:t>
            </a:r>
            <a:r>
              <a:rPr lang="en-US" sz="4400" dirty="0" err="1">
                <a:solidFill>
                  <a:srgbClr val="FBF7EE"/>
                </a:solidFill>
                <a:latin typeface="#9Slide05 VL Fadilla"/>
              </a:rPr>
              <a:t>định</a:t>
            </a:r>
            <a:r>
              <a:rPr lang="en-US" sz="4400" dirty="0">
                <a:solidFill>
                  <a:srgbClr val="FBF7EE"/>
                </a:solidFill>
                <a:latin typeface="#9Slide05 VL Fadilla"/>
              </a:rPr>
              <a:t> phận </a:t>
            </a:r>
            <a:r>
              <a:rPr lang="en-US" sz="4400" dirty="0" err="1">
                <a:solidFill>
                  <a:srgbClr val="FBF7EE"/>
                </a:solidFill>
                <a:latin typeface="#9Slide05 VL Fadilla"/>
              </a:rPr>
              <a:t>tại</a:t>
            </a:r>
            <a:r>
              <a:rPr lang="en-US" sz="4400" dirty="0">
                <a:solidFill>
                  <a:srgbClr val="FBF7EE"/>
                </a:solidFill>
                <a:latin typeface="#9Slide05 VL Fadilla"/>
              </a:rPr>
              <a:t> </a:t>
            </a:r>
            <a:r>
              <a:rPr lang="en-US" sz="4400" dirty="0" err="1">
                <a:solidFill>
                  <a:srgbClr val="FBF7EE"/>
                </a:solidFill>
                <a:latin typeface="#9Slide05 VL Fadilla"/>
              </a:rPr>
              <a:t>thiên</a:t>
            </a:r>
            <a:r>
              <a:rPr lang="en-US" sz="4400" dirty="0">
                <a:solidFill>
                  <a:srgbClr val="FBF7EE"/>
                </a:solidFill>
                <a:latin typeface="#9Slide05 VL Fadilla"/>
              </a:rPr>
              <a:t> </a:t>
            </a:r>
            <a:r>
              <a:rPr lang="en-US" sz="4400" dirty="0" err="1">
                <a:solidFill>
                  <a:srgbClr val="FBF7EE"/>
                </a:solidFill>
                <a:latin typeface="#9Slide05 VL Fadilla"/>
              </a:rPr>
              <a:t>thư</a:t>
            </a:r>
            <a:endParaRPr lang="en-US" sz="4400" dirty="0">
              <a:solidFill>
                <a:srgbClr val="FBF7EE"/>
              </a:solidFill>
              <a:latin typeface="#9Slide05 VL Fadilla"/>
            </a:endParaRPr>
          </a:p>
          <a:p>
            <a:pPr algn="ctr">
              <a:lnSpc>
                <a:spcPts val="4728"/>
              </a:lnSpc>
            </a:pPr>
            <a:r>
              <a:rPr lang="en-US" sz="3377" dirty="0">
                <a:solidFill>
                  <a:srgbClr val="FBF7EE"/>
                </a:solidFill>
                <a:latin typeface="Roboto Condensed"/>
              </a:rPr>
              <a:t>(</a:t>
            </a:r>
            <a:r>
              <a:rPr lang="en-US" sz="3377" dirty="0" err="1">
                <a:solidFill>
                  <a:srgbClr val="FBF7EE"/>
                </a:solidFill>
                <a:latin typeface="Roboto Condensed"/>
              </a:rPr>
              <a:t>Rành</a:t>
            </a:r>
            <a:r>
              <a:rPr lang="en-US" sz="3377" dirty="0">
                <a:solidFill>
                  <a:srgbClr val="FBF7EE"/>
                </a:solidFill>
                <a:latin typeface="Roboto Condensed"/>
              </a:rPr>
              <a:t> </a:t>
            </a:r>
            <a:r>
              <a:rPr lang="en-US" sz="3377" dirty="0" err="1">
                <a:solidFill>
                  <a:srgbClr val="FBF7EE"/>
                </a:solidFill>
                <a:latin typeface="Roboto Condensed"/>
              </a:rPr>
              <a:t>rành</a:t>
            </a:r>
            <a:r>
              <a:rPr lang="en-US" sz="3377" dirty="0">
                <a:solidFill>
                  <a:srgbClr val="FBF7EE"/>
                </a:solidFill>
                <a:latin typeface="Roboto Condensed"/>
              </a:rPr>
              <a:t> </a:t>
            </a:r>
            <a:r>
              <a:rPr lang="en-US" sz="3377" dirty="0" err="1">
                <a:solidFill>
                  <a:srgbClr val="FBF7EE"/>
                </a:solidFill>
                <a:latin typeface="Roboto Condensed"/>
              </a:rPr>
              <a:t>định</a:t>
            </a:r>
            <a:r>
              <a:rPr lang="en-US" sz="3377" dirty="0">
                <a:solidFill>
                  <a:srgbClr val="FBF7EE"/>
                </a:solidFill>
                <a:latin typeface="Roboto Condensed"/>
              </a:rPr>
              <a:t> phận ở </a:t>
            </a:r>
            <a:r>
              <a:rPr lang="en-US" sz="3377" dirty="0" err="1">
                <a:solidFill>
                  <a:srgbClr val="FBF7EE"/>
                </a:solidFill>
                <a:latin typeface="Roboto Condensed"/>
              </a:rPr>
              <a:t>sách</a:t>
            </a:r>
            <a:r>
              <a:rPr lang="en-US" sz="3377" dirty="0">
                <a:solidFill>
                  <a:srgbClr val="FBF7EE"/>
                </a:solidFill>
                <a:latin typeface="Roboto Condensed"/>
              </a:rPr>
              <a:t> </a:t>
            </a:r>
            <a:r>
              <a:rPr lang="en-US" sz="3377" dirty="0" err="1">
                <a:solidFill>
                  <a:srgbClr val="FBF7EE"/>
                </a:solidFill>
                <a:latin typeface="Roboto Condensed"/>
              </a:rPr>
              <a:t>trời</a:t>
            </a:r>
            <a:r>
              <a:rPr lang="en-US" sz="3377" dirty="0">
                <a:solidFill>
                  <a:srgbClr val="FBF7EE"/>
                </a:solidFill>
                <a:latin typeface="Roboto Condensed"/>
              </a:rPr>
              <a:t>)”</a:t>
            </a:r>
          </a:p>
          <a:p>
            <a:pPr algn="just">
              <a:lnSpc>
                <a:spcPts val="4728"/>
              </a:lnSpc>
            </a:pPr>
            <a:r>
              <a:rPr lang="en-US" sz="3377" dirty="0">
                <a:solidFill>
                  <a:srgbClr val="FBF7EE"/>
                </a:solidFill>
                <a:latin typeface="Roboto Condensed"/>
              </a:rPr>
              <a:t>    </a:t>
            </a:r>
          </a:p>
          <a:p>
            <a:pPr algn="just">
              <a:lnSpc>
                <a:spcPts val="4728"/>
              </a:lnSpc>
            </a:pPr>
            <a:endParaRPr lang="en-US" sz="3377" dirty="0">
              <a:solidFill>
                <a:srgbClr val="FBF7EE"/>
              </a:solidFill>
              <a:latin typeface="Roboto Condensed"/>
            </a:endParaRPr>
          </a:p>
          <a:p>
            <a:pPr algn="just">
              <a:lnSpc>
                <a:spcPts val="4728"/>
              </a:lnSpc>
            </a:pPr>
            <a:endParaRPr lang="en-US" sz="3377" dirty="0">
              <a:solidFill>
                <a:srgbClr val="FBF7EE"/>
              </a:solidFill>
              <a:latin typeface="Roboto Condensed"/>
            </a:endParaRPr>
          </a:p>
        </p:txBody>
      </p:sp>
      <p:sp>
        <p:nvSpPr>
          <p:cNvPr id="6" name="TextBox 6"/>
          <p:cNvSpPr txBox="1"/>
          <p:nvPr/>
        </p:nvSpPr>
        <p:spPr>
          <a:xfrm>
            <a:off x="1028700" y="466188"/>
            <a:ext cx="5000153" cy="623502"/>
          </a:xfrm>
          <a:prstGeom prst="rect">
            <a:avLst/>
          </a:prstGeom>
        </p:spPr>
        <p:txBody>
          <a:bodyPr lIns="0" tIns="0" rIns="0" bIns="0" rtlCol="0" anchor="t">
            <a:spAutoFit/>
          </a:bodyPr>
          <a:lstStyle/>
          <a:p>
            <a:pPr algn="ctr">
              <a:lnSpc>
                <a:spcPts val="5008"/>
              </a:lnSpc>
            </a:pPr>
            <a:r>
              <a:rPr lang="en-US" sz="3577">
                <a:solidFill>
                  <a:srgbClr val="000000"/>
                </a:solidFill>
                <a:latin typeface="#9Slide05 Dear Saturday"/>
              </a:rPr>
              <a:t>3.2. Đọc-hiểu văn bản</a:t>
            </a:r>
          </a:p>
        </p:txBody>
      </p:sp>
      <p:grpSp>
        <p:nvGrpSpPr>
          <p:cNvPr id="7" name="Group 7"/>
          <p:cNvGrpSpPr/>
          <p:nvPr/>
        </p:nvGrpSpPr>
        <p:grpSpPr>
          <a:xfrm>
            <a:off x="7862799" y="3709873"/>
            <a:ext cx="3512472" cy="710456"/>
            <a:chOff x="0" y="0"/>
            <a:chExt cx="818364" cy="165528"/>
          </a:xfrm>
        </p:grpSpPr>
        <p:sp>
          <p:nvSpPr>
            <p:cNvPr id="8" name="Freeform 8"/>
            <p:cNvSpPr/>
            <p:nvPr/>
          </p:nvSpPr>
          <p:spPr>
            <a:xfrm>
              <a:off x="0" y="0"/>
              <a:ext cx="818364" cy="165528"/>
            </a:xfrm>
            <a:custGeom>
              <a:avLst/>
              <a:gdLst/>
              <a:ahLst/>
              <a:cxnLst/>
              <a:rect l="l" t="t" r="r" b="b"/>
              <a:pathLst>
                <a:path w="818364" h="165528">
                  <a:moveTo>
                    <a:pt x="0" y="0"/>
                  </a:moveTo>
                  <a:lnTo>
                    <a:pt x="818364" y="0"/>
                  </a:lnTo>
                  <a:lnTo>
                    <a:pt x="818364" y="165528"/>
                  </a:lnTo>
                  <a:lnTo>
                    <a:pt x="0" y="165528"/>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9" name="TextBox 9"/>
            <p:cNvSpPr txBox="1"/>
            <p:nvPr/>
          </p:nvSpPr>
          <p:spPr>
            <a:xfrm>
              <a:off x="0" y="-47625"/>
              <a:ext cx="818364" cy="213153"/>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flipV="1">
            <a:off x="606622" y="4065100"/>
            <a:ext cx="7256175" cy="16056"/>
          </a:xfrm>
          <a:prstGeom prst="line">
            <a:avLst/>
          </a:prstGeom>
          <a:ln w="28575" cap="flat">
            <a:solidFill>
              <a:srgbClr val="FBF7EE"/>
            </a:solidFill>
            <a:prstDash val="solid"/>
            <a:headEnd type="none" w="sm" len="sm"/>
            <a:tailEnd type="none" w="sm" len="sm"/>
          </a:ln>
        </p:spPr>
        <p:txBody>
          <a:bodyPr/>
          <a:lstStyle/>
          <a:p>
            <a:endParaRPr lang="en-US"/>
          </a:p>
        </p:txBody>
      </p:sp>
      <p:sp>
        <p:nvSpPr>
          <p:cNvPr id="11" name="TextBox 11"/>
          <p:cNvSpPr txBox="1"/>
          <p:nvPr/>
        </p:nvSpPr>
        <p:spPr>
          <a:xfrm>
            <a:off x="291948" y="3396687"/>
            <a:ext cx="8548042" cy="480060"/>
          </a:xfrm>
          <a:prstGeom prst="rect">
            <a:avLst/>
          </a:prstGeom>
        </p:spPr>
        <p:txBody>
          <a:bodyPr lIns="0" tIns="0" rIns="0" bIns="0" rtlCol="0" anchor="t">
            <a:spAutoFit/>
          </a:bodyPr>
          <a:lstStyle/>
          <a:p>
            <a:pPr algn="just">
              <a:lnSpc>
                <a:spcPts val="3630"/>
              </a:lnSpc>
            </a:pPr>
            <a:r>
              <a:rPr lang="en-US" sz="3300">
                <a:solidFill>
                  <a:srgbClr val="FBF7EE"/>
                </a:solidFill>
                <a:latin typeface="Roboto Condensed"/>
              </a:rPr>
              <a:t>nước Nam → Nam quốc phân biệt với Bắc quốc</a:t>
            </a:r>
          </a:p>
        </p:txBody>
      </p:sp>
      <p:grpSp>
        <p:nvGrpSpPr>
          <p:cNvPr id="12" name="Group 12"/>
          <p:cNvGrpSpPr/>
          <p:nvPr/>
        </p:nvGrpSpPr>
        <p:grpSpPr>
          <a:xfrm>
            <a:off x="11389098" y="3709873"/>
            <a:ext cx="1732697" cy="689063"/>
            <a:chOff x="0" y="0"/>
            <a:chExt cx="299043" cy="118924"/>
          </a:xfrm>
        </p:grpSpPr>
        <p:sp>
          <p:nvSpPr>
            <p:cNvPr id="13" name="Freeform 13"/>
            <p:cNvSpPr/>
            <p:nvPr/>
          </p:nvSpPr>
          <p:spPr>
            <a:xfrm>
              <a:off x="0" y="0"/>
              <a:ext cx="299043" cy="118924"/>
            </a:xfrm>
            <a:custGeom>
              <a:avLst/>
              <a:gdLst/>
              <a:ahLst/>
              <a:cxnLst/>
              <a:rect l="l" t="t" r="r" b="b"/>
              <a:pathLst>
                <a:path w="299043" h="118924">
                  <a:moveTo>
                    <a:pt x="0" y="0"/>
                  </a:moveTo>
                  <a:lnTo>
                    <a:pt x="299043" y="0"/>
                  </a:lnTo>
                  <a:lnTo>
                    <a:pt x="299043" y="118924"/>
                  </a:lnTo>
                  <a:lnTo>
                    <a:pt x="0" y="118924"/>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14" name="TextBox 14"/>
            <p:cNvSpPr txBox="1"/>
            <p:nvPr/>
          </p:nvSpPr>
          <p:spPr>
            <a:xfrm>
              <a:off x="0" y="-38100"/>
              <a:ext cx="299043" cy="157024"/>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4493042" y="3871357"/>
            <a:ext cx="3509692" cy="3410192"/>
          </a:xfrm>
          <a:prstGeom prst="rect">
            <a:avLst/>
          </a:prstGeom>
        </p:spPr>
        <p:txBody>
          <a:bodyPr lIns="0" tIns="0" rIns="0" bIns="0" rtlCol="0" anchor="t">
            <a:spAutoFit/>
          </a:bodyPr>
          <a:lstStyle/>
          <a:p>
            <a:pPr algn="just">
              <a:lnSpc>
                <a:spcPts val="3849"/>
              </a:lnSpc>
            </a:pPr>
            <a:r>
              <a:rPr lang="en-US" sz="3499">
                <a:solidFill>
                  <a:srgbClr val="FBF7EE"/>
                </a:solidFill>
                <a:latin typeface="Roboto Condensed"/>
              </a:rPr>
              <a:t>vua nước Nam: Cai trị, quản lí và đại diện cho nhân dân nước Nam – ngang hàng với Bắc đế (khác với vương: phụ thuộc vào đế) </a:t>
            </a:r>
          </a:p>
        </p:txBody>
      </p:sp>
      <p:sp>
        <p:nvSpPr>
          <p:cNvPr id="16" name="TextBox 16"/>
          <p:cNvSpPr txBox="1"/>
          <p:nvPr/>
        </p:nvSpPr>
        <p:spPr>
          <a:xfrm>
            <a:off x="291948" y="4084839"/>
            <a:ext cx="7256175" cy="3073400"/>
          </a:xfrm>
          <a:prstGeom prst="rect">
            <a:avLst/>
          </a:prstGeom>
        </p:spPr>
        <p:txBody>
          <a:bodyPr lIns="0" tIns="0" rIns="0" bIns="0" rtlCol="0" anchor="t">
            <a:spAutoFit/>
          </a:bodyPr>
          <a:lstStyle/>
          <a:p>
            <a:pPr algn="just">
              <a:lnSpc>
                <a:spcPts val="4899"/>
              </a:lnSpc>
              <a:spcBef>
                <a:spcPct val="0"/>
              </a:spcBef>
            </a:pPr>
            <a:r>
              <a:rPr lang="en-US" sz="3499" dirty="0">
                <a:solidFill>
                  <a:srgbClr val="FFFFFF"/>
                </a:solidFill>
                <a:latin typeface="Roboto Condensed"/>
              </a:rPr>
              <a:t>→ Nam </a:t>
            </a:r>
            <a:r>
              <a:rPr lang="en-US" sz="3499" dirty="0" err="1">
                <a:solidFill>
                  <a:srgbClr val="FFFFFF"/>
                </a:solidFill>
                <a:latin typeface="Roboto Condensed"/>
              </a:rPr>
              <a:t>quốc</a:t>
            </a:r>
            <a:r>
              <a:rPr lang="en-US" sz="3499" dirty="0">
                <a:solidFill>
                  <a:srgbClr val="FFFFFF"/>
                </a:solidFill>
                <a:latin typeface="Roboto Condensed"/>
              </a:rPr>
              <a:t> </a:t>
            </a:r>
            <a:r>
              <a:rPr lang="en-US" sz="3499" dirty="0" err="1">
                <a:solidFill>
                  <a:srgbClr val="FFFFFF"/>
                </a:solidFill>
                <a:latin typeface="Roboto Condensed"/>
              </a:rPr>
              <a:t>tách</a:t>
            </a:r>
            <a:r>
              <a:rPr lang="en-US" sz="3499" dirty="0">
                <a:solidFill>
                  <a:srgbClr val="FFFFFF"/>
                </a:solidFill>
                <a:latin typeface="Roboto Condensed"/>
              </a:rPr>
              <a:t> </a:t>
            </a:r>
            <a:r>
              <a:rPr lang="en-US" sz="3499" dirty="0" err="1">
                <a:solidFill>
                  <a:srgbClr val="FFFFFF"/>
                </a:solidFill>
                <a:latin typeface="Roboto Condensed"/>
              </a:rPr>
              <a:t>lập</a:t>
            </a:r>
            <a:r>
              <a:rPr lang="en-US" sz="3499" dirty="0">
                <a:solidFill>
                  <a:srgbClr val="FFFFFF"/>
                </a:solidFill>
                <a:latin typeface="Roboto Condensed"/>
              </a:rPr>
              <a:t> </a:t>
            </a:r>
            <a:r>
              <a:rPr lang="en-US" sz="3499" dirty="0" err="1">
                <a:solidFill>
                  <a:srgbClr val="FFFFFF"/>
                </a:solidFill>
                <a:latin typeface="Roboto Condensed"/>
              </a:rPr>
              <a:t>với</a:t>
            </a:r>
            <a:r>
              <a:rPr lang="en-US" sz="3499" dirty="0">
                <a:solidFill>
                  <a:srgbClr val="FFFFFF"/>
                </a:solidFill>
                <a:latin typeface="Roboto Condensed"/>
              </a:rPr>
              <a:t> Bắc </a:t>
            </a:r>
            <a:r>
              <a:rPr lang="en-US" sz="3499" dirty="0" err="1">
                <a:solidFill>
                  <a:srgbClr val="FFFFFF"/>
                </a:solidFill>
                <a:latin typeface="Roboto Condensed"/>
              </a:rPr>
              <a:t>quốc</a:t>
            </a:r>
            <a:r>
              <a:rPr lang="en-US" sz="3499" dirty="0">
                <a:solidFill>
                  <a:srgbClr val="FFFFFF"/>
                </a:solidFill>
                <a:latin typeface="Roboto Condensed"/>
              </a:rPr>
              <a:t>: </a:t>
            </a:r>
            <a:r>
              <a:rPr lang="en-US" sz="3499" dirty="0" err="1">
                <a:solidFill>
                  <a:srgbClr val="FFFFFF"/>
                </a:solidFill>
                <a:latin typeface="Roboto Condensed"/>
              </a:rPr>
              <a:t>Vùng</a:t>
            </a:r>
            <a:r>
              <a:rPr lang="en-US" sz="3499" dirty="0">
                <a:solidFill>
                  <a:srgbClr val="FFFFFF"/>
                </a:solidFill>
                <a:latin typeface="Roboto Condensed"/>
              </a:rPr>
              <a:t> </a:t>
            </a:r>
            <a:r>
              <a:rPr lang="en-US" sz="3499" dirty="0" err="1">
                <a:solidFill>
                  <a:srgbClr val="FFFFFF"/>
                </a:solidFill>
                <a:latin typeface="Roboto Condensed"/>
              </a:rPr>
              <a:t>sông</a:t>
            </a:r>
            <a:r>
              <a:rPr lang="en-US" sz="3499" dirty="0">
                <a:solidFill>
                  <a:srgbClr val="FFFFFF"/>
                </a:solidFill>
                <a:latin typeface="Roboto Condensed"/>
              </a:rPr>
              <a:t> </a:t>
            </a:r>
            <a:r>
              <a:rPr lang="en-US" sz="3499" dirty="0" err="1">
                <a:solidFill>
                  <a:srgbClr val="FFFFFF"/>
                </a:solidFill>
                <a:latin typeface="Roboto Condensed"/>
              </a:rPr>
              <a:t>núi</a:t>
            </a:r>
            <a:r>
              <a:rPr lang="en-US" sz="3499" dirty="0">
                <a:solidFill>
                  <a:srgbClr val="FFFFFF"/>
                </a:solidFill>
                <a:latin typeface="Roboto Condensed"/>
              </a:rPr>
              <a:t> </a:t>
            </a:r>
            <a:r>
              <a:rPr lang="en-US" sz="3499" dirty="0" err="1">
                <a:solidFill>
                  <a:srgbClr val="FFFFFF"/>
                </a:solidFill>
                <a:latin typeface="Roboto Condensed"/>
              </a:rPr>
              <a:t>phía</a:t>
            </a:r>
            <a:r>
              <a:rPr lang="en-US" sz="3499" dirty="0">
                <a:solidFill>
                  <a:srgbClr val="FFFFFF"/>
                </a:solidFill>
                <a:latin typeface="Roboto Condensed"/>
              </a:rPr>
              <a:t> Nam </a:t>
            </a:r>
            <a:r>
              <a:rPr lang="en-US" sz="3499" dirty="0" err="1">
                <a:solidFill>
                  <a:srgbClr val="FFFFFF"/>
                </a:solidFill>
                <a:latin typeface="Roboto Condensed"/>
              </a:rPr>
              <a:t>là</a:t>
            </a:r>
            <a:r>
              <a:rPr lang="en-US" sz="3499" dirty="0">
                <a:solidFill>
                  <a:srgbClr val="FFFFFF"/>
                </a:solidFill>
                <a:latin typeface="Roboto Condensed"/>
              </a:rPr>
              <a:t> </a:t>
            </a:r>
            <a:r>
              <a:rPr lang="en-US" sz="3499" dirty="0" err="1">
                <a:solidFill>
                  <a:srgbClr val="FFFFFF"/>
                </a:solidFill>
                <a:latin typeface="Roboto Condensed"/>
              </a:rPr>
              <a:t>một</a:t>
            </a:r>
            <a:r>
              <a:rPr lang="en-US" sz="3499" dirty="0">
                <a:solidFill>
                  <a:srgbClr val="FFFFFF"/>
                </a:solidFill>
                <a:latin typeface="Roboto Condensed"/>
              </a:rPr>
              <a:t> </a:t>
            </a:r>
            <a:r>
              <a:rPr lang="en-US" sz="3499" dirty="0" err="1">
                <a:solidFill>
                  <a:srgbClr val="FFFFFF"/>
                </a:solidFill>
                <a:latin typeface="Roboto Condensed"/>
              </a:rPr>
              <a:t>nước</a:t>
            </a:r>
            <a:r>
              <a:rPr lang="en-US" sz="3499" dirty="0">
                <a:solidFill>
                  <a:srgbClr val="FFFFFF"/>
                </a:solidFill>
                <a:latin typeface="Roboto Condensed"/>
              </a:rPr>
              <a:t> </a:t>
            </a:r>
            <a:r>
              <a:rPr lang="en-US" sz="3499" dirty="0" err="1">
                <a:solidFill>
                  <a:srgbClr val="FFFFFF"/>
                </a:solidFill>
                <a:latin typeface="Roboto Condensed"/>
              </a:rPr>
              <a:t>chứ</a:t>
            </a:r>
            <a:r>
              <a:rPr lang="en-US" sz="3499" dirty="0">
                <a:solidFill>
                  <a:srgbClr val="FFFFFF"/>
                </a:solidFill>
                <a:latin typeface="Roboto Condensed"/>
              </a:rPr>
              <a:t> </a:t>
            </a:r>
            <a:r>
              <a:rPr lang="en-US" sz="3499" dirty="0" err="1">
                <a:solidFill>
                  <a:srgbClr val="FFFFFF"/>
                </a:solidFill>
                <a:latin typeface="Roboto Condensed"/>
              </a:rPr>
              <a:t>không</a:t>
            </a:r>
            <a:r>
              <a:rPr lang="en-US" sz="3499" dirty="0">
                <a:solidFill>
                  <a:srgbClr val="FFFFFF"/>
                </a:solidFill>
                <a:latin typeface="Roboto Condensed"/>
              </a:rPr>
              <a:t> </a:t>
            </a:r>
            <a:r>
              <a:rPr lang="en-US" sz="3499" dirty="0" err="1">
                <a:solidFill>
                  <a:srgbClr val="FFFFFF"/>
                </a:solidFill>
                <a:latin typeface="Roboto Condensed"/>
              </a:rPr>
              <a:t>phải</a:t>
            </a:r>
            <a:r>
              <a:rPr lang="en-US" sz="3499" dirty="0">
                <a:solidFill>
                  <a:srgbClr val="FFFFFF"/>
                </a:solidFill>
                <a:latin typeface="Roboto Condensed"/>
              </a:rPr>
              <a:t> </a:t>
            </a:r>
            <a:r>
              <a:rPr lang="en-US" sz="3499" dirty="0" err="1">
                <a:solidFill>
                  <a:srgbClr val="FFFFFF"/>
                </a:solidFill>
                <a:latin typeface="Roboto Condensed"/>
              </a:rPr>
              <a:t>một</a:t>
            </a:r>
            <a:r>
              <a:rPr lang="en-US" sz="3499" dirty="0">
                <a:solidFill>
                  <a:srgbClr val="FFFFFF"/>
                </a:solidFill>
                <a:latin typeface="Roboto Condensed"/>
              </a:rPr>
              <a:t> </a:t>
            </a:r>
            <a:r>
              <a:rPr lang="en-US" sz="3499" dirty="0" err="1">
                <a:solidFill>
                  <a:srgbClr val="FFFFFF"/>
                </a:solidFill>
                <a:latin typeface="Roboto Condensed"/>
              </a:rPr>
              <a:t>quận</a:t>
            </a:r>
            <a:r>
              <a:rPr lang="en-US" sz="3499" dirty="0">
                <a:solidFill>
                  <a:srgbClr val="FFFFFF"/>
                </a:solidFill>
                <a:latin typeface="Roboto Condensed"/>
              </a:rPr>
              <a:t> </a:t>
            </a:r>
            <a:r>
              <a:rPr lang="en-US" sz="3499" dirty="0" err="1">
                <a:solidFill>
                  <a:srgbClr val="FFFFFF"/>
                </a:solidFill>
                <a:latin typeface="Roboto Condensed"/>
              </a:rPr>
              <a:t>huyện</a:t>
            </a:r>
            <a:r>
              <a:rPr lang="en-US" sz="3499" dirty="0">
                <a:solidFill>
                  <a:srgbClr val="FFFFFF"/>
                </a:solidFill>
                <a:latin typeface="Roboto Condensed"/>
              </a:rPr>
              <a:t> </a:t>
            </a:r>
            <a:r>
              <a:rPr lang="en-US" sz="3499" dirty="0" err="1">
                <a:solidFill>
                  <a:srgbClr val="FFFFFF"/>
                </a:solidFill>
                <a:latin typeface="Roboto Condensed"/>
              </a:rPr>
              <a:t>của</a:t>
            </a:r>
            <a:r>
              <a:rPr lang="en-US" sz="3499" dirty="0">
                <a:solidFill>
                  <a:srgbClr val="FFFFFF"/>
                </a:solidFill>
                <a:latin typeface="Roboto Condensed"/>
              </a:rPr>
              <a:t> Trung Hoa-&gt; </a:t>
            </a:r>
            <a:r>
              <a:rPr lang="en-US" sz="3499" dirty="0" err="1">
                <a:solidFill>
                  <a:srgbClr val="FFFFFF"/>
                </a:solidFill>
                <a:latin typeface="Roboto Condensed"/>
              </a:rPr>
              <a:t>Khẳng</a:t>
            </a:r>
            <a:r>
              <a:rPr lang="en-US" sz="3499" dirty="0">
                <a:solidFill>
                  <a:srgbClr val="FFFFFF"/>
                </a:solidFill>
                <a:latin typeface="Roboto Condensed"/>
              </a:rPr>
              <a:t> </a:t>
            </a:r>
            <a:r>
              <a:rPr lang="en-US" sz="3499" dirty="0" err="1">
                <a:solidFill>
                  <a:srgbClr val="FFFFFF"/>
                </a:solidFill>
                <a:latin typeface="Roboto Condensed"/>
              </a:rPr>
              <a:t>định</a:t>
            </a:r>
            <a:r>
              <a:rPr lang="en-US" sz="3499" dirty="0">
                <a:solidFill>
                  <a:srgbClr val="FFFFFF"/>
                </a:solidFill>
                <a:latin typeface="Roboto Condensed"/>
              </a:rPr>
              <a:t> ý </a:t>
            </a:r>
            <a:r>
              <a:rPr lang="en-US" sz="3499" dirty="0" err="1">
                <a:solidFill>
                  <a:srgbClr val="FFFFFF"/>
                </a:solidFill>
                <a:latin typeface="Roboto Condensed"/>
              </a:rPr>
              <a:t>thức</a:t>
            </a:r>
            <a:r>
              <a:rPr lang="en-US" sz="3499" dirty="0">
                <a:solidFill>
                  <a:srgbClr val="FFFFFF"/>
                </a:solidFill>
                <a:latin typeface="Roboto Condensed"/>
              </a:rPr>
              <a:t> </a:t>
            </a:r>
            <a:r>
              <a:rPr lang="en-US" sz="3499" dirty="0" err="1">
                <a:solidFill>
                  <a:srgbClr val="FFFFFF"/>
                </a:solidFill>
                <a:latin typeface="Roboto Condensed"/>
              </a:rPr>
              <a:t>độc</a:t>
            </a:r>
            <a:r>
              <a:rPr lang="en-US" sz="3499" dirty="0">
                <a:solidFill>
                  <a:srgbClr val="FFFFFF"/>
                </a:solidFill>
                <a:latin typeface="Roboto Condensed"/>
              </a:rPr>
              <a:t> </a:t>
            </a:r>
            <a:r>
              <a:rPr lang="en-US" sz="3499" dirty="0" err="1">
                <a:solidFill>
                  <a:srgbClr val="FFFFFF"/>
                </a:solidFill>
                <a:latin typeface="Roboto Condensed"/>
              </a:rPr>
              <a:t>lập</a:t>
            </a:r>
            <a:r>
              <a:rPr lang="en-US" sz="3499" dirty="0">
                <a:solidFill>
                  <a:srgbClr val="FFFFFF"/>
                </a:solidFill>
                <a:latin typeface="Roboto Condensed"/>
              </a:rPr>
              <a:t> </a:t>
            </a:r>
            <a:r>
              <a:rPr lang="en-US" sz="3499" dirty="0" err="1">
                <a:solidFill>
                  <a:srgbClr val="FFFFFF"/>
                </a:solidFill>
                <a:latin typeface="Roboto Condensed"/>
              </a:rPr>
              <a:t>chủ</a:t>
            </a:r>
            <a:r>
              <a:rPr lang="en-US" sz="3499" dirty="0">
                <a:solidFill>
                  <a:srgbClr val="FFFFFF"/>
                </a:solidFill>
                <a:latin typeface="Roboto Condensed"/>
              </a:rPr>
              <a:t> </a:t>
            </a:r>
            <a:r>
              <a:rPr lang="en-US" sz="3499" dirty="0" err="1">
                <a:solidFill>
                  <a:srgbClr val="FFFFFF"/>
                </a:solidFill>
                <a:latin typeface="Roboto Condensed"/>
              </a:rPr>
              <a:t>quyền</a:t>
            </a:r>
            <a:r>
              <a:rPr lang="en-US" sz="3499" dirty="0">
                <a:solidFill>
                  <a:srgbClr val="FFFFFF"/>
                </a:solidFill>
                <a:latin typeface="Roboto Condensed"/>
              </a:rPr>
              <a:t> </a:t>
            </a:r>
            <a:r>
              <a:rPr lang="en-US" sz="3499" dirty="0" err="1">
                <a:solidFill>
                  <a:srgbClr val="FFFFFF"/>
                </a:solidFill>
                <a:latin typeface="Roboto Condensed"/>
              </a:rPr>
              <a:t>về</a:t>
            </a:r>
            <a:r>
              <a:rPr lang="en-US" sz="3499" dirty="0">
                <a:solidFill>
                  <a:srgbClr val="FFFFFF"/>
                </a:solidFill>
                <a:latin typeface="Roboto Condensed"/>
              </a:rPr>
              <a:t> </a:t>
            </a:r>
            <a:r>
              <a:rPr lang="en-US" sz="3499" dirty="0" err="1">
                <a:solidFill>
                  <a:srgbClr val="FFFFFF"/>
                </a:solidFill>
                <a:latin typeface="Roboto Condensed"/>
              </a:rPr>
              <a:t>lãnh</a:t>
            </a:r>
            <a:r>
              <a:rPr lang="en-US" sz="3499" dirty="0">
                <a:solidFill>
                  <a:srgbClr val="FFFFFF"/>
                </a:solidFill>
                <a:latin typeface="Roboto Condensed"/>
              </a:rPr>
              <a:t> </a:t>
            </a:r>
            <a:r>
              <a:rPr lang="en-US" sz="3499" dirty="0" err="1">
                <a:solidFill>
                  <a:srgbClr val="FFFFFF"/>
                </a:solidFill>
                <a:latin typeface="Roboto Condensed"/>
              </a:rPr>
              <a:t>thổ</a:t>
            </a:r>
            <a:r>
              <a:rPr lang="en-US" sz="3499" dirty="0">
                <a:solidFill>
                  <a:srgbClr val="FFFFFF"/>
                </a:solidFill>
                <a:latin typeface="Roboto Condensed"/>
              </a:rPr>
              <a:t> </a:t>
            </a:r>
            <a:r>
              <a:rPr lang="en-US" sz="3499" dirty="0" err="1">
                <a:solidFill>
                  <a:srgbClr val="FFFFFF"/>
                </a:solidFill>
                <a:latin typeface="Roboto Condensed"/>
              </a:rPr>
              <a:t>của</a:t>
            </a:r>
            <a:r>
              <a:rPr lang="en-US" sz="3499" dirty="0">
                <a:solidFill>
                  <a:srgbClr val="FFFFFF"/>
                </a:solidFill>
                <a:latin typeface="Roboto Condensed"/>
              </a:rPr>
              <a:t> </a:t>
            </a:r>
            <a:r>
              <a:rPr lang="en-US" sz="3499" dirty="0" err="1">
                <a:solidFill>
                  <a:srgbClr val="FFFFFF"/>
                </a:solidFill>
                <a:latin typeface="Roboto Condensed"/>
              </a:rPr>
              <a:t>một</a:t>
            </a:r>
            <a:r>
              <a:rPr lang="en-US" sz="3499" dirty="0">
                <a:solidFill>
                  <a:srgbClr val="FFFFFF"/>
                </a:solidFill>
                <a:latin typeface="Roboto Condensed"/>
              </a:rPr>
              <a:t> </a:t>
            </a:r>
            <a:r>
              <a:rPr lang="en-US" sz="3499" dirty="0" err="1">
                <a:solidFill>
                  <a:srgbClr val="FFFFFF"/>
                </a:solidFill>
                <a:latin typeface="Roboto Condensed"/>
              </a:rPr>
              <a:t>dân</a:t>
            </a:r>
            <a:r>
              <a:rPr lang="en-US" sz="3499" dirty="0">
                <a:solidFill>
                  <a:srgbClr val="FFFFFF"/>
                </a:solidFill>
                <a:latin typeface="Roboto Condensed"/>
              </a:rPr>
              <a:t> </a:t>
            </a:r>
            <a:r>
              <a:rPr lang="en-US" sz="3499" dirty="0" err="1">
                <a:solidFill>
                  <a:srgbClr val="FFFFFF"/>
                </a:solidFill>
                <a:latin typeface="Roboto Condensed"/>
              </a:rPr>
              <a:t>tộc</a:t>
            </a:r>
            <a:r>
              <a:rPr lang="en-US" sz="3499" dirty="0">
                <a:solidFill>
                  <a:srgbClr val="FFFFFF"/>
                </a:solidFill>
                <a:latin typeface="Roboto Condensed"/>
              </a:rPr>
              <a:t>. </a:t>
            </a:r>
          </a:p>
        </p:txBody>
      </p:sp>
      <p:sp>
        <p:nvSpPr>
          <p:cNvPr id="17" name="AutoShape 17"/>
          <p:cNvSpPr/>
          <p:nvPr/>
        </p:nvSpPr>
        <p:spPr>
          <a:xfrm flipV="1">
            <a:off x="12016990" y="3690823"/>
            <a:ext cx="3246120" cy="19050"/>
          </a:xfrm>
          <a:prstGeom prst="line">
            <a:avLst/>
          </a:prstGeom>
          <a:ln w="38100" cap="flat">
            <a:solidFill>
              <a:srgbClr val="FBF7EE"/>
            </a:solidFill>
            <a:prstDash val="solid"/>
            <a:headEnd type="none" w="sm" len="sm"/>
            <a:tailEnd type="none" w="sm" len="sm"/>
          </a:ln>
        </p:spPr>
        <p:txBody>
          <a:bodyPr/>
          <a:lstStyle/>
          <a:p>
            <a:endParaRPr lang="en-US"/>
          </a:p>
        </p:txBody>
      </p:sp>
      <p:grpSp>
        <p:nvGrpSpPr>
          <p:cNvPr id="18" name="Group 18"/>
          <p:cNvGrpSpPr/>
          <p:nvPr/>
        </p:nvGrpSpPr>
        <p:grpSpPr>
          <a:xfrm>
            <a:off x="13135623" y="3709873"/>
            <a:ext cx="730201" cy="689063"/>
            <a:chOff x="0" y="0"/>
            <a:chExt cx="126024" cy="118924"/>
          </a:xfrm>
        </p:grpSpPr>
        <p:sp>
          <p:nvSpPr>
            <p:cNvPr id="19" name="Freeform 19"/>
            <p:cNvSpPr/>
            <p:nvPr/>
          </p:nvSpPr>
          <p:spPr>
            <a:xfrm>
              <a:off x="0" y="0"/>
              <a:ext cx="126024" cy="118924"/>
            </a:xfrm>
            <a:custGeom>
              <a:avLst/>
              <a:gdLst/>
              <a:ahLst/>
              <a:cxnLst/>
              <a:rect l="l" t="t" r="r" b="b"/>
              <a:pathLst>
                <a:path w="126024" h="118924">
                  <a:moveTo>
                    <a:pt x="0" y="0"/>
                  </a:moveTo>
                  <a:lnTo>
                    <a:pt x="126024" y="0"/>
                  </a:lnTo>
                  <a:lnTo>
                    <a:pt x="126024" y="118924"/>
                  </a:lnTo>
                  <a:lnTo>
                    <a:pt x="0" y="118924"/>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20" name="TextBox 20"/>
            <p:cNvSpPr txBox="1"/>
            <p:nvPr/>
          </p:nvSpPr>
          <p:spPr>
            <a:xfrm>
              <a:off x="0" y="-38100"/>
              <a:ext cx="126024" cy="157024"/>
            </a:xfrm>
            <a:prstGeom prst="rect">
              <a:avLst/>
            </a:prstGeom>
          </p:spPr>
          <p:txBody>
            <a:bodyPr lIns="50800" tIns="50800" rIns="50800" bIns="50800" rtlCol="0" anchor="ctr"/>
            <a:lstStyle/>
            <a:p>
              <a:pPr algn="ctr">
                <a:lnSpc>
                  <a:spcPts val="2659"/>
                </a:lnSpc>
              </a:pPr>
              <a:endParaRPr/>
            </a:p>
          </p:txBody>
        </p:sp>
      </p:grpSp>
      <p:sp>
        <p:nvSpPr>
          <p:cNvPr id="21" name="AutoShape 21"/>
          <p:cNvSpPr/>
          <p:nvPr/>
        </p:nvSpPr>
        <p:spPr>
          <a:xfrm flipV="1">
            <a:off x="12949132" y="2484219"/>
            <a:ext cx="0" cy="1206148"/>
          </a:xfrm>
          <a:prstGeom prst="line">
            <a:avLst/>
          </a:prstGeom>
          <a:ln w="38100" cap="flat">
            <a:solidFill>
              <a:srgbClr val="FBF7EE"/>
            </a:solidFill>
            <a:prstDash val="solid"/>
            <a:headEnd type="none" w="sm" len="sm"/>
            <a:tailEnd type="none" w="sm" len="sm"/>
          </a:ln>
        </p:spPr>
        <p:txBody>
          <a:bodyPr/>
          <a:lstStyle/>
          <a:p>
            <a:endParaRPr lang="en-US"/>
          </a:p>
        </p:txBody>
      </p:sp>
      <p:grpSp>
        <p:nvGrpSpPr>
          <p:cNvPr id="22" name="Group 22"/>
          <p:cNvGrpSpPr/>
          <p:nvPr/>
        </p:nvGrpSpPr>
        <p:grpSpPr>
          <a:xfrm>
            <a:off x="11496884" y="812547"/>
            <a:ext cx="3766226" cy="1576422"/>
            <a:chOff x="0" y="0"/>
            <a:chExt cx="877485" cy="367287"/>
          </a:xfrm>
        </p:grpSpPr>
        <p:sp>
          <p:nvSpPr>
            <p:cNvPr id="23" name="Freeform 23"/>
            <p:cNvSpPr/>
            <p:nvPr/>
          </p:nvSpPr>
          <p:spPr>
            <a:xfrm>
              <a:off x="0" y="0"/>
              <a:ext cx="877485" cy="367287"/>
            </a:xfrm>
            <a:custGeom>
              <a:avLst/>
              <a:gdLst/>
              <a:ahLst/>
              <a:cxnLst/>
              <a:rect l="l" t="t" r="r" b="b"/>
              <a:pathLst>
                <a:path w="877485" h="367287">
                  <a:moveTo>
                    <a:pt x="0" y="0"/>
                  </a:moveTo>
                  <a:lnTo>
                    <a:pt x="877485" y="0"/>
                  </a:lnTo>
                  <a:lnTo>
                    <a:pt x="877485" y="367287"/>
                  </a:lnTo>
                  <a:lnTo>
                    <a:pt x="0" y="367287"/>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24" name="TextBox 24"/>
            <p:cNvSpPr txBox="1"/>
            <p:nvPr/>
          </p:nvSpPr>
          <p:spPr>
            <a:xfrm>
              <a:off x="0" y="-66675"/>
              <a:ext cx="877485" cy="433962"/>
            </a:xfrm>
            <a:prstGeom prst="rect">
              <a:avLst/>
            </a:prstGeom>
          </p:spPr>
          <p:txBody>
            <a:bodyPr lIns="50800" tIns="50800" rIns="50800" bIns="50800" rtlCol="0" anchor="ctr"/>
            <a:lstStyle/>
            <a:p>
              <a:pPr algn="ctr">
                <a:lnSpc>
                  <a:spcPts val="4899"/>
                </a:lnSpc>
              </a:pPr>
              <a:r>
                <a:rPr lang="en-US" sz="3499">
                  <a:solidFill>
                    <a:srgbClr val="FFFFFF"/>
                  </a:solidFill>
                  <a:latin typeface="Roboto Condensed"/>
                </a:rPr>
                <a:t>ở và có chủ quyền với nơi ở</a:t>
              </a:r>
            </a:p>
          </p:txBody>
        </p:sp>
      </p:grpSp>
      <p:sp>
        <p:nvSpPr>
          <p:cNvPr id="25" name="TextBox 25"/>
          <p:cNvSpPr txBox="1"/>
          <p:nvPr/>
        </p:nvSpPr>
        <p:spPr>
          <a:xfrm>
            <a:off x="1627900" y="7637573"/>
            <a:ext cx="14619988" cy="1235075"/>
          </a:xfrm>
          <a:prstGeom prst="rect">
            <a:avLst/>
          </a:prstGeom>
        </p:spPr>
        <p:txBody>
          <a:bodyPr lIns="0" tIns="0" rIns="0" bIns="0" rtlCol="0" anchor="t">
            <a:spAutoFit/>
          </a:bodyPr>
          <a:lstStyle/>
          <a:p>
            <a:pPr algn="just">
              <a:lnSpc>
                <a:spcPts val="4900"/>
              </a:lnSpc>
            </a:pPr>
            <a:r>
              <a:rPr lang="en-US" sz="3500" dirty="0">
                <a:solidFill>
                  <a:srgbClr val="FE636B"/>
                </a:solidFill>
                <a:latin typeface="Roboto Condensed Bold"/>
              </a:rPr>
              <a:t>→ Ý </a:t>
            </a:r>
            <a:r>
              <a:rPr lang="en-US" sz="3500" dirty="0" err="1">
                <a:solidFill>
                  <a:srgbClr val="FE636B"/>
                </a:solidFill>
                <a:latin typeface="Roboto Condensed Bold"/>
              </a:rPr>
              <a:t>thức</a:t>
            </a:r>
            <a:r>
              <a:rPr lang="en-US" sz="3500" dirty="0">
                <a:solidFill>
                  <a:srgbClr val="FE636B"/>
                </a:solidFill>
                <a:latin typeface="Roboto Condensed Bold"/>
              </a:rPr>
              <a:t> </a:t>
            </a:r>
            <a:r>
              <a:rPr lang="en-US" sz="3500" dirty="0" err="1">
                <a:solidFill>
                  <a:srgbClr val="FE636B"/>
                </a:solidFill>
                <a:latin typeface="Roboto Condensed Bold"/>
              </a:rPr>
              <a:t>độc</a:t>
            </a:r>
            <a:r>
              <a:rPr lang="en-US" sz="3500" dirty="0">
                <a:solidFill>
                  <a:srgbClr val="FE636B"/>
                </a:solidFill>
                <a:latin typeface="Roboto Condensed Bold"/>
              </a:rPr>
              <a:t> </a:t>
            </a:r>
            <a:r>
              <a:rPr lang="en-US" sz="3500" dirty="0" err="1">
                <a:solidFill>
                  <a:srgbClr val="FE636B"/>
                </a:solidFill>
                <a:latin typeface="Roboto Condensed Bold"/>
              </a:rPr>
              <a:t>lập</a:t>
            </a:r>
            <a:r>
              <a:rPr lang="en-US" sz="3500" dirty="0">
                <a:solidFill>
                  <a:srgbClr val="FE636B"/>
                </a:solidFill>
                <a:latin typeface="Roboto Condensed Bold"/>
              </a:rPr>
              <a:t>, </a:t>
            </a:r>
            <a:r>
              <a:rPr lang="en-US" sz="3500" dirty="0" err="1">
                <a:solidFill>
                  <a:srgbClr val="FE636B"/>
                </a:solidFill>
                <a:latin typeface="Roboto Condensed Bold"/>
              </a:rPr>
              <a:t>tự</a:t>
            </a:r>
            <a:r>
              <a:rPr lang="en-US" sz="3500" dirty="0">
                <a:solidFill>
                  <a:srgbClr val="FE636B"/>
                </a:solidFill>
                <a:latin typeface="Roboto Condensed Bold"/>
              </a:rPr>
              <a:t> </a:t>
            </a:r>
            <a:r>
              <a:rPr lang="en-US" sz="3500" dirty="0" err="1">
                <a:solidFill>
                  <a:srgbClr val="FE636B"/>
                </a:solidFill>
                <a:latin typeface="Roboto Condensed Bold"/>
              </a:rPr>
              <a:t>cường</a:t>
            </a:r>
            <a:r>
              <a:rPr lang="en-US" sz="3500" dirty="0">
                <a:solidFill>
                  <a:srgbClr val="FE636B"/>
                </a:solidFill>
                <a:latin typeface="Roboto Condensed Bold"/>
              </a:rPr>
              <a:t>; </a:t>
            </a:r>
            <a:r>
              <a:rPr lang="en-US" sz="3500" dirty="0" err="1">
                <a:solidFill>
                  <a:srgbClr val="FE636B"/>
                </a:solidFill>
                <a:latin typeface="Roboto Condensed Bold"/>
              </a:rPr>
              <a:t>bình</a:t>
            </a:r>
            <a:r>
              <a:rPr lang="en-US" sz="3500" dirty="0">
                <a:solidFill>
                  <a:srgbClr val="FE636B"/>
                </a:solidFill>
                <a:latin typeface="Roboto Condensed Bold"/>
              </a:rPr>
              <a:t> </a:t>
            </a:r>
            <a:r>
              <a:rPr lang="en-US" sz="3500" dirty="0" err="1">
                <a:solidFill>
                  <a:srgbClr val="FE636B"/>
                </a:solidFill>
                <a:latin typeface="Roboto Condensed Bold"/>
              </a:rPr>
              <a:t>đẳng</a:t>
            </a:r>
            <a:r>
              <a:rPr lang="en-US" sz="3500" dirty="0">
                <a:solidFill>
                  <a:srgbClr val="FE636B"/>
                </a:solidFill>
                <a:latin typeface="Roboto Condensed Bold"/>
              </a:rPr>
              <a:t>, </a:t>
            </a:r>
            <a:r>
              <a:rPr lang="en-US" sz="3500" dirty="0" err="1">
                <a:solidFill>
                  <a:srgbClr val="FE636B"/>
                </a:solidFill>
                <a:latin typeface="Roboto Condensed Bold"/>
              </a:rPr>
              <a:t>ngang</a:t>
            </a:r>
            <a:r>
              <a:rPr lang="en-US" sz="3500" dirty="0">
                <a:solidFill>
                  <a:srgbClr val="FE636B"/>
                </a:solidFill>
                <a:latin typeface="Roboto Condensed Bold"/>
              </a:rPr>
              <a:t> </a:t>
            </a:r>
            <a:r>
              <a:rPr lang="en-US" sz="3500" dirty="0" err="1">
                <a:solidFill>
                  <a:srgbClr val="FE636B"/>
                </a:solidFill>
                <a:latin typeface="Roboto Condensed Bold"/>
              </a:rPr>
              <a:t>hàng</a:t>
            </a:r>
            <a:r>
              <a:rPr lang="en-US" sz="3500" dirty="0">
                <a:solidFill>
                  <a:srgbClr val="FE636B"/>
                </a:solidFill>
                <a:latin typeface="Roboto Condensed Bold"/>
              </a:rPr>
              <a:t> </a:t>
            </a:r>
            <a:r>
              <a:rPr lang="en-US" sz="3500" dirty="0" err="1">
                <a:solidFill>
                  <a:srgbClr val="FE636B"/>
                </a:solidFill>
                <a:latin typeface="Roboto Condensed Bold"/>
              </a:rPr>
              <a:t>với</a:t>
            </a:r>
            <a:r>
              <a:rPr lang="en-US" sz="3500" dirty="0">
                <a:solidFill>
                  <a:srgbClr val="FE636B"/>
                </a:solidFill>
                <a:latin typeface="Roboto Condensed Bold"/>
              </a:rPr>
              <a:t> </a:t>
            </a:r>
            <a:r>
              <a:rPr lang="en-US" sz="3500" dirty="0" err="1">
                <a:solidFill>
                  <a:srgbClr val="FE636B"/>
                </a:solidFill>
                <a:latin typeface="Roboto Condensed Bold"/>
              </a:rPr>
              <a:t>các</a:t>
            </a:r>
            <a:r>
              <a:rPr lang="en-US" sz="3500" dirty="0">
                <a:solidFill>
                  <a:srgbClr val="FE636B"/>
                </a:solidFill>
                <a:latin typeface="Roboto Condensed Bold"/>
              </a:rPr>
              <a:t> </a:t>
            </a:r>
            <a:r>
              <a:rPr lang="en-US" sz="3500" dirty="0" err="1">
                <a:solidFill>
                  <a:srgbClr val="FE636B"/>
                </a:solidFill>
                <a:latin typeface="Roboto Condensed Bold"/>
              </a:rPr>
              <a:t>hoàng</a:t>
            </a:r>
            <a:r>
              <a:rPr lang="en-US" sz="3500" dirty="0">
                <a:solidFill>
                  <a:srgbClr val="FE636B"/>
                </a:solidFill>
                <a:latin typeface="Roboto Condensed Bold"/>
              </a:rPr>
              <a:t> </a:t>
            </a:r>
            <a:r>
              <a:rPr lang="en-US" sz="3500" dirty="0" err="1">
                <a:solidFill>
                  <a:srgbClr val="FE636B"/>
                </a:solidFill>
                <a:latin typeface="Roboto Condensed Bold"/>
              </a:rPr>
              <a:t>đế</a:t>
            </a:r>
            <a:r>
              <a:rPr lang="en-US" sz="3500" dirty="0">
                <a:solidFill>
                  <a:srgbClr val="FE636B"/>
                </a:solidFill>
                <a:latin typeface="Roboto Condensed Bold"/>
              </a:rPr>
              <a:t> Trung Hoa</a:t>
            </a:r>
          </a:p>
          <a:p>
            <a:pPr algn="just">
              <a:lnSpc>
                <a:spcPts val="4900"/>
              </a:lnSpc>
              <a:spcBef>
                <a:spcPct val="0"/>
              </a:spcBef>
            </a:pPr>
            <a:r>
              <a:rPr lang="en-US" sz="3500" dirty="0">
                <a:solidFill>
                  <a:srgbClr val="FE636B"/>
                </a:solidFill>
                <a:latin typeface="Roboto Condensed Bold"/>
              </a:rPr>
              <a:t>ý </a:t>
            </a:r>
            <a:r>
              <a:rPr lang="en-US" sz="3500" dirty="0" err="1">
                <a:solidFill>
                  <a:srgbClr val="FE636B"/>
                </a:solidFill>
                <a:latin typeface="Roboto Condensed Bold"/>
              </a:rPr>
              <a:t>thức</a:t>
            </a:r>
            <a:r>
              <a:rPr lang="en-US" sz="3500" dirty="0">
                <a:solidFill>
                  <a:srgbClr val="FE636B"/>
                </a:solidFill>
                <a:latin typeface="Roboto Condensed Bold"/>
              </a:rPr>
              <a:t> </a:t>
            </a:r>
            <a:r>
              <a:rPr lang="en-US" sz="3500" dirty="0" err="1">
                <a:solidFill>
                  <a:srgbClr val="FE636B"/>
                </a:solidFill>
                <a:latin typeface="Roboto Condensed Bold"/>
              </a:rPr>
              <a:t>độc</a:t>
            </a:r>
            <a:r>
              <a:rPr lang="en-US" sz="3500" dirty="0">
                <a:solidFill>
                  <a:srgbClr val="FE636B"/>
                </a:solidFill>
                <a:latin typeface="Roboto Condensed Bold"/>
              </a:rPr>
              <a:t> </a:t>
            </a:r>
            <a:r>
              <a:rPr lang="en-US" sz="3500" dirty="0" err="1">
                <a:solidFill>
                  <a:srgbClr val="FE636B"/>
                </a:solidFill>
                <a:latin typeface="Roboto Condensed Bold"/>
              </a:rPr>
              <a:t>lập</a:t>
            </a:r>
            <a:r>
              <a:rPr lang="en-US" sz="3500" dirty="0">
                <a:solidFill>
                  <a:srgbClr val="FE636B"/>
                </a:solidFill>
                <a:latin typeface="Roboto Condensed Bold"/>
              </a:rPr>
              <a:t> </a:t>
            </a:r>
            <a:r>
              <a:rPr lang="en-US" sz="3500" dirty="0" err="1">
                <a:solidFill>
                  <a:srgbClr val="FE636B"/>
                </a:solidFill>
                <a:latin typeface="Roboto Condensed Bold"/>
              </a:rPr>
              <a:t>về</a:t>
            </a:r>
            <a:r>
              <a:rPr lang="en-US" sz="3500" dirty="0">
                <a:solidFill>
                  <a:srgbClr val="FE636B"/>
                </a:solidFill>
                <a:latin typeface="Roboto Condensed Bold"/>
              </a:rPr>
              <a:t> </a:t>
            </a:r>
            <a:r>
              <a:rPr lang="en-US" sz="3500" dirty="0" err="1">
                <a:solidFill>
                  <a:srgbClr val="FE636B"/>
                </a:solidFill>
                <a:latin typeface="Roboto Condensed Bold"/>
              </a:rPr>
              <a:t>chủ</a:t>
            </a:r>
            <a:r>
              <a:rPr lang="en-US" sz="3500" dirty="0">
                <a:solidFill>
                  <a:srgbClr val="FE636B"/>
                </a:solidFill>
                <a:latin typeface="Roboto Condensed Bold"/>
              </a:rPr>
              <a:t> </a:t>
            </a:r>
            <a:r>
              <a:rPr lang="en-US" sz="3500" dirty="0" err="1">
                <a:solidFill>
                  <a:srgbClr val="FE636B"/>
                </a:solidFill>
                <a:latin typeface="Roboto Condensed Bold"/>
              </a:rPr>
              <a:t>quyền</a:t>
            </a:r>
            <a:r>
              <a:rPr lang="en-US" sz="3500" dirty="0">
                <a:solidFill>
                  <a:srgbClr val="FE636B"/>
                </a:solidFill>
                <a:latin typeface="Roboto Condensed Bold"/>
              </a:rPr>
              <a:t> </a:t>
            </a:r>
            <a:r>
              <a:rPr lang="en-US" sz="3500" dirty="0" err="1">
                <a:solidFill>
                  <a:srgbClr val="FE636B"/>
                </a:solidFill>
                <a:latin typeface="Roboto Condensed Bold"/>
              </a:rPr>
              <a:t>của</a:t>
            </a:r>
            <a:r>
              <a:rPr lang="en-US" sz="3500" dirty="0">
                <a:solidFill>
                  <a:srgbClr val="FE636B"/>
                </a:solidFill>
                <a:latin typeface="Roboto Condensed Bold"/>
              </a:rPr>
              <a:t> </a:t>
            </a:r>
            <a:r>
              <a:rPr lang="en-US" sz="3500" dirty="0" err="1">
                <a:solidFill>
                  <a:srgbClr val="FE636B"/>
                </a:solidFill>
                <a:latin typeface="Roboto Condensed Bold"/>
              </a:rPr>
              <a:t>dân</a:t>
            </a:r>
            <a:r>
              <a:rPr lang="en-US" sz="3500" dirty="0">
                <a:solidFill>
                  <a:srgbClr val="FE636B"/>
                </a:solidFill>
                <a:latin typeface="Roboto Condensed Bold"/>
              </a:rPr>
              <a:t> </a:t>
            </a:r>
            <a:r>
              <a:rPr lang="en-US" sz="3500" dirty="0" err="1">
                <a:solidFill>
                  <a:srgbClr val="FE636B"/>
                </a:solidFill>
                <a:latin typeface="Roboto Condensed Bold"/>
              </a:rPr>
              <a:t>tộc</a:t>
            </a:r>
            <a:r>
              <a:rPr lang="en-US" sz="3500" dirty="0">
                <a:solidFill>
                  <a:srgbClr val="FE636B"/>
                </a:solidFill>
                <a:latin typeface="Roboto Condensed Bold"/>
              </a:rPr>
              <a:t> </a:t>
            </a:r>
            <a:r>
              <a:rPr lang="en-US" sz="3500" dirty="0" err="1">
                <a:solidFill>
                  <a:srgbClr val="FE636B"/>
                </a:solidFill>
                <a:latin typeface="Roboto Condensed Bold"/>
              </a:rPr>
              <a:t>với</a:t>
            </a:r>
            <a:r>
              <a:rPr lang="en-US" sz="3500" dirty="0">
                <a:solidFill>
                  <a:srgbClr val="FE636B"/>
                </a:solidFill>
                <a:latin typeface="Roboto Condensed Bold"/>
              </a:rPr>
              <a:t> </a:t>
            </a:r>
            <a:r>
              <a:rPr lang="en-US" sz="3500" dirty="0" err="1">
                <a:solidFill>
                  <a:srgbClr val="FE636B"/>
                </a:solidFill>
                <a:latin typeface="Roboto Condensed Bold"/>
              </a:rPr>
              <a:t>chế</a:t>
            </a:r>
            <a:r>
              <a:rPr lang="en-US" sz="3500" dirty="0">
                <a:solidFill>
                  <a:srgbClr val="FE636B"/>
                </a:solidFill>
                <a:latin typeface="Roboto Condensed Bold"/>
              </a:rPr>
              <a:t> </a:t>
            </a:r>
            <a:r>
              <a:rPr lang="en-US" sz="3500" dirty="0" err="1">
                <a:solidFill>
                  <a:srgbClr val="FE636B"/>
                </a:solidFill>
                <a:latin typeface="Roboto Condensed Bold"/>
              </a:rPr>
              <a:t>độ</a:t>
            </a:r>
            <a:r>
              <a:rPr lang="en-US" sz="3500" dirty="0">
                <a:solidFill>
                  <a:srgbClr val="FE636B"/>
                </a:solidFill>
                <a:latin typeface="Roboto Condensed Bold"/>
              </a:rPr>
              <a:t> </a:t>
            </a:r>
            <a:r>
              <a:rPr lang="en-US" sz="3500" dirty="0" err="1">
                <a:solidFill>
                  <a:srgbClr val="FE636B"/>
                </a:solidFill>
                <a:latin typeface="Roboto Condensed Bold"/>
              </a:rPr>
              <a:t>riêng</a:t>
            </a:r>
            <a:r>
              <a:rPr lang="en-US" sz="3500" dirty="0">
                <a:solidFill>
                  <a:srgbClr val="FE636B"/>
                </a:solidFill>
                <a:latin typeface="Roboto Condensed Bold"/>
              </a:rPr>
              <a:t>, </a:t>
            </a:r>
            <a:r>
              <a:rPr lang="en-US" sz="3500" dirty="0" err="1">
                <a:solidFill>
                  <a:srgbClr val="FE636B"/>
                </a:solidFill>
                <a:latin typeface="Roboto Condensed Bold"/>
              </a:rPr>
              <a:t>lịch</a:t>
            </a:r>
            <a:r>
              <a:rPr lang="en-US" sz="3500" dirty="0">
                <a:solidFill>
                  <a:srgbClr val="FE636B"/>
                </a:solidFill>
                <a:latin typeface="Roboto Condensed Bold"/>
              </a:rPr>
              <a:t> </a:t>
            </a:r>
            <a:r>
              <a:rPr lang="en-US" sz="3500" dirty="0" err="1">
                <a:solidFill>
                  <a:srgbClr val="FE636B"/>
                </a:solidFill>
                <a:latin typeface="Roboto Condensed Bold"/>
              </a:rPr>
              <a:t>sử</a:t>
            </a:r>
            <a:r>
              <a:rPr lang="en-US" sz="3500" dirty="0">
                <a:solidFill>
                  <a:srgbClr val="FE636B"/>
                </a:solidFill>
                <a:latin typeface="Roboto Condensed Bold"/>
              </a:rPr>
              <a:t> </a:t>
            </a:r>
            <a:r>
              <a:rPr lang="en-US" sz="3500" dirty="0" err="1">
                <a:solidFill>
                  <a:srgbClr val="FE636B"/>
                </a:solidFill>
                <a:latin typeface="Roboto Condensed Bold"/>
              </a:rPr>
              <a:t>riêng</a:t>
            </a:r>
            <a:r>
              <a:rPr lang="en-US" sz="3500" dirty="0">
                <a:solidFill>
                  <a:srgbClr val="FE636B"/>
                </a:solidFill>
                <a:latin typeface="Roboto Condensed Bold"/>
              </a:rPr>
              <a:t> </a:t>
            </a:r>
          </a:p>
        </p:txBody>
      </p:sp>
      <p:sp>
        <p:nvSpPr>
          <p:cNvPr id="26" name="TextBox 26"/>
          <p:cNvSpPr txBox="1"/>
          <p:nvPr/>
        </p:nvSpPr>
        <p:spPr>
          <a:xfrm>
            <a:off x="291948" y="2369919"/>
            <a:ext cx="11819698" cy="873226"/>
          </a:xfrm>
          <a:prstGeom prst="rect">
            <a:avLst/>
          </a:prstGeom>
        </p:spPr>
        <p:txBody>
          <a:bodyPr lIns="0" tIns="0" rIns="0" bIns="0" rtlCol="0" anchor="t">
            <a:spAutoFit/>
          </a:bodyPr>
          <a:lstStyle/>
          <a:p>
            <a:pPr algn="just">
              <a:lnSpc>
                <a:spcPts val="6994"/>
              </a:lnSpc>
            </a:pPr>
            <a:r>
              <a:rPr lang="en-US" sz="4996" dirty="0">
                <a:solidFill>
                  <a:srgbClr val="FBF7EE"/>
                </a:solidFill>
                <a:latin typeface="#9Slide05 VL Fadilla"/>
              </a:rPr>
              <a:t>* </a:t>
            </a:r>
            <a:r>
              <a:rPr lang="en-US" sz="4996" dirty="0" err="1">
                <a:solidFill>
                  <a:srgbClr val="FBF7EE"/>
                </a:solidFill>
                <a:latin typeface="#9Slide05 VL Fadilla"/>
              </a:rPr>
              <a:t>Khẳng</a:t>
            </a:r>
            <a:r>
              <a:rPr lang="en-US" sz="4996" dirty="0">
                <a:solidFill>
                  <a:srgbClr val="FBF7EE"/>
                </a:solidFill>
                <a:latin typeface="#9Slide05 VL Fadilla"/>
              </a:rPr>
              <a:t> </a:t>
            </a:r>
            <a:r>
              <a:rPr lang="en-US" sz="4996" dirty="0" err="1">
                <a:solidFill>
                  <a:srgbClr val="FBF7EE"/>
                </a:solidFill>
                <a:latin typeface="#9Slide05 VL Fadilla"/>
              </a:rPr>
              <a:t>định</a:t>
            </a:r>
            <a:r>
              <a:rPr lang="en-US" sz="4996" dirty="0">
                <a:solidFill>
                  <a:srgbClr val="FBF7EE"/>
                </a:solidFill>
                <a:latin typeface="#9Slide05 VL Fadilla"/>
              </a:rPr>
              <a:t> </a:t>
            </a:r>
            <a:r>
              <a:rPr lang="en-US" sz="4996" dirty="0" err="1">
                <a:solidFill>
                  <a:srgbClr val="FBF7EE"/>
                </a:solidFill>
                <a:latin typeface="#9Slide05 VL Fadilla"/>
              </a:rPr>
              <a:t>nền</a:t>
            </a:r>
            <a:r>
              <a:rPr lang="en-US" sz="4996" dirty="0">
                <a:solidFill>
                  <a:srgbClr val="FBF7EE"/>
                </a:solidFill>
                <a:latin typeface="#9Slide05 VL Fadilla"/>
              </a:rPr>
              <a:t> </a:t>
            </a:r>
            <a:r>
              <a:rPr lang="en-US" sz="4996" dirty="0" err="1">
                <a:solidFill>
                  <a:srgbClr val="FBF7EE"/>
                </a:solidFill>
                <a:latin typeface="#9Slide05 VL Fadilla"/>
              </a:rPr>
              <a:t>độc</a:t>
            </a:r>
            <a:r>
              <a:rPr lang="en-US" sz="4996" dirty="0">
                <a:solidFill>
                  <a:srgbClr val="FBF7EE"/>
                </a:solidFill>
                <a:latin typeface="#9Slide05 VL Fadilla"/>
              </a:rPr>
              <a:t> </a:t>
            </a:r>
            <a:r>
              <a:rPr lang="en-US" sz="4996" dirty="0" err="1">
                <a:solidFill>
                  <a:srgbClr val="FBF7EE"/>
                </a:solidFill>
                <a:latin typeface="#9Slide05 VL Fadilla"/>
              </a:rPr>
              <a:t>lập</a:t>
            </a:r>
            <a:r>
              <a:rPr lang="en-US" sz="4996" dirty="0">
                <a:solidFill>
                  <a:srgbClr val="FBF7EE"/>
                </a:solidFill>
                <a:latin typeface="#9Slide05 VL Fadilla"/>
              </a:rPr>
              <a:t>, </a:t>
            </a:r>
            <a:r>
              <a:rPr lang="en-US" sz="4996" dirty="0" err="1">
                <a:solidFill>
                  <a:srgbClr val="FBF7EE"/>
                </a:solidFill>
                <a:latin typeface="#9Slide05 VL Fadilla"/>
              </a:rPr>
              <a:t>chủ</a:t>
            </a:r>
            <a:r>
              <a:rPr lang="en-US" sz="4996" dirty="0">
                <a:solidFill>
                  <a:srgbClr val="FBF7EE"/>
                </a:solidFill>
                <a:latin typeface="#9Slide05 VL Fadilla"/>
              </a:rPr>
              <a:t> </a:t>
            </a:r>
            <a:r>
              <a:rPr lang="en-US" sz="4996" dirty="0" err="1">
                <a:solidFill>
                  <a:srgbClr val="FBF7EE"/>
                </a:solidFill>
                <a:latin typeface="#9Slide05 VL Fadilla"/>
              </a:rPr>
              <a:t>quyền</a:t>
            </a:r>
            <a:r>
              <a:rPr lang="en-US" sz="4996" dirty="0">
                <a:solidFill>
                  <a:srgbClr val="FBF7EE"/>
                </a:solidFill>
                <a:latin typeface="#9Slide05 VL Fadilla"/>
              </a:rPr>
              <a:t> </a:t>
            </a:r>
            <a:r>
              <a:rPr lang="en-US" sz="4996" dirty="0" err="1">
                <a:solidFill>
                  <a:srgbClr val="FBF7EE"/>
                </a:solidFill>
                <a:latin typeface="#9Slide05 VL Fadilla"/>
              </a:rPr>
              <a:t>dân</a:t>
            </a:r>
            <a:r>
              <a:rPr lang="en-US" sz="4996" dirty="0">
                <a:solidFill>
                  <a:srgbClr val="FBF7EE"/>
                </a:solidFill>
                <a:latin typeface="#9Slide05 VL Fadilla"/>
              </a:rPr>
              <a:t> </a:t>
            </a:r>
            <a:r>
              <a:rPr lang="en-US" sz="4996" dirty="0" err="1">
                <a:solidFill>
                  <a:srgbClr val="FBF7EE"/>
                </a:solidFill>
                <a:latin typeface="#9Slide05 VL Fadilla"/>
              </a:rPr>
              <a:t>tộc</a:t>
            </a:r>
            <a:endParaRPr lang="en-US" sz="4996" dirty="0">
              <a:solidFill>
                <a:srgbClr val="FBF7EE"/>
              </a:solidFill>
              <a:latin typeface="#9Slide05 VL Fadilla"/>
            </a:endParaRPr>
          </a:p>
        </p:txBody>
      </p:sp>
      <p:grpSp>
        <p:nvGrpSpPr>
          <p:cNvPr id="27" name="Group 27"/>
          <p:cNvGrpSpPr/>
          <p:nvPr/>
        </p:nvGrpSpPr>
        <p:grpSpPr>
          <a:xfrm>
            <a:off x="744774" y="1539603"/>
            <a:ext cx="5284079" cy="744339"/>
            <a:chOff x="0" y="0"/>
            <a:chExt cx="1391691" cy="196040"/>
          </a:xfrm>
        </p:grpSpPr>
        <p:sp>
          <p:nvSpPr>
            <p:cNvPr id="28" name="Freeform 28"/>
            <p:cNvSpPr/>
            <p:nvPr/>
          </p:nvSpPr>
          <p:spPr>
            <a:xfrm>
              <a:off x="0" y="0"/>
              <a:ext cx="1391692" cy="196040"/>
            </a:xfrm>
            <a:custGeom>
              <a:avLst/>
              <a:gdLst/>
              <a:ahLst/>
              <a:cxnLst/>
              <a:rect l="l" t="t" r="r" b="b"/>
              <a:pathLst>
                <a:path w="1391692" h="196040">
                  <a:moveTo>
                    <a:pt x="0" y="0"/>
                  </a:moveTo>
                  <a:lnTo>
                    <a:pt x="1391692" y="0"/>
                  </a:lnTo>
                  <a:lnTo>
                    <a:pt x="1391692" y="196040"/>
                  </a:lnTo>
                  <a:lnTo>
                    <a:pt x="0" y="196040"/>
                  </a:lnTo>
                  <a:close/>
                </a:path>
              </a:pathLst>
            </a:custGeom>
            <a:solidFill>
              <a:srgbClr val="FBF7EE"/>
            </a:solidFill>
          </p:spPr>
          <p:txBody>
            <a:bodyPr/>
            <a:lstStyle/>
            <a:p>
              <a:endParaRPr lang="en-US"/>
            </a:p>
          </p:txBody>
        </p:sp>
        <p:sp>
          <p:nvSpPr>
            <p:cNvPr id="29" name="TextBox 29"/>
            <p:cNvSpPr txBox="1"/>
            <p:nvPr/>
          </p:nvSpPr>
          <p:spPr>
            <a:xfrm>
              <a:off x="0" y="-38100"/>
              <a:ext cx="1391691" cy="234140"/>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987561" y="1623541"/>
            <a:ext cx="5394970" cy="660401"/>
          </a:xfrm>
          <a:prstGeom prst="rect">
            <a:avLst/>
          </a:prstGeom>
        </p:spPr>
        <p:txBody>
          <a:bodyPr lIns="0" tIns="0" rIns="0" bIns="0" rtlCol="0" anchor="t">
            <a:spAutoFit/>
          </a:bodyPr>
          <a:lstStyle/>
          <a:p>
            <a:pPr algn="just">
              <a:lnSpc>
                <a:spcPts val="5599"/>
              </a:lnSpc>
            </a:pPr>
            <a:r>
              <a:rPr lang="en-US" sz="3499" spc="262" dirty="0">
                <a:solidFill>
                  <a:srgbClr val="000000"/>
                </a:solidFill>
                <a:latin typeface="#9Slide05 Dear Saturday"/>
              </a:rPr>
              <a:t>c. </a:t>
            </a:r>
            <a:r>
              <a:rPr lang="en-US" sz="3499" spc="262" dirty="0" err="1">
                <a:solidFill>
                  <a:srgbClr val="000000"/>
                </a:solidFill>
                <a:latin typeface="#9Slide05 Dear Saturday"/>
              </a:rPr>
              <a:t>Cảm</a:t>
            </a:r>
            <a:r>
              <a:rPr lang="en-US" sz="3499" spc="262" dirty="0">
                <a:solidFill>
                  <a:srgbClr val="000000"/>
                </a:solidFill>
                <a:latin typeface="#9Slide05 Dear Saturday"/>
              </a:rPr>
              <a:t> </a:t>
            </a:r>
            <a:r>
              <a:rPr lang="en-US" sz="3499" spc="262" dirty="0" err="1">
                <a:solidFill>
                  <a:srgbClr val="000000"/>
                </a:solidFill>
                <a:latin typeface="#9Slide05 Dear Saturday"/>
              </a:rPr>
              <a:t>xúc</a:t>
            </a:r>
            <a:r>
              <a:rPr lang="en-US" sz="3499" spc="262" dirty="0">
                <a:solidFill>
                  <a:srgbClr val="000000"/>
                </a:solidFill>
                <a:latin typeface="#9Slide05 Dear Saturday"/>
              </a:rPr>
              <a:t> </a:t>
            </a:r>
            <a:r>
              <a:rPr lang="en-US" sz="3499" spc="262" dirty="0" err="1">
                <a:solidFill>
                  <a:srgbClr val="000000"/>
                </a:solidFill>
                <a:latin typeface="#9Slide05 Dear Saturday"/>
              </a:rPr>
              <a:t>trữ</a:t>
            </a:r>
            <a:r>
              <a:rPr lang="en-US" sz="3499" spc="262" dirty="0">
                <a:solidFill>
                  <a:srgbClr val="000000"/>
                </a:solidFill>
                <a:latin typeface="#9Slide05 Dear Saturday"/>
              </a:rPr>
              <a:t> </a:t>
            </a:r>
            <a:r>
              <a:rPr lang="en-US" sz="3499" spc="262" dirty="0" err="1">
                <a:solidFill>
                  <a:srgbClr val="000000"/>
                </a:solidFill>
                <a:latin typeface="#9Slide05 Dear Saturday"/>
              </a:rPr>
              <a:t>tình</a:t>
            </a:r>
            <a:endParaRPr lang="en-US" sz="3499" spc="262" dirty="0">
              <a:solidFill>
                <a:srgbClr val="000000"/>
              </a:solidFill>
              <a:latin typeface="#9Slide05 Dear Saturday"/>
            </a:endParaRPr>
          </a:p>
        </p:txBody>
      </p:sp>
      <p:grpSp>
        <p:nvGrpSpPr>
          <p:cNvPr id="31" name="Group 31"/>
          <p:cNvGrpSpPr/>
          <p:nvPr/>
        </p:nvGrpSpPr>
        <p:grpSpPr>
          <a:xfrm>
            <a:off x="-1588041" y="75615"/>
            <a:ext cx="21945600" cy="338328"/>
            <a:chOff x="0" y="0"/>
            <a:chExt cx="29260800" cy="451104"/>
          </a:xfrm>
        </p:grpSpPr>
        <p:sp>
          <p:nvSpPr>
            <p:cNvPr id="32" name="Freeform 3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3" name="Freeform 3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4" name="Freeform 3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35" name="Group 35"/>
          <p:cNvGrpSpPr/>
          <p:nvPr/>
        </p:nvGrpSpPr>
        <p:grpSpPr>
          <a:xfrm>
            <a:off x="-1828800" y="9810750"/>
            <a:ext cx="21945600" cy="338328"/>
            <a:chOff x="0" y="0"/>
            <a:chExt cx="29260800" cy="451104"/>
          </a:xfrm>
        </p:grpSpPr>
        <p:sp>
          <p:nvSpPr>
            <p:cNvPr id="36" name="Freeform 3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7" name="Freeform 3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8" name="Freeform 3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39" name="Freeform 39"/>
          <p:cNvSpPr/>
          <p:nvPr/>
        </p:nvSpPr>
        <p:spPr>
          <a:xfrm>
            <a:off x="15885775" y="6461600"/>
            <a:ext cx="7381584" cy="2568176"/>
          </a:xfrm>
          <a:custGeom>
            <a:avLst/>
            <a:gdLst/>
            <a:ahLst/>
            <a:cxnLst/>
            <a:rect l="l" t="t" r="r" b="b"/>
            <a:pathLst>
              <a:path w="7381584" h="2568176">
                <a:moveTo>
                  <a:pt x="0" y="0"/>
                </a:moveTo>
                <a:lnTo>
                  <a:pt x="7381585" y="0"/>
                </a:lnTo>
                <a:lnTo>
                  <a:pt x="7381585" y="2568176"/>
                </a:lnTo>
                <a:lnTo>
                  <a:pt x="0" y="25681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Freeform 40"/>
          <p:cNvSpPr/>
          <p:nvPr/>
        </p:nvSpPr>
        <p:spPr>
          <a:xfrm flipH="1">
            <a:off x="15082348" y="-672728"/>
            <a:ext cx="6983335" cy="2429619"/>
          </a:xfrm>
          <a:custGeom>
            <a:avLst/>
            <a:gdLst/>
            <a:ahLst/>
            <a:cxnLst/>
            <a:rect l="l" t="t" r="r" b="b"/>
            <a:pathLst>
              <a:path w="6983335" h="2429619">
                <a:moveTo>
                  <a:pt x="6983336" y="0"/>
                </a:moveTo>
                <a:lnTo>
                  <a:pt x="0" y="0"/>
                </a:lnTo>
                <a:lnTo>
                  <a:pt x="0" y="2429619"/>
                </a:lnTo>
                <a:lnTo>
                  <a:pt x="6983336" y="2429619"/>
                </a:lnTo>
                <a:lnTo>
                  <a:pt x="698333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par>
                                <p:cTn id="43" presetID="16" presetClass="entr" presetSubtype="21"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5" grpId="0"/>
      <p:bldP spid="16" grpId="0"/>
      <p:bldP spid="17" grpId="0" animBg="1"/>
      <p:bldP spid="21" grpId="0" animBg="1"/>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5458479" y="2050891"/>
            <a:ext cx="11800821" cy="5819717"/>
          </a:xfrm>
          <a:prstGeom prst="rect">
            <a:avLst/>
          </a:prstGeom>
        </p:spPr>
        <p:txBody>
          <a:bodyPr lIns="0" tIns="0" rIns="0" bIns="0" rtlCol="0" anchor="t">
            <a:spAutoFit/>
          </a:bodyPr>
          <a:lstStyle/>
          <a:p>
            <a:pPr algn="just">
              <a:lnSpc>
                <a:spcPts val="4728"/>
              </a:lnSpc>
            </a:pPr>
            <a:endParaRPr dirty="0"/>
          </a:p>
          <a:p>
            <a:pPr algn="l">
              <a:lnSpc>
                <a:spcPts val="4728"/>
              </a:lnSpc>
            </a:pPr>
            <a:endParaRPr dirty="0"/>
          </a:p>
          <a:p>
            <a:pPr algn="ctr">
              <a:lnSpc>
                <a:spcPts val="6299"/>
              </a:lnSpc>
            </a:pPr>
            <a:r>
              <a:rPr lang="en-US" sz="4499" dirty="0">
                <a:solidFill>
                  <a:srgbClr val="FBF7EE"/>
                </a:solidFill>
                <a:latin typeface="#9Slide05 VL Fadilla"/>
              </a:rPr>
              <a:t>“Nam </a:t>
            </a:r>
            <a:r>
              <a:rPr lang="en-US" sz="4499" dirty="0" err="1">
                <a:solidFill>
                  <a:srgbClr val="FBF7EE"/>
                </a:solidFill>
                <a:latin typeface="#9Slide05 VL Fadilla"/>
              </a:rPr>
              <a:t>quốc</a:t>
            </a:r>
            <a:r>
              <a:rPr lang="en-US" sz="4499" dirty="0">
                <a:solidFill>
                  <a:srgbClr val="FBF7EE"/>
                </a:solidFill>
                <a:latin typeface="#9Slide05 VL Fadilla"/>
              </a:rPr>
              <a:t> </a:t>
            </a:r>
            <a:r>
              <a:rPr lang="en-US" sz="4499" dirty="0" err="1">
                <a:solidFill>
                  <a:srgbClr val="FBF7EE"/>
                </a:solidFill>
                <a:latin typeface="#9Slide05 VL Fadilla"/>
              </a:rPr>
              <a:t>sơn</a:t>
            </a:r>
            <a:r>
              <a:rPr lang="en-US" sz="4499" dirty="0">
                <a:solidFill>
                  <a:srgbClr val="FBF7EE"/>
                </a:solidFill>
                <a:latin typeface="#9Slide05 VL Fadilla"/>
              </a:rPr>
              <a:t> </a:t>
            </a:r>
            <a:r>
              <a:rPr lang="en-US" sz="4499" dirty="0" err="1">
                <a:solidFill>
                  <a:srgbClr val="FBF7EE"/>
                </a:solidFill>
                <a:latin typeface="#9Slide05 VL Fadilla"/>
              </a:rPr>
              <a:t>hà</a:t>
            </a:r>
            <a:r>
              <a:rPr lang="en-US" sz="4499" dirty="0">
                <a:solidFill>
                  <a:srgbClr val="FBF7EE"/>
                </a:solidFill>
                <a:latin typeface="#9Slide05 VL Fadilla"/>
              </a:rPr>
              <a:t> Nam </a:t>
            </a:r>
            <a:r>
              <a:rPr lang="en-US" sz="4499" dirty="0" err="1">
                <a:solidFill>
                  <a:srgbClr val="FBF7EE"/>
                </a:solidFill>
                <a:latin typeface="#9Slide05 VL Fadilla"/>
              </a:rPr>
              <a:t>đế</a:t>
            </a:r>
            <a:r>
              <a:rPr lang="en-US" sz="4499" dirty="0">
                <a:solidFill>
                  <a:srgbClr val="FBF7EE"/>
                </a:solidFill>
                <a:latin typeface="#9Slide05 VL Fadilla"/>
              </a:rPr>
              <a:t> </a:t>
            </a:r>
            <a:r>
              <a:rPr lang="en-US" sz="4499" dirty="0" err="1">
                <a:solidFill>
                  <a:srgbClr val="FBF7EE"/>
                </a:solidFill>
                <a:latin typeface="#9Slide05 VL Fadilla"/>
              </a:rPr>
              <a:t>cư</a:t>
            </a:r>
            <a:endParaRPr lang="en-US" sz="4499" dirty="0">
              <a:solidFill>
                <a:srgbClr val="FBF7EE"/>
              </a:solidFill>
              <a:latin typeface="#9Slide05 VL Fadilla"/>
            </a:endParaRPr>
          </a:p>
          <a:p>
            <a:pPr algn="ctr">
              <a:lnSpc>
                <a:spcPts val="4900"/>
              </a:lnSpc>
            </a:pPr>
            <a:r>
              <a:rPr lang="en-US" sz="3500" dirty="0">
                <a:solidFill>
                  <a:srgbClr val="FBF7EE"/>
                </a:solidFill>
                <a:latin typeface="Roboto Condensed"/>
              </a:rPr>
              <a:t>(</a:t>
            </a:r>
            <a:r>
              <a:rPr lang="en-US" sz="3500" dirty="0" err="1">
                <a:solidFill>
                  <a:srgbClr val="FBF7EE"/>
                </a:solidFill>
                <a:latin typeface="Roboto Condensed"/>
              </a:rPr>
              <a:t>Sông</a:t>
            </a:r>
            <a:r>
              <a:rPr lang="en-US" sz="3500" dirty="0">
                <a:solidFill>
                  <a:srgbClr val="FBF7EE"/>
                </a:solidFill>
                <a:latin typeface="Roboto Condensed"/>
              </a:rPr>
              <a:t> </a:t>
            </a:r>
            <a:r>
              <a:rPr lang="en-US" sz="3500" dirty="0" err="1">
                <a:solidFill>
                  <a:srgbClr val="FBF7EE"/>
                </a:solidFill>
                <a:latin typeface="Roboto Condensed"/>
              </a:rPr>
              <a:t>núi</a:t>
            </a:r>
            <a:r>
              <a:rPr lang="en-US" sz="3500" dirty="0">
                <a:solidFill>
                  <a:srgbClr val="FBF7EE"/>
                </a:solidFill>
                <a:latin typeface="Roboto Condensed"/>
              </a:rPr>
              <a:t> </a:t>
            </a:r>
            <a:r>
              <a:rPr lang="en-US" sz="3500" dirty="0" err="1">
                <a:solidFill>
                  <a:srgbClr val="FBF7EE"/>
                </a:solidFill>
                <a:latin typeface="Roboto Condensed"/>
              </a:rPr>
              <a:t>nước</a:t>
            </a:r>
            <a:r>
              <a:rPr lang="en-US" sz="3500" dirty="0">
                <a:solidFill>
                  <a:srgbClr val="FBF7EE"/>
                </a:solidFill>
                <a:latin typeface="Roboto Condensed"/>
              </a:rPr>
              <a:t> Nam, </a:t>
            </a:r>
            <a:r>
              <a:rPr lang="en-US" sz="3500" dirty="0" err="1">
                <a:solidFill>
                  <a:srgbClr val="FBF7EE"/>
                </a:solidFill>
                <a:latin typeface="Roboto Condensed"/>
              </a:rPr>
              <a:t>vua</a:t>
            </a:r>
            <a:r>
              <a:rPr lang="en-US" sz="3500" dirty="0">
                <a:solidFill>
                  <a:srgbClr val="FBF7EE"/>
                </a:solidFill>
                <a:latin typeface="Roboto Condensed"/>
              </a:rPr>
              <a:t> Nam ở)</a:t>
            </a:r>
          </a:p>
          <a:p>
            <a:pPr algn="ctr">
              <a:lnSpc>
                <a:spcPts val="6299"/>
              </a:lnSpc>
            </a:pPr>
            <a:r>
              <a:rPr lang="en-US" sz="4500" dirty="0" err="1">
                <a:solidFill>
                  <a:srgbClr val="F4B006"/>
                </a:solidFill>
                <a:latin typeface="#9Slide05 VL Fadilla"/>
              </a:rPr>
              <a:t>Tiệt</a:t>
            </a:r>
            <a:r>
              <a:rPr lang="en-US" sz="4500" dirty="0">
                <a:solidFill>
                  <a:srgbClr val="F4B006"/>
                </a:solidFill>
                <a:latin typeface="#9Slide05 VL Fadilla"/>
              </a:rPr>
              <a:t> </a:t>
            </a:r>
            <a:r>
              <a:rPr lang="en-US" sz="4500" dirty="0" err="1">
                <a:solidFill>
                  <a:srgbClr val="F4B006"/>
                </a:solidFill>
                <a:latin typeface="#9Slide05 VL Fadilla"/>
              </a:rPr>
              <a:t>nhiên</a:t>
            </a:r>
            <a:r>
              <a:rPr lang="en-US" sz="4500" dirty="0">
                <a:solidFill>
                  <a:srgbClr val="F4B006"/>
                </a:solidFill>
                <a:latin typeface="#9Slide05 VL Fadilla"/>
              </a:rPr>
              <a:t> </a:t>
            </a:r>
            <a:r>
              <a:rPr lang="en-US" sz="4500" dirty="0" err="1">
                <a:solidFill>
                  <a:srgbClr val="F4B006"/>
                </a:solidFill>
                <a:latin typeface="#9Slide05 VL Fadilla"/>
              </a:rPr>
              <a:t>định</a:t>
            </a:r>
            <a:r>
              <a:rPr lang="en-US" sz="4500" dirty="0">
                <a:solidFill>
                  <a:srgbClr val="F4B006"/>
                </a:solidFill>
                <a:latin typeface="#9Slide05 VL Fadilla"/>
              </a:rPr>
              <a:t> phận </a:t>
            </a:r>
            <a:r>
              <a:rPr lang="en-US" sz="4500" dirty="0" err="1">
                <a:solidFill>
                  <a:srgbClr val="F4B006"/>
                </a:solidFill>
                <a:latin typeface="#9Slide05 VL Fadilla"/>
              </a:rPr>
              <a:t>tại</a:t>
            </a:r>
            <a:r>
              <a:rPr lang="en-US" sz="4500" dirty="0">
                <a:solidFill>
                  <a:srgbClr val="F4B006"/>
                </a:solidFill>
                <a:latin typeface="#9Slide05 VL Fadilla"/>
              </a:rPr>
              <a:t> </a:t>
            </a:r>
            <a:r>
              <a:rPr lang="en-US" sz="4500" dirty="0" err="1">
                <a:solidFill>
                  <a:srgbClr val="F4B006"/>
                </a:solidFill>
                <a:latin typeface="#9Slide05 VL Fadilla"/>
              </a:rPr>
              <a:t>thiên</a:t>
            </a:r>
            <a:r>
              <a:rPr lang="en-US" sz="4500" dirty="0">
                <a:solidFill>
                  <a:srgbClr val="F4B006"/>
                </a:solidFill>
                <a:latin typeface="#9Slide05 VL Fadilla"/>
              </a:rPr>
              <a:t> </a:t>
            </a:r>
            <a:r>
              <a:rPr lang="en-US" sz="4500" dirty="0" err="1">
                <a:solidFill>
                  <a:srgbClr val="F4B006"/>
                </a:solidFill>
                <a:latin typeface="#9Slide05 VL Fadilla"/>
              </a:rPr>
              <a:t>thư</a:t>
            </a:r>
            <a:endParaRPr lang="en-US" sz="4500" dirty="0">
              <a:solidFill>
                <a:srgbClr val="F4B006"/>
              </a:solidFill>
              <a:latin typeface="#9Slide05 VL Fadilla"/>
            </a:endParaRPr>
          </a:p>
          <a:p>
            <a:pPr algn="ctr">
              <a:lnSpc>
                <a:spcPts val="4900"/>
              </a:lnSpc>
            </a:pPr>
            <a:r>
              <a:rPr lang="en-US" sz="3500" dirty="0">
                <a:solidFill>
                  <a:srgbClr val="F4B006"/>
                </a:solidFill>
                <a:latin typeface="Roboto Condensed"/>
              </a:rPr>
              <a:t>(</a:t>
            </a:r>
            <a:r>
              <a:rPr lang="en-US" sz="3500" dirty="0" err="1">
                <a:solidFill>
                  <a:srgbClr val="F4B006"/>
                </a:solidFill>
                <a:latin typeface="Roboto Condensed"/>
              </a:rPr>
              <a:t>Rành</a:t>
            </a:r>
            <a:r>
              <a:rPr lang="en-US" sz="3500" dirty="0">
                <a:solidFill>
                  <a:srgbClr val="F4B006"/>
                </a:solidFill>
                <a:latin typeface="Roboto Condensed"/>
              </a:rPr>
              <a:t> </a:t>
            </a:r>
            <a:r>
              <a:rPr lang="en-US" sz="3500" dirty="0" err="1">
                <a:solidFill>
                  <a:srgbClr val="F4B006"/>
                </a:solidFill>
                <a:latin typeface="Roboto Condensed"/>
              </a:rPr>
              <a:t>rành</a:t>
            </a:r>
            <a:r>
              <a:rPr lang="en-US" sz="3500" dirty="0">
                <a:solidFill>
                  <a:srgbClr val="F4B006"/>
                </a:solidFill>
                <a:latin typeface="Roboto Condensed"/>
              </a:rPr>
              <a:t> </a:t>
            </a:r>
            <a:r>
              <a:rPr lang="en-US" sz="3500" dirty="0" err="1">
                <a:solidFill>
                  <a:srgbClr val="F4B006"/>
                </a:solidFill>
                <a:latin typeface="Roboto Condensed"/>
              </a:rPr>
              <a:t>định</a:t>
            </a:r>
            <a:r>
              <a:rPr lang="en-US" sz="3500" dirty="0">
                <a:solidFill>
                  <a:srgbClr val="F4B006"/>
                </a:solidFill>
                <a:latin typeface="Roboto Condensed"/>
              </a:rPr>
              <a:t> phận ở </a:t>
            </a:r>
            <a:r>
              <a:rPr lang="en-US" sz="3500" dirty="0" err="1">
                <a:solidFill>
                  <a:srgbClr val="F4B006"/>
                </a:solidFill>
                <a:latin typeface="Roboto Condensed"/>
              </a:rPr>
              <a:t>sách</a:t>
            </a:r>
            <a:r>
              <a:rPr lang="en-US" sz="3500" dirty="0">
                <a:solidFill>
                  <a:srgbClr val="F4B006"/>
                </a:solidFill>
                <a:latin typeface="Roboto Condensed"/>
              </a:rPr>
              <a:t> </a:t>
            </a:r>
            <a:r>
              <a:rPr lang="en-US" sz="3500" dirty="0" err="1">
                <a:solidFill>
                  <a:srgbClr val="F4B006"/>
                </a:solidFill>
                <a:latin typeface="Roboto Condensed"/>
              </a:rPr>
              <a:t>trời</a:t>
            </a:r>
            <a:r>
              <a:rPr lang="en-US" sz="3500" dirty="0">
                <a:solidFill>
                  <a:srgbClr val="F4B006"/>
                </a:solidFill>
                <a:latin typeface="Roboto Condensed"/>
              </a:rPr>
              <a:t>)”</a:t>
            </a:r>
          </a:p>
          <a:p>
            <a:pPr algn="just">
              <a:lnSpc>
                <a:spcPts val="4728"/>
              </a:lnSpc>
            </a:pPr>
            <a:r>
              <a:rPr lang="en-US" sz="3377" dirty="0">
                <a:solidFill>
                  <a:srgbClr val="FBF7EE"/>
                </a:solidFill>
                <a:latin typeface="Roboto Condensed"/>
              </a:rPr>
              <a:t>    </a:t>
            </a:r>
          </a:p>
          <a:p>
            <a:pPr algn="just">
              <a:lnSpc>
                <a:spcPts val="4728"/>
              </a:lnSpc>
            </a:pPr>
            <a:endParaRPr lang="en-US" sz="3377" dirty="0">
              <a:solidFill>
                <a:srgbClr val="FBF7EE"/>
              </a:solidFill>
              <a:latin typeface="Roboto Condensed"/>
            </a:endParaRPr>
          </a:p>
          <a:p>
            <a:pPr algn="just">
              <a:lnSpc>
                <a:spcPts val="4728"/>
              </a:lnSpc>
            </a:pPr>
            <a:endParaRPr lang="en-US" sz="3377" dirty="0">
              <a:solidFill>
                <a:srgbClr val="FBF7EE"/>
              </a:solidFill>
              <a:latin typeface="Roboto Condensed"/>
            </a:endParaRPr>
          </a:p>
        </p:txBody>
      </p:sp>
      <p:grpSp>
        <p:nvGrpSpPr>
          <p:cNvPr id="3" name="Group 3"/>
          <p:cNvGrpSpPr/>
          <p:nvPr/>
        </p:nvGrpSpPr>
        <p:grpSpPr>
          <a:xfrm>
            <a:off x="7739933" y="4680166"/>
            <a:ext cx="7812777" cy="889722"/>
            <a:chOff x="0" y="0"/>
            <a:chExt cx="1820283" cy="207295"/>
          </a:xfrm>
        </p:grpSpPr>
        <p:sp>
          <p:nvSpPr>
            <p:cNvPr id="4" name="Freeform 4"/>
            <p:cNvSpPr/>
            <p:nvPr/>
          </p:nvSpPr>
          <p:spPr>
            <a:xfrm>
              <a:off x="0" y="0"/>
              <a:ext cx="1820283" cy="207295"/>
            </a:xfrm>
            <a:custGeom>
              <a:avLst/>
              <a:gdLst/>
              <a:ahLst/>
              <a:cxnLst/>
              <a:rect l="l" t="t" r="r" b="b"/>
              <a:pathLst>
                <a:path w="1820283" h="207295">
                  <a:moveTo>
                    <a:pt x="0" y="0"/>
                  </a:moveTo>
                  <a:lnTo>
                    <a:pt x="1820283" y="0"/>
                  </a:lnTo>
                  <a:lnTo>
                    <a:pt x="1820283" y="207295"/>
                  </a:lnTo>
                  <a:lnTo>
                    <a:pt x="0" y="207295"/>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5" name="TextBox 5"/>
            <p:cNvSpPr txBox="1"/>
            <p:nvPr/>
          </p:nvSpPr>
          <p:spPr>
            <a:xfrm>
              <a:off x="0" y="-38100"/>
              <a:ext cx="1820283" cy="245395"/>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flipV="1">
            <a:off x="744774" y="5125027"/>
            <a:ext cx="6995158" cy="18473"/>
          </a:xfrm>
          <a:prstGeom prst="line">
            <a:avLst/>
          </a:prstGeom>
          <a:ln w="28575" cap="flat">
            <a:solidFill>
              <a:srgbClr val="FBF7EE"/>
            </a:solidFill>
            <a:prstDash val="solid"/>
            <a:headEnd type="none" w="sm" len="sm"/>
            <a:tailEnd type="none" w="sm" len="sm"/>
          </a:ln>
        </p:spPr>
        <p:txBody>
          <a:bodyPr/>
          <a:lstStyle/>
          <a:p>
            <a:endParaRPr lang="en-US"/>
          </a:p>
        </p:txBody>
      </p:sp>
      <p:sp>
        <p:nvSpPr>
          <p:cNvPr id="7" name="TextBox 7"/>
          <p:cNvSpPr txBox="1"/>
          <p:nvPr/>
        </p:nvSpPr>
        <p:spPr>
          <a:xfrm>
            <a:off x="1028700" y="5386387"/>
            <a:ext cx="5176655" cy="3416300"/>
          </a:xfrm>
          <a:prstGeom prst="rect">
            <a:avLst/>
          </a:prstGeom>
        </p:spPr>
        <p:txBody>
          <a:bodyPr lIns="0" tIns="0" rIns="0" bIns="0" rtlCol="0" anchor="t">
            <a:spAutoFit/>
          </a:bodyPr>
          <a:lstStyle/>
          <a:p>
            <a:pPr algn="just">
              <a:lnSpc>
                <a:spcPts val="3849"/>
              </a:lnSpc>
            </a:pPr>
            <a:r>
              <a:rPr lang="en-US" sz="3499" dirty="0" err="1">
                <a:solidFill>
                  <a:srgbClr val="FBF7EE"/>
                </a:solidFill>
                <a:latin typeface="Roboto Condensed"/>
              </a:rPr>
              <a:t>Khẳng</a:t>
            </a:r>
            <a:r>
              <a:rPr lang="en-US" sz="3499" dirty="0">
                <a:solidFill>
                  <a:srgbClr val="FBF7EE"/>
                </a:solidFill>
                <a:latin typeface="Roboto Condensed"/>
              </a:rPr>
              <a:t> </a:t>
            </a:r>
            <a:r>
              <a:rPr lang="en-US" sz="3499" dirty="0" err="1">
                <a:solidFill>
                  <a:srgbClr val="FBF7EE"/>
                </a:solidFill>
                <a:latin typeface="Roboto Condensed"/>
              </a:rPr>
              <a:t>định</a:t>
            </a:r>
            <a:r>
              <a:rPr lang="en-US" sz="3499" dirty="0">
                <a:solidFill>
                  <a:srgbClr val="FBF7EE"/>
                </a:solidFill>
                <a:latin typeface="Roboto Condensed"/>
              </a:rPr>
              <a:t> </a:t>
            </a:r>
            <a:r>
              <a:rPr lang="en-US" sz="3499" dirty="0" err="1">
                <a:solidFill>
                  <a:srgbClr val="FBF7EE"/>
                </a:solidFill>
                <a:latin typeface="Roboto Condensed"/>
              </a:rPr>
              <a:t>ranh</a:t>
            </a:r>
            <a:r>
              <a:rPr lang="en-US" sz="3499" dirty="0">
                <a:solidFill>
                  <a:srgbClr val="FBF7EE"/>
                </a:solidFill>
                <a:latin typeface="Roboto Condensed"/>
              </a:rPr>
              <a:t> </a:t>
            </a:r>
            <a:r>
              <a:rPr lang="en-US" sz="3499" dirty="0" err="1">
                <a:solidFill>
                  <a:srgbClr val="FBF7EE"/>
                </a:solidFill>
                <a:latin typeface="Roboto Condensed"/>
              </a:rPr>
              <a:t>giới</a:t>
            </a:r>
            <a:r>
              <a:rPr lang="en-US" sz="3499" dirty="0">
                <a:solidFill>
                  <a:srgbClr val="FBF7EE"/>
                </a:solidFill>
                <a:latin typeface="Roboto Condensed"/>
              </a:rPr>
              <a:t> </a:t>
            </a:r>
            <a:r>
              <a:rPr lang="en-US" sz="3499" dirty="0" err="1">
                <a:solidFill>
                  <a:srgbClr val="FBF7EE"/>
                </a:solidFill>
                <a:latin typeface="Roboto Condensed"/>
              </a:rPr>
              <a:t>nước</a:t>
            </a:r>
            <a:r>
              <a:rPr lang="en-US" sz="3499" dirty="0">
                <a:solidFill>
                  <a:srgbClr val="FBF7EE"/>
                </a:solidFill>
                <a:latin typeface="Roboto Condensed"/>
              </a:rPr>
              <a:t> Nam </a:t>
            </a:r>
            <a:r>
              <a:rPr lang="en-US" sz="3499" dirty="0" err="1">
                <a:solidFill>
                  <a:srgbClr val="FBF7EE"/>
                </a:solidFill>
                <a:latin typeface="Roboto Condensed"/>
              </a:rPr>
              <a:t>đã</a:t>
            </a:r>
            <a:r>
              <a:rPr lang="en-US" sz="3499" dirty="0">
                <a:solidFill>
                  <a:srgbClr val="FBF7EE"/>
                </a:solidFill>
                <a:latin typeface="Roboto Condensed"/>
              </a:rPr>
              <a:t> </a:t>
            </a:r>
            <a:r>
              <a:rPr lang="en-US" sz="3499" dirty="0" err="1">
                <a:solidFill>
                  <a:srgbClr val="FBF7EE"/>
                </a:solidFill>
                <a:latin typeface="Roboto Condensed"/>
              </a:rPr>
              <a:t>được</a:t>
            </a:r>
            <a:r>
              <a:rPr lang="en-US" sz="3499" dirty="0">
                <a:solidFill>
                  <a:srgbClr val="FBF7EE"/>
                </a:solidFill>
                <a:latin typeface="Roboto Condensed"/>
              </a:rPr>
              <a:t> </a:t>
            </a:r>
            <a:r>
              <a:rPr lang="en-US" sz="3499" dirty="0" err="1">
                <a:solidFill>
                  <a:srgbClr val="FBF7EE"/>
                </a:solidFill>
                <a:latin typeface="Roboto Condensed"/>
              </a:rPr>
              <a:t>phân</a:t>
            </a:r>
            <a:r>
              <a:rPr lang="en-US" sz="3499" dirty="0">
                <a:solidFill>
                  <a:srgbClr val="FBF7EE"/>
                </a:solidFill>
                <a:latin typeface="Roboto Condensed"/>
              </a:rPr>
              <a:t> </a:t>
            </a:r>
            <a:r>
              <a:rPr lang="en-US" sz="3499" dirty="0" err="1">
                <a:solidFill>
                  <a:srgbClr val="FBF7EE"/>
                </a:solidFill>
                <a:latin typeface="Roboto Condensed"/>
              </a:rPr>
              <a:t>định</a:t>
            </a:r>
            <a:r>
              <a:rPr lang="en-US" sz="3499" dirty="0">
                <a:solidFill>
                  <a:srgbClr val="FBF7EE"/>
                </a:solidFill>
                <a:latin typeface="Roboto Condensed"/>
              </a:rPr>
              <a:t> </a:t>
            </a:r>
            <a:r>
              <a:rPr lang="en-US" sz="3499" dirty="0" err="1">
                <a:solidFill>
                  <a:srgbClr val="FBF7EE"/>
                </a:solidFill>
                <a:latin typeface="Roboto Condensed"/>
              </a:rPr>
              <a:t>rõ</a:t>
            </a:r>
            <a:r>
              <a:rPr lang="en-US" sz="3499" dirty="0">
                <a:solidFill>
                  <a:srgbClr val="FBF7EE"/>
                </a:solidFill>
                <a:latin typeface="Roboto Condensed"/>
              </a:rPr>
              <a:t> </a:t>
            </a:r>
            <a:r>
              <a:rPr lang="en-US" sz="3499" dirty="0" err="1">
                <a:solidFill>
                  <a:srgbClr val="FBF7EE"/>
                </a:solidFill>
                <a:latin typeface="Roboto Condensed"/>
              </a:rPr>
              <a:t>ràng</a:t>
            </a:r>
            <a:r>
              <a:rPr lang="en-US" sz="3499" dirty="0">
                <a:solidFill>
                  <a:srgbClr val="FBF7EE"/>
                </a:solidFill>
                <a:latin typeface="Roboto Condensed"/>
              </a:rPr>
              <a:t> </a:t>
            </a:r>
            <a:r>
              <a:rPr lang="en-US" sz="3499" dirty="0" err="1">
                <a:solidFill>
                  <a:srgbClr val="FBF7EE"/>
                </a:solidFill>
                <a:latin typeface="Roboto Condensed"/>
              </a:rPr>
              <a:t>hợp</a:t>
            </a:r>
            <a:r>
              <a:rPr lang="en-US" sz="3499" dirty="0">
                <a:solidFill>
                  <a:srgbClr val="FBF7EE"/>
                </a:solidFill>
                <a:latin typeface="Roboto Condensed"/>
              </a:rPr>
              <a:t> </a:t>
            </a:r>
            <a:r>
              <a:rPr lang="en-US" sz="3499" dirty="0" err="1">
                <a:solidFill>
                  <a:srgbClr val="FBF7EE"/>
                </a:solidFill>
                <a:latin typeface="Roboto Condensed"/>
              </a:rPr>
              <a:t>với</a:t>
            </a:r>
            <a:r>
              <a:rPr lang="en-US" sz="3499" dirty="0">
                <a:solidFill>
                  <a:srgbClr val="FBF7EE"/>
                </a:solidFill>
                <a:latin typeface="Roboto Condensed"/>
              </a:rPr>
              <a:t> </a:t>
            </a:r>
            <a:r>
              <a:rPr lang="en-US" sz="3499" dirty="0" err="1">
                <a:solidFill>
                  <a:srgbClr val="FBF7EE"/>
                </a:solidFill>
                <a:latin typeface="Roboto Condensed"/>
              </a:rPr>
              <a:t>đạo</a:t>
            </a:r>
            <a:r>
              <a:rPr lang="en-US" sz="3499" dirty="0">
                <a:solidFill>
                  <a:srgbClr val="FBF7EE"/>
                </a:solidFill>
                <a:latin typeface="Roboto Condensed"/>
              </a:rPr>
              <a:t> </a:t>
            </a:r>
            <a:r>
              <a:rPr lang="en-US" sz="3499" dirty="0" err="1">
                <a:solidFill>
                  <a:srgbClr val="FBF7EE"/>
                </a:solidFill>
                <a:latin typeface="Roboto Condensed"/>
              </a:rPr>
              <a:t>trời</a:t>
            </a:r>
            <a:r>
              <a:rPr lang="en-US" sz="3499" dirty="0">
                <a:solidFill>
                  <a:srgbClr val="FBF7EE"/>
                </a:solidFill>
                <a:latin typeface="Roboto Condensed"/>
              </a:rPr>
              <a:t> - </a:t>
            </a:r>
            <a:r>
              <a:rPr lang="en-US" sz="3499" dirty="0" err="1">
                <a:solidFill>
                  <a:srgbClr val="FBF7EE"/>
                </a:solidFill>
                <a:latin typeface="Roboto Condensed"/>
              </a:rPr>
              <a:t>đất</a:t>
            </a:r>
            <a:r>
              <a:rPr lang="en-US" sz="3499" dirty="0">
                <a:solidFill>
                  <a:srgbClr val="FBF7EE"/>
                </a:solidFill>
                <a:latin typeface="Roboto Condensed"/>
              </a:rPr>
              <a:t>, </a:t>
            </a:r>
            <a:r>
              <a:rPr lang="en-US" sz="3499" dirty="0" err="1">
                <a:solidFill>
                  <a:srgbClr val="FBF7EE"/>
                </a:solidFill>
                <a:latin typeface="Roboto Condensed"/>
              </a:rPr>
              <a:t>thuận</a:t>
            </a:r>
            <a:r>
              <a:rPr lang="en-US" sz="3499" dirty="0">
                <a:solidFill>
                  <a:srgbClr val="FBF7EE"/>
                </a:solidFill>
                <a:latin typeface="Roboto Condensed"/>
              </a:rPr>
              <a:t> </a:t>
            </a:r>
            <a:r>
              <a:rPr lang="en-US" sz="3499" dirty="0" err="1">
                <a:solidFill>
                  <a:srgbClr val="FBF7EE"/>
                </a:solidFill>
                <a:latin typeface="Roboto Condensed"/>
              </a:rPr>
              <a:t>với</a:t>
            </a:r>
            <a:r>
              <a:rPr lang="en-US" sz="3499" dirty="0">
                <a:solidFill>
                  <a:srgbClr val="FBF7EE"/>
                </a:solidFill>
                <a:latin typeface="Roboto Condensed"/>
              </a:rPr>
              <a:t> </a:t>
            </a:r>
            <a:r>
              <a:rPr lang="en-US" sz="3499" dirty="0" err="1">
                <a:solidFill>
                  <a:srgbClr val="FBF7EE"/>
                </a:solidFill>
                <a:latin typeface="Roboto Condensed"/>
              </a:rPr>
              <a:t>lòng</a:t>
            </a:r>
            <a:r>
              <a:rPr lang="en-US" sz="3499" dirty="0">
                <a:solidFill>
                  <a:srgbClr val="FBF7EE"/>
                </a:solidFill>
                <a:latin typeface="Roboto Condensed"/>
              </a:rPr>
              <a:t> </a:t>
            </a:r>
            <a:r>
              <a:rPr lang="en-US" sz="3499" dirty="0" err="1">
                <a:solidFill>
                  <a:srgbClr val="FBF7EE"/>
                </a:solidFill>
                <a:latin typeface="Roboto Condensed"/>
              </a:rPr>
              <a:t>người</a:t>
            </a:r>
            <a:r>
              <a:rPr lang="en-US" sz="3499" dirty="0">
                <a:solidFill>
                  <a:srgbClr val="FBF7EE"/>
                </a:solidFill>
                <a:latin typeface="Roboto Condensed"/>
              </a:rPr>
              <a:t>. Tạo </a:t>
            </a:r>
            <a:r>
              <a:rPr lang="en-US" sz="3499" dirty="0" err="1">
                <a:solidFill>
                  <a:srgbClr val="FBF7EE"/>
                </a:solidFill>
                <a:latin typeface="Roboto Condensed"/>
              </a:rPr>
              <a:t>hoá</a:t>
            </a:r>
            <a:r>
              <a:rPr lang="en-US" sz="3499" dirty="0">
                <a:solidFill>
                  <a:srgbClr val="FBF7EE"/>
                </a:solidFill>
                <a:latin typeface="Roboto Condensed"/>
              </a:rPr>
              <a:t> </a:t>
            </a:r>
            <a:r>
              <a:rPr lang="en-US" sz="3499" dirty="0" err="1">
                <a:solidFill>
                  <a:srgbClr val="FBF7EE"/>
                </a:solidFill>
                <a:latin typeface="Roboto Condensed"/>
              </a:rPr>
              <a:t>đã</a:t>
            </a:r>
            <a:r>
              <a:rPr lang="en-US" sz="3499" dirty="0">
                <a:solidFill>
                  <a:srgbClr val="FBF7EE"/>
                </a:solidFill>
                <a:latin typeface="Roboto Condensed"/>
              </a:rPr>
              <a:t> </a:t>
            </a:r>
            <a:r>
              <a:rPr lang="en-US" sz="3499" dirty="0" err="1">
                <a:solidFill>
                  <a:srgbClr val="FBF7EE"/>
                </a:solidFill>
                <a:latin typeface="Roboto Condensed"/>
              </a:rPr>
              <a:t>định</a:t>
            </a:r>
            <a:r>
              <a:rPr lang="en-US" sz="3499" dirty="0">
                <a:solidFill>
                  <a:srgbClr val="FBF7EE"/>
                </a:solidFill>
                <a:latin typeface="Roboto Condensed"/>
              </a:rPr>
              <a:t> </a:t>
            </a:r>
            <a:r>
              <a:rPr lang="en-US" sz="3499" dirty="0" err="1">
                <a:solidFill>
                  <a:srgbClr val="FBF7EE"/>
                </a:solidFill>
                <a:latin typeface="Roboto Condensed"/>
              </a:rPr>
              <a:t>sẵn</a:t>
            </a:r>
            <a:r>
              <a:rPr lang="en-US" sz="3499" dirty="0">
                <a:solidFill>
                  <a:srgbClr val="FBF7EE"/>
                </a:solidFill>
                <a:latin typeface="Roboto Condensed"/>
              </a:rPr>
              <a:t> </a:t>
            </a:r>
            <a:r>
              <a:rPr lang="en-US" sz="3499" dirty="0" err="1">
                <a:solidFill>
                  <a:srgbClr val="FBF7EE"/>
                </a:solidFill>
                <a:latin typeface="Roboto Condensed"/>
              </a:rPr>
              <a:t>nước</a:t>
            </a:r>
            <a:r>
              <a:rPr lang="en-US" sz="3499" dirty="0">
                <a:solidFill>
                  <a:srgbClr val="FBF7EE"/>
                </a:solidFill>
                <a:latin typeface="Roboto Condensed"/>
              </a:rPr>
              <a:t> Việt </a:t>
            </a:r>
            <a:r>
              <a:rPr lang="en-US" sz="3499" dirty="0" err="1">
                <a:solidFill>
                  <a:srgbClr val="FBF7EE"/>
                </a:solidFill>
                <a:latin typeface="Roboto Condensed"/>
              </a:rPr>
              <a:t>của</a:t>
            </a:r>
            <a:r>
              <a:rPr lang="en-US" sz="3499" dirty="0">
                <a:solidFill>
                  <a:srgbClr val="FBF7EE"/>
                </a:solidFill>
                <a:latin typeface="Roboto Condensed"/>
              </a:rPr>
              <a:t> </a:t>
            </a:r>
            <a:r>
              <a:rPr lang="en-US" sz="3499" dirty="0" err="1">
                <a:solidFill>
                  <a:srgbClr val="FBF7EE"/>
                </a:solidFill>
                <a:latin typeface="Roboto Condensed"/>
              </a:rPr>
              <a:t>người</a:t>
            </a:r>
            <a:r>
              <a:rPr lang="en-US" sz="3499" dirty="0">
                <a:solidFill>
                  <a:srgbClr val="FBF7EE"/>
                </a:solidFill>
                <a:latin typeface="Roboto Condensed"/>
              </a:rPr>
              <a:t> Việt. -&gt; tư </a:t>
            </a:r>
            <a:r>
              <a:rPr lang="en-US" sz="3499" dirty="0" err="1">
                <a:solidFill>
                  <a:srgbClr val="FBF7EE"/>
                </a:solidFill>
                <a:latin typeface="Roboto Condensed"/>
              </a:rPr>
              <a:t>tưởng</a:t>
            </a:r>
            <a:r>
              <a:rPr lang="en-US" sz="3499" dirty="0">
                <a:solidFill>
                  <a:srgbClr val="FBF7EE"/>
                </a:solidFill>
                <a:latin typeface="Roboto Condensed"/>
              </a:rPr>
              <a:t> </a:t>
            </a:r>
            <a:r>
              <a:rPr lang="en-US" sz="3499" dirty="0" err="1">
                <a:solidFill>
                  <a:srgbClr val="FBF7EE"/>
                </a:solidFill>
                <a:latin typeface="Roboto Condensed"/>
              </a:rPr>
              <a:t>mệnh</a:t>
            </a:r>
            <a:r>
              <a:rPr lang="en-US" sz="3499" dirty="0">
                <a:solidFill>
                  <a:srgbClr val="FBF7EE"/>
                </a:solidFill>
                <a:latin typeface="Roboto Condensed"/>
              </a:rPr>
              <a:t> </a:t>
            </a:r>
            <a:r>
              <a:rPr lang="en-US" sz="3499" dirty="0" err="1">
                <a:solidFill>
                  <a:srgbClr val="FBF7EE"/>
                </a:solidFill>
                <a:latin typeface="Roboto Condensed"/>
              </a:rPr>
              <a:t>trời</a:t>
            </a:r>
            <a:r>
              <a:rPr lang="en-US" sz="3499" dirty="0">
                <a:solidFill>
                  <a:srgbClr val="FBF7EE"/>
                </a:solidFill>
                <a:latin typeface="Roboto Condensed"/>
              </a:rPr>
              <a:t>: </a:t>
            </a:r>
            <a:r>
              <a:rPr lang="en-US" sz="3499" dirty="0" err="1">
                <a:solidFill>
                  <a:srgbClr val="FBF7EE"/>
                </a:solidFill>
                <a:latin typeface="Roboto Condensed"/>
              </a:rPr>
              <a:t>chân</a:t>
            </a:r>
            <a:r>
              <a:rPr lang="en-US" sz="3499" dirty="0">
                <a:solidFill>
                  <a:srgbClr val="FBF7EE"/>
                </a:solidFill>
                <a:latin typeface="Roboto Condensed"/>
              </a:rPr>
              <a:t> </a:t>
            </a:r>
            <a:r>
              <a:rPr lang="en-US" sz="3499" dirty="0" err="1">
                <a:solidFill>
                  <a:srgbClr val="FBF7EE"/>
                </a:solidFill>
                <a:latin typeface="Roboto Condensed"/>
              </a:rPr>
              <a:t>lí</a:t>
            </a:r>
            <a:r>
              <a:rPr lang="en-US" sz="3499" dirty="0">
                <a:solidFill>
                  <a:srgbClr val="FBF7EE"/>
                </a:solidFill>
                <a:latin typeface="Roboto Condensed"/>
              </a:rPr>
              <a:t> </a:t>
            </a:r>
            <a:r>
              <a:rPr lang="en-US" sz="3499" dirty="0" err="1">
                <a:solidFill>
                  <a:srgbClr val="FBF7EE"/>
                </a:solidFill>
                <a:latin typeface="Roboto Condensed"/>
              </a:rPr>
              <a:t>khách</a:t>
            </a:r>
            <a:r>
              <a:rPr lang="en-US" sz="3499" dirty="0">
                <a:solidFill>
                  <a:srgbClr val="FBF7EE"/>
                </a:solidFill>
                <a:latin typeface="Roboto Condensed"/>
              </a:rPr>
              <a:t> </a:t>
            </a:r>
            <a:r>
              <a:rPr lang="en-US" sz="3499" dirty="0" err="1">
                <a:solidFill>
                  <a:srgbClr val="FBF7EE"/>
                </a:solidFill>
                <a:latin typeface="Roboto Condensed"/>
              </a:rPr>
              <a:t>quan</a:t>
            </a:r>
            <a:r>
              <a:rPr lang="en-US" sz="3499" dirty="0">
                <a:solidFill>
                  <a:srgbClr val="FBF7EE"/>
                </a:solidFill>
                <a:latin typeface="Roboto Condensed"/>
              </a:rPr>
              <a:t> </a:t>
            </a:r>
          </a:p>
        </p:txBody>
      </p:sp>
      <p:sp>
        <p:nvSpPr>
          <p:cNvPr id="8" name="TextBox 8"/>
          <p:cNvSpPr txBox="1"/>
          <p:nvPr/>
        </p:nvSpPr>
        <p:spPr>
          <a:xfrm>
            <a:off x="7287107" y="6815410"/>
            <a:ext cx="9601945" cy="1854200"/>
          </a:xfrm>
          <a:prstGeom prst="rect">
            <a:avLst/>
          </a:prstGeom>
        </p:spPr>
        <p:txBody>
          <a:bodyPr lIns="0" tIns="0" rIns="0" bIns="0" rtlCol="0" anchor="t">
            <a:spAutoFit/>
          </a:bodyPr>
          <a:lstStyle/>
          <a:p>
            <a:pPr algn="just">
              <a:lnSpc>
                <a:spcPts val="4900"/>
              </a:lnSpc>
              <a:spcBef>
                <a:spcPct val="0"/>
              </a:spcBef>
            </a:pPr>
            <a:r>
              <a:rPr lang="en-US" sz="3500">
                <a:solidFill>
                  <a:srgbClr val="FE636B"/>
                </a:solidFill>
                <a:latin typeface="Roboto Condensed Bold"/>
              </a:rPr>
              <a:t>     Khẳng định nước Nam là một nước có độc lập, có chủ quyền, có lãnh thổ riêng. Đó là một sự thật hiển nhiên, không thể thay đổi. </a:t>
            </a:r>
          </a:p>
        </p:txBody>
      </p:sp>
      <p:grpSp>
        <p:nvGrpSpPr>
          <p:cNvPr id="9" name="Group 9"/>
          <p:cNvGrpSpPr/>
          <p:nvPr/>
        </p:nvGrpSpPr>
        <p:grpSpPr>
          <a:xfrm>
            <a:off x="801310" y="5181799"/>
            <a:ext cx="5800889" cy="3674936"/>
            <a:chOff x="0" y="0"/>
            <a:chExt cx="1351537" cy="856216"/>
          </a:xfrm>
        </p:grpSpPr>
        <p:sp>
          <p:nvSpPr>
            <p:cNvPr id="10" name="Freeform 10"/>
            <p:cNvSpPr/>
            <p:nvPr/>
          </p:nvSpPr>
          <p:spPr>
            <a:xfrm>
              <a:off x="0" y="0"/>
              <a:ext cx="1351537" cy="856216"/>
            </a:xfrm>
            <a:custGeom>
              <a:avLst/>
              <a:gdLst/>
              <a:ahLst/>
              <a:cxnLst/>
              <a:rect l="l" t="t" r="r" b="b"/>
              <a:pathLst>
                <a:path w="1351537" h="856216">
                  <a:moveTo>
                    <a:pt x="0" y="0"/>
                  </a:moveTo>
                  <a:lnTo>
                    <a:pt x="1351537" y="0"/>
                  </a:lnTo>
                  <a:lnTo>
                    <a:pt x="1351537" y="856216"/>
                  </a:lnTo>
                  <a:lnTo>
                    <a:pt x="0" y="856216"/>
                  </a:lnTo>
                  <a:close/>
                </a:path>
              </a:pathLst>
            </a:custGeom>
            <a:solidFill>
              <a:srgbClr val="000000">
                <a:alpha val="0"/>
              </a:srgbClr>
            </a:solidFill>
            <a:ln w="28575" cap="sq">
              <a:solidFill>
                <a:srgbClr val="FFFFFF"/>
              </a:solidFill>
              <a:prstDash val="solid"/>
              <a:miter/>
            </a:ln>
          </p:spPr>
          <p:txBody>
            <a:bodyPr/>
            <a:lstStyle/>
            <a:p>
              <a:endParaRPr lang="en-US" dirty="0"/>
            </a:p>
          </p:txBody>
        </p:sp>
        <p:sp>
          <p:nvSpPr>
            <p:cNvPr id="11" name="TextBox 11"/>
            <p:cNvSpPr txBox="1"/>
            <p:nvPr/>
          </p:nvSpPr>
          <p:spPr>
            <a:xfrm>
              <a:off x="0" y="-38100"/>
              <a:ext cx="1351537" cy="894316"/>
            </a:xfrm>
            <a:prstGeom prst="rect">
              <a:avLst/>
            </a:prstGeom>
          </p:spPr>
          <p:txBody>
            <a:bodyPr lIns="50800" tIns="50800" rIns="50800" bIns="50800" rtlCol="0" anchor="ctr"/>
            <a:lstStyle/>
            <a:p>
              <a:pPr algn="ctr">
                <a:lnSpc>
                  <a:spcPts val="3079"/>
                </a:lnSpc>
              </a:pPr>
              <a:endParaRPr/>
            </a:p>
          </p:txBody>
        </p:sp>
      </p:grpSp>
      <p:grpSp>
        <p:nvGrpSpPr>
          <p:cNvPr id="12" name="Group 12"/>
          <p:cNvGrpSpPr/>
          <p:nvPr/>
        </p:nvGrpSpPr>
        <p:grpSpPr>
          <a:xfrm>
            <a:off x="744774" y="307209"/>
            <a:ext cx="6542333" cy="1107116"/>
            <a:chOff x="0" y="0"/>
            <a:chExt cx="3916324" cy="662734"/>
          </a:xfrm>
        </p:grpSpPr>
        <p:sp>
          <p:nvSpPr>
            <p:cNvPr id="13" name="Freeform 13"/>
            <p:cNvSpPr/>
            <p:nvPr/>
          </p:nvSpPr>
          <p:spPr>
            <a:xfrm>
              <a:off x="0" y="0"/>
              <a:ext cx="3916324" cy="662734"/>
            </a:xfrm>
            <a:custGeom>
              <a:avLst/>
              <a:gdLst/>
              <a:ahLst/>
              <a:cxnLst/>
              <a:rect l="l" t="t" r="r" b="b"/>
              <a:pathLst>
                <a:path w="3916324" h="662734">
                  <a:moveTo>
                    <a:pt x="0" y="0"/>
                  </a:moveTo>
                  <a:lnTo>
                    <a:pt x="3916324" y="0"/>
                  </a:lnTo>
                  <a:lnTo>
                    <a:pt x="3916324" y="662734"/>
                  </a:lnTo>
                  <a:lnTo>
                    <a:pt x="0" y="662734"/>
                  </a:lnTo>
                  <a:close/>
                </a:path>
              </a:pathLst>
            </a:custGeom>
            <a:solidFill>
              <a:srgbClr val="FBF7EE"/>
            </a:solidFill>
          </p:spPr>
          <p:txBody>
            <a:bodyPr/>
            <a:lstStyle/>
            <a:p>
              <a:endParaRPr lang="en-US"/>
            </a:p>
          </p:txBody>
        </p:sp>
        <p:sp>
          <p:nvSpPr>
            <p:cNvPr id="14" name="TextBox 14"/>
            <p:cNvSpPr txBox="1"/>
            <p:nvPr/>
          </p:nvSpPr>
          <p:spPr>
            <a:xfrm>
              <a:off x="0" y="-38100"/>
              <a:ext cx="3916324" cy="700834"/>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744774" y="2388006"/>
            <a:ext cx="11819698" cy="873226"/>
          </a:xfrm>
          <a:prstGeom prst="rect">
            <a:avLst/>
          </a:prstGeom>
        </p:spPr>
        <p:txBody>
          <a:bodyPr lIns="0" tIns="0" rIns="0" bIns="0" rtlCol="0" anchor="t">
            <a:spAutoFit/>
          </a:bodyPr>
          <a:lstStyle/>
          <a:p>
            <a:pPr algn="just">
              <a:lnSpc>
                <a:spcPts val="6994"/>
              </a:lnSpc>
            </a:pPr>
            <a:r>
              <a:rPr lang="en-US" sz="4996">
                <a:solidFill>
                  <a:srgbClr val="FBF7EE"/>
                </a:solidFill>
                <a:latin typeface="#9Slide05 VL Fadilla"/>
              </a:rPr>
              <a:t>* Khẳng định nền độc lập, chủ quyền dân tộc</a:t>
            </a:r>
          </a:p>
        </p:txBody>
      </p:sp>
      <p:grpSp>
        <p:nvGrpSpPr>
          <p:cNvPr id="16" name="Group 16"/>
          <p:cNvGrpSpPr/>
          <p:nvPr/>
        </p:nvGrpSpPr>
        <p:grpSpPr>
          <a:xfrm>
            <a:off x="744774" y="1577755"/>
            <a:ext cx="4417800" cy="743034"/>
            <a:chOff x="0" y="0"/>
            <a:chExt cx="1163536" cy="195696"/>
          </a:xfrm>
        </p:grpSpPr>
        <p:sp>
          <p:nvSpPr>
            <p:cNvPr id="17" name="Freeform 17"/>
            <p:cNvSpPr/>
            <p:nvPr/>
          </p:nvSpPr>
          <p:spPr>
            <a:xfrm>
              <a:off x="0" y="0"/>
              <a:ext cx="1163536" cy="195696"/>
            </a:xfrm>
            <a:custGeom>
              <a:avLst/>
              <a:gdLst/>
              <a:ahLst/>
              <a:cxnLst/>
              <a:rect l="l" t="t" r="r" b="b"/>
              <a:pathLst>
                <a:path w="1163536" h="195696">
                  <a:moveTo>
                    <a:pt x="0" y="0"/>
                  </a:moveTo>
                  <a:lnTo>
                    <a:pt x="1163536" y="0"/>
                  </a:lnTo>
                  <a:lnTo>
                    <a:pt x="1163536" y="195696"/>
                  </a:lnTo>
                  <a:lnTo>
                    <a:pt x="0" y="195696"/>
                  </a:lnTo>
                  <a:close/>
                </a:path>
              </a:pathLst>
            </a:custGeom>
            <a:solidFill>
              <a:srgbClr val="FBF7EE"/>
            </a:solidFill>
          </p:spPr>
          <p:txBody>
            <a:bodyPr/>
            <a:lstStyle/>
            <a:p>
              <a:endParaRPr lang="en-US"/>
            </a:p>
          </p:txBody>
        </p:sp>
        <p:sp>
          <p:nvSpPr>
            <p:cNvPr id="18" name="TextBox 18"/>
            <p:cNvSpPr txBox="1"/>
            <p:nvPr/>
          </p:nvSpPr>
          <p:spPr>
            <a:xfrm>
              <a:off x="0" y="-38100"/>
              <a:ext cx="1163536" cy="233796"/>
            </a:xfrm>
            <a:prstGeom prst="rect">
              <a:avLst/>
            </a:prstGeom>
          </p:spPr>
          <p:txBody>
            <a:bodyPr lIns="50800" tIns="50800" rIns="50800" bIns="50800" rtlCol="0" anchor="ctr"/>
            <a:lstStyle/>
            <a:p>
              <a:pPr algn="ctr">
                <a:lnSpc>
                  <a:spcPts val="2659"/>
                </a:lnSpc>
              </a:pPr>
              <a:endParaRPr/>
            </a:p>
          </p:txBody>
        </p:sp>
      </p:grpSp>
      <p:sp>
        <p:nvSpPr>
          <p:cNvPr id="19" name="Freeform 19"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2"/>
            <a:stretch>
              <a:fillRect r="-57559" b="-80311"/>
            </a:stretch>
          </a:blipFill>
        </p:spPr>
        <p:txBody>
          <a:bodyPr/>
          <a:lstStyle/>
          <a:p>
            <a:endParaRPr lang="en-US"/>
          </a:p>
        </p:txBody>
      </p:sp>
      <p:sp>
        <p:nvSpPr>
          <p:cNvPr id="20" name="Freeform 20"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2"/>
            <a:stretch>
              <a:fillRect l="-74054" t="-119688" r="-23449"/>
            </a:stretch>
          </a:blipFill>
        </p:spPr>
        <p:txBody>
          <a:bodyPr/>
          <a:lstStyle/>
          <a:p>
            <a:endParaRPr lang="en-US"/>
          </a:p>
        </p:txBody>
      </p:sp>
      <p:grpSp>
        <p:nvGrpSpPr>
          <p:cNvPr id="21" name="Group 21"/>
          <p:cNvGrpSpPr/>
          <p:nvPr/>
        </p:nvGrpSpPr>
        <p:grpSpPr>
          <a:xfrm>
            <a:off x="-1568991" y="75615"/>
            <a:ext cx="21945600" cy="338328"/>
            <a:chOff x="0" y="0"/>
            <a:chExt cx="29260800" cy="451104"/>
          </a:xfrm>
        </p:grpSpPr>
        <p:sp>
          <p:nvSpPr>
            <p:cNvPr id="22" name="Freeform 2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Freeform 2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4" name="Freeform 2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5" name="Group 25"/>
          <p:cNvGrpSpPr/>
          <p:nvPr/>
        </p:nvGrpSpPr>
        <p:grpSpPr>
          <a:xfrm>
            <a:off x="-1809750" y="9810750"/>
            <a:ext cx="21945600" cy="338328"/>
            <a:chOff x="0" y="0"/>
            <a:chExt cx="29260800" cy="451104"/>
          </a:xfrm>
        </p:grpSpPr>
        <p:sp>
          <p:nvSpPr>
            <p:cNvPr id="26" name="Freeform 2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Freeform 2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2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9" name="Freeform 29"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2"/>
            <a:stretch>
              <a:fillRect r="-57559" b="-80311"/>
            </a:stretch>
          </a:blipFill>
        </p:spPr>
        <p:txBody>
          <a:bodyPr/>
          <a:lstStyle/>
          <a:p>
            <a:endParaRPr lang="en-US"/>
          </a:p>
        </p:txBody>
      </p:sp>
      <p:sp>
        <p:nvSpPr>
          <p:cNvPr id="30" name="Freeform 30"/>
          <p:cNvSpPr/>
          <p:nvPr/>
        </p:nvSpPr>
        <p:spPr>
          <a:xfrm>
            <a:off x="15314859" y="7974212"/>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1" name="Freeform 31"/>
          <p:cNvSpPr/>
          <p:nvPr/>
        </p:nvSpPr>
        <p:spPr>
          <a:xfrm flipH="1">
            <a:off x="15742542" y="3673475"/>
            <a:ext cx="6983335" cy="2429619"/>
          </a:xfrm>
          <a:custGeom>
            <a:avLst/>
            <a:gdLst/>
            <a:ahLst/>
            <a:cxnLst/>
            <a:rect l="l" t="t" r="r" b="b"/>
            <a:pathLst>
              <a:path w="6983335" h="2429619">
                <a:moveTo>
                  <a:pt x="6983335" y="0"/>
                </a:moveTo>
                <a:lnTo>
                  <a:pt x="0" y="0"/>
                </a:lnTo>
                <a:lnTo>
                  <a:pt x="0" y="2429619"/>
                </a:lnTo>
                <a:lnTo>
                  <a:pt x="6983335" y="2429619"/>
                </a:lnTo>
                <a:lnTo>
                  <a:pt x="69833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32"/>
          <p:cNvSpPr/>
          <p:nvPr/>
        </p:nvSpPr>
        <p:spPr>
          <a:xfrm>
            <a:off x="7037263" y="6901135"/>
            <a:ext cx="702669" cy="500986"/>
          </a:xfrm>
          <a:custGeom>
            <a:avLst/>
            <a:gdLst/>
            <a:ahLst/>
            <a:cxnLst/>
            <a:rect l="l" t="t" r="r" b="b"/>
            <a:pathLst>
              <a:path w="702669" h="500986">
                <a:moveTo>
                  <a:pt x="0" y="0"/>
                </a:moveTo>
                <a:lnTo>
                  <a:pt x="702670" y="0"/>
                </a:lnTo>
                <a:lnTo>
                  <a:pt x="702670" y="500985"/>
                </a:lnTo>
                <a:lnTo>
                  <a:pt x="0" y="5009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33" name="Picture 33"/>
          <p:cNvPicPr>
            <a:picLocks noChangeAspect="1"/>
          </p:cNvPicPr>
          <p:nvPr/>
        </p:nvPicPr>
        <p:blipFill>
          <a:blip r:embed="rId9"/>
          <a:srcRect/>
          <a:stretch>
            <a:fillRect/>
          </a:stretch>
        </p:blipFill>
        <p:spPr>
          <a:xfrm>
            <a:off x="294373" y="3875398"/>
            <a:ext cx="885328" cy="854341"/>
          </a:xfrm>
          <a:prstGeom prst="rect">
            <a:avLst/>
          </a:prstGeom>
        </p:spPr>
      </p:pic>
      <p:sp>
        <p:nvSpPr>
          <p:cNvPr id="34" name="TextBox 34"/>
          <p:cNvSpPr txBox="1"/>
          <p:nvPr/>
        </p:nvSpPr>
        <p:spPr>
          <a:xfrm>
            <a:off x="1370201" y="3763825"/>
            <a:ext cx="5667063" cy="996950"/>
          </a:xfrm>
          <a:prstGeom prst="rect">
            <a:avLst/>
          </a:prstGeom>
        </p:spPr>
        <p:txBody>
          <a:bodyPr lIns="0" tIns="0" rIns="0" bIns="0" rtlCol="0" anchor="t">
            <a:spAutoFit/>
          </a:bodyPr>
          <a:lstStyle/>
          <a:p>
            <a:pPr algn="just">
              <a:lnSpc>
                <a:spcPts val="3850"/>
              </a:lnSpc>
            </a:pPr>
            <a:r>
              <a:rPr lang="en-US" sz="3500" dirty="0" err="1">
                <a:solidFill>
                  <a:srgbClr val="FBF7EE"/>
                </a:solidFill>
                <a:latin typeface="Roboto Condensed"/>
              </a:rPr>
              <a:t>Giọng</a:t>
            </a:r>
            <a:r>
              <a:rPr lang="en-US" sz="3500" dirty="0">
                <a:solidFill>
                  <a:srgbClr val="FBF7EE"/>
                </a:solidFill>
                <a:latin typeface="Roboto Condensed"/>
              </a:rPr>
              <a:t> </a:t>
            </a:r>
            <a:r>
              <a:rPr lang="en-US" sz="3500" dirty="0" err="1">
                <a:solidFill>
                  <a:srgbClr val="FBF7EE"/>
                </a:solidFill>
                <a:latin typeface="Roboto Condensed"/>
              </a:rPr>
              <a:t>thơ</a:t>
            </a:r>
            <a:r>
              <a:rPr lang="en-US" sz="3500" dirty="0">
                <a:solidFill>
                  <a:srgbClr val="FBF7EE"/>
                </a:solidFill>
                <a:latin typeface="Roboto Condensed"/>
              </a:rPr>
              <a:t> </a:t>
            </a:r>
            <a:r>
              <a:rPr lang="en-US" sz="3500" dirty="0" err="1">
                <a:solidFill>
                  <a:srgbClr val="FBF7EE"/>
                </a:solidFill>
                <a:latin typeface="Roboto Condensed"/>
              </a:rPr>
              <a:t>hùng</a:t>
            </a:r>
            <a:r>
              <a:rPr lang="en-US" sz="3500" dirty="0">
                <a:solidFill>
                  <a:srgbClr val="FBF7EE"/>
                </a:solidFill>
                <a:latin typeface="Roboto Condensed"/>
              </a:rPr>
              <a:t> </a:t>
            </a:r>
            <a:r>
              <a:rPr lang="en-US" sz="3500" dirty="0" err="1">
                <a:solidFill>
                  <a:srgbClr val="FBF7EE"/>
                </a:solidFill>
                <a:latin typeface="Roboto Condensed"/>
              </a:rPr>
              <a:t>hồn</a:t>
            </a:r>
            <a:r>
              <a:rPr lang="en-US" sz="3500" dirty="0">
                <a:solidFill>
                  <a:srgbClr val="FBF7EE"/>
                </a:solidFill>
                <a:latin typeface="Roboto Condensed"/>
              </a:rPr>
              <a:t>, </a:t>
            </a:r>
            <a:r>
              <a:rPr lang="en-US" sz="3500" dirty="0" err="1">
                <a:solidFill>
                  <a:srgbClr val="FBF7EE"/>
                </a:solidFill>
                <a:latin typeface="Roboto Condensed"/>
              </a:rPr>
              <a:t>hào</a:t>
            </a:r>
            <a:r>
              <a:rPr lang="en-US" sz="3500" dirty="0">
                <a:solidFill>
                  <a:srgbClr val="FBF7EE"/>
                </a:solidFill>
                <a:latin typeface="Roboto Condensed"/>
              </a:rPr>
              <a:t> </a:t>
            </a:r>
            <a:r>
              <a:rPr lang="en-US" sz="3500" dirty="0" err="1">
                <a:solidFill>
                  <a:srgbClr val="FBF7EE"/>
                </a:solidFill>
                <a:latin typeface="Roboto Condensed"/>
              </a:rPr>
              <a:t>sảng</a:t>
            </a:r>
            <a:r>
              <a:rPr lang="en-US" sz="3500" dirty="0">
                <a:solidFill>
                  <a:srgbClr val="FBF7EE"/>
                </a:solidFill>
                <a:latin typeface="Roboto Condensed"/>
              </a:rPr>
              <a:t>, </a:t>
            </a:r>
            <a:r>
              <a:rPr lang="en-US" sz="3500" dirty="0" err="1">
                <a:solidFill>
                  <a:srgbClr val="FBF7EE"/>
                </a:solidFill>
                <a:latin typeface="Roboto Condensed"/>
              </a:rPr>
              <a:t>mạnh</a:t>
            </a:r>
            <a:r>
              <a:rPr lang="en-US" sz="3500" dirty="0">
                <a:solidFill>
                  <a:srgbClr val="FBF7EE"/>
                </a:solidFill>
                <a:latin typeface="Roboto Condensed"/>
              </a:rPr>
              <a:t> </a:t>
            </a:r>
            <a:r>
              <a:rPr lang="en-US" sz="3500" dirty="0" err="1">
                <a:solidFill>
                  <a:srgbClr val="FBF7EE"/>
                </a:solidFill>
                <a:latin typeface="Roboto Condensed"/>
              </a:rPr>
              <a:t>mẽ</a:t>
            </a:r>
            <a:endParaRPr lang="en-US" sz="3500" dirty="0">
              <a:solidFill>
                <a:srgbClr val="FBF7EE"/>
              </a:solidFill>
              <a:latin typeface="Roboto Condensed"/>
            </a:endParaRPr>
          </a:p>
        </p:txBody>
      </p:sp>
      <p:sp>
        <p:nvSpPr>
          <p:cNvPr id="35" name="TextBox 35"/>
          <p:cNvSpPr txBox="1"/>
          <p:nvPr/>
        </p:nvSpPr>
        <p:spPr>
          <a:xfrm>
            <a:off x="1028700" y="523933"/>
            <a:ext cx="5000153" cy="597467"/>
          </a:xfrm>
          <a:prstGeom prst="rect">
            <a:avLst/>
          </a:prstGeom>
        </p:spPr>
        <p:txBody>
          <a:bodyPr lIns="0" tIns="0" rIns="0" bIns="0" rtlCol="0" anchor="t">
            <a:spAutoFit/>
          </a:bodyPr>
          <a:lstStyle/>
          <a:p>
            <a:pPr algn="ctr">
              <a:lnSpc>
                <a:spcPts val="4868"/>
              </a:lnSpc>
            </a:pPr>
            <a:r>
              <a:rPr lang="en-US" sz="3477">
                <a:solidFill>
                  <a:srgbClr val="000000"/>
                </a:solidFill>
                <a:latin typeface="#9Slide05 Dear Saturday"/>
              </a:rPr>
              <a:t>3.2. Đọc-hiểu văn bản</a:t>
            </a:r>
          </a:p>
        </p:txBody>
      </p:sp>
      <p:sp>
        <p:nvSpPr>
          <p:cNvPr id="36" name="TextBox 36"/>
          <p:cNvSpPr txBox="1"/>
          <p:nvPr/>
        </p:nvSpPr>
        <p:spPr>
          <a:xfrm>
            <a:off x="987561" y="1671218"/>
            <a:ext cx="4175014" cy="581025"/>
          </a:xfrm>
          <a:prstGeom prst="rect">
            <a:avLst/>
          </a:prstGeom>
        </p:spPr>
        <p:txBody>
          <a:bodyPr lIns="0" tIns="0" rIns="0" bIns="0" rtlCol="0" anchor="t">
            <a:spAutoFit/>
          </a:bodyPr>
          <a:lstStyle/>
          <a:p>
            <a:pPr algn="just">
              <a:lnSpc>
                <a:spcPts val="4800"/>
              </a:lnSpc>
            </a:pPr>
            <a:r>
              <a:rPr lang="en-US" sz="3000" spc="225">
                <a:solidFill>
                  <a:srgbClr val="000000"/>
                </a:solidFill>
                <a:latin typeface="#9Slide05 Dear Saturday"/>
              </a:rPr>
              <a:t>c. Cảm xúc trữ tình</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16" presetClass="entr" presetSubtype="21"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8" grpId="0"/>
      <p:bldP spid="32" grpId="0" animBg="1"/>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33345" y="933450"/>
            <a:ext cx="8410655" cy="886514"/>
          </a:xfrm>
          <a:prstGeom prst="rect">
            <a:avLst/>
          </a:prstGeom>
        </p:spPr>
        <p:txBody>
          <a:bodyPr lIns="0" tIns="0" rIns="0" bIns="0" rtlCol="0" anchor="t">
            <a:spAutoFit/>
          </a:bodyPr>
          <a:lstStyle/>
          <a:p>
            <a:pPr algn="ctr">
              <a:lnSpc>
                <a:spcPts val="7312"/>
              </a:lnSpc>
            </a:pPr>
            <a:r>
              <a:rPr lang="en-US" sz="5222">
                <a:solidFill>
                  <a:srgbClr val="FFFFFF"/>
                </a:solidFill>
                <a:latin typeface="Fraunces Bold"/>
              </a:rPr>
              <a:t>3. KHÁM PHÁ VĂN BẢN</a:t>
            </a:r>
          </a:p>
        </p:txBody>
      </p:sp>
      <p:sp>
        <p:nvSpPr>
          <p:cNvPr id="3" name="TextBox 3"/>
          <p:cNvSpPr txBox="1"/>
          <p:nvPr/>
        </p:nvSpPr>
        <p:spPr>
          <a:xfrm>
            <a:off x="981403" y="2355614"/>
            <a:ext cx="8134022" cy="805874"/>
          </a:xfrm>
          <a:prstGeom prst="rect">
            <a:avLst/>
          </a:prstGeom>
        </p:spPr>
        <p:txBody>
          <a:bodyPr lIns="0" tIns="0" rIns="0" bIns="0" rtlCol="0" anchor="t">
            <a:spAutoFit/>
          </a:bodyPr>
          <a:lstStyle/>
          <a:p>
            <a:pPr algn="l">
              <a:lnSpc>
                <a:spcPts val="6506"/>
              </a:lnSpc>
              <a:spcBef>
                <a:spcPct val="0"/>
              </a:spcBef>
            </a:pPr>
            <a:r>
              <a:rPr lang="en-US" sz="4647">
                <a:solidFill>
                  <a:srgbClr val="FFFFFF"/>
                </a:solidFill>
                <a:latin typeface="#9Slide05 Dear Saturday"/>
              </a:rPr>
              <a:t>3.2. Đọc - hiểu văn bản</a:t>
            </a:r>
          </a:p>
        </p:txBody>
      </p:sp>
      <p:sp>
        <p:nvSpPr>
          <p:cNvPr id="4" name="Freeform 4"/>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2"/>
            <a:stretch>
              <a:fillRect/>
            </a:stretch>
          </a:blipFill>
        </p:spPr>
        <p:txBody>
          <a:bodyPr/>
          <a:lstStyle/>
          <a:p>
            <a:endParaRPr lang="en-US"/>
          </a:p>
        </p:txBody>
      </p:sp>
      <p:sp>
        <p:nvSpPr>
          <p:cNvPr id="5" name="Freeform 5"/>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3"/>
            <a:stretch>
              <a:fillRect/>
            </a:stretch>
          </a:blipFill>
        </p:spPr>
        <p:txBody>
          <a:bodyPr/>
          <a:lstStyle/>
          <a:p>
            <a:endParaRPr lang="en-US"/>
          </a:p>
        </p:txBody>
      </p:sp>
      <p:grpSp>
        <p:nvGrpSpPr>
          <p:cNvPr id="6" name="Group 6"/>
          <p:cNvGrpSpPr/>
          <p:nvPr/>
        </p:nvGrpSpPr>
        <p:grpSpPr>
          <a:xfrm>
            <a:off x="512019" y="3428188"/>
            <a:ext cx="17272627" cy="6229350"/>
            <a:chOff x="0" y="0"/>
            <a:chExt cx="4549169" cy="1640652"/>
          </a:xfrm>
        </p:grpSpPr>
        <p:sp>
          <p:nvSpPr>
            <p:cNvPr id="7" name="Freeform 7"/>
            <p:cNvSpPr/>
            <p:nvPr/>
          </p:nvSpPr>
          <p:spPr>
            <a:xfrm>
              <a:off x="0" y="0"/>
              <a:ext cx="4549169" cy="1640652"/>
            </a:xfrm>
            <a:custGeom>
              <a:avLst/>
              <a:gdLst/>
              <a:ahLst/>
              <a:cxnLst/>
              <a:rect l="l" t="t" r="r" b="b"/>
              <a:pathLst>
                <a:path w="4549169" h="1640652">
                  <a:moveTo>
                    <a:pt x="22859" y="0"/>
                  </a:moveTo>
                  <a:lnTo>
                    <a:pt x="4526310" y="0"/>
                  </a:lnTo>
                  <a:cubicBezTo>
                    <a:pt x="4532373" y="0"/>
                    <a:pt x="4538187" y="2408"/>
                    <a:pt x="4542474" y="6695"/>
                  </a:cubicBezTo>
                  <a:cubicBezTo>
                    <a:pt x="4546761" y="10982"/>
                    <a:pt x="4549169" y="16797"/>
                    <a:pt x="4549169" y="22859"/>
                  </a:cubicBezTo>
                  <a:lnTo>
                    <a:pt x="4549169" y="1617793"/>
                  </a:lnTo>
                  <a:cubicBezTo>
                    <a:pt x="4549169" y="1623855"/>
                    <a:pt x="4546761" y="1629670"/>
                    <a:pt x="4542474" y="1633956"/>
                  </a:cubicBezTo>
                  <a:cubicBezTo>
                    <a:pt x="4538187" y="1638243"/>
                    <a:pt x="4532373" y="1640652"/>
                    <a:pt x="4526310" y="1640652"/>
                  </a:cubicBezTo>
                  <a:lnTo>
                    <a:pt x="22859" y="1640652"/>
                  </a:lnTo>
                  <a:cubicBezTo>
                    <a:pt x="16797" y="1640652"/>
                    <a:pt x="10982" y="1638243"/>
                    <a:pt x="6695" y="1633956"/>
                  </a:cubicBezTo>
                  <a:cubicBezTo>
                    <a:pt x="2408" y="1629670"/>
                    <a:pt x="0" y="1623855"/>
                    <a:pt x="0" y="1617793"/>
                  </a:cubicBezTo>
                  <a:lnTo>
                    <a:pt x="0" y="22859"/>
                  </a:lnTo>
                  <a:cubicBezTo>
                    <a:pt x="0" y="16797"/>
                    <a:pt x="2408" y="10982"/>
                    <a:pt x="6695" y="6695"/>
                  </a:cubicBezTo>
                  <a:cubicBezTo>
                    <a:pt x="10982" y="2408"/>
                    <a:pt x="16797" y="0"/>
                    <a:pt x="22859" y="0"/>
                  </a:cubicBezTo>
                  <a:close/>
                </a:path>
              </a:pathLst>
            </a:custGeom>
            <a:solidFill>
              <a:srgbClr val="FBF7EE"/>
            </a:solidFill>
          </p:spPr>
          <p:txBody>
            <a:bodyPr/>
            <a:lstStyle/>
            <a:p>
              <a:endParaRPr lang="en-US"/>
            </a:p>
          </p:txBody>
        </p:sp>
        <p:sp>
          <p:nvSpPr>
            <p:cNvPr id="8" name="TextBox 8"/>
            <p:cNvSpPr txBox="1"/>
            <p:nvPr/>
          </p:nvSpPr>
          <p:spPr>
            <a:xfrm>
              <a:off x="0" y="-38100"/>
              <a:ext cx="4549169" cy="1678752"/>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741784" y="3514548"/>
            <a:ext cx="16747281" cy="5980430"/>
          </a:xfrm>
          <a:prstGeom prst="rect">
            <a:avLst/>
          </a:prstGeom>
        </p:spPr>
        <p:txBody>
          <a:bodyPr lIns="0" tIns="0" rIns="0" bIns="0" rtlCol="0" anchor="t">
            <a:spAutoFit/>
          </a:bodyPr>
          <a:lstStyle/>
          <a:p>
            <a:pPr marL="820417" lvl="1" indent="-410209" algn="just">
              <a:lnSpc>
                <a:spcPts val="5319"/>
              </a:lnSpc>
              <a:buFont typeface="Arial"/>
              <a:buChar char="•"/>
            </a:pPr>
            <a:r>
              <a:rPr lang="en-US" sz="3799">
                <a:solidFill>
                  <a:srgbClr val="000000"/>
                </a:solidFill>
                <a:latin typeface="Roboto Condensed"/>
              </a:rPr>
              <a:t>Nội dung câu 3 là gì? Hỏi “cớ sao” và gọi “nghịch lỗ” nhà thơ đã bộc lộ thái độ như thế nào? Mục đích là gì?</a:t>
            </a:r>
          </a:p>
          <a:p>
            <a:pPr marL="820417" lvl="1" indent="-410209" algn="just">
              <a:lnSpc>
                <a:spcPts val="5319"/>
              </a:lnSpc>
              <a:buFont typeface="Arial"/>
              <a:buChar char="•"/>
            </a:pPr>
            <a:r>
              <a:rPr lang="en-US" sz="3799">
                <a:solidFill>
                  <a:srgbClr val="000000"/>
                </a:solidFill>
                <a:latin typeface="Roboto Condensed"/>
              </a:rPr>
              <a:t>Theo em, câu thơ cuối cảnh báo điều gì đối với quân xâm lược? Do đâu em khẳng định như vậy?</a:t>
            </a:r>
          </a:p>
          <a:p>
            <a:pPr marL="820417" lvl="1" indent="-410209" algn="just">
              <a:lnSpc>
                <a:spcPts val="5319"/>
              </a:lnSpc>
              <a:spcBef>
                <a:spcPct val="0"/>
              </a:spcBef>
              <a:buFont typeface="Arial"/>
              <a:buChar char="•"/>
            </a:pPr>
            <a:r>
              <a:rPr lang="en-US" sz="3799">
                <a:solidFill>
                  <a:srgbClr val="000000"/>
                </a:solidFill>
                <a:latin typeface="Roboto Condensed"/>
              </a:rPr>
              <a:t>Câu kết trong bài thơ tứ tuyệt Đường luật thường để lại dư âm. Hãy cho biết câu kết trong bài “Nam quốc sơn hà” gợi cho em những suy nghĩ, cảm xúc gì? Ngoài câu kết này, hãy chọn ra 1 hình ảnh/ chi tiết em tâm đắc nhất trong bài thơ để bình luận, phân tích cái hay, cái đẹp của hình ảnh thơ đó. Em rút ra được nhận thức gì cho bản thân sau khi học bài thơ này?</a:t>
            </a:r>
          </a:p>
        </p:txBody>
      </p:sp>
      <p:sp>
        <p:nvSpPr>
          <p:cNvPr id="10" name="TextBox 10"/>
          <p:cNvSpPr txBox="1"/>
          <p:nvPr/>
        </p:nvSpPr>
        <p:spPr>
          <a:xfrm>
            <a:off x="7881623" y="2117382"/>
            <a:ext cx="7407205" cy="1215663"/>
          </a:xfrm>
          <a:prstGeom prst="rect">
            <a:avLst/>
          </a:prstGeom>
        </p:spPr>
        <p:txBody>
          <a:bodyPr lIns="0" tIns="0" rIns="0" bIns="0" rtlCol="0" anchor="t">
            <a:spAutoFit/>
          </a:bodyPr>
          <a:lstStyle/>
          <a:p>
            <a:pPr algn="ctr">
              <a:lnSpc>
                <a:spcPts val="9644"/>
              </a:lnSpc>
            </a:pPr>
            <a:r>
              <a:rPr lang="en-US" sz="6889" dirty="0" err="1">
                <a:solidFill>
                  <a:srgbClr val="FFFFFF"/>
                </a:solidFill>
                <a:latin typeface="#9Slide05 VL Fadilla"/>
              </a:rPr>
              <a:t>Nhóm</a:t>
            </a:r>
            <a:r>
              <a:rPr lang="en-US" sz="6889" dirty="0">
                <a:solidFill>
                  <a:srgbClr val="FFFFFF"/>
                </a:solidFill>
                <a:latin typeface="#9Slide05 VL Fadilla"/>
              </a:rPr>
              <a:t> 5, 6</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444805" y="4283574"/>
            <a:ext cx="11800821" cy="3379123"/>
          </a:xfrm>
          <a:prstGeom prst="rect">
            <a:avLst/>
          </a:prstGeom>
        </p:spPr>
        <p:txBody>
          <a:bodyPr lIns="0" tIns="0" rIns="0" bIns="0" rtlCol="0" anchor="t">
            <a:spAutoFit/>
          </a:bodyPr>
          <a:lstStyle/>
          <a:p>
            <a:pPr algn="just">
              <a:lnSpc>
                <a:spcPts val="6019"/>
              </a:lnSpc>
            </a:pPr>
            <a:r>
              <a:rPr lang="en-US" sz="4299" dirty="0">
                <a:solidFill>
                  <a:srgbClr val="F4B006"/>
                </a:solidFill>
                <a:latin typeface="#9Slide05 VL Fadilla"/>
              </a:rPr>
              <a:t>Như </a:t>
            </a:r>
            <a:r>
              <a:rPr lang="en-US" sz="4299" dirty="0" err="1">
                <a:solidFill>
                  <a:srgbClr val="F4B006"/>
                </a:solidFill>
                <a:latin typeface="#9Slide05 VL Fadilla"/>
              </a:rPr>
              <a:t>hà</a:t>
            </a:r>
            <a:r>
              <a:rPr lang="en-US" sz="4299" dirty="0">
                <a:solidFill>
                  <a:srgbClr val="F4B006"/>
                </a:solidFill>
                <a:latin typeface="#9Slide05 VL Fadilla"/>
              </a:rPr>
              <a:t> </a:t>
            </a:r>
            <a:r>
              <a:rPr lang="en-US" sz="4299" dirty="0" err="1">
                <a:solidFill>
                  <a:srgbClr val="F4B006"/>
                </a:solidFill>
                <a:latin typeface="#9Slide05 VL Fadilla"/>
              </a:rPr>
              <a:t>nghịch</a:t>
            </a:r>
            <a:r>
              <a:rPr lang="en-US" sz="4299" dirty="0">
                <a:solidFill>
                  <a:srgbClr val="F4B006"/>
                </a:solidFill>
                <a:latin typeface="#9Slide05 VL Fadilla"/>
              </a:rPr>
              <a:t> </a:t>
            </a:r>
            <a:r>
              <a:rPr lang="en-US" sz="4299" dirty="0" err="1">
                <a:solidFill>
                  <a:srgbClr val="F4B006"/>
                </a:solidFill>
                <a:latin typeface="#9Slide05 VL Fadilla"/>
              </a:rPr>
              <a:t>lỗ</a:t>
            </a:r>
            <a:r>
              <a:rPr lang="en-US" sz="4299" dirty="0">
                <a:solidFill>
                  <a:srgbClr val="F4B006"/>
                </a:solidFill>
                <a:latin typeface="#9Slide05 VL Fadilla"/>
              </a:rPr>
              <a:t>   </a:t>
            </a:r>
            <a:r>
              <a:rPr lang="en-US" sz="4299" dirty="0" err="1">
                <a:solidFill>
                  <a:srgbClr val="F4B006"/>
                </a:solidFill>
                <a:latin typeface="#9Slide05 VL Fadilla"/>
              </a:rPr>
              <a:t>lai</a:t>
            </a:r>
            <a:r>
              <a:rPr lang="en-US" sz="4299" dirty="0">
                <a:solidFill>
                  <a:srgbClr val="F4B006"/>
                </a:solidFill>
                <a:latin typeface="#9Slide05 VL Fadilla"/>
              </a:rPr>
              <a:t> </a:t>
            </a:r>
            <a:r>
              <a:rPr lang="en-US" sz="4299" dirty="0" err="1">
                <a:solidFill>
                  <a:srgbClr val="F4B006"/>
                </a:solidFill>
                <a:latin typeface="#9Slide05 VL Fadilla"/>
              </a:rPr>
              <a:t>xâm</a:t>
            </a:r>
            <a:r>
              <a:rPr lang="en-US" sz="4299" dirty="0">
                <a:solidFill>
                  <a:srgbClr val="F4B006"/>
                </a:solidFill>
                <a:latin typeface="#9Slide05 VL Fadilla"/>
              </a:rPr>
              <a:t> </a:t>
            </a:r>
            <a:r>
              <a:rPr lang="en-US" sz="4299" dirty="0" err="1">
                <a:solidFill>
                  <a:srgbClr val="F4B006"/>
                </a:solidFill>
                <a:latin typeface="#9Slide05 VL Fadilla"/>
              </a:rPr>
              <a:t>phạm</a:t>
            </a:r>
            <a:r>
              <a:rPr lang="en-US" sz="4299" dirty="0">
                <a:solidFill>
                  <a:srgbClr val="F4B006"/>
                </a:solidFill>
                <a:latin typeface="#9Slide05 VL Fadilla"/>
              </a:rPr>
              <a:t> </a:t>
            </a:r>
          </a:p>
          <a:p>
            <a:pPr algn="just">
              <a:lnSpc>
                <a:spcPts val="4900"/>
              </a:lnSpc>
            </a:pPr>
            <a:r>
              <a:rPr lang="en-US" sz="3500" dirty="0">
                <a:solidFill>
                  <a:srgbClr val="F4B006"/>
                </a:solidFill>
                <a:latin typeface="Roboto Condensed Italics"/>
              </a:rPr>
              <a:t>(</a:t>
            </a:r>
            <a:r>
              <a:rPr lang="en-US" sz="3500" dirty="0" err="1">
                <a:solidFill>
                  <a:srgbClr val="F4B006"/>
                </a:solidFill>
                <a:latin typeface="Roboto Condensed Italics"/>
              </a:rPr>
              <a:t>Cớ</a:t>
            </a:r>
            <a:r>
              <a:rPr lang="en-US" sz="3500" dirty="0">
                <a:solidFill>
                  <a:srgbClr val="F4B006"/>
                </a:solidFill>
                <a:latin typeface="Roboto Condensed Italics"/>
              </a:rPr>
              <a:t> </a:t>
            </a:r>
            <a:r>
              <a:rPr lang="en-US" sz="3500" dirty="0" err="1">
                <a:solidFill>
                  <a:srgbClr val="F4B006"/>
                </a:solidFill>
                <a:latin typeface="Roboto Condensed Italics"/>
              </a:rPr>
              <a:t>sao</a:t>
            </a:r>
            <a:r>
              <a:rPr lang="en-US" sz="3500" dirty="0">
                <a:solidFill>
                  <a:srgbClr val="F4B006"/>
                </a:solidFill>
                <a:latin typeface="Roboto Condensed Italics"/>
              </a:rPr>
              <a:t> </a:t>
            </a:r>
            <a:r>
              <a:rPr lang="en-US" sz="3500" dirty="0" err="1">
                <a:solidFill>
                  <a:srgbClr val="F4B006"/>
                </a:solidFill>
                <a:latin typeface="Roboto Condensed Italics"/>
              </a:rPr>
              <a:t>lũ</a:t>
            </a:r>
            <a:r>
              <a:rPr lang="en-US" sz="3500" dirty="0">
                <a:solidFill>
                  <a:srgbClr val="F4B006"/>
                </a:solidFill>
                <a:latin typeface="Roboto Condensed Italics"/>
              </a:rPr>
              <a:t> </a:t>
            </a:r>
            <a:r>
              <a:rPr lang="en-US" sz="3500" dirty="0" err="1">
                <a:solidFill>
                  <a:srgbClr val="F4B006"/>
                </a:solidFill>
                <a:latin typeface="Roboto Condensed Italics"/>
              </a:rPr>
              <a:t>giặc</a:t>
            </a:r>
            <a:r>
              <a:rPr lang="en-US" sz="3500" dirty="0">
                <a:solidFill>
                  <a:srgbClr val="F4B006"/>
                </a:solidFill>
                <a:latin typeface="Roboto Condensed Italics"/>
              </a:rPr>
              <a:t> sang </a:t>
            </a:r>
            <a:r>
              <a:rPr lang="en-US" sz="3500" dirty="0" err="1">
                <a:solidFill>
                  <a:srgbClr val="F4B006"/>
                </a:solidFill>
                <a:latin typeface="Roboto Condensed Italics"/>
              </a:rPr>
              <a:t>xâm</a:t>
            </a:r>
            <a:r>
              <a:rPr lang="en-US" sz="3500" dirty="0">
                <a:solidFill>
                  <a:srgbClr val="F4B006"/>
                </a:solidFill>
                <a:latin typeface="Roboto Condensed Italics"/>
              </a:rPr>
              <a:t> </a:t>
            </a:r>
            <a:r>
              <a:rPr lang="en-US" sz="3500" dirty="0" err="1">
                <a:solidFill>
                  <a:srgbClr val="F4B006"/>
                </a:solidFill>
                <a:latin typeface="Roboto Condensed Italics"/>
              </a:rPr>
              <a:t>phạm</a:t>
            </a:r>
            <a:r>
              <a:rPr lang="en-US" sz="3500" dirty="0">
                <a:solidFill>
                  <a:srgbClr val="F4B006"/>
                </a:solidFill>
                <a:latin typeface="Roboto Condensed Italics"/>
              </a:rPr>
              <a:t>)</a:t>
            </a:r>
            <a:r>
              <a:rPr lang="en-US" sz="3500" dirty="0">
                <a:solidFill>
                  <a:srgbClr val="F4B006"/>
                </a:solidFill>
                <a:latin typeface="Roboto Condensed"/>
              </a:rPr>
              <a:t> </a:t>
            </a:r>
          </a:p>
          <a:p>
            <a:pPr algn="just">
              <a:lnSpc>
                <a:spcPts val="6019"/>
              </a:lnSpc>
            </a:pPr>
            <a:r>
              <a:rPr lang="en-US" sz="4299" dirty="0" err="1">
                <a:solidFill>
                  <a:srgbClr val="FBF7EE"/>
                </a:solidFill>
                <a:latin typeface="#9Slide05 VL Fadilla"/>
              </a:rPr>
              <a:t>Nhữ</a:t>
            </a:r>
            <a:r>
              <a:rPr lang="en-US" sz="4299" dirty="0">
                <a:solidFill>
                  <a:srgbClr val="FBF7EE"/>
                </a:solidFill>
                <a:latin typeface="#9Slide05 VL Fadilla"/>
              </a:rPr>
              <a:t> </a:t>
            </a:r>
            <a:r>
              <a:rPr lang="en-US" sz="4299" dirty="0" err="1">
                <a:solidFill>
                  <a:srgbClr val="FBF7EE"/>
                </a:solidFill>
                <a:latin typeface="#9Slide05 VL Fadilla"/>
              </a:rPr>
              <a:t>đẳng</a:t>
            </a:r>
            <a:r>
              <a:rPr lang="en-US" sz="4299" dirty="0">
                <a:solidFill>
                  <a:srgbClr val="FBF7EE"/>
                </a:solidFill>
                <a:latin typeface="#9Slide05 VL Fadilla"/>
              </a:rPr>
              <a:t> hành khan </a:t>
            </a:r>
            <a:r>
              <a:rPr lang="en-US" sz="4299" dirty="0" err="1">
                <a:solidFill>
                  <a:srgbClr val="FBF7EE"/>
                </a:solidFill>
                <a:latin typeface="#9Slide05 VL Fadilla"/>
              </a:rPr>
              <a:t>thủ</a:t>
            </a:r>
            <a:r>
              <a:rPr lang="en-US" sz="4299" dirty="0">
                <a:solidFill>
                  <a:srgbClr val="FBF7EE"/>
                </a:solidFill>
                <a:latin typeface="#9Slide05 VL Fadilla"/>
              </a:rPr>
              <a:t> </a:t>
            </a:r>
            <a:r>
              <a:rPr lang="en-US" sz="4299" dirty="0" err="1">
                <a:solidFill>
                  <a:srgbClr val="FBF7EE"/>
                </a:solidFill>
                <a:latin typeface="#9Slide05 VL Fadilla"/>
              </a:rPr>
              <a:t>bại</a:t>
            </a:r>
            <a:r>
              <a:rPr lang="en-US" sz="4299" dirty="0">
                <a:solidFill>
                  <a:srgbClr val="FBF7EE"/>
                </a:solidFill>
                <a:latin typeface="#9Slide05 VL Fadilla"/>
              </a:rPr>
              <a:t> </a:t>
            </a:r>
            <a:r>
              <a:rPr lang="en-US" sz="4299" dirty="0" err="1">
                <a:solidFill>
                  <a:srgbClr val="FBF7EE"/>
                </a:solidFill>
                <a:latin typeface="#9Slide05 VL Fadilla"/>
              </a:rPr>
              <a:t>hư</a:t>
            </a:r>
            <a:r>
              <a:rPr lang="en-US" sz="4299" dirty="0">
                <a:solidFill>
                  <a:srgbClr val="FBF7EE"/>
                </a:solidFill>
                <a:latin typeface="#9Slide05 VL Fadilla"/>
              </a:rPr>
              <a:t> </a:t>
            </a:r>
          </a:p>
          <a:p>
            <a:pPr algn="just">
              <a:lnSpc>
                <a:spcPts val="4900"/>
              </a:lnSpc>
            </a:pPr>
            <a:r>
              <a:rPr lang="en-US" sz="3500" dirty="0">
                <a:solidFill>
                  <a:srgbClr val="FBF7EE"/>
                </a:solidFill>
                <a:latin typeface="Roboto Condensed Italics"/>
              </a:rPr>
              <a:t>(</a:t>
            </a:r>
            <a:r>
              <a:rPr lang="en-US" sz="3500" dirty="0" err="1">
                <a:solidFill>
                  <a:srgbClr val="FBF7EE"/>
                </a:solidFill>
                <a:latin typeface="Roboto Condensed Italics"/>
              </a:rPr>
              <a:t>Chúng</a:t>
            </a:r>
            <a:r>
              <a:rPr lang="en-US" sz="3500" dirty="0">
                <a:solidFill>
                  <a:srgbClr val="FBF7EE"/>
                </a:solidFill>
                <a:latin typeface="Roboto Condensed Italics"/>
              </a:rPr>
              <a:t> bay </a:t>
            </a:r>
            <a:r>
              <a:rPr lang="en-US" sz="3500" dirty="0" err="1">
                <a:solidFill>
                  <a:srgbClr val="FBF7EE"/>
                </a:solidFill>
                <a:latin typeface="Roboto Condensed Italics"/>
              </a:rPr>
              <a:t>sẽ</a:t>
            </a:r>
            <a:r>
              <a:rPr lang="en-US" sz="3500" dirty="0">
                <a:solidFill>
                  <a:srgbClr val="FBF7EE"/>
                </a:solidFill>
                <a:latin typeface="Roboto Condensed Italics"/>
              </a:rPr>
              <a:t> </a:t>
            </a:r>
            <a:r>
              <a:rPr lang="en-US" sz="3500" dirty="0" err="1">
                <a:solidFill>
                  <a:srgbClr val="FBF7EE"/>
                </a:solidFill>
                <a:latin typeface="Roboto Condensed Italics"/>
              </a:rPr>
              <a:t>bị</a:t>
            </a:r>
            <a:r>
              <a:rPr lang="en-US" sz="3500" dirty="0">
                <a:solidFill>
                  <a:srgbClr val="FBF7EE"/>
                </a:solidFill>
                <a:latin typeface="Roboto Condensed Italics"/>
              </a:rPr>
              <a:t> </a:t>
            </a:r>
            <a:r>
              <a:rPr lang="en-US" sz="3500" dirty="0" err="1">
                <a:solidFill>
                  <a:srgbClr val="FBF7EE"/>
                </a:solidFill>
                <a:latin typeface="Roboto Condensed Italics"/>
              </a:rPr>
              <a:t>đánh</a:t>
            </a:r>
            <a:r>
              <a:rPr lang="en-US" sz="3500" dirty="0">
                <a:solidFill>
                  <a:srgbClr val="FBF7EE"/>
                </a:solidFill>
                <a:latin typeface="Roboto Condensed Italics"/>
              </a:rPr>
              <a:t> </a:t>
            </a:r>
            <a:r>
              <a:rPr lang="en-US" sz="3500" dirty="0" err="1">
                <a:solidFill>
                  <a:srgbClr val="FBF7EE"/>
                </a:solidFill>
                <a:latin typeface="Roboto Condensed Italics"/>
              </a:rPr>
              <a:t>tơi</a:t>
            </a:r>
            <a:r>
              <a:rPr lang="en-US" sz="3500" dirty="0">
                <a:solidFill>
                  <a:srgbClr val="FBF7EE"/>
                </a:solidFill>
                <a:latin typeface="Roboto Condensed Italics"/>
              </a:rPr>
              <a:t> </a:t>
            </a:r>
            <a:r>
              <a:rPr lang="en-US" sz="3500" dirty="0" err="1">
                <a:solidFill>
                  <a:srgbClr val="FBF7EE"/>
                </a:solidFill>
                <a:latin typeface="Roboto Condensed Italics"/>
              </a:rPr>
              <a:t>bời</a:t>
            </a:r>
            <a:r>
              <a:rPr lang="en-US" sz="3500" dirty="0">
                <a:solidFill>
                  <a:srgbClr val="FBF7EE"/>
                </a:solidFill>
                <a:latin typeface="Roboto Condensed Italics"/>
              </a:rPr>
              <a:t>)</a:t>
            </a:r>
            <a:r>
              <a:rPr lang="en-US" sz="3500" dirty="0">
                <a:solidFill>
                  <a:srgbClr val="FBF7EE"/>
                </a:solidFill>
                <a:latin typeface="Roboto Condensed"/>
              </a:rPr>
              <a:t> </a:t>
            </a:r>
          </a:p>
          <a:p>
            <a:pPr algn="just">
              <a:lnSpc>
                <a:spcPts val="4728"/>
              </a:lnSpc>
            </a:pPr>
            <a:endParaRPr lang="en-US" sz="3500" dirty="0">
              <a:solidFill>
                <a:srgbClr val="FBF7EE"/>
              </a:solidFill>
              <a:latin typeface="Roboto Condensed"/>
            </a:endParaRPr>
          </a:p>
        </p:txBody>
      </p:sp>
      <p:grpSp>
        <p:nvGrpSpPr>
          <p:cNvPr id="3" name="Group 3"/>
          <p:cNvGrpSpPr/>
          <p:nvPr/>
        </p:nvGrpSpPr>
        <p:grpSpPr>
          <a:xfrm>
            <a:off x="8876275" y="4397874"/>
            <a:ext cx="2126472" cy="594596"/>
            <a:chOff x="0" y="0"/>
            <a:chExt cx="495442" cy="138534"/>
          </a:xfrm>
        </p:grpSpPr>
        <p:sp>
          <p:nvSpPr>
            <p:cNvPr id="4" name="Freeform 4"/>
            <p:cNvSpPr/>
            <p:nvPr/>
          </p:nvSpPr>
          <p:spPr>
            <a:xfrm>
              <a:off x="0" y="0"/>
              <a:ext cx="495442" cy="138534"/>
            </a:xfrm>
            <a:custGeom>
              <a:avLst/>
              <a:gdLst/>
              <a:ahLst/>
              <a:cxnLst/>
              <a:rect l="l" t="t" r="r" b="b"/>
              <a:pathLst>
                <a:path w="495442" h="138534">
                  <a:moveTo>
                    <a:pt x="0" y="0"/>
                  </a:moveTo>
                  <a:lnTo>
                    <a:pt x="495442" y="0"/>
                  </a:lnTo>
                  <a:lnTo>
                    <a:pt x="495442" y="138534"/>
                  </a:lnTo>
                  <a:lnTo>
                    <a:pt x="0" y="138534"/>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5" name="TextBox 5"/>
            <p:cNvSpPr txBox="1"/>
            <p:nvPr/>
          </p:nvSpPr>
          <p:spPr>
            <a:xfrm>
              <a:off x="0" y="-38100"/>
              <a:ext cx="495442" cy="176634"/>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flipH="1">
            <a:off x="9939510" y="2736299"/>
            <a:ext cx="1304074" cy="1661576"/>
          </a:xfrm>
          <a:prstGeom prst="line">
            <a:avLst/>
          </a:prstGeom>
          <a:ln w="28575" cap="flat">
            <a:solidFill>
              <a:srgbClr val="FBF7EE"/>
            </a:solidFill>
            <a:prstDash val="solid"/>
            <a:headEnd type="none" w="sm" len="sm"/>
            <a:tailEnd type="none" w="sm" len="sm"/>
          </a:ln>
        </p:spPr>
        <p:txBody>
          <a:bodyPr/>
          <a:lstStyle/>
          <a:p>
            <a:endParaRPr lang="en-US"/>
          </a:p>
        </p:txBody>
      </p:sp>
      <p:sp>
        <p:nvSpPr>
          <p:cNvPr id="7" name="TextBox 7"/>
          <p:cNvSpPr txBox="1"/>
          <p:nvPr/>
        </p:nvSpPr>
        <p:spPr>
          <a:xfrm>
            <a:off x="1238919" y="7131520"/>
            <a:ext cx="15612977" cy="1899285"/>
          </a:xfrm>
          <a:prstGeom prst="rect">
            <a:avLst/>
          </a:prstGeom>
        </p:spPr>
        <p:txBody>
          <a:bodyPr lIns="0" tIns="0" rIns="0" bIns="0" rtlCol="0" anchor="t">
            <a:spAutoFit/>
          </a:bodyPr>
          <a:lstStyle/>
          <a:p>
            <a:pPr marL="777240" lvl="1" indent="-388620" algn="just">
              <a:lnSpc>
                <a:spcPts val="5040"/>
              </a:lnSpc>
              <a:buFont typeface="Arial"/>
              <a:buChar char="•"/>
            </a:pPr>
            <a:r>
              <a:rPr lang="en-US" sz="3600" dirty="0" err="1">
                <a:solidFill>
                  <a:srgbClr val="FFFFFF"/>
                </a:solidFill>
                <a:latin typeface="Roboto Condensed Italics"/>
              </a:rPr>
              <a:t>Câu</a:t>
            </a:r>
            <a:r>
              <a:rPr lang="en-US" sz="3600" dirty="0">
                <a:solidFill>
                  <a:srgbClr val="FFFFFF"/>
                </a:solidFill>
                <a:latin typeface="Roboto Condensed Italics"/>
              </a:rPr>
              <a:t> 3: </a:t>
            </a:r>
            <a:r>
              <a:rPr lang="en-US" sz="3600" dirty="0" err="1">
                <a:solidFill>
                  <a:srgbClr val="FFFFFF"/>
                </a:solidFill>
                <a:latin typeface="Roboto Condensed Italics"/>
              </a:rPr>
              <a:t>câu</a:t>
            </a:r>
            <a:r>
              <a:rPr lang="en-US" sz="3600" dirty="0">
                <a:solidFill>
                  <a:srgbClr val="FFFFFF"/>
                </a:solidFill>
                <a:latin typeface="Roboto Condensed Italics"/>
              </a:rPr>
              <a:t> </a:t>
            </a:r>
            <a:r>
              <a:rPr lang="en-US" sz="3600" dirty="0" err="1">
                <a:solidFill>
                  <a:srgbClr val="FFFFFF"/>
                </a:solidFill>
                <a:latin typeface="Roboto Condensed Italics"/>
              </a:rPr>
              <a:t>hỏi</a:t>
            </a:r>
            <a:r>
              <a:rPr lang="en-US" sz="3600" dirty="0">
                <a:solidFill>
                  <a:srgbClr val="FFFFFF"/>
                </a:solidFill>
                <a:latin typeface="Roboto Condensed Italics"/>
              </a:rPr>
              <a:t> </a:t>
            </a:r>
            <a:r>
              <a:rPr lang="en-US" sz="3600" dirty="0" err="1">
                <a:solidFill>
                  <a:srgbClr val="FFFFFF"/>
                </a:solidFill>
                <a:latin typeface="Roboto Condensed Italics"/>
              </a:rPr>
              <a:t>hướng</a:t>
            </a:r>
            <a:r>
              <a:rPr lang="en-US" sz="3600" dirty="0">
                <a:solidFill>
                  <a:srgbClr val="FFFFFF"/>
                </a:solidFill>
                <a:latin typeface="Roboto Condensed Italics"/>
              </a:rPr>
              <a:t> </a:t>
            </a:r>
            <a:r>
              <a:rPr lang="en-US" sz="3600" dirty="0" err="1">
                <a:solidFill>
                  <a:srgbClr val="FFFFFF"/>
                </a:solidFill>
                <a:latin typeface="Roboto Condensed Italics"/>
              </a:rPr>
              <a:t>tới</a:t>
            </a:r>
            <a:r>
              <a:rPr lang="en-US" sz="3600" dirty="0">
                <a:solidFill>
                  <a:srgbClr val="FFFFFF"/>
                </a:solidFill>
                <a:latin typeface="Roboto Condensed Italics"/>
              </a:rPr>
              <a:t> </a:t>
            </a:r>
            <a:r>
              <a:rPr lang="en-US" sz="3600" dirty="0" err="1">
                <a:solidFill>
                  <a:srgbClr val="FFFFFF"/>
                </a:solidFill>
                <a:latin typeface="Roboto Condensed Italics"/>
              </a:rPr>
              <a:t>giặc</a:t>
            </a:r>
            <a:endParaRPr lang="en-US" sz="3600" dirty="0">
              <a:solidFill>
                <a:srgbClr val="FFFFFF"/>
              </a:solidFill>
              <a:latin typeface="Roboto Condensed Italics"/>
            </a:endParaRPr>
          </a:p>
          <a:p>
            <a:pPr marL="777240" lvl="1" indent="-388620" algn="just">
              <a:lnSpc>
                <a:spcPts val="5040"/>
              </a:lnSpc>
              <a:buFont typeface="Arial"/>
              <a:buChar char="•"/>
            </a:pPr>
            <a:r>
              <a:rPr lang="en-US" sz="3600" dirty="0" err="1">
                <a:solidFill>
                  <a:srgbClr val="FFFFFF"/>
                </a:solidFill>
                <a:latin typeface="Roboto Condensed Italics"/>
              </a:rPr>
              <a:t>Giọng</a:t>
            </a:r>
            <a:r>
              <a:rPr lang="en-US" sz="3600" dirty="0">
                <a:solidFill>
                  <a:srgbClr val="FFFFFF"/>
                </a:solidFill>
                <a:latin typeface="Roboto Condensed Italics"/>
              </a:rPr>
              <a:t> </a:t>
            </a:r>
            <a:r>
              <a:rPr lang="en-US" sz="3600" dirty="0" err="1">
                <a:solidFill>
                  <a:srgbClr val="FFFFFF"/>
                </a:solidFill>
                <a:latin typeface="Roboto Condensed Italics"/>
              </a:rPr>
              <a:t>thơ</a:t>
            </a:r>
            <a:r>
              <a:rPr lang="en-US" sz="3600" dirty="0">
                <a:solidFill>
                  <a:srgbClr val="FFFFFF"/>
                </a:solidFill>
                <a:latin typeface="Roboto Condensed Italics"/>
              </a:rPr>
              <a:t> </a:t>
            </a:r>
            <a:r>
              <a:rPr lang="en-US" sz="3600" dirty="0" err="1">
                <a:solidFill>
                  <a:srgbClr val="FFFFFF"/>
                </a:solidFill>
                <a:latin typeface="Roboto Condensed Italics"/>
              </a:rPr>
              <a:t>mạnh</a:t>
            </a:r>
            <a:r>
              <a:rPr lang="en-US" sz="3600" dirty="0">
                <a:solidFill>
                  <a:srgbClr val="FFFFFF"/>
                </a:solidFill>
                <a:latin typeface="Roboto Condensed Italics"/>
              </a:rPr>
              <a:t> </a:t>
            </a:r>
            <a:r>
              <a:rPr lang="en-US" sz="3600" dirty="0" err="1">
                <a:solidFill>
                  <a:srgbClr val="FFFFFF"/>
                </a:solidFill>
                <a:latin typeface="Roboto Condensed Italics"/>
              </a:rPr>
              <a:t>mẽ</a:t>
            </a:r>
            <a:r>
              <a:rPr lang="en-US" sz="3600" dirty="0">
                <a:solidFill>
                  <a:srgbClr val="FFFFFF"/>
                </a:solidFill>
                <a:latin typeface="Roboto Condensed Italics"/>
              </a:rPr>
              <a:t>, </a:t>
            </a:r>
            <a:r>
              <a:rPr lang="en-US" sz="3600" dirty="0" err="1">
                <a:solidFill>
                  <a:srgbClr val="FFFFFF"/>
                </a:solidFill>
                <a:latin typeface="Roboto Condensed Italics"/>
              </a:rPr>
              <a:t>hàm</a:t>
            </a:r>
            <a:r>
              <a:rPr lang="en-US" sz="3600" dirty="0">
                <a:solidFill>
                  <a:srgbClr val="FFFFFF"/>
                </a:solidFill>
                <a:latin typeface="Roboto Condensed Italics"/>
              </a:rPr>
              <a:t> ý </a:t>
            </a:r>
            <a:r>
              <a:rPr lang="en-US" sz="3600" dirty="0" err="1">
                <a:solidFill>
                  <a:srgbClr val="FFFFFF"/>
                </a:solidFill>
                <a:latin typeface="Roboto Condensed Italics"/>
              </a:rPr>
              <a:t>răn</a:t>
            </a:r>
            <a:r>
              <a:rPr lang="en-US" sz="3600" dirty="0">
                <a:solidFill>
                  <a:srgbClr val="FFFFFF"/>
                </a:solidFill>
                <a:latin typeface="Roboto Condensed Italics"/>
              </a:rPr>
              <a:t> </a:t>
            </a:r>
            <a:r>
              <a:rPr lang="en-US" sz="3600" dirty="0" err="1">
                <a:solidFill>
                  <a:srgbClr val="FFFFFF"/>
                </a:solidFill>
                <a:latin typeface="Roboto Condensed Italics"/>
              </a:rPr>
              <a:t>đe</a:t>
            </a:r>
            <a:endParaRPr lang="en-US" sz="3600" dirty="0">
              <a:solidFill>
                <a:srgbClr val="FFFFFF"/>
              </a:solidFill>
              <a:latin typeface="Roboto Condensed Italics"/>
            </a:endParaRPr>
          </a:p>
          <a:p>
            <a:pPr marL="777240" lvl="1" indent="-388620" algn="just">
              <a:lnSpc>
                <a:spcPts val="5040"/>
              </a:lnSpc>
              <a:buFont typeface="Arial"/>
              <a:buChar char="•"/>
            </a:pPr>
            <a:r>
              <a:rPr lang="en-US" sz="3600" dirty="0" err="1">
                <a:solidFill>
                  <a:srgbClr val="FFFFFF"/>
                </a:solidFill>
                <a:latin typeface="Roboto Condensed Italics"/>
              </a:rPr>
              <a:t>Câu</a:t>
            </a:r>
            <a:r>
              <a:rPr lang="en-US" sz="3600" dirty="0">
                <a:solidFill>
                  <a:srgbClr val="FFFFFF"/>
                </a:solidFill>
                <a:latin typeface="Roboto Condensed Italics"/>
              </a:rPr>
              <a:t> </a:t>
            </a:r>
            <a:r>
              <a:rPr lang="en-US" sz="3600" dirty="0" err="1">
                <a:solidFill>
                  <a:srgbClr val="FFFFFF"/>
                </a:solidFill>
                <a:latin typeface="Roboto Condensed Italics"/>
              </a:rPr>
              <a:t>hỏi</a:t>
            </a:r>
            <a:r>
              <a:rPr lang="en-US" sz="3600" dirty="0">
                <a:solidFill>
                  <a:srgbClr val="FFFFFF"/>
                </a:solidFill>
                <a:latin typeface="Roboto Condensed Italics"/>
              </a:rPr>
              <a:t> </a:t>
            </a:r>
            <a:r>
              <a:rPr lang="en-US" sz="3600" dirty="0" err="1">
                <a:solidFill>
                  <a:srgbClr val="FFFFFF"/>
                </a:solidFill>
                <a:latin typeface="Roboto Condensed Italics"/>
              </a:rPr>
              <a:t>tu</a:t>
            </a:r>
            <a:r>
              <a:rPr lang="en-US" sz="3600" dirty="0">
                <a:solidFill>
                  <a:srgbClr val="FFFFFF"/>
                </a:solidFill>
                <a:latin typeface="Roboto Condensed Italics"/>
              </a:rPr>
              <a:t> </a:t>
            </a:r>
            <a:r>
              <a:rPr lang="en-US" sz="3600" dirty="0" err="1">
                <a:solidFill>
                  <a:srgbClr val="FFFFFF"/>
                </a:solidFill>
                <a:latin typeface="Roboto Condensed Italics"/>
              </a:rPr>
              <a:t>từ</a:t>
            </a:r>
            <a:r>
              <a:rPr lang="en-US" sz="3600" dirty="0">
                <a:solidFill>
                  <a:srgbClr val="FFFFFF"/>
                </a:solidFill>
                <a:latin typeface="Roboto Condensed Italics"/>
              </a:rPr>
              <a:t> </a:t>
            </a:r>
            <a:r>
              <a:rPr lang="en-US" sz="3600" dirty="0" err="1">
                <a:solidFill>
                  <a:srgbClr val="FFFFFF"/>
                </a:solidFill>
                <a:latin typeface="Roboto Condensed Italics"/>
              </a:rPr>
              <a:t>mạnh</a:t>
            </a:r>
            <a:r>
              <a:rPr lang="en-US" sz="3600" dirty="0">
                <a:solidFill>
                  <a:srgbClr val="FFFFFF"/>
                </a:solidFill>
                <a:latin typeface="Roboto Condensed Italics"/>
              </a:rPr>
              <a:t> </a:t>
            </a:r>
            <a:r>
              <a:rPr lang="en-US" sz="3600" dirty="0" err="1">
                <a:solidFill>
                  <a:srgbClr val="FFFFFF"/>
                </a:solidFill>
                <a:latin typeface="Roboto Condensed Italics"/>
              </a:rPr>
              <a:t>mẽ</a:t>
            </a:r>
            <a:r>
              <a:rPr lang="en-US" sz="3600" dirty="0">
                <a:solidFill>
                  <a:srgbClr val="FFFFFF"/>
                </a:solidFill>
                <a:latin typeface="Roboto Condensed Italics"/>
              </a:rPr>
              <a:t>, </a:t>
            </a:r>
            <a:r>
              <a:rPr lang="en-US" sz="3600" dirty="0" err="1">
                <a:solidFill>
                  <a:srgbClr val="FFFFFF"/>
                </a:solidFill>
                <a:latin typeface="Roboto Condensed Italics"/>
              </a:rPr>
              <a:t>chỉ</a:t>
            </a:r>
            <a:r>
              <a:rPr lang="en-US" sz="3600" dirty="0">
                <a:solidFill>
                  <a:srgbClr val="FFFFFF"/>
                </a:solidFill>
                <a:latin typeface="Roboto Condensed Italics"/>
              </a:rPr>
              <a:t> </a:t>
            </a:r>
            <a:r>
              <a:rPr lang="en-US" sz="3600" dirty="0" err="1">
                <a:solidFill>
                  <a:srgbClr val="FFFFFF"/>
                </a:solidFill>
                <a:latin typeface="Roboto Condensed Italics"/>
              </a:rPr>
              <a:t>ra</a:t>
            </a:r>
            <a:r>
              <a:rPr lang="en-US" sz="3600" dirty="0">
                <a:solidFill>
                  <a:srgbClr val="FFFFFF"/>
                </a:solidFill>
                <a:latin typeface="Roboto Condensed Italics"/>
              </a:rPr>
              <a:t> hành </a:t>
            </a:r>
            <a:r>
              <a:rPr lang="en-US" sz="3600" dirty="0" err="1">
                <a:solidFill>
                  <a:srgbClr val="FFFFFF"/>
                </a:solidFill>
                <a:latin typeface="Roboto Condensed Italics"/>
              </a:rPr>
              <a:t>động</a:t>
            </a:r>
            <a:r>
              <a:rPr lang="en-US" sz="3600" dirty="0">
                <a:solidFill>
                  <a:srgbClr val="FFFFFF"/>
                </a:solidFill>
                <a:latin typeface="Roboto Condensed Italics"/>
              </a:rPr>
              <a:t> </a:t>
            </a:r>
            <a:r>
              <a:rPr lang="en-US" sz="3600" dirty="0" err="1">
                <a:solidFill>
                  <a:srgbClr val="FFFFFF"/>
                </a:solidFill>
                <a:latin typeface="Roboto Condensed Italics"/>
              </a:rPr>
              <a:t>xâm</a:t>
            </a:r>
            <a:r>
              <a:rPr lang="en-US" sz="3600" dirty="0">
                <a:solidFill>
                  <a:srgbClr val="FFFFFF"/>
                </a:solidFill>
                <a:latin typeface="Roboto Condensed Italics"/>
              </a:rPr>
              <a:t> </a:t>
            </a:r>
            <a:r>
              <a:rPr lang="en-US" sz="3600" dirty="0" err="1">
                <a:solidFill>
                  <a:srgbClr val="FFFFFF"/>
                </a:solidFill>
                <a:latin typeface="Roboto Condensed Italics"/>
              </a:rPr>
              <a:t>lược</a:t>
            </a:r>
            <a:r>
              <a:rPr lang="en-US" sz="3600" dirty="0">
                <a:solidFill>
                  <a:srgbClr val="FFFFFF"/>
                </a:solidFill>
                <a:latin typeface="Roboto Condensed Italics"/>
              </a:rPr>
              <a:t> </a:t>
            </a:r>
            <a:r>
              <a:rPr lang="en-US" sz="3600" dirty="0" err="1">
                <a:solidFill>
                  <a:srgbClr val="FFFFFF"/>
                </a:solidFill>
                <a:latin typeface="Roboto Condensed Italics"/>
              </a:rPr>
              <a:t>trái</a:t>
            </a:r>
            <a:r>
              <a:rPr lang="en-US" sz="3600" dirty="0">
                <a:solidFill>
                  <a:srgbClr val="FFFFFF"/>
                </a:solidFill>
                <a:latin typeface="Roboto Condensed Italics"/>
              </a:rPr>
              <a:t> </a:t>
            </a:r>
            <a:r>
              <a:rPr lang="en-US" sz="3600" dirty="0" err="1">
                <a:solidFill>
                  <a:srgbClr val="FFFFFF"/>
                </a:solidFill>
                <a:latin typeface="Roboto Condensed Italics"/>
              </a:rPr>
              <a:t>đạo</a:t>
            </a:r>
            <a:r>
              <a:rPr lang="en-US" sz="3600" dirty="0">
                <a:solidFill>
                  <a:srgbClr val="FFFFFF"/>
                </a:solidFill>
                <a:latin typeface="Roboto Condensed Italics"/>
              </a:rPr>
              <a:t> </a:t>
            </a:r>
            <a:r>
              <a:rPr lang="en-US" sz="3600" dirty="0" err="1">
                <a:solidFill>
                  <a:srgbClr val="FFFFFF"/>
                </a:solidFill>
                <a:latin typeface="Roboto Condensed Italics"/>
              </a:rPr>
              <a:t>trời</a:t>
            </a:r>
            <a:r>
              <a:rPr lang="en-US" sz="3600" dirty="0">
                <a:solidFill>
                  <a:srgbClr val="FFFFFF"/>
                </a:solidFill>
                <a:latin typeface="Roboto Condensed Italics"/>
              </a:rPr>
              <a:t> </a:t>
            </a:r>
            <a:r>
              <a:rPr lang="en-US" sz="3600" dirty="0" err="1">
                <a:solidFill>
                  <a:srgbClr val="FFFFFF"/>
                </a:solidFill>
                <a:latin typeface="Roboto Condensed Italics"/>
              </a:rPr>
              <a:t>của</a:t>
            </a:r>
            <a:r>
              <a:rPr lang="en-US" sz="3600" dirty="0">
                <a:solidFill>
                  <a:srgbClr val="FFFFFF"/>
                </a:solidFill>
                <a:latin typeface="Roboto Condensed Italics"/>
              </a:rPr>
              <a:t> </a:t>
            </a:r>
            <a:r>
              <a:rPr lang="en-US" sz="3600" dirty="0" err="1">
                <a:solidFill>
                  <a:srgbClr val="FFFFFF"/>
                </a:solidFill>
                <a:latin typeface="Roboto Condensed Italics"/>
              </a:rPr>
              <a:t>bọn</a:t>
            </a:r>
            <a:r>
              <a:rPr lang="en-US" sz="3600" dirty="0">
                <a:solidFill>
                  <a:srgbClr val="FFFFFF"/>
                </a:solidFill>
                <a:latin typeface="Roboto Condensed Italics"/>
              </a:rPr>
              <a:t> “</a:t>
            </a:r>
            <a:r>
              <a:rPr lang="en-US" sz="3600" dirty="0" err="1">
                <a:solidFill>
                  <a:srgbClr val="FFFFFF"/>
                </a:solidFill>
                <a:latin typeface="Roboto Condensed Italics"/>
              </a:rPr>
              <a:t>nghịch</a:t>
            </a:r>
            <a:r>
              <a:rPr lang="en-US" sz="3600" dirty="0">
                <a:solidFill>
                  <a:srgbClr val="FFFFFF"/>
                </a:solidFill>
                <a:latin typeface="Roboto Condensed Italics"/>
              </a:rPr>
              <a:t> </a:t>
            </a:r>
            <a:r>
              <a:rPr lang="en-US" sz="3600" dirty="0" err="1">
                <a:solidFill>
                  <a:srgbClr val="FFFFFF"/>
                </a:solidFill>
                <a:latin typeface="Roboto Condensed Italics"/>
              </a:rPr>
              <a:t>lỗ</a:t>
            </a:r>
            <a:r>
              <a:rPr lang="en-US" sz="3600" dirty="0">
                <a:solidFill>
                  <a:srgbClr val="FFFFFF"/>
                </a:solidFill>
                <a:latin typeface="Roboto Condensed Italics"/>
              </a:rPr>
              <a:t>”</a:t>
            </a:r>
          </a:p>
        </p:txBody>
      </p:sp>
      <p:sp>
        <p:nvSpPr>
          <p:cNvPr id="8" name="TextBox 8"/>
          <p:cNvSpPr txBox="1"/>
          <p:nvPr/>
        </p:nvSpPr>
        <p:spPr>
          <a:xfrm>
            <a:off x="11513563" y="2427069"/>
            <a:ext cx="5920223" cy="622935"/>
          </a:xfrm>
          <a:prstGeom prst="rect">
            <a:avLst/>
          </a:prstGeom>
        </p:spPr>
        <p:txBody>
          <a:bodyPr lIns="0" tIns="0" rIns="0" bIns="0" rtlCol="0" anchor="t">
            <a:spAutoFit/>
          </a:bodyPr>
          <a:lstStyle/>
          <a:p>
            <a:pPr algn="just">
              <a:lnSpc>
                <a:spcPts val="5040"/>
              </a:lnSpc>
              <a:spcBef>
                <a:spcPct val="0"/>
              </a:spcBef>
            </a:pPr>
            <a:r>
              <a:rPr lang="en-US" sz="3600">
                <a:solidFill>
                  <a:srgbClr val="FFFFFF"/>
                </a:solidFill>
                <a:latin typeface="Roboto Condensed"/>
              </a:rPr>
              <a:t>thái độ khinh bỉ, căm thù</a:t>
            </a:r>
          </a:p>
        </p:txBody>
      </p:sp>
      <p:grpSp>
        <p:nvGrpSpPr>
          <p:cNvPr id="9" name="Group 9"/>
          <p:cNvGrpSpPr/>
          <p:nvPr/>
        </p:nvGrpSpPr>
        <p:grpSpPr>
          <a:xfrm>
            <a:off x="7444805" y="4397874"/>
            <a:ext cx="1431470" cy="594596"/>
            <a:chOff x="0" y="0"/>
            <a:chExt cx="333515" cy="138534"/>
          </a:xfrm>
        </p:grpSpPr>
        <p:sp>
          <p:nvSpPr>
            <p:cNvPr id="10" name="Freeform 10"/>
            <p:cNvSpPr/>
            <p:nvPr/>
          </p:nvSpPr>
          <p:spPr>
            <a:xfrm>
              <a:off x="0" y="0"/>
              <a:ext cx="333515" cy="138534"/>
            </a:xfrm>
            <a:custGeom>
              <a:avLst/>
              <a:gdLst/>
              <a:ahLst/>
              <a:cxnLst/>
              <a:rect l="l" t="t" r="r" b="b"/>
              <a:pathLst>
                <a:path w="333515" h="138534">
                  <a:moveTo>
                    <a:pt x="0" y="0"/>
                  </a:moveTo>
                  <a:lnTo>
                    <a:pt x="333515" y="0"/>
                  </a:lnTo>
                  <a:lnTo>
                    <a:pt x="333515" y="138534"/>
                  </a:lnTo>
                  <a:lnTo>
                    <a:pt x="0" y="138534"/>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11" name="TextBox 11"/>
            <p:cNvSpPr txBox="1"/>
            <p:nvPr/>
          </p:nvSpPr>
          <p:spPr>
            <a:xfrm>
              <a:off x="0" y="-38100"/>
              <a:ext cx="333515" cy="176634"/>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flipH="1">
            <a:off x="2568451" y="4679729"/>
            <a:ext cx="4842281" cy="0"/>
          </a:xfrm>
          <a:prstGeom prst="line">
            <a:avLst/>
          </a:prstGeom>
          <a:ln w="28575" cap="flat">
            <a:solidFill>
              <a:srgbClr val="FBF7EE"/>
            </a:solidFill>
            <a:prstDash val="solid"/>
            <a:headEnd type="none" w="sm" len="sm"/>
            <a:tailEnd type="none" w="sm" len="sm"/>
          </a:ln>
        </p:spPr>
        <p:txBody>
          <a:bodyPr/>
          <a:lstStyle/>
          <a:p>
            <a:endParaRPr lang="en-US"/>
          </a:p>
        </p:txBody>
      </p:sp>
      <p:sp>
        <p:nvSpPr>
          <p:cNvPr id="13" name="TextBox 13"/>
          <p:cNvSpPr txBox="1"/>
          <p:nvPr/>
        </p:nvSpPr>
        <p:spPr>
          <a:xfrm>
            <a:off x="2568451" y="3301912"/>
            <a:ext cx="4876354" cy="1261110"/>
          </a:xfrm>
          <a:prstGeom prst="rect">
            <a:avLst/>
          </a:prstGeom>
        </p:spPr>
        <p:txBody>
          <a:bodyPr lIns="0" tIns="0" rIns="0" bIns="0" rtlCol="0" anchor="t">
            <a:spAutoFit/>
          </a:bodyPr>
          <a:lstStyle/>
          <a:p>
            <a:pPr algn="just">
              <a:lnSpc>
                <a:spcPts val="5040"/>
              </a:lnSpc>
              <a:spcBef>
                <a:spcPct val="0"/>
              </a:spcBef>
            </a:pPr>
            <a:r>
              <a:rPr lang="en-US" sz="3600">
                <a:solidFill>
                  <a:srgbClr val="FFFFFF"/>
                </a:solidFill>
                <a:latin typeface="Roboto Condensed"/>
              </a:rPr>
              <a:t>làm rõ tính chất phi nghĩa của kẻ đi xâm lược </a:t>
            </a:r>
          </a:p>
        </p:txBody>
      </p:sp>
      <p:grpSp>
        <p:nvGrpSpPr>
          <p:cNvPr id="14" name="Group 14"/>
          <p:cNvGrpSpPr/>
          <p:nvPr/>
        </p:nvGrpSpPr>
        <p:grpSpPr>
          <a:xfrm>
            <a:off x="744774" y="258989"/>
            <a:ext cx="6542333" cy="1107116"/>
            <a:chOff x="0" y="0"/>
            <a:chExt cx="3916324" cy="662734"/>
          </a:xfrm>
        </p:grpSpPr>
        <p:sp>
          <p:nvSpPr>
            <p:cNvPr id="15" name="Freeform 15"/>
            <p:cNvSpPr/>
            <p:nvPr/>
          </p:nvSpPr>
          <p:spPr>
            <a:xfrm>
              <a:off x="0" y="0"/>
              <a:ext cx="3916324" cy="662734"/>
            </a:xfrm>
            <a:custGeom>
              <a:avLst/>
              <a:gdLst/>
              <a:ahLst/>
              <a:cxnLst/>
              <a:rect l="l" t="t" r="r" b="b"/>
              <a:pathLst>
                <a:path w="3916324" h="662734">
                  <a:moveTo>
                    <a:pt x="0" y="0"/>
                  </a:moveTo>
                  <a:lnTo>
                    <a:pt x="3916324" y="0"/>
                  </a:lnTo>
                  <a:lnTo>
                    <a:pt x="3916324" y="662734"/>
                  </a:lnTo>
                  <a:lnTo>
                    <a:pt x="0" y="662734"/>
                  </a:lnTo>
                  <a:close/>
                </a:path>
              </a:pathLst>
            </a:custGeom>
            <a:solidFill>
              <a:srgbClr val="FBF7EE"/>
            </a:solidFill>
          </p:spPr>
          <p:txBody>
            <a:bodyPr/>
            <a:lstStyle/>
            <a:p>
              <a:endParaRPr lang="en-US"/>
            </a:p>
          </p:txBody>
        </p:sp>
        <p:sp>
          <p:nvSpPr>
            <p:cNvPr id="16" name="TextBox 16"/>
            <p:cNvSpPr txBox="1"/>
            <p:nvPr/>
          </p:nvSpPr>
          <p:spPr>
            <a:xfrm>
              <a:off x="0" y="-38100"/>
              <a:ext cx="3916324" cy="700834"/>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028700" y="475713"/>
            <a:ext cx="5000153" cy="597467"/>
          </a:xfrm>
          <a:prstGeom prst="rect">
            <a:avLst/>
          </a:prstGeom>
        </p:spPr>
        <p:txBody>
          <a:bodyPr lIns="0" tIns="0" rIns="0" bIns="0" rtlCol="0" anchor="t">
            <a:spAutoFit/>
          </a:bodyPr>
          <a:lstStyle/>
          <a:p>
            <a:pPr algn="ctr">
              <a:lnSpc>
                <a:spcPts val="4868"/>
              </a:lnSpc>
            </a:pPr>
            <a:r>
              <a:rPr lang="en-US" sz="3477">
                <a:solidFill>
                  <a:srgbClr val="000000"/>
                </a:solidFill>
                <a:latin typeface="#9Slide05 Dear Saturday"/>
              </a:rPr>
              <a:t>3.2. Đọc-hiểu văn bản</a:t>
            </a:r>
          </a:p>
        </p:txBody>
      </p:sp>
      <p:sp>
        <p:nvSpPr>
          <p:cNvPr id="18" name="TextBox 18"/>
          <p:cNvSpPr txBox="1"/>
          <p:nvPr/>
        </p:nvSpPr>
        <p:spPr>
          <a:xfrm>
            <a:off x="744774" y="2339787"/>
            <a:ext cx="11819698" cy="790676"/>
          </a:xfrm>
          <a:prstGeom prst="rect">
            <a:avLst/>
          </a:prstGeom>
        </p:spPr>
        <p:txBody>
          <a:bodyPr lIns="0" tIns="0" rIns="0" bIns="0" rtlCol="0" anchor="t">
            <a:spAutoFit/>
          </a:bodyPr>
          <a:lstStyle/>
          <a:p>
            <a:pPr algn="just">
              <a:lnSpc>
                <a:spcPts val="6294"/>
              </a:lnSpc>
            </a:pPr>
            <a:r>
              <a:rPr lang="en-US" sz="4496" dirty="0">
                <a:solidFill>
                  <a:srgbClr val="FBF7EE"/>
                </a:solidFill>
                <a:latin typeface="#9Slide05 VL Fadilla"/>
              </a:rPr>
              <a:t>* </a:t>
            </a:r>
            <a:r>
              <a:rPr lang="en-US" sz="4496" dirty="0" err="1">
                <a:solidFill>
                  <a:srgbClr val="FBF7EE"/>
                </a:solidFill>
                <a:latin typeface="#9Slide05 VL Fadilla"/>
              </a:rPr>
              <a:t>Khẳng</a:t>
            </a:r>
            <a:r>
              <a:rPr lang="en-US" sz="4496" dirty="0">
                <a:solidFill>
                  <a:srgbClr val="FBF7EE"/>
                </a:solidFill>
                <a:latin typeface="#9Slide05 VL Fadilla"/>
              </a:rPr>
              <a:t> </a:t>
            </a:r>
            <a:r>
              <a:rPr lang="en-US" sz="4496" dirty="0" err="1">
                <a:solidFill>
                  <a:srgbClr val="FBF7EE"/>
                </a:solidFill>
                <a:latin typeface="#9Slide05 VL Fadilla"/>
              </a:rPr>
              <a:t>định</a:t>
            </a:r>
            <a:r>
              <a:rPr lang="en-US" sz="4496" dirty="0">
                <a:solidFill>
                  <a:srgbClr val="FBF7EE"/>
                </a:solidFill>
                <a:latin typeface="#9Slide05 VL Fadilla"/>
              </a:rPr>
              <a:t> </a:t>
            </a:r>
            <a:r>
              <a:rPr lang="en-US" sz="4496" dirty="0" err="1">
                <a:solidFill>
                  <a:srgbClr val="FBF7EE"/>
                </a:solidFill>
                <a:latin typeface="#9Slide05 VL Fadilla"/>
              </a:rPr>
              <a:t>tinh</a:t>
            </a:r>
            <a:r>
              <a:rPr lang="en-US" sz="4496" dirty="0">
                <a:solidFill>
                  <a:srgbClr val="FBF7EE"/>
                </a:solidFill>
                <a:latin typeface="#9Slide05 VL Fadilla"/>
              </a:rPr>
              <a:t> </a:t>
            </a:r>
            <a:r>
              <a:rPr lang="en-US" sz="4496" dirty="0" err="1">
                <a:solidFill>
                  <a:srgbClr val="FBF7EE"/>
                </a:solidFill>
                <a:latin typeface="#9Slide05 VL Fadilla"/>
              </a:rPr>
              <a:t>thần</a:t>
            </a:r>
            <a:r>
              <a:rPr lang="en-US" sz="4496" dirty="0">
                <a:solidFill>
                  <a:srgbClr val="FBF7EE"/>
                </a:solidFill>
                <a:latin typeface="#9Slide05 VL Fadilla"/>
              </a:rPr>
              <a:t> </a:t>
            </a:r>
            <a:r>
              <a:rPr lang="en-US" sz="4496" dirty="0" err="1">
                <a:solidFill>
                  <a:srgbClr val="FBF7EE"/>
                </a:solidFill>
                <a:latin typeface="#9Slide05 VL Fadilla"/>
              </a:rPr>
              <a:t>quyết</a:t>
            </a:r>
            <a:r>
              <a:rPr lang="en-US" sz="4496" dirty="0">
                <a:solidFill>
                  <a:srgbClr val="FBF7EE"/>
                </a:solidFill>
                <a:latin typeface="#9Slide05 VL Fadilla"/>
              </a:rPr>
              <a:t> </a:t>
            </a:r>
            <a:r>
              <a:rPr lang="en-US" sz="4496" dirty="0" err="1">
                <a:solidFill>
                  <a:srgbClr val="FBF7EE"/>
                </a:solidFill>
                <a:latin typeface="#9Slide05 VL Fadilla"/>
              </a:rPr>
              <a:t>tâm</a:t>
            </a:r>
            <a:r>
              <a:rPr lang="en-US" sz="4496" dirty="0">
                <a:solidFill>
                  <a:srgbClr val="FBF7EE"/>
                </a:solidFill>
                <a:latin typeface="#9Slide05 VL Fadilla"/>
              </a:rPr>
              <a:t> </a:t>
            </a:r>
            <a:r>
              <a:rPr lang="en-US" sz="4496" dirty="0" err="1">
                <a:solidFill>
                  <a:srgbClr val="FBF7EE"/>
                </a:solidFill>
                <a:latin typeface="#9Slide05 VL Fadilla"/>
              </a:rPr>
              <a:t>bảo</a:t>
            </a:r>
            <a:r>
              <a:rPr lang="en-US" sz="4496" dirty="0">
                <a:solidFill>
                  <a:srgbClr val="FBF7EE"/>
                </a:solidFill>
                <a:latin typeface="#9Slide05 VL Fadilla"/>
              </a:rPr>
              <a:t> </a:t>
            </a:r>
            <a:r>
              <a:rPr lang="en-US" sz="4496" dirty="0" err="1">
                <a:solidFill>
                  <a:srgbClr val="FBF7EE"/>
                </a:solidFill>
                <a:latin typeface="#9Slide05 VL Fadilla"/>
              </a:rPr>
              <a:t>vệ</a:t>
            </a:r>
            <a:r>
              <a:rPr lang="en-US" sz="4496" dirty="0">
                <a:solidFill>
                  <a:srgbClr val="FBF7EE"/>
                </a:solidFill>
                <a:latin typeface="#9Slide05 VL Fadilla"/>
              </a:rPr>
              <a:t> </a:t>
            </a:r>
            <a:r>
              <a:rPr lang="en-US" sz="4496" dirty="0" err="1">
                <a:solidFill>
                  <a:srgbClr val="FBF7EE"/>
                </a:solidFill>
                <a:latin typeface="#9Slide05 VL Fadilla"/>
              </a:rPr>
              <a:t>chủ</a:t>
            </a:r>
            <a:r>
              <a:rPr lang="en-US" sz="4496" dirty="0">
                <a:solidFill>
                  <a:srgbClr val="FBF7EE"/>
                </a:solidFill>
                <a:latin typeface="#9Slide05 VL Fadilla"/>
              </a:rPr>
              <a:t> </a:t>
            </a:r>
            <a:r>
              <a:rPr lang="en-US" sz="4496" dirty="0" err="1">
                <a:solidFill>
                  <a:srgbClr val="FBF7EE"/>
                </a:solidFill>
                <a:latin typeface="#9Slide05 VL Fadilla"/>
              </a:rPr>
              <a:t>quyền</a:t>
            </a:r>
            <a:endParaRPr lang="en-US" sz="4496" dirty="0">
              <a:solidFill>
                <a:srgbClr val="FBF7EE"/>
              </a:solidFill>
              <a:latin typeface="#9Slide05 VL Fadilla"/>
            </a:endParaRPr>
          </a:p>
        </p:txBody>
      </p:sp>
      <p:grpSp>
        <p:nvGrpSpPr>
          <p:cNvPr id="19" name="Group 19"/>
          <p:cNvGrpSpPr/>
          <p:nvPr/>
        </p:nvGrpSpPr>
        <p:grpSpPr>
          <a:xfrm>
            <a:off x="744774" y="1539603"/>
            <a:ext cx="4417800" cy="743034"/>
            <a:chOff x="0" y="0"/>
            <a:chExt cx="1163536" cy="195696"/>
          </a:xfrm>
        </p:grpSpPr>
        <p:sp>
          <p:nvSpPr>
            <p:cNvPr id="20" name="Freeform 20"/>
            <p:cNvSpPr/>
            <p:nvPr/>
          </p:nvSpPr>
          <p:spPr>
            <a:xfrm>
              <a:off x="0" y="0"/>
              <a:ext cx="1163536" cy="195696"/>
            </a:xfrm>
            <a:custGeom>
              <a:avLst/>
              <a:gdLst/>
              <a:ahLst/>
              <a:cxnLst/>
              <a:rect l="l" t="t" r="r" b="b"/>
              <a:pathLst>
                <a:path w="1163536" h="195696">
                  <a:moveTo>
                    <a:pt x="0" y="0"/>
                  </a:moveTo>
                  <a:lnTo>
                    <a:pt x="1163536" y="0"/>
                  </a:lnTo>
                  <a:lnTo>
                    <a:pt x="1163536" y="195696"/>
                  </a:lnTo>
                  <a:lnTo>
                    <a:pt x="0" y="195696"/>
                  </a:lnTo>
                  <a:close/>
                </a:path>
              </a:pathLst>
            </a:custGeom>
            <a:solidFill>
              <a:srgbClr val="FBF7EE"/>
            </a:solidFill>
          </p:spPr>
          <p:txBody>
            <a:bodyPr/>
            <a:lstStyle/>
            <a:p>
              <a:endParaRPr lang="en-US"/>
            </a:p>
          </p:txBody>
        </p:sp>
        <p:sp>
          <p:nvSpPr>
            <p:cNvPr id="21" name="TextBox 21"/>
            <p:cNvSpPr txBox="1"/>
            <p:nvPr/>
          </p:nvSpPr>
          <p:spPr>
            <a:xfrm>
              <a:off x="0" y="-38100"/>
              <a:ext cx="1163536" cy="233796"/>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987561" y="1633066"/>
            <a:ext cx="4175014" cy="581025"/>
          </a:xfrm>
          <a:prstGeom prst="rect">
            <a:avLst/>
          </a:prstGeom>
        </p:spPr>
        <p:txBody>
          <a:bodyPr lIns="0" tIns="0" rIns="0" bIns="0" rtlCol="0" anchor="t">
            <a:spAutoFit/>
          </a:bodyPr>
          <a:lstStyle/>
          <a:p>
            <a:pPr algn="just">
              <a:lnSpc>
                <a:spcPts val="4800"/>
              </a:lnSpc>
            </a:pPr>
            <a:r>
              <a:rPr lang="en-US" sz="3000" spc="225">
                <a:solidFill>
                  <a:srgbClr val="000000"/>
                </a:solidFill>
                <a:latin typeface="#9Slide05 Dear Saturday"/>
              </a:rPr>
              <a:t>c. Cảm xúc trữ tình</a:t>
            </a:r>
          </a:p>
        </p:txBody>
      </p:sp>
      <p:sp>
        <p:nvSpPr>
          <p:cNvPr id="23" name="Freeform 23" descr="preencoded.png"/>
          <p:cNvSpPr/>
          <p:nvPr/>
        </p:nvSpPr>
        <p:spPr>
          <a:xfrm>
            <a:off x="14031323" y="1539603"/>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2"/>
            <a:stretch>
              <a:fillRect r="-57559" b="-80311"/>
            </a:stretch>
          </a:blipFill>
        </p:spPr>
        <p:txBody>
          <a:bodyPr/>
          <a:lstStyle/>
          <a:p>
            <a:endParaRPr lang="en-US"/>
          </a:p>
        </p:txBody>
      </p:sp>
      <p:sp>
        <p:nvSpPr>
          <p:cNvPr id="24" name="Freeform 24" descr="preencoded.png"/>
          <p:cNvSpPr/>
          <p:nvPr/>
        </p:nvSpPr>
        <p:spPr>
          <a:xfrm>
            <a:off x="16090608" y="4717525"/>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2"/>
            <a:stretch>
              <a:fillRect r="-57559" b="-80311"/>
            </a:stretch>
          </a:blipFill>
        </p:spPr>
        <p:txBody>
          <a:bodyPr/>
          <a:lstStyle/>
          <a:p>
            <a:endParaRPr lang="en-US"/>
          </a:p>
        </p:txBody>
      </p:sp>
      <p:sp>
        <p:nvSpPr>
          <p:cNvPr id="25" name="Freeform 25" descr="preencoded.png"/>
          <p:cNvSpPr/>
          <p:nvPr/>
        </p:nvSpPr>
        <p:spPr>
          <a:xfrm>
            <a:off x="15550086" y="7117003"/>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2"/>
            <a:stretch>
              <a:fillRect l="-74054" t="-119688" r="-23449"/>
            </a:stretch>
          </a:blipFill>
        </p:spPr>
        <p:txBody>
          <a:bodyPr/>
          <a:lstStyle/>
          <a:p>
            <a:endParaRPr lang="en-US"/>
          </a:p>
        </p:txBody>
      </p:sp>
      <p:grpSp>
        <p:nvGrpSpPr>
          <p:cNvPr id="26" name="Group 26"/>
          <p:cNvGrpSpPr/>
          <p:nvPr/>
        </p:nvGrpSpPr>
        <p:grpSpPr>
          <a:xfrm>
            <a:off x="-1588041" y="75615"/>
            <a:ext cx="21945600" cy="338328"/>
            <a:chOff x="0" y="0"/>
            <a:chExt cx="29260800" cy="451104"/>
          </a:xfrm>
        </p:grpSpPr>
        <p:sp>
          <p:nvSpPr>
            <p:cNvPr id="27" name="Freeform 2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2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2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30" name="Group 30"/>
          <p:cNvGrpSpPr/>
          <p:nvPr/>
        </p:nvGrpSpPr>
        <p:grpSpPr>
          <a:xfrm>
            <a:off x="-1828800" y="9810750"/>
            <a:ext cx="21945600" cy="338328"/>
            <a:chOff x="0" y="0"/>
            <a:chExt cx="29260800" cy="451104"/>
          </a:xfrm>
        </p:grpSpPr>
        <p:sp>
          <p:nvSpPr>
            <p:cNvPr id="31" name="Freeform 3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2" name="Freeform 3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3" name="Freeform 3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34" name="Freeform 34"/>
          <p:cNvSpPr/>
          <p:nvPr/>
        </p:nvSpPr>
        <p:spPr>
          <a:xfrm>
            <a:off x="-4547858" y="3809277"/>
            <a:ext cx="7381584" cy="2568176"/>
          </a:xfrm>
          <a:custGeom>
            <a:avLst/>
            <a:gdLst/>
            <a:ahLst/>
            <a:cxnLst/>
            <a:rect l="l" t="t" r="r" b="b"/>
            <a:pathLst>
              <a:path w="7381584" h="2568176">
                <a:moveTo>
                  <a:pt x="0" y="0"/>
                </a:moveTo>
                <a:lnTo>
                  <a:pt x="7381584" y="0"/>
                </a:lnTo>
                <a:lnTo>
                  <a:pt x="7381584" y="2568177"/>
                </a:lnTo>
                <a:lnTo>
                  <a:pt x="0" y="25681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5" name="Freeform 35"/>
          <p:cNvSpPr/>
          <p:nvPr/>
        </p:nvSpPr>
        <p:spPr>
          <a:xfrm flipH="1">
            <a:off x="9333397" y="-756582"/>
            <a:ext cx="6983335" cy="2429619"/>
          </a:xfrm>
          <a:custGeom>
            <a:avLst/>
            <a:gdLst/>
            <a:ahLst/>
            <a:cxnLst/>
            <a:rect l="l" t="t" r="r" b="b"/>
            <a:pathLst>
              <a:path w="6983335" h="2429619">
                <a:moveTo>
                  <a:pt x="6983336" y="0"/>
                </a:moveTo>
                <a:lnTo>
                  <a:pt x="0" y="0"/>
                </a:lnTo>
                <a:lnTo>
                  <a:pt x="0" y="2429619"/>
                </a:lnTo>
                <a:lnTo>
                  <a:pt x="6983336" y="2429619"/>
                </a:lnTo>
                <a:lnTo>
                  <a:pt x="698333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barn(inVertical)">
                                      <p:cBhvr>
                                        <p:cTn id="39" dur="500"/>
                                        <p:tgtEl>
                                          <p:spTgt spid="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wipe(down)">
                                      <p:cBhvr>
                                        <p:cTn id="44" dur="500"/>
                                        <p:tgtEl>
                                          <p:spTgt spid="7">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Effect transition="in" filter="wipe(down)">
                                      <p:cBhvr>
                                        <p:cTn id="4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p:bldP spid="12" grpId="0" animBg="1"/>
      <p:bldP spid="13"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6900600" y="2548152"/>
            <a:ext cx="11800821" cy="3396615"/>
          </a:xfrm>
          <a:prstGeom prst="rect">
            <a:avLst/>
          </a:prstGeom>
        </p:spPr>
        <p:txBody>
          <a:bodyPr lIns="0" tIns="0" rIns="0" bIns="0" rtlCol="0" anchor="t">
            <a:spAutoFit/>
          </a:bodyPr>
          <a:lstStyle/>
          <a:p>
            <a:pPr algn="just">
              <a:lnSpc>
                <a:spcPts val="6019"/>
              </a:lnSpc>
            </a:pPr>
            <a:r>
              <a:rPr lang="en-US" sz="4299" dirty="0">
                <a:solidFill>
                  <a:srgbClr val="FBF7EE"/>
                </a:solidFill>
                <a:latin typeface="#9Slide05 VL Fadilla"/>
              </a:rPr>
              <a:t>Như </a:t>
            </a:r>
            <a:r>
              <a:rPr lang="en-US" sz="4299" dirty="0" err="1">
                <a:solidFill>
                  <a:srgbClr val="FBF7EE"/>
                </a:solidFill>
                <a:latin typeface="#9Slide05 VL Fadilla"/>
              </a:rPr>
              <a:t>hà</a:t>
            </a:r>
            <a:r>
              <a:rPr lang="en-US" sz="4299" dirty="0">
                <a:solidFill>
                  <a:srgbClr val="FBF7EE"/>
                </a:solidFill>
                <a:latin typeface="#9Slide05 VL Fadilla"/>
              </a:rPr>
              <a:t> </a:t>
            </a:r>
            <a:r>
              <a:rPr lang="en-US" sz="4299" dirty="0" err="1">
                <a:solidFill>
                  <a:srgbClr val="FBF7EE"/>
                </a:solidFill>
                <a:latin typeface="#9Slide05 VL Fadilla"/>
              </a:rPr>
              <a:t>nghịch</a:t>
            </a:r>
            <a:r>
              <a:rPr lang="en-US" sz="4299" dirty="0">
                <a:solidFill>
                  <a:srgbClr val="FBF7EE"/>
                </a:solidFill>
                <a:latin typeface="#9Slide05 VL Fadilla"/>
              </a:rPr>
              <a:t> </a:t>
            </a:r>
            <a:r>
              <a:rPr lang="en-US" sz="4299" dirty="0" err="1">
                <a:solidFill>
                  <a:srgbClr val="FBF7EE"/>
                </a:solidFill>
                <a:latin typeface="#9Slide05 VL Fadilla"/>
              </a:rPr>
              <a:t>lỗ</a:t>
            </a:r>
            <a:r>
              <a:rPr lang="en-US" sz="4299" dirty="0">
                <a:solidFill>
                  <a:srgbClr val="FBF7EE"/>
                </a:solidFill>
                <a:latin typeface="#9Slide05 VL Fadilla"/>
              </a:rPr>
              <a:t> </a:t>
            </a:r>
            <a:r>
              <a:rPr lang="en-US" sz="4299" dirty="0" err="1">
                <a:solidFill>
                  <a:srgbClr val="FBF7EE"/>
                </a:solidFill>
                <a:latin typeface="#9Slide05 VL Fadilla"/>
              </a:rPr>
              <a:t>lai</a:t>
            </a:r>
            <a:r>
              <a:rPr lang="en-US" sz="4299" dirty="0">
                <a:solidFill>
                  <a:srgbClr val="FBF7EE"/>
                </a:solidFill>
                <a:latin typeface="#9Slide05 VL Fadilla"/>
              </a:rPr>
              <a:t> </a:t>
            </a:r>
            <a:r>
              <a:rPr lang="en-US" sz="4299" dirty="0" err="1">
                <a:solidFill>
                  <a:srgbClr val="FBF7EE"/>
                </a:solidFill>
                <a:latin typeface="#9Slide05 VL Fadilla"/>
              </a:rPr>
              <a:t>xâm</a:t>
            </a:r>
            <a:r>
              <a:rPr lang="en-US" sz="4299" dirty="0">
                <a:solidFill>
                  <a:srgbClr val="FBF7EE"/>
                </a:solidFill>
                <a:latin typeface="#9Slide05 VL Fadilla"/>
              </a:rPr>
              <a:t> </a:t>
            </a:r>
            <a:r>
              <a:rPr lang="en-US" sz="4299" dirty="0" err="1">
                <a:solidFill>
                  <a:srgbClr val="FBF7EE"/>
                </a:solidFill>
                <a:latin typeface="#9Slide05 VL Fadilla"/>
              </a:rPr>
              <a:t>phạm</a:t>
            </a:r>
            <a:r>
              <a:rPr lang="en-US" sz="4299" dirty="0">
                <a:solidFill>
                  <a:srgbClr val="FBF7EE"/>
                </a:solidFill>
                <a:latin typeface="#9Slide05 VL Fadilla"/>
              </a:rPr>
              <a:t> </a:t>
            </a:r>
          </a:p>
          <a:p>
            <a:pPr algn="just">
              <a:lnSpc>
                <a:spcPts val="4900"/>
              </a:lnSpc>
            </a:pPr>
            <a:r>
              <a:rPr lang="en-US" sz="3500" dirty="0">
                <a:solidFill>
                  <a:srgbClr val="FBF7EE"/>
                </a:solidFill>
                <a:latin typeface="Roboto Condensed Italics"/>
              </a:rPr>
              <a:t>(</a:t>
            </a:r>
            <a:r>
              <a:rPr lang="en-US" sz="3500" dirty="0" err="1">
                <a:solidFill>
                  <a:srgbClr val="FBF7EE"/>
                </a:solidFill>
                <a:latin typeface="Roboto Condensed Italics"/>
              </a:rPr>
              <a:t>Cớ</a:t>
            </a:r>
            <a:r>
              <a:rPr lang="en-US" sz="3500" dirty="0">
                <a:solidFill>
                  <a:srgbClr val="FBF7EE"/>
                </a:solidFill>
                <a:latin typeface="Roboto Condensed Italics"/>
              </a:rPr>
              <a:t> </a:t>
            </a:r>
            <a:r>
              <a:rPr lang="en-US" sz="3500" dirty="0" err="1">
                <a:solidFill>
                  <a:srgbClr val="FBF7EE"/>
                </a:solidFill>
                <a:latin typeface="Roboto Condensed Italics"/>
              </a:rPr>
              <a:t>sao</a:t>
            </a:r>
            <a:r>
              <a:rPr lang="en-US" sz="3500" dirty="0">
                <a:solidFill>
                  <a:srgbClr val="FBF7EE"/>
                </a:solidFill>
                <a:latin typeface="Roboto Condensed Italics"/>
              </a:rPr>
              <a:t> </a:t>
            </a:r>
            <a:r>
              <a:rPr lang="en-US" sz="3500" dirty="0" err="1">
                <a:solidFill>
                  <a:srgbClr val="FBF7EE"/>
                </a:solidFill>
                <a:latin typeface="Roboto Condensed Italics"/>
              </a:rPr>
              <a:t>lũ</a:t>
            </a:r>
            <a:r>
              <a:rPr lang="en-US" sz="3500" dirty="0">
                <a:solidFill>
                  <a:srgbClr val="FBF7EE"/>
                </a:solidFill>
                <a:latin typeface="Roboto Condensed Italics"/>
              </a:rPr>
              <a:t> </a:t>
            </a:r>
            <a:r>
              <a:rPr lang="en-US" sz="3500" dirty="0" err="1">
                <a:solidFill>
                  <a:srgbClr val="FBF7EE"/>
                </a:solidFill>
                <a:latin typeface="Roboto Condensed Italics"/>
              </a:rPr>
              <a:t>giặc</a:t>
            </a:r>
            <a:r>
              <a:rPr lang="en-US" sz="3500" dirty="0">
                <a:solidFill>
                  <a:srgbClr val="FBF7EE"/>
                </a:solidFill>
                <a:latin typeface="Roboto Condensed Italics"/>
              </a:rPr>
              <a:t> sang </a:t>
            </a:r>
            <a:r>
              <a:rPr lang="en-US" sz="3500" dirty="0" err="1">
                <a:solidFill>
                  <a:srgbClr val="FBF7EE"/>
                </a:solidFill>
                <a:latin typeface="Roboto Condensed Italics"/>
              </a:rPr>
              <a:t>xâm</a:t>
            </a:r>
            <a:r>
              <a:rPr lang="en-US" sz="3500" dirty="0">
                <a:solidFill>
                  <a:srgbClr val="FBF7EE"/>
                </a:solidFill>
                <a:latin typeface="Roboto Condensed Italics"/>
              </a:rPr>
              <a:t> </a:t>
            </a:r>
            <a:r>
              <a:rPr lang="en-US" sz="3500" dirty="0" err="1">
                <a:solidFill>
                  <a:srgbClr val="FBF7EE"/>
                </a:solidFill>
                <a:latin typeface="Roboto Condensed Italics"/>
              </a:rPr>
              <a:t>phạm</a:t>
            </a:r>
            <a:r>
              <a:rPr lang="en-US" sz="3500" dirty="0">
                <a:solidFill>
                  <a:srgbClr val="FBF7EE"/>
                </a:solidFill>
                <a:latin typeface="Roboto Condensed Italics"/>
              </a:rPr>
              <a:t>)</a:t>
            </a:r>
            <a:r>
              <a:rPr lang="en-US" sz="3500" dirty="0">
                <a:solidFill>
                  <a:srgbClr val="FBF7EE"/>
                </a:solidFill>
                <a:latin typeface="Roboto Condensed"/>
              </a:rPr>
              <a:t> </a:t>
            </a:r>
          </a:p>
          <a:p>
            <a:pPr algn="just">
              <a:lnSpc>
                <a:spcPts val="6019"/>
              </a:lnSpc>
            </a:pPr>
            <a:r>
              <a:rPr lang="en-US" sz="4299" dirty="0" err="1">
                <a:solidFill>
                  <a:srgbClr val="F4B006"/>
                </a:solidFill>
                <a:latin typeface="#9Slide05 VL Fadilla"/>
              </a:rPr>
              <a:t>Nhữ</a:t>
            </a:r>
            <a:r>
              <a:rPr lang="en-US" sz="4299" dirty="0">
                <a:solidFill>
                  <a:srgbClr val="F4B006"/>
                </a:solidFill>
                <a:latin typeface="#9Slide05 VL Fadilla"/>
              </a:rPr>
              <a:t> </a:t>
            </a:r>
            <a:r>
              <a:rPr lang="en-US" sz="4299" dirty="0" err="1">
                <a:solidFill>
                  <a:srgbClr val="F4B006"/>
                </a:solidFill>
                <a:latin typeface="#9Slide05 VL Fadilla"/>
              </a:rPr>
              <a:t>đẳng</a:t>
            </a:r>
            <a:r>
              <a:rPr lang="en-US" sz="4299" dirty="0">
                <a:solidFill>
                  <a:srgbClr val="F4B006"/>
                </a:solidFill>
                <a:latin typeface="#9Slide05 VL Fadilla"/>
              </a:rPr>
              <a:t> hành khan </a:t>
            </a:r>
            <a:r>
              <a:rPr lang="en-US" sz="4299" dirty="0" err="1">
                <a:solidFill>
                  <a:srgbClr val="F4B006"/>
                </a:solidFill>
                <a:latin typeface="#9Slide05 VL Fadilla"/>
              </a:rPr>
              <a:t>thủ</a:t>
            </a:r>
            <a:r>
              <a:rPr lang="en-US" sz="4299" dirty="0">
                <a:solidFill>
                  <a:srgbClr val="F4B006"/>
                </a:solidFill>
                <a:latin typeface="#9Slide05 VL Fadilla"/>
              </a:rPr>
              <a:t> </a:t>
            </a:r>
            <a:r>
              <a:rPr lang="en-US" sz="4299" dirty="0" err="1">
                <a:solidFill>
                  <a:srgbClr val="F4B006"/>
                </a:solidFill>
                <a:latin typeface="#9Slide05 VL Fadilla"/>
              </a:rPr>
              <a:t>bại</a:t>
            </a:r>
            <a:r>
              <a:rPr lang="en-US" sz="4299" dirty="0">
                <a:solidFill>
                  <a:srgbClr val="F4B006"/>
                </a:solidFill>
                <a:latin typeface="#9Slide05 VL Fadilla"/>
              </a:rPr>
              <a:t> </a:t>
            </a:r>
            <a:r>
              <a:rPr lang="en-US" sz="4299" dirty="0" err="1">
                <a:solidFill>
                  <a:srgbClr val="F4B006"/>
                </a:solidFill>
                <a:latin typeface="#9Slide05 VL Fadilla"/>
              </a:rPr>
              <a:t>hư</a:t>
            </a:r>
            <a:r>
              <a:rPr lang="en-US" sz="4299" dirty="0">
                <a:solidFill>
                  <a:srgbClr val="F4B006"/>
                </a:solidFill>
                <a:latin typeface="#9Slide05 VL Fadilla"/>
              </a:rPr>
              <a:t> </a:t>
            </a:r>
          </a:p>
          <a:p>
            <a:pPr algn="just">
              <a:lnSpc>
                <a:spcPts val="4900"/>
              </a:lnSpc>
            </a:pPr>
            <a:r>
              <a:rPr lang="en-US" sz="3500" dirty="0">
                <a:solidFill>
                  <a:srgbClr val="F4B006"/>
                </a:solidFill>
                <a:latin typeface="Roboto Condensed Italics"/>
              </a:rPr>
              <a:t>(</a:t>
            </a:r>
            <a:r>
              <a:rPr lang="en-US" sz="3500" dirty="0" err="1">
                <a:solidFill>
                  <a:srgbClr val="F4B006"/>
                </a:solidFill>
                <a:latin typeface="Roboto Condensed Italics"/>
              </a:rPr>
              <a:t>Chúng</a:t>
            </a:r>
            <a:r>
              <a:rPr lang="en-US" sz="3500" dirty="0">
                <a:solidFill>
                  <a:srgbClr val="F4B006"/>
                </a:solidFill>
                <a:latin typeface="Roboto Condensed Italics"/>
              </a:rPr>
              <a:t> bay </a:t>
            </a:r>
            <a:r>
              <a:rPr lang="en-US" sz="3500" dirty="0" err="1">
                <a:solidFill>
                  <a:srgbClr val="F4B006"/>
                </a:solidFill>
                <a:latin typeface="Roboto Condensed Italics"/>
              </a:rPr>
              <a:t>sẽ</a:t>
            </a:r>
            <a:r>
              <a:rPr lang="en-US" sz="3500" dirty="0">
                <a:solidFill>
                  <a:srgbClr val="F4B006"/>
                </a:solidFill>
                <a:latin typeface="Roboto Condensed Italics"/>
              </a:rPr>
              <a:t> </a:t>
            </a:r>
            <a:r>
              <a:rPr lang="en-US" sz="3500" dirty="0" err="1">
                <a:solidFill>
                  <a:srgbClr val="F4B006"/>
                </a:solidFill>
                <a:latin typeface="Roboto Condensed Italics"/>
              </a:rPr>
              <a:t>bị</a:t>
            </a:r>
            <a:r>
              <a:rPr lang="en-US" sz="3500" dirty="0">
                <a:solidFill>
                  <a:srgbClr val="F4B006"/>
                </a:solidFill>
                <a:latin typeface="Roboto Condensed Italics"/>
              </a:rPr>
              <a:t> </a:t>
            </a:r>
            <a:r>
              <a:rPr lang="en-US" sz="3500" dirty="0" err="1">
                <a:solidFill>
                  <a:srgbClr val="F4B006"/>
                </a:solidFill>
                <a:latin typeface="Roboto Condensed Italics"/>
              </a:rPr>
              <a:t>đánh</a:t>
            </a:r>
            <a:r>
              <a:rPr lang="en-US" sz="3500" dirty="0">
                <a:solidFill>
                  <a:srgbClr val="F4B006"/>
                </a:solidFill>
                <a:latin typeface="Roboto Condensed Italics"/>
              </a:rPr>
              <a:t> </a:t>
            </a:r>
            <a:r>
              <a:rPr lang="en-US" sz="3500" dirty="0" err="1">
                <a:solidFill>
                  <a:srgbClr val="F4B006"/>
                </a:solidFill>
                <a:latin typeface="Roboto Condensed Italics"/>
              </a:rPr>
              <a:t>tơi</a:t>
            </a:r>
            <a:r>
              <a:rPr lang="en-US" sz="3500" dirty="0">
                <a:solidFill>
                  <a:srgbClr val="F4B006"/>
                </a:solidFill>
                <a:latin typeface="Roboto Condensed Italics"/>
              </a:rPr>
              <a:t> </a:t>
            </a:r>
            <a:r>
              <a:rPr lang="en-US" sz="3500" dirty="0" err="1">
                <a:solidFill>
                  <a:srgbClr val="F4B006"/>
                </a:solidFill>
                <a:latin typeface="Roboto Condensed Italics"/>
              </a:rPr>
              <a:t>bời</a:t>
            </a:r>
            <a:r>
              <a:rPr lang="en-US" sz="3500" dirty="0">
                <a:solidFill>
                  <a:srgbClr val="F4B006"/>
                </a:solidFill>
                <a:latin typeface="Roboto Condensed Italics"/>
              </a:rPr>
              <a:t>)</a:t>
            </a:r>
            <a:r>
              <a:rPr lang="en-US" sz="3500" dirty="0">
                <a:solidFill>
                  <a:srgbClr val="F4B006"/>
                </a:solidFill>
                <a:latin typeface="Roboto Condensed"/>
              </a:rPr>
              <a:t> </a:t>
            </a:r>
          </a:p>
          <a:p>
            <a:pPr algn="just">
              <a:lnSpc>
                <a:spcPts val="4900"/>
              </a:lnSpc>
            </a:pPr>
            <a:endParaRPr lang="en-US" sz="3500" dirty="0">
              <a:solidFill>
                <a:srgbClr val="F4B006"/>
              </a:solidFill>
              <a:latin typeface="Roboto Condensed"/>
            </a:endParaRPr>
          </a:p>
        </p:txBody>
      </p:sp>
      <p:sp>
        <p:nvSpPr>
          <p:cNvPr id="3" name="TextBox 3"/>
          <p:cNvSpPr txBox="1"/>
          <p:nvPr/>
        </p:nvSpPr>
        <p:spPr>
          <a:xfrm>
            <a:off x="1134495" y="5330159"/>
            <a:ext cx="15176094" cy="1235075"/>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FFFFFF"/>
                </a:solidFill>
                <a:latin typeface="Roboto Condensed Italics"/>
              </a:rPr>
              <a:t>Câu</a:t>
            </a:r>
            <a:r>
              <a:rPr lang="en-US" sz="3500" dirty="0">
                <a:solidFill>
                  <a:srgbClr val="FFFFFF"/>
                </a:solidFill>
                <a:latin typeface="Roboto Condensed Italics"/>
              </a:rPr>
              <a:t> 4: </a:t>
            </a:r>
            <a:r>
              <a:rPr lang="en-US" sz="3500" dirty="0" err="1">
                <a:solidFill>
                  <a:srgbClr val="FFFFFF"/>
                </a:solidFill>
                <a:latin typeface="Roboto Condensed Italics"/>
              </a:rPr>
              <a:t>Lời</a:t>
            </a:r>
            <a:r>
              <a:rPr lang="en-US" sz="3500" dirty="0">
                <a:solidFill>
                  <a:srgbClr val="FFFFFF"/>
                </a:solidFill>
                <a:latin typeface="Roboto Condensed Italics"/>
              </a:rPr>
              <a:t> </a:t>
            </a:r>
            <a:r>
              <a:rPr lang="en-US" sz="3500" dirty="0" err="1">
                <a:solidFill>
                  <a:srgbClr val="FFFFFF"/>
                </a:solidFill>
                <a:latin typeface="Roboto Condensed Italics"/>
              </a:rPr>
              <a:t>cảnh</a:t>
            </a:r>
            <a:r>
              <a:rPr lang="en-US" sz="3500" dirty="0">
                <a:solidFill>
                  <a:srgbClr val="FFFFFF"/>
                </a:solidFill>
                <a:latin typeface="Roboto Condensed Italics"/>
              </a:rPr>
              <a:t> </a:t>
            </a:r>
            <a:r>
              <a:rPr lang="en-US" sz="3500" dirty="0" err="1">
                <a:solidFill>
                  <a:srgbClr val="FFFFFF"/>
                </a:solidFill>
                <a:latin typeface="Roboto Condensed Italics"/>
              </a:rPr>
              <a:t>cáo</a:t>
            </a:r>
            <a:r>
              <a:rPr lang="en-US" sz="3500" dirty="0">
                <a:solidFill>
                  <a:srgbClr val="FFFFFF"/>
                </a:solidFill>
                <a:latin typeface="Roboto Condensed Italics"/>
              </a:rPr>
              <a:t> </a:t>
            </a:r>
            <a:r>
              <a:rPr lang="en-US" sz="3500" dirty="0" err="1">
                <a:solidFill>
                  <a:srgbClr val="FFFFFF"/>
                </a:solidFill>
                <a:latin typeface="Roboto Condensed Italics"/>
              </a:rPr>
              <a:t>sự</a:t>
            </a:r>
            <a:r>
              <a:rPr lang="en-US" sz="3500" dirty="0">
                <a:solidFill>
                  <a:srgbClr val="FFFFFF"/>
                </a:solidFill>
                <a:latin typeface="Roboto Condensed Italics"/>
              </a:rPr>
              <a:t> </a:t>
            </a:r>
            <a:r>
              <a:rPr lang="en-US" sz="3500" dirty="0" err="1">
                <a:solidFill>
                  <a:srgbClr val="FFFFFF"/>
                </a:solidFill>
                <a:latin typeface="Roboto Condensed Italics"/>
              </a:rPr>
              <a:t>thất</a:t>
            </a:r>
            <a:r>
              <a:rPr lang="en-US" sz="3500" dirty="0">
                <a:solidFill>
                  <a:srgbClr val="FFFFFF"/>
                </a:solidFill>
                <a:latin typeface="Roboto Condensed Italics"/>
              </a:rPr>
              <a:t> </a:t>
            </a:r>
            <a:r>
              <a:rPr lang="en-US" sz="3500" dirty="0" err="1">
                <a:solidFill>
                  <a:srgbClr val="FFFFFF"/>
                </a:solidFill>
                <a:latin typeface="Roboto Condensed Italics"/>
              </a:rPr>
              <a:t>bại</a:t>
            </a:r>
            <a:r>
              <a:rPr lang="en-US" sz="3500" dirty="0">
                <a:solidFill>
                  <a:srgbClr val="FFFFFF"/>
                </a:solidFill>
                <a:latin typeface="Roboto Condensed Italics"/>
              </a:rPr>
              <a:t> </a:t>
            </a:r>
            <a:r>
              <a:rPr lang="en-US" sz="3500" dirty="0" err="1">
                <a:solidFill>
                  <a:srgbClr val="FFFFFF"/>
                </a:solidFill>
                <a:latin typeface="Roboto Condensed Italics"/>
              </a:rPr>
              <a:t>không</a:t>
            </a:r>
            <a:r>
              <a:rPr lang="en-US" sz="3500" dirty="0">
                <a:solidFill>
                  <a:srgbClr val="FFFFFF"/>
                </a:solidFill>
                <a:latin typeface="Roboto Condensed Italics"/>
              </a:rPr>
              <a:t> </a:t>
            </a:r>
            <a:r>
              <a:rPr lang="en-US" sz="3500" dirty="0" err="1">
                <a:solidFill>
                  <a:srgbClr val="FFFFFF"/>
                </a:solidFill>
                <a:latin typeface="Roboto Condensed Italics"/>
              </a:rPr>
              <a:t>thể</a:t>
            </a:r>
            <a:r>
              <a:rPr lang="en-US" sz="3500" dirty="0">
                <a:solidFill>
                  <a:srgbClr val="FFFFFF"/>
                </a:solidFill>
                <a:latin typeface="Roboto Condensed Italics"/>
              </a:rPr>
              <a:t> </a:t>
            </a:r>
            <a:r>
              <a:rPr lang="en-US" sz="3500" dirty="0" err="1">
                <a:solidFill>
                  <a:srgbClr val="FFFFFF"/>
                </a:solidFill>
                <a:latin typeface="Roboto Condensed Italics"/>
              </a:rPr>
              <a:t>tránh</a:t>
            </a:r>
            <a:r>
              <a:rPr lang="en-US" sz="3500" dirty="0">
                <a:solidFill>
                  <a:srgbClr val="FFFFFF"/>
                </a:solidFill>
                <a:latin typeface="Roboto Condensed Italics"/>
              </a:rPr>
              <a:t> </a:t>
            </a:r>
            <a:r>
              <a:rPr lang="en-US" sz="3500" dirty="0" err="1">
                <a:solidFill>
                  <a:srgbClr val="FFFFFF"/>
                </a:solidFill>
                <a:latin typeface="Roboto Condensed Italics"/>
              </a:rPr>
              <a:t>khỏi</a:t>
            </a:r>
            <a:r>
              <a:rPr lang="en-US" sz="3500" dirty="0">
                <a:solidFill>
                  <a:srgbClr val="FFFFFF"/>
                </a:solidFill>
                <a:latin typeface="Roboto Condensed Italics"/>
              </a:rPr>
              <a:t> </a:t>
            </a:r>
            <a:r>
              <a:rPr lang="en-US" sz="3500" dirty="0" err="1">
                <a:solidFill>
                  <a:srgbClr val="FFFFFF"/>
                </a:solidFill>
                <a:latin typeface="Roboto Condensed Italics"/>
              </a:rPr>
              <a:t>của</a:t>
            </a:r>
            <a:r>
              <a:rPr lang="en-US" sz="3500" dirty="0">
                <a:solidFill>
                  <a:srgbClr val="FFFFFF"/>
                </a:solidFill>
                <a:latin typeface="Roboto Condensed Italics"/>
              </a:rPr>
              <a:t> </a:t>
            </a:r>
            <a:r>
              <a:rPr lang="en-US" sz="3500" dirty="0" err="1">
                <a:solidFill>
                  <a:srgbClr val="FFFFFF"/>
                </a:solidFill>
                <a:latin typeface="Roboto Condensed Italics"/>
              </a:rPr>
              <a:t>chúng</a:t>
            </a:r>
            <a:r>
              <a:rPr lang="en-US" sz="3500" dirty="0">
                <a:solidFill>
                  <a:srgbClr val="FFFFFF"/>
                </a:solidFill>
                <a:latin typeface="Roboto Condensed Italics"/>
              </a:rPr>
              <a:t> </a:t>
            </a:r>
            <a:r>
              <a:rPr lang="en-US" sz="3500" dirty="0" err="1">
                <a:solidFill>
                  <a:srgbClr val="FFFFFF"/>
                </a:solidFill>
                <a:latin typeface="Roboto Condensed Italics"/>
              </a:rPr>
              <a:t>khi</a:t>
            </a:r>
            <a:r>
              <a:rPr lang="en-US" sz="3500" dirty="0">
                <a:solidFill>
                  <a:srgbClr val="FFFFFF"/>
                </a:solidFill>
                <a:latin typeface="Roboto Condensed Italics"/>
              </a:rPr>
              <a:t> </a:t>
            </a:r>
            <a:r>
              <a:rPr lang="en-US" sz="3500" dirty="0" err="1">
                <a:solidFill>
                  <a:srgbClr val="FFFFFF"/>
                </a:solidFill>
                <a:latin typeface="Roboto Condensed Italics"/>
              </a:rPr>
              <a:t>dám</a:t>
            </a:r>
            <a:r>
              <a:rPr lang="en-US" sz="3500" dirty="0">
                <a:solidFill>
                  <a:srgbClr val="FFFFFF"/>
                </a:solidFill>
                <a:latin typeface="Roboto Condensed Italics"/>
              </a:rPr>
              <a:t> </a:t>
            </a:r>
            <a:r>
              <a:rPr lang="en-US" sz="3500" dirty="0" err="1">
                <a:solidFill>
                  <a:srgbClr val="FFFFFF"/>
                </a:solidFill>
                <a:latin typeface="Roboto Condensed Italics"/>
              </a:rPr>
              <a:t>làm</a:t>
            </a:r>
            <a:r>
              <a:rPr lang="en-US" sz="3500" dirty="0">
                <a:solidFill>
                  <a:srgbClr val="FFFFFF"/>
                </a:solidFill>
                <a:latin typeface="Roboto Condensed Italics"/>
              </a:rPr>
              <a:t> </a:t>
            </a:r>
            <a:r>
              <a:rPr lang="en-US" sz="3500" dirty="0" err="1">
                <a:solidFill>
                  <a:srgbClr val="FFFFFF"/>
                </a:solidFill>
                <a:latin typeface="Roboto Condensed Italics"/>
              </a:rPr>
              <a:t>trái</a:t>
            </a:r>
            <a:r>
              <a:rPr lang="en-US" sz="3500" dirty="0">
                <a:solidFill>
                  <a:srgbClr val="FFFFFF"/>
                </a:solidFill>
                <a:latin typeface="Roboto Condensed Italics"/>
              </a:rPr>
              <a:t> </a:t>
            </a:r>
            <a:r>
              <a:rPr lang="en-US" sz="3500" dirty="0" err="1">
                <a:solidFill>
                  <a:srgbClr val="FFFFFF"/>
                </a:solidFill>
                <a:latin typeface="Roboto Condensed Italics"/>
              </a:rPr>
              <a:t>lẽ</a:t>
            </a:r>
            <a:r>
              <a:rPr lang="en-US" sz="3500" dirty="0">
                <a:solidFill>
                  <a:srgbClr val="FFFFFF"/>
                </a:solidFill>
                <a:latin typeface="Roboto Condensed Italics"/>
              </a:rPr>
              <a:t> </a:t>
            </a:r>
            <a:r>
              <a:rPr lang="en-US" sz="3500" dirty="0" err="1">
                <a:solidFill>
                  <a:srgbClr val="FFFFFF"/>
                </a:solidFill>
                <a:latin typeface="Roboto Condensed Italics"/>
              </a:rPr>
              <a:t>phải</a:t>
            </a:r>
            <a:r>
              <a:rPr lang="en-US" sz="3500" dirty="0">
                <a:solidFill>
                  <a:srgbClr val="FFFFFF"/>
                </a:solidFill>
                <a:latin typeface="Roboto Condensed Italics"/>
              </a:rPr>
              <a:t>, </a:t>
            </a:r>
            <a:r>
              <a:rPr lang="en-US" sz="3500" dirty="0" err="1">
                <a:solidFill>
                  <a:srgbClr val="FFFFFF"/>
                </a:solidFill>
                <a:latin typeface="Roboto Condensed Italics"/>
              </a:rPr>
              <a:t>trái</a:t>
            </a:r>
            <a:r>
              <a:rPr lang="en-US" sz="3500" dirty="0">
                <a:solidFill>
                  <a:srgbClr val="FFFFFF"/>
                </a:solidFill>
                <a:latin typeface="Roboto Condensed Italics"/>
              </a:rPr>
              <a:t> </a:t>
            </a:r>
            <a:r>
              <a:rPr lang="en-US" sz="3500" dirty="0" err="1">
                <a:solidFill>
                  <a:srgbClr val="FFFFFF"/>
                </a:solidFill>
                <a:latin typeface="Roboto Condensed Italics"/>
              </a:rPr>
              <a:t>với</a:t>
            </a:r>
            <a:r>
              <a:rPr lang="en-US" sz="3500" dirty="0">
                <a:solidFill>
                  <a:srgbClr val="FFFFFF"/>
                </a:solidFill>
                <a:latin typeface="Roboto Condensed Italics"/>
              </a:rPr>
              <a:t> </a:t>
            </a:r>
            <a:r>
              <a:rPr lang="en-US" sz="3500" dirty="0" err="1">
                <a:solidFill>
                  <a:srgbClr val="FFFFFF"/>
                </a:solidFill>
                <a:latin typeface="Roboto Condensed Italics"/>
              </a:rPr>
              <a:t>đạo</a:t>
            </a:r>
            <a:r>
              <a:rPr lang="en-US" sz="3500" dirty="0">
                <a:solidFill>
                  <a:srgbClr val="FFFFFF"/>
                </a:solidFill>
                <a:latin typeface="Roboto Condensed Italics"/>
              </a:rPr>
              <a:t> </a:t>
            </a:r>
            <a:r>
              <a:rPr lang="en-US" sz="3500" dirty="0" err="1">
                <a:solidFill>
                  <a:srgbClr val="FFFFFF"/>
                </a:solidFill>
                <a:latin typeface="Roboto Condensed Italics"/>
              </a:rPr>
              <a:t>lí</a:t>
            </a:r>
            <a:r>
              <a:rPr lang="en-US" sz="3500" dirty="0">
                <a:solidFill>
                  <a:srgbClr val="FFFFFF"/>
                </a:solidFill>
                <a:latin typeface="Roboto Condensed Italics"/>
              </a:rPr>
              <a:t> </a:t>
            </a:r>
            <a:r>
              <a:rPr lang="en-US" sz="3500" dirty="0" err="1">
                <a:solidFill>
                  <a:srgbClr val="FFFFFF"/>
                </a:solidFill>
                <a:latin typeface="Roboto Condensed Italics"/>
              </a:rPr>
              <a:t>tự</a:t>
            </a:r>
            <a:r>
              <a:rPr lang="en-US" sz="3500" dirty="0">
                <a:solidFill>
                  <a:srgbClr val="FFFFFF"/>
                </a:solidFill>
                <a:latin typeface="Roboto Condensed Italics"/>
              </a:rPr>
              <a:t> </a:t>
            </a:r>
            <a:r>
              <a:rPr lang="en-US" sz="3500" dirty="0" err="1">
                <a:solidFill>
                  <a:srgbClr val="FFFFFF"/>
                </a:solidFill>
                <a:latin typeface="Roboto Condensed Italics"/>
              </a:rPr>
              <a:t>nhiên</a:t>
            </a:r>
            <a:r>
              <a:rPr lang="en-US" sz="3500" dirty="0">
                <a:solidFill>
                  <a:srgbClr val="FFFFFF"/>
                </a:solidFill>
                <a:latin typeface="Roboto Condensed Italics"/>
              </a:rPr>
              <a:t>.</a:t>
            </a:r>
          </a:p>
        </p:txBody>
      </p:sp>
      <p:sp>
        <p:nvSpPr>
          <p:cNvPr id="4" name="TextBox 4"/>
          <p:cNvSpPr txBox="1"/>
          <p:nvPr/>
        </p:nvSpPr>
        <p:spPr>
          <a:xfrm>
            <a:off x="1753234" y="6682651"/>
            <a:ext cx="15506066" cy="1235075"/>
          </a:xfrm>
          <a:prstGeom prst="rect">
            <a:avLst/>
          </a:prstGeom>
        </p:spPr>
        <p:txBody>
          <a:bodyPr lIns="0" tIns="0" rIns="0" bIns="0" rtlCol="0" anchor="t">
            <a:spAutoFit/>
          </a:bodyPr>
          <a:lstStyle/>
          <a:p>
            <a:pPr algn="just">
              <a:lnSpc>
                <a:spcPts val="4900"/>
              </a:lnSpc>
              <a:spcBef>
                <a:spcPct val="0"/>
              </a:spcBef>
            </a:pPr>
            <a:r>
              <a:rPr lang="en-US" sz="3500">
                <a:solidFill>
                  <a:srgbClr val="FE636B"/>
                </a:solidFill>
                <a:latin typeface="Roboto Condensed Bold"/>
              </a:rPr>
              <a:t>   Nêu cao quyết tâm chiến đấu bảo vệ đất nước, niềm tin chiến thắng ngoại xâm của dân tộc. </a:t>
            </a:r>
          </a:p>
        </p:txBody>
      </p:sp>
      <p:sp>
        <p:nvSpPr>
          <p:cNvPr id="5" name="TextBox 5"/>
          <p:cNvSpPr txBox="1"/>
          <p:nvPr/>
        </p:nvSpPr>
        <p:spPr>
          <a:xfrm>
            <a:off x="1028700" y="8088079"/>
            <a:ext cx="15907249" cy="1235075"/>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FFFFFF"/>
                </a:solidFill>
                <a:latin typeface="Roboto Condensed Italics"/>
              </a:rPr>
              <a:t>Khẳng</a:t>
            </a:r>
            <a:r>
              <a:rPr lang="en-US" sz="3500" dirty="0">
                <a:solidFill>
                  <a:srgbClr val="FFFFFF"/>
                </a:solidFill>
                <a:latin typeface="Roboto Condensed Italics"/>
              </a:rPr>
              <a:t> </a:t>
            </a:r>
            <a:r>
              <a:rPr lang="en-US" sz="3500" dirty="0" err="1">
                <a:solidFill>
                  <a:srgbClr val="FFFFFF"/>
                </a:solidFill>
                <a:latin typeface="Roboto Condensed Italics"/>
              </a:rPr>
              <a:t>định</a:t>
            </a:r>
            <a:r>
              <a:rPr lang="en-US" sz="3500" dirty="0">
                <a:solidFill>
                  <a:srgbClr val="FFFFFF"/>
                </a:solidFill>
                <a:latin typeface="Roboto Condensed Italics"/>
              </a:rPr>
              <a:t> </a:t>
            </a:r>
            <a:r>
              <a:rPr lang="en-US" sz="3500" dirty="0" err="1">
                <a:solidFill>
                  <a:srgbClr val="FFFFFF"/>
                </a:solidFill>
                <a:latin typeface="Roboto Condensed Italics"/>
              </a:rPr>
              <a:t>quyết</a:t>
            </a:r>
            <a:r>
              <a:rPr lang="en-US" sz="3500" dirty="0">
                <a:solidFill>
                  <a:srgbClr val="FFFFFF"/>
                </a:solidFill>
                <a:latin typeface="Roboto Condensed Italics"/>
              </a:rPr>
              <a:t> </a:t>
            </a:r>
            <a:r>
              <a:rPr lang="en-US" sz="3500" dirty="0" err="1">
                <a:solidFill>
                  <a:srgbClr val="FFFFFF"/>
                </a:solidFill>
                <a:latin typeface="Roboto Condensed Italics"/>
              </a:rPr>
              <a:t>tâm</a:t>
            </a:r>
            <a:r>
              <a:rPr lang="en-US" sz="3500" dirty="0">
                <a:solidFill>
                  <a:srgbClr val="FFFFFF"/>
                </a:solidFill>
                <a:latin typeface="Roboto Condensed Italics"/>
              </a:rPr>
              <a:t> </a:t>
            </a:r>
            <a:r>
              <a:rPr lang="en-US" sz="3500" dirty="0" err="1">
                <a:solidFill>
                  <a:srgbClr val="FFFFFF"/>
                </a:solidFill>
                <a:latin typeface="Roboto Condensed Italics"/>
              </a:rPr>
              <a:t>sắt</a:t>
            </a:r>
            <a:r>
              <a:rPr lang="en-US" sz="3500" dirty="0">
                <a:solidFill>
                  <a:srgbClr val="FFFFFF"/>
                </a:solidFill>
                <a:latin typeface="Roboto Condensed Italics"/>
              </a:rPr>
              <a:t> </a:t>
            </a:r>
            <a:r>
              <a:rPr lang="en-US" sz="3500" dirty="0" err="1">
                <a:solidFill>
                  <a:srgbClr val="FFFFFF"/>
                </a:solidFill>
                <a:latin typeface="Roboto Condensed Italics"/>
              </a:rPr>
              <a:t>đá</a:t>
            </a:r>
            <a:r>
              <a:rPr lang="en-US" sz="3500" dirty="0">
                <a:solidFill>
                  <a:srgbClr val="FFFFFF"/>
                </a:solidFill>
                <a:latin typeface="Roboto Condensed Italics"/>
              </a:rPr>
              <a:t>: </a:t>
            </a:r>
            <a:r>
              <a:rPr lang="en-US" sz="3500" dirty="0" err="1">
                <a:solidFill>
                  <a:srgbClr val="FFFFFF"/>
                </a:solidFill>
                <a:latin typeface="Roboto Condensed Italics"/>
              </a:rPr>
              <a:t>sẽ</a:t>
            </a:r>
            <a:r>
              <a:rPr lang="en-US" sz="3500" dirty="0">
                <a:solidFill>
                  <a:srgbClr val="FFFFFF"/>
                </a:solidFill>
                <a:latin typeface="Roboto Condensed Italics"/>
              </a:rPr>
              <a:t> </a:t>
            </a:r>
            <a:r>
              <a:rPr lang="en-US" sz="3500" dirty="0" err="1">
                <a:solidFill>
                  <a:srgbClr val="FFFFFF"/>
                </a:solidFill>
                <a:latin typeface="Roboto Condensed Italics"/>
              </a:rPr>
              <a:t>đập</a:t>
            </a:r>
            <a:r>
              <a:rPr lang="en-US" sz="3500" dirty="0">
                <a:solidFill>
                  <a:srgbClr val="FFFFFF"/>
                </a:solidFill>
                <a:latin typeface="Roboto Condensed Italics"/>
              </a:rPr>
              <a:t> tan </a:t>
            </a:r>
            <a:r>
              <a:rPr lang="en-US" sz="3500" dirty="0" err="1">
                <a:solidFill>
                  <a:srgbClr val="FFFFFF"/>
                </a:solidFill>
                <a:latin typeface="Roboto Condensed Italics"/>
              </a:rPr>
              <a:t>mọi</a:t>
            </a:r>
            <a:r>
              <a:rPr lang="en-US" sz="3500" dirty="0">
                <a:solidFill>
                  <a:srgbClr val="FFFFFF"/>
                </a:solidFill>
                <a:latin typeface="Roboto Condensed Italics"/>
              </a:rPr>
              <a:t> </a:t>
            </a:r>
            <a:r>
              <a:rPr lang="en-US" sz="3500" dirty="0" err="1">
                <a:solidFill>
                  <a:srgbClr val="FFFFFF"/>
                </a:solidFill>
                <a:latin typeface="Roboto Condensed Italics"/>
              </a:rPr>
              <a:t>âm</a:t>
            </a:r>
            <a:r>
              <a:rPr lang="en-US" sz="3500" dirty="0">
                <a:solidFill>
                  <a:srgbClr val="FFFFFF"/>
                </a:solidFill>
                <a:latin typeface="Roboto Condensed Italics"/>
              </a:rPr>
              <a:t> </a:t>
            </a:r>
            <a:r>
              <a:rPr lang="en-US" sz="3500" dirty="0" err="1">
                <a:solidFill>
                  <a:srgbClr val="FFFFFF"/>
                </a:solidFill>
                <a:latin typeface="Roboto Condensed Italics"/>
              </a:rPr>
              <a:t>mưu</a:t>
            </a:r>
            <a:r>
              <a:rPr lang="en-US" sz="3500" dirty="0">
                <a:solidFill>
                  <a:srgbClr val="FFFFFF"/>
                </a:solidFill>
                <a:latin typeface="Roboto Condensed Italics"/>
              </a:rPr>
              <a:t>, hành </a:t>
            </a:r>
            <a:r>
              <a:rPr lang="en-US" sz="3500" dirty="0" err="1">
                <a:solidFill>
                  <a:srgbClr val="FFFFFF"/>
                </a:solidFill>
                <a:latin typeface="Roboto Condensed Italics"/>
              </a:rPr>
              <a:t>động</a:t>
            </a:r>
            <a:r>
              <a:rPr lang="en-US" sz="3500" dirty="0">
                <a:solidFill>
                  <a:srgbClr val="FFFFFF"/>
                </a:solidFill>
                <a:latin typeface="Roboto Condensed Italics"/>
              </a:rPr>
              <a:t> </a:t>
            </a:r>
            <a:r>
              <a:rPr lang="en-US" sz="3500" dirty="0" err="1">
                <a:solidFill>
                  <a:srgbClr val="FFFFFF"/>
                </a:solidFill>
                <a:latin typeface="Roboto Condensed Italics"/>
              </a:rPr>
              <a:t>liều</a:t>
            </a:r>
            <a:r>
              <a:rPr lang="en-US" sz="3500" dirty="0">
                <a:solidFill>
                  <a:srgbClr val="FFFFFF"/>
                </a:solidFill>
                <a:latin typeface="Roboto Condensed Italics"/>
              </a:rPr>
              <a:t> </a:t>
            </a:r>
            <a:r>
              <a:rPr lang="en-US" sz="3500" dirty="0" err="1">
                <a:solidFill>
                  <a:srgbClr val="FFFFFF"/>
                </a:solidFill>
                <a:latin typeface="Roboto Condensed Italics"/>
              </a:rPr>
              <a:t>lĩnh</a:t>
            </a:r>
            <a:r>
              <a:rPr lang="en-US" sz="3500" dirty="0">
                <a:solidFill>
                  <a:srgbClr val="FFFFFF"/>
                </a:solidFill>
                <a:latin typeface="Roboto Condensed Italics"/>
              </a:rPr>
              <a:t> </a:t>
            </a:r>
            <a:r>
              <a:rPr lang="en-US" sz="3500" dirty="0" err="1">
                <a:solidFill>
                  <a:srgbClr val="FFFFFF"/>
                </a:solidFill>
                <a:latin typeface="Roboto Condensed Italics"/>
              </a:rPr>
              <a:t>của</a:t>
            </a:r>
            <a:r>
              <a:rPr lang="en-US" sz="3500" dirty="0">
                <a:solidFill>
                  <a:srgbClr val="FFFFFF"/>
                </a:solidFill>
                <a:latin typeface="Roboto Condensed Italics"/>
              </a:rPr>
              <a:t> </a:t>
            </a:r>
            <a:r>
              <a:rPr lang="en-US" sz="3500" dirty="0" err="1">
                <a:solidFill>
                  <a:srgbClr val="FFFFFF"/>
                </a:solidFill>
                <a:latin typeface="Roboto Condensed Italics"/>
              </a:rPr>
              <a:t>bất</a:t>
            </a:r>
            <a:r>
              <a:rPr lang="en-US" sz="3500" dirty="0">
                <a:solidFill>
                  <a:srgbClr val="FFFFFF"/>
                </a:solidFill>
                <a:latin typeface="Roboto Condensed Italics"/>
              </a:rPr>
              <a:t> </a:t>
            </a:r>
            <a:r>
              <a:rPr lang="en-US" sz="3500" dirty="0" err="1">
                <a:solidFill>
                  <a:srgbClr val="FFFFFF"/>
                </a:solidFill>
                <a:latin typeface="Roboto Condensed Italics"/>
              </a:rPr>
              <a:t>kì</a:t>
            </a:r>
            <a:r>
              <a:rPr lang="en-US" sz="3500" dirty="0">
                <a:solidFill>
                  <a:srgbClr val="FFFFFF"/>
                </a:solidFill>
                <a:latin typeface="Roboto Condensed Italics"/>
              </a:rPr>
              <a:t> </a:t>
            </a:r>
            <a:r>
              <a:rPr lang="en-US" sz="3500" dirty="0" err="1">
                <a:solidFill>
                  <a:srgbClr val="FFFFFF"/>
                </a:solidFill>
                <a:latin typeface="Roboto Condensed Italics"/>
              </a:rPr>
              <a:t>kẻ</a:t>
            </a:r>
            <a:r>
              <a:rPr lang="en-US" sz="3500" dirty="0">
                <a:solidFill>
                  <a:srgbClr val="FFFFFF"/>
                </a:solidFill>
                <a:latin typeface="Roboto Condensed Italics"/>
              </a:rPr>
              <a:t> </a:t>
            </a:r>
            <a:r>
              <a:rPr lang="en-US" sz="3500" dirty="0" err="1">
                <a:solidFill>
                  <a:srgbClr val="FFFFFF"/>
                </a:solidFill>
                <a:latin typeface="Roboto Condensed Italics"/>
              </a:rPr>
              <a:t>xâm</a:t>
            </a:r>
            <a:r>
              <a:rPr lang="en-US" sz="3500" dirty="0">
                <a:solidFill>
                  <a:srgbClr val="FFFFFF"/>
                </a:solidFill>
                <a:latin typeface="Roboto Condensed Italics"/>
              </a:rPr>
              <a:t> </a:t>
            </a:r>
            <a:r>
              <a:rPr lang="en-US" sz="3500" dirty="0" err="1">
                <a:solidFill>
                  <a:srgbClr val="FFFFFF"/>
                </a:solidFill>
                <a:latin typeface="Roboto Condensed Italics"/>
              </a:rPr>
              <a:t>lược</a:t>
            </a:r>
            <a:r>
              <a:rPr lang="en-US" sz="3500" dirty="0">
                <a:solidFill>
                  <a:srgbClr val="FFFFFF"/>
                </a:solidFill>
                <a:latin typeface="Roboto Condensed Italics"/>
              </a:rPr>
              <a:t> </a:t>
            </a:r>
            <a:r>
              <a:rPr lang="en-US" sz="3500" dirty="0" err="1">
                <a:solidFill>
                  <a:srgbClr val="FFFFFF"/>
                </a:solidFill>
                <a:latin typeface="Roboto Condensed Italics"/>
              </a:rPr>
              <a:t>ngông</a:t>
            </a:r>
            <a:r>
              <a:rPr lang="en-US" sz="3500" dirty="0">
                <a:solidFill>
                  <a:srgbClr val="FFFFFF"/>
                </a:solidFill>
                <a:latin typeface="Roboto Condensed Italics"/>
              </a:rPr>
              <a:t> </a:t>
            </a:r>
            <a:r>
              <a:rPr lang="en-US" sz="3500" dirty="0" err="1">
                <a:solidFill>
                  <a:srgbClr val="FFFFFF"/>
                </a:solidFill>
                <a:latin typeface="Roboto Condensed Italics"/>
              </a:rPr>
              <a:t>cuồng</a:t>
            </a:r>
            <a:r>
              <a:rPr lang="en-US" sz="3500" dirty="0">
                <a:solidFill>
                  <a:srgbClr val="FFFFFF"/>
                </a:solidFill>
                <a:latin typeface="Roboto Condensed Italics"/>
              </a:rPr>
              <a:t> </a:t>
            </a:r>
            <a:r>
              <a:rPr lang="en-US" sz="3500" dirty="0" err="1">
                <a:solidFill>
                  <a:srgbClr val="FFFFFF"/>
                </a:solidFill>
                <a:latin typeface="Roboto Condensed Italics"/>
              </a:rPr>
              <a:t>nào</a:t>
            </a:r>
            <a:r>
              <a:rPr lang="en-US" sz="3500" dirty="0">
                <a:solidFill>
                  <a:srgbClr val="FFFFFF"/>
                </a:solidFill>
                <a:latin typeface="Roboto Condensed Italics"/>
              </a:rPr>
              <a:t>, </a:t>
            </a:r>
            <a:r>
              <a:rPr lang="en-US" sz="3500" dirty="0" err="1">
                <a:solidFill>
                  <a:srgbClr val="FFFFFF"/>
                </a:solidFill>
                <a:latin typeface="Roboto Condensed Italics"/>
              </a:rPr>
              <a:t>cho</a:t>
            </a:r>
            <a:r>
              <a:rPr lang="en-US" sz="3500" dirty="0">
                <a:solidFill>
                  <a:srgbClr val="FFFFFF"/>
                </a:solidFill>
                <a:latin typeface="Roboto Condensed Italics"/>
              </a:rPr>
              <a:t> </a:t>
            </a:r>
            <a:r>
              <a:rPr lang="en-US" sz="3500" dirty="0" err="1">
                <a:solidFill>
                  <a:srgbClr val="FFFFFF"/>
                </a:solidFill>
                <a:latin typeface="Roboto Condensed Italics"/>
              </a:rPr>
              <a:t>dù</a:t>
            </a:r>
            <a:r>
              <a:rPr lang="en-US" sz="3500" dirty="0">
                <a:solidFill>
                  <a:srgbClr val="FFFFFF"/>
                </a:solidFill>
                <a:latin typeface="Roboto Condensed Italics"/>
              </a:rPr>
              <a:t> </a:t>
            </a:r>
            <a:r>
              <a:rPr lang="en-US" sz="3500" dirty="0" err="1">
                <a:solidFill>
                  <a:srgbClr val="FFFFFF"/>
                </a:solidFill>
                <a:latin typeface="Roboto Condensed Italics"/>
              </a:rPr>
              <a:t>chúng</a:t>
            </a:r>
            <a:r>
              <a:rPr lang="en-US" sz="3500" dirty="0">
                <a:solidFill>
                  <a:srgbClr val="FFFFFF"/>
                </a:solidFill>
                <a:latin typeface="Roboto Condensed Italics"/>
              </a:rPr>
              <a:t> </a:t>
            </a:r>
            <a:r>
              <a:rPr lang="en-US" sz="3500" dirty="0" err="1">
                <a:solidFill>
                  <a:srgbClr val="FFFFFF"/>
                </a:solidFill>
                <a:latin typeface="Roboto Condensed Italics"/>
              </a:rPr>
              <a:t>tàn</a:t>
            </a:r>
            <a:r>
              <a:rPr lang="en-US" sz="3500" dirty="0">
                <a:solidFill>
                  <a:srgbClr val="FFFFFF"/>
                </a:solidFill>
                <a:latin typeface="Roboto Condensed Italics"/>
              </a:rPr>
              <a:t> </a:t>
            </a:r>
            <a:r>
              <a:rPr lang="en-US" sz="3500" dirty="0" err="1">
                <a:solidFill>
                  <a:srgbClr val="FFFFFF"/>
                </a:solidFill>
                <a:latin typeface="Roboto Condensed Italics"/>
              </a:rPr>
              <a:t>bạo</a:t>
            </a:r>
            <a:r>
              <a:rPr lang="en-US" sz="3500" dirty="0">
                <a:solidFill>
                  <a:srgbClr val="FFFFFF"/>
                </a:solidFill>
                <a:latin typeface="Roboto Condensed Italics"/>
              </a:rPr>
              <a:t>, </a:t>
            </a:r>
            <a:r>
              <a:rPr lang="en-US" sz="3500" dirty="0" err="1">
                <a:solidFill>
                  <a:srgbClr val="FFFFFF"/>
                </a:solidFill>
                <a:latin typeface="Roboto Condensed Italics"/>
              </a:rPr>
              <a:t>nham</a:t>
            </a:r>
            <a:r>
              <a:rPr lang="en-US" sz="3500" dirty="0">
                <a:solidFill>
                  <a:srgbClr val="FFFFFF"/>
                </a:solidFill>
                <a:latin typeface="Roboto Condensed Italics"/>
              </a:rPr>
              <a:t> </a:t>
            </a:r>
            <a:r>
              <a:rPr lang="en-US" sz="3500" dirty="0" err="1">
                <a:solidFill>
                  <a:srgbClr val="FFFFFF"/>
                </a:solidFill>
                <a:latin typeface="Roboto Condensed Italics"/>
              </a:rPr>
              <a:t>hiểm</a:t>
            </a:r>
            <a:r>
              <a:rPr lang="en-US" sz="3500" dirty="0">
                <a:solidFill>
                  <a:srgbClr val="FFFFFF"/>
                </a:solidFill>
                <a:latin typeface="Roboto Condensed Italics"/>
              </a:rPr>
              <a:t> và </a:t>
            </a:r>
            <a:r>
              <a:rPr lang="en-US" sz="3500" dirty="0" err="1">
                <a:solidFill>
                  <a:srgbClr val="FFFFFF"/>
                </a:solidFill>
                <a:latin typeface="Roboto Condensed Italics"/>
              </a:rPr>
              <a:t>mạnh</a:t>
            </a:r>
            <a:r>
              <a:rPr lang="en-US" sz="3500" dirty="0">
                <a:solidFill>
                  <a:srgbClr val="FFFFFF"/>
                </a:solidFill>
                <a:latin typeface="Roboto Condensed Italics"/>
              </a:rPr>
              <a:t> </a:t>
            </a:r>
            <a:r>
              <a:rPr lang="en-US" sz="3500" dirty="0" err="1">
                <a:solidFill>
                  <a:srgbClr val="FFFFFF"/>
                </a:solidFill>
                <a:latin typeface="Roboto Condensed Italics"/>
              </a:rPr>
              <a:t>đến</a:t>
            </a:r>
            <a:r>
              <a:rPr lang="en-US" sz="3500" dirty="0">
                <a:solidFill>
                  <a:srgbClr val="FFFFFF"/>
                </a:solidFill>
                <a:latin typeface="Roboto Condensed Italics"/>
              </a:rPr>
              <a:t> </a:t>
            </a:r>
            <a:r>
              <a:rPr lang="en-US" sz="3500" dirty="0" err="1">
                <a:solidFill>
                  <a:srgbClr val="FFFFFF"/>
                </a:solidFill>
                <a:latin typeface="Roboto Condensed Italics"/>
              </a:rPr>
              <a:t>đâu</a:t>
            </a:r>
            <a:r>
              <a:rPr lang="en-US" sz="3500" dirty="0">
                <a:solidFill>
                  <a:srgbClr val="FFFFFF"/>
                </a:solidFill>
                <a:latin typeface="Roboto Condensed Italics"/>
              </a:rPr>
              <a:t>. </a:t>
            </a:r>
          </a:p>
        </p:txBody>
      </p:sp>
      <p:grpSp>
        <p:nvGrpSpPr>
          <p:cNvPr id="6" name="Group 6"/>
          <p:cNvGrpSpPr/>
          <p:nvPr/>
        </p:nvGrpSpPr>
        <p:grpSpPr>
          <a:xfrm>
            <a:off x="744774" y="258989"/>
            <a:ext cx="6542333" cy="1107116"/>
            <a:chOff x="0" y="0"/>
            <a:chExt cx="3916324" cy="662734"/>
          </a:xfrm>
        </p:grpSpPr>
        <p:sp>
          <p:nvSpPr>
            <p:cNvPr id="7" name="Freeform 7"/>
            <p:cNvSpPr/>
            <p:nvPr/>
          </p:nvSpPr>
          <p:spPr>
            <a:xfrm>
              <a:off x="0" y="0"/>
              <a:ext cx="3916324" cy="662734"/>
            </a:xfrm>
            <a:custGeom>
              <a:avLst/>
              <a:gdLst/>
              <a:ahLst/>
              <a:cxnLst/>
              <a:rect l="l" t="t" r="r" b="b"/>
              <a:pathLst>
                <a:path w="3916324" h="662734">
                  <a:moveTo>
                    <a:pt x="0" y="0"/>
                  </a:moveTo>
                  <a:lnTo>
                    <a:pt x="3916324" y="0"/>
                  </a:lnTo>
                  <a:lnTo>
                    <a:pt x="3916324" y="662734"/>
                  </a:lnTo>
                  <a:lnTo>
                    <a:pt x="0" y="662734"/>
                  </a:lnTo>
                  <a:close/>
                </a:path>
              </a:pathLst>
            </a:custGeom>
            <a:solidFill>
              <a:srgbClr val="FBF7EE"/>
            </a:solidFill>
          </p:spPr>
          <p:txBody>
            <a:bodyPr/>
            <a:lstStyle/>
            <a:p>
              <a:endParaRPr lang="en-US"/>
            </a:p>
          </p:txBody>
        </p:sp>
        <p:sp>
          <p:nvSpPr>
            <p:cNvPr id="8" name="TextBox 8"/>
            <p:cNvSpPr txBox="1"/>
            <p:nvPr/>
          </p:nvSpPr>
          <p:spPr>
            <a:xfrm>
              <a:off x="0" y="-38100"/>
              <a:ext cx="3916324" cy="70083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475713"/>
            <a:ext cx="5000153" cy="597467"/>
          </a:xfrm>
          <a:prstGeom prst="rect">
            <a:avLst/>
          </a:prstGeom>
        </p:spPr>
        <p:txBody>
          <a:bodyPr lIns="0" tIns="0" rIns="0" bIns="0" rtlCol="0" anchor="t">
            <a:spAutoFit/>
          </a:bodyPr>
          <a:lstStyle/>
          <a:p>
            <a:pPr algn="ctr">
              <a:lnSpc>
                <a:spcPts val="4868"/>
              </a:lnSpc>
            </a:pPr>
            <a:r>
              <a:rPr lang="en-US" sz="3477">
                <a:solidFill>
                  <a:srgbClr val="000000"/>
                </a:solidFill>
                <a:latin typeface="#9Slide05 Dear Saturday"/>
              </a:rPr>
              <a:t>3.2. Đọc-hiểu văn bản</a:t>
            </a:r>
          </a:p>
        </p:txBody>
      </p:sp>
      <p:sp>
        <p:nvSpPr>
          <p:cNvPr id="10" name="TextBox 10"/>
          <p:cNvSpPr txBox="1"/>
          <p:nvPr/>
        </p:nvSpPr>
        <p:spPr>
          <a:xfrm>
            <a:off x="6028853" y="1526971"/>
            <a:ext cx="11819698" cy="849731"/>
          </a:xfrm>
          <a:prstGeom prst="rect">
            <a:avLst/>
          </a:prstGeom>
        </p:spPr>
        <p:txBody>
          <a:bodyPr lIns="0" tIns="0" rIns="0" bIns="0" rtlCol="0" anchor="t">
            <a:spAutoFit/>
          </a:bodyPr>
          <a:lstStyle/>
          <a:p>
            <a:pPr algn="just">
              <a:lnSpc>
                <a:spcPts val="6714"/>
              </a:lnSpc>
            </a:pPr>
            <a:r>
              <a:rPr lang="en-US" sz="4796">
                <a:solidFill>
                  <a:srgbClr val="FBF7EE"/>
                </a:solidFill>
                <a:latin typeface="#9Slide05 VL Fadilla"/>
              </a:rPr>
              <a:t>* Khẳng định tinh thần quyết tâm bảo vệ chủ quyền</a:t>
            </a:r>
          </a:p>
        </p:txBody>
      </p:sp>
      <p:grpSp>
        <p:nvGrpSpPr>
          <p:cNvPr id="11" name="Group 11"/>
          <p:cNvGrpSpPr/>
          <p:nvPr/>
        </p:nvGrpSpPr>
        <p:grpSpPr>
          <a:xfrm>
            <a:off x="744774" y="1539603"/>
            <a:ext cx="4417800" cy="743034"/>
            <a:chOff x="0" y="0"/>
            <a:chExt cx="1163536" cy="195696"/>
          </a:xfrm>
        </p:grpSpPr>
        <p:sp>
          <p:nvSpPr>
            <p:cNvPr id="12" name="Freeform 12"/>
            <p:cNvSpPr/>
            <p:nvPr/>
          </p:nvSpPr>
          <p:spPr>
            <a:xfrm>
              <a:off x="0" y="0"/>
              <a:ext cx="1163536" cy="195696"/>
            </a:xfrm>
            <a:custGeom>
              <a:avLst/>
              <a:gdLst/>
              <a:ahLst/>
              <a:cxnLst/>
              <a:rect l="l" t="t" r="r" b="b"/>
              <a:pathLst>
                <a:path w="1163536" h="195696">
                  <a:moveTo>
                    <a:pt x="0" y="0"/>
                  </a:moveTo>
                  <a:lnTo>
                    <a:pt x="1163536" y="0"/>
                  </a:lnTo>
                  <a:lnTo>
                    <a:pt x="1163536" y="195696"/>
                  </a:lnTo>
                  <a:lnTo>
                    <a:pt x="0" y="195696"/>
                  </a:lnTo>
                  <a:close/>
                </a:path>
              </a:pathLst>
            </a:custGeom>
            <a:solidFill>
              <a:srgbClr val="FBF7EE"/>
            </a:solidFill>
          </p:spPr>
          <p:txBody>
            <a:bodyPr/>
            <a:lstStyle/>
            <a:p>
              <a:endParaRPr lang="en-US"/>
            </a:p>
          </p:txBody>
        </p:sp>
        <p:sp>
          <p:nvSpPr>
            <p:cNvPr id="13" name="TextBox 13"/>
            <p:cNvSpPr txBox="1"/>
            <p:nvPr/>
          </p:nvSpPr>
          <p:spPr>
            <a:xfrm>
              <a:off x="0" y="-38100"/>
              <a:ext cx="1163536" cy="23379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987561" y="1633066"/>
            <a:ext cx="4175014" cy="581025"/>
          </a:xfrm>
          <a:prstGeom prst="rect">
            <a:avLst/>
          </a:prstGeom>
        </p:spPr>
        <p:txBody>
          <a:bodyPr lIns="0" tIns="0" rIns="0" bIns="0" rtlCol="0" anchor="t">
            <a:spAutoFit/>
          </a:bodyPr>
          <a:lstStyle/>
          <a:p>
            <a:pPr algn="just">
              <a:lnSpc>
                <a:spcPts val="4800"/>
              </a:lnSpc>
            </a:pPr>
            <a:r>
              <a:rPr lang="en-US" sz="3000" spc="225">
                <a:solidFill>
                  <a:srgbClr val="000000"/>
                </a:solidFill>
                <a:latin typeface="#9Slide05 Dear Saturday"/>
              </a:rPr>
              <a:t>c. Cảm xúc trữ tình</a:t>
            </a:r>
          </a:p>
        </p:txBody>
      </p:sp>
      <p:grpSp>
        <p:nvGrpSpPr>
          <p:cNvPr id="15" name="Group 15"/>
          <p:cNvGrpSpPr/>
          <p:nvPr/>
        </p:nvGrpSpPr>
        <p:grpSpPr>
          <a:xfrm>
            <a:off x="-1588041" y="75615"/>
            <a:ext cx="21945600" cy="338328"/>
            <a:chOff x="0" y="0"/>
            <a:chExt cx="29260800" cy="451104"/>
          </a:xfrm>
        </p:grpSpPr>
        <p:sp>
          <p:nvSpPr>
            <p:cNvPr id="16" name="Freeform 1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19" name="Group 19"/>
          <p:cNvGrpSpPr/>
          <p:nvPr/>
        </p:nvGrpSpPr>
        <p:grpSpPr>
          <a:xfrm>
            <a:off x="-1828800" y="9810750"/>
            <a:ext cx="21945600" cy="338328"/>
            <a:chOff x="0" y="0"/>
            <a:chExt cx="29260800" cy="451104"/>
          </a:xfrm>
        </p:grpSpPr>
        <p:sp>
          <p:nvSpPr>
            <p:cNvPr id="20" name="Freeform 20"/>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23" name="Freeform 23"/>
          <p:cNvSpPr/>
          <p:nvPr/>
        </p:nvSpPr>
        <p:spPr>
          <a:xfrm>
            <a:off x="-4910151" y="2415987"/>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24"/>
          <p:cNvSpPr/>
          <p:nvPr/>
        </p:nvSpPr>
        <p:spPr>
          <a:xfrm flipH="1">
            <a:off x="13662523" y="-890016"/>
            <a:ext cx="6983335" cy="2429619"/>
          </a:xfrm>
          <a:custGeom>
            <a:avLst/>
            <a:gdLst/>
            <a:ahLst/>
            <a:cxnLst/>
            <a:rect l="l" t="t" r="r" b="b"/>
            <a:pathLst>
              <a:path w="6983335" h="2429619">
                <a:moveTo>
                  <a:pt x="6983335" y="0"/>
                </a:moveTo>
                <a:lnTo>
                  <a:pt x="0" y="0"/>
                </a:lnTo>
                <a:lnTo>
                  <a:pt x="0" y="2429619"/>
                </a:lnTo>
                <a:lnTo>
                  <a:pt x="6983335" y="2429619"/>
                </a:lnTo>
                <a:lnTo>
                  <a:pt x="698333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a:off x="1133810" y="6851042"/>
            <a:ext cx="702669" cy="500986"/>
          </a:xfrm>
          <a:custGeom>
            <a:avLst/>
            <a:gdLst/>
            <a:ahLst/>
            <a:cxnLst/>
            <a:rect l="l" t="t" r="r" b="b"/>
            <a:pathLst>
              <a:path w="702669" h="500986">
                <a:moveTo>
                  <a:pt x="0" y="0"/>
                </a:moveTo>
                <a:lnTo>
                  <a:pt x="702669" y="0"/>
                </a:lnTo>
                <a:lnTo>
                  <a:pt x="702669" y="500986"/>
                </a:lnTo>
                <a:lnTo>
                  <a:pt x="0" y="500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2337356" y="2109023"/>
            <a:ext cx="8792766" cy="1137285"/>
          </a:xfrm>
          <a:prstGeom prst="rect">
            <a:avLst/>
          </a:prstGeom>
        </p:spPr>
        <p:txBody>
          <a:bodyPr lIns="0" tIns="0" rIns="0" bIns="0" rtlCol="0" anchor="t">
            <a:spAutoFit/>
          </a:bodyPr>
          <a:lstStyle/>
          <a:p>
            <a:pPr algn="ctr">
              <a:lnSpc>
                <a:spcPts val="9240"/>
              </a:lnSpc>
            </a:pPr>
            <a:r>
              <a:rPr lang="en-US" sz="6600">
                <a:solidFill>
                  <a:srgbClr val="F4B006"/>
                </a:solidFill>
                <a:latin typeface="#9Slide05 Dear Saturday"/>
              </a:rPr>
              <a:t>Suy ngẫm và phản hồi</a:t>
            </a:r>
          </a:p>
        </p:txBody>
      </p:sp>
      <p:sp>
        <p:nvSpPr>
          <p:cNvPr id="3" name="TextBox 3"/>
          <p:cNvSpPr txBox="1"/>
          <p:nvPr/>
        </p:nvSpPr>
        <p:spPr>
          <a:xfrm>
            <a:off x="934537" y="3982583"/>
            <a:ext cx="14380322" cy="3388868"/>
          </a:xfrm>
          <a:prstGeom prst="rect">
            <a:avLst/>
          </a:prstGeom>
        </p:spPr>
        <p:txBody>
          <a:bodyPr lIns="0" tIns="0" rIns="0" bIns="0" rtlCol="0" anchor="t">
            <a:spAutoFit/>
          </a:bodyPr>
          <a:lstStyle/>
          <a:p>
            <a:pPr algn="just">
              <a:lnSpc>
                <a:spcPts val="6750"/>
              </a:lnSpc>
            </a:pPr>
            <a:r>
              <a:rPr lang="en-US" sz="4299" dirty="0">
                <a:solidFill>
                  <a:srgbClr val="FBF7EE"/>
                </a:solidFill>
                <a:latin typeface="Roboto Condensed"/>
              </a:rPr>
              <a:t>(?) </a:t>
            </a:r>
            <a:r>
              <a:rPr lang="en-US" sz="4299" dirty="0" err="1">
                <a:solidFill>
                  <a:srgbClr val="FBF7EE"/>
                </a:solidFill>
                <a:latin typeface="Roboto Condensed"/>
              </a:rPr>
              <a:t>Xác</a:t>
            </a:r>
            <a:r>
              <a:rPr lang="en-US" sz="4299" dirty="0">
                <a:solidFill>
                  <a:srgbClr val="FBF7EE"/>
                </a:solidFill>
                <a:latin typeface="Roboto Condensed"/>
              </a:rPr>
              <a:t> </a:t>
            </a:r>
            <a:r>
              <a:rPr lang="en-US" sz="4299" dirty="0" err="1">
                <a:solidFill>
                  <a:srgbClr val="FBF7EE"/>
                </a:solidFill>
                <a:latin typeface="Roboto Condensed"/>
              </a:rPr>
              <a:t>định</a:t>
            </a:r>
            <a:r>
              <a:rPr lang="en-US" sz="4299" dirty="0">
                <a:solidFill>
                  <a:srgbClr val="FBF7EE"/>
                </a:solidFill>
                <a:latin typeface="Roboto Condensed"/>
              </a:rPr>
              <a:t> </a:t>
            </a:r>
            <a:r>
              <a:rPr lang="en-US" sz="4299" dirty="0" err="1">
                <a:solidFill>
                  <a:srgbClr val="FBF7EE"/>
                </a:solidFill>
                <a:latin typeface="Roboto Condensed"/>
              </a:rPr>
              <a:t>đề</a:t>
            </a:r>
            <a:r>
              <a:rPr lang="en-US" sz="4299" dirty="0">
                <a:solidFill>
                  <a:srgbClr val="FBF7EE"/>
                </a:solidFill>
                <a:latin typeface="Roboto Condensed"/>
              </a:rPr>
              <a:t> </a:t>
            </a:r>
            <a:r>
              <a:rPr lang="en-US" sz="4299" dirty="0" err="1">
                <a:solidFill>
                  <a:srgbClr val="FBF7EE"/>
                </a:solidFill>
                <a:latin typeface="Roboto Condensed"/>
              </a:rPr>
              <a:t>tài</a:t>
            </a:r>
            <a:r>
              <a:rPr lang="en-US" sz="4299" dirty="0">
                <a:solidFill>
                  <a:srgbClr val="FBF7EE"/>
                </a:solidFill>
                <a:latin typeface="Roboto Condensed"/>
              </a:rPr>
              <a:t>, </a:t>
            </a:r>
            <a:r>
              <a:rPr lang="en-US" sz="4299" dirty="0" err="1">
                <a:solidFill>
                  <a:srgbClr val="FBF7EE"/>
                </a:solidFill>
                <a:latin typeface="Roboto Condensed"/>
              </a:rPr>
              <a:t>chủ</a:t>
            </a:r>
            <a:r>
              <a:rPr lang="en-US" sz="4299" dirty="0">
                <a:solidFill>
                  <a:srgbClr val="FBF7EE"/>
                </a:solidFill>
                <a:latin typeface="Roboto Condensed"/>
              </a:rPr>
              <a:t> </a:t>
            </a:r>
            <a:r>
              <a:rPr lang="en-US" sz="4299" dirty="0" err="1">
                <a:solidFill>
                  <a:srgbClr val="FBF7EE"/>
                </a:solidFill>
                <a:latin typeface="Roboto Condensed"/>
              </a:rPr>
              <a:t>đề</a:t>
            </a:r>
            <a:r>
              <a:rPr lang="en-US" sz="4299" dirty="0">
                <a:solidFill>
                  <a:srgbClr val="FBF7EE"/>
                </a:solidFill>
                <a:latin typeface="Roboto Condensed"/>
              </a:rPr>
              <a:t> và </a:t>
            </a:r>
            <a:r>
              <a:rPr lang="en-US" sz="4299" dirty="0" err="1">
                <a:solidFill>
                  <a:srgbClr val="FBF7EE"/>
                </a:solidFill>
                <a:latin typeface="Roboto Condensed"/>
              </a:rPr>
              <a:t>cảm</a:t>
            </a:r>
            <a:r>
              <a:rPr lang="en-US" sz="4299" dirty="0">
                <a:solidFill>
                  <a:srgbClr val="FBF7EE"/>
                </a:solidFill>
                <a:latin typeface="Roboto Condensed"/>
              </a:rPr>
              <a:t> </a:t>
            </a:r>
            <a:r>
              <a:rPr lang="en-US" sz="4299" dirty="0" err="1">
                <a:solidFill>
                  <a:srgbClr val="FBF7EE"/>
                </a:solidFill>
                <a:latin typeface="Roboto Condensed"/>
              </a:rPr>
              <a:t>hứng</a:t>
            </a:r>
            <a:r>
              <a:rPr lang="en-US" sz="4299" dirty="0">
                <a:solidFill>
                  <a:srgbClr val="FBF7EE"/>
                </a:solidFill>
                <a:latin typeface="Roboto Condensed"/>
              </a:rPr>
              <a:t> </a:t>
            </a:r>
            <a:r>
              <a:rPr lang="en-US" sz="4299" dirty="0" err="1">
                <a:solidFill>
                  <a:srgbClr val="FBF7EE"/>
                </a:solidFill>
                <a:latin typeface="Roboto Condensed"/>
              </a:rPr>
              <a:t>chủ</a:t>
            </a:r>
            <a:r>
              <a:rPr lang="en-US" sz="4299" dirty="0">
                <a:solidFill>
                  <a:srgbClr val="FBF7EE"/>
                </a:solidFill>
                <a:latin typeface="Roboto Condensed"/>
              </a:rPr>
              <a:t> </a:t>
            </a:r>
            <a:r>
              <a:rPr lang="en-US" sz="4299" dirty="0" err="1">
                <a:solidFill>
                  <a:srgbClr val="FBF7EE"/>
                </a:solidFill>
                <a:latin typeface="Roboto Condensed"/>
              </a:rPr>
              <a:t>đạo</a:t>
            </a:r>
            <a:r>
              <a:rPr lang="en-US" sz="4299" dirty="0">
                <a:solidFill>
                  <a:srgbClr val="FBF7EE"/>
                </a:solidFill>
                <a:latin typeface="Roboto Condensed"/>
              </a:rPr>
              <a:t> </a:t>
            </a:r>
            <a:r>
              <a:rPr lang="en-US" sz="4299" dirty="0" err="1">
                <a:solidFill>
                  <a:srgbClr val="FBF7EE"/>
                </a:solidFill>
                <a:latin typeface="Roboto Condensed"/>
              </a:rPr>
              <a:t>của</a:t>
            </a:r>
            <a:r>
              <a:rPr lang="en-US" sz="4299" dirty="0">
                <a:solidFill>
                  <a:srgbClr val="FBF7EE"/>
                </a:solidFill>
                <a:latin typeface="Roboto Condensed"/>
              </a:rPr>
              <a:t> </a:t>
            </a:r>
            <a:r>
              <a:rPr lang="en-US" sz="4299" dirty="0" err="1">
                <a:solidFill>
                  <a:srgbClr val="FBF7EE"/>
                </a:solidFill>
                <a:latin typeface="Roboto Condensed"/>
              </a:rPr>
              <a:t>bài</a:t>
            </a:r>
            <a:r>
              <a:rPr lang="en-US" sz="4299" dirty="0">
                <a:solidFill>
                  <a:srgbClr val="FBF7EE"/>
                </a:solidFill>
                <a:latin typeface="Roboto Condensed"/>
              </a:rPr>
              <a:t> </a:t>
            </a:r>
            <a:r>
              <a:rPr lang="en-US" sz="4299" dirty="0" err="1">
                <a:solidFill>
                  <a:srgbClr val="FBF7EE"/>
                </a:solidFill>
                <a:latin typeface="Roboto Condensed"/>
              </a:rPr>
              <a:t>thơ</a:t>
            </a:r>
            <a:r>
              <a:rPr lang="en-US" sz="4299" dirty="0">
                <a:solidFill>
                  <a:srgbClr val="FBF7EE"/>
                </a:solidFill>
                <a:latin typeface="Roboto Condensed"/>
              </a:rPr>
              <a:t>. </a:t>
            </a:r>
          </a:p>
          <a:p>
            <a:pPr algn="just">
              <a:lnSpc>
                <a:spcPts val="6750"/>
              </a:lnSpc>
            </a:pPr>
            <a:r>
              <a:rPr lang="en-US" sz="4299" dirty="0">
                <a:solidFill>
                  <a:srgbClr val="FBF7EE"/>
                </a:solidFill>
                <a:latin typeface="Roboto Condensed"/>
              </a:rPr>
              <a:t>(?) Liên </a:t>
            </a:r>
            <a:r>
              <a:rPr lang="en-US" sz="4299" dirty="0" err="1">
                <a:solidFill>
                  <a:srgbClr val="FBF7EE"/>
                </a:solidFill>
                <a:latin typeface="Roboto Condensed"/>
              </a:rPr>
              <a:t>hệ</a:t>
            </a:r>
            <a:r>
              <a:rPr lang="en-US" sz="4299" dirty="0">
                <a:solidFill>
                  <a:srgbClr val="FBF7EE"/>
                </a:solidFill>
                <a:latin typeface="Roboto Condensed"/>
              </a:rPr>
              <a:t> </a:t>
            </a:r>
            <a:r>
              <a:rPr lang="en-US" sz="4299" dirty="0" err="1">
                <a:solidFill>
                  <a:srgbClr val="FBF7EE"/>
                </a:solidFill>
                <a:latin typeface="Roboto Condensed"/>
              </a:rPr>
              <a:t>bài</a:t>
            </a:r>
            <a:r>
              <a:rPr lang="en-US" sz="4299" dirty="0">
                <a:solidFill>
                  <a:srgbClr val="FBF7EE"/>
                </a:solidFill>
                <a:latin typeface="Roboto Condensed"/>
              </a:rPr>
              <a:t> </a:t>
            </a:r>
            <a:r>
              <a:rPr lang="en-US" sz="4299" dirty="0" err="1">
                <a:solidFill>
                  <a:srgbClr val="FBF7EE"/>
                </a:solidFill>
                <a:latin typeface="Roboto Condensed"/>
              </a:rPr>
              <a:t>thơ</a:t>
            </a:r>
            <a:r>
              <a:rPr lang="en-US" sz="4299" dirty="0">
                <a:solidFill>
                  <a:srgbClr val="FBF7EE"/>
                </a:solidFill>
                <a:latin typeface="Roboto Condensed"/>
              </a:rPr>
              <a:t> </a:t>
            </a:r>
            <a:r>
              <a:rPr lang="en-US" sz="4299" dirty="0" err="1">
                <a:solidFill>
                  <a:srgbClr val="FBF7EE"/>
                </a:solidFill>
                <a:latin typeface="Roboto Condensed"/>
              </a:rPr>
              <a:t>với</a:t>
            </a:r>
            <a:r>
              <a:rPr lang="en-US" sz="4299" dirty="0">
                <a:solidFill>
                  <a:srgbClr val="FBF7EE"/>
                </a:solidFill>
                <a:latin typeface="Roboto Condensed"/>
              </a:rPr>
              <a:t> </a:t>
            </a:r>
            <a:r>
              <a:rPr lang="en-US" sz="4299" dirty="0" err="1">
                <a:solidFill>
                  <a:srgbClr val="FBF7EE"/>
                </a:solidFill>
                <a:latin typeface="Roboto Condensed"/>
              </a:rPr>
              <a:t>các</a:t>
            </a:r>
            <a:r>
              <a:rPr lang="en-US" sz="4299" dirty="0">
                <a:solidFill>
                  <a:srgbClr val="FBF7EE"/>
                </a:solidFill>
                <a:latin typeface="Roboto Condensed"/>
              </a:rPr>
              <a:t> </a:t>
            </a:r>
            <a:r>
              <a:rPr lang="en-US" sz="4299" dirty="0" err="1">
                <a:solidFill>
                  <a:srgbClr val="FBF7EE"/>
                </a:solidFill>
                <a:latin typeface="Roboto Condensed"/>
              </a:rPr>
              <a:t>sự</a:t>
            </a:r>
            <a:r>
              <a:rPr lang="en-US" sz="4299" dirty="0">
                <a:solidFill>
                  <a:srgbClr val="FBF7EE"/>
                </a:solidFill>
                <a:latin typeface="Roboto Condensed"/>
              </a:rPr>
              <a:t> </a:t>
            </a:r>
            <a:r>
              <a:rPr lang="en-US" sz="4299" dirty="0" err="1">
                <a:solidFill>
                  <a:srgbClr val="FBF7EE"/>
                </a:solidFill>
                <a:latin typeface="Roboto Condensed"/>
              </a:rPr>
              <a:t>kiện</a:t>
            </a:r>
            <a:r>
              <a:rPr lang="en-US" sz="4299" dirty="0">
                <a:solidFill>
                  <a:srgbClr val="FBF7EE"/>
                </a:solidFill>
                <a:latin typeface="Roboto Condensed"/>
              </a:rPr>
              <a:t> </a:t>
            </a:r>
            <a:r>
              <a:rPr lang="en-US" sz="4299" dirty="0" err="1">
                <a:solidFill>
                  <a:srgbClr val="FBF7EE"/>
                </a:solidFill>
                <a:latin typeface="Roboto Condensed"/>
              </a:rPr>
              <a:t>lịch</a:t>
            </a:r>
            <a:r>
              <a:rPr lang="en-US" sz="4299" dirty="0">
                <a:solidFill>
                  <a:srgbClr val="FBF7EE"/>
                </a:solidFill>
                <a:latin typeface="Roboto Condensed"/>
              </a:rPr>
              <a:t> </a:t>
            </a:r>
            <a:r>
              <a:rPr lang="en-US" sz="4299" dirty="0" err="1">
                <a:solidFill>
                  <a:srgbClr val="FBF7EE"/>
                </a:solidFill>
                <a:latin typeface="Roboto Condensed"/>
              </a:rPr>
              <a:t>sử</a:t>
            </a:r>
            <a:r>
              <a:rPr lang="en-US" sz="4299" dirty="0">
                <a:solidFill>
                  <a:srgbClr val="FBF7EE"/>
                </a:solidFill>
                <a:latin typeface="Roboto Condensed"/>
              </a:rPr>
              <a:t>, </a:t>
            </a:r>
            <a:r>
              <a:rPr lang="en-US" sz="4299" dirty="0" err="1">
                <a:solidFill>
                  <a:srgbClr val="FBF7EE"/>
                </a:solidFill>
                <a:latin typeface="Roboto Condensed"/>
              </a:rPr>
              <a:t>xã</a:t>
            </a:r>
            <a:r>
              <a:rPr lang="en-US" sz="4299" dirty="0">
                <a:solidFill>
                  <a:srgbClr val="FBF7EE"/>
                </a:solidFill>
                <a:latin typeface="Roboto Condensed"/>
              </a:rPr>
              <a:t> </a:t>
            </a:r>
            <a:r>
              <a:rPr lang="en-US" sz="4299" dirty="0" err="1">
                <a:solidFill>
                  <a:srgbClr val="FBF7EE"/>
                </a:solidFill>
                <a:latin typeface="Roboto Condensed"/>
              </a:rPr>
              <a:t>hội</a:t>
            </a:r>
            <a:r>
              <a:rPr lang="en-US" sz="4299" dirty="0">
                <a:solidFill>
                  <a:srgbClr val="FBF7EE"/>
                </a:solidFill>
                <a:latin typeface="Roboto Condensed"/>
              </a:rPr>
              <a:t>, </a:t>
            </a:r>
            <a:r>
              <a:rPr lang="en-US" sz="4299" dirty="0" err="1">
                <a:solidFill>
                  <a:srgbClr val="FBF7EE"/>
                </a:solidFill>
                <a:latin typeface="Roboto Condensed"/>
              </a:rPr>
              <a:t>hoặc</a:t>
            </a:r>
            <a:r>
              <a:rPr lang="en-US" sz="4299" dirty="0">
                <a:solidFill>
                  <a:srgbClr val="FBF7EE"/>
                </a:solidFill>
                <a:latin typeface="Roboto Condensed"/>
              </a:rPr>
              <a:t> </a:t>
            </a:r>
            <a:r>
              <a:rPr lang="en-US" sz="4299" dirty="0" err="1">
                <a:solidFill>
                  <a:srgbClr val="FBF7EE"/>
                </a:solidFill>
                <a:latin typeface="Roboto Condensed"/>
              </a:rPr>
              <a:t>văn</a:t>
            </a:r>
            <a:r>
              <a:rPr lang="en-US" sz="4299" dirty="0">
                <a:solidFill>
                  <a:srgbClr val="FBF7EE"/>
                </a:solidFill>
                <a:latin typeface="Roboto Condensed"/>
              </a:rPr>
              <a:t> </a:t>
            </a:r>
            <a:r>
              <a:rPr lang="en-US" sz="4299" dirty="0" err="1">
                <a:solidFill>
                  <a:srgbClr val="FBF7EE"/>
                </a:solidFill>
                <a:latin typeface="Roboto Condensed"/>
              </a:rPr>
              <a:t>hóa</a:t>
            </a:r>
            <a:r>
              <a:rPr lang="en-US" sz="4299" dirty="0">
                <a:solidFill>
                  <a:srgbClr val="FBF7EE"/>
                </a:solidFill>
                <a:latin typeface="Roboto Condensed"/>
              </a:rPr>
              <a:t> </a:t>
            </a:r>
            <a:r>
              <a:rPr lang="en-US" sz="4299" dirty="0" err="1">
                <a:solidFill>
                  <a:srgbClr val="FBF7EE"/>
                </a:solidFill>
                <a:latin typeface="Roboto Condensed"/>
              </a:rPr>
              <a:t>trong</a:t>
            </a:r>
            <a:r>
              <a:rPr lang="en-US" sz="4299" dirty="0">
                <a:solidFill>
                  <a:srgbClr val="FBF7EE"/>
                </a:solidFill>
                <a:latin typeface="Roboto Condensed"/>
              </a:rPr>
              <a:t> </a:t>
            </a:r>
            <a:r>
              <a:rPr lang="en-US" sz="4299" dirty="0" err="1">
                <a:solidFill>
                  <a:srgbClr val="FBF7EE"/>
                </a:solidFill>
                <a:latin typeface="Roboto Condensed"/>
              </a:rPr>
              <a:t>thời</a:t>
            </a:r>
            <a:r>
              <a:rPr lang="en-US" sz="4299" dirty="0">
                <a:solidFill>
                  <a:srgbClr val="FBF7EE"/>
                </a:solidFill>
                <a:latin typeface="Roboto Condensed"/>
              </a:rPr>
              <a:t> </a:t>
            </a:r>
            <a:r>
              <a:rPr lang="en-US" sz="4299" dirty="0" err="1">
                <a:solidFill>
                  <a:srgbClr val="FBF7EE"/>
                </a:solidFill>
                <a:latin typeface="Roboto Condensed"/>
              </a:rPr>
              <a:t>kỳ</a:t>
            </a:r>
            <a:r>
              <a:rPr lang="en-US" sz="4299" dirty="0">
                <a:solidFill>
                  <a:srgbClr val="FBF7EE"/>
                </a:solidFill>
                <a:latin typeface="Roboto Condensed"/>
              </a:rPr>
              <a:t> </a:t>
            </a:r>
            <a:r>
              <a:rPr lang="en-US" sz="4299" dirty="0" err="1">
                <a:solidFill>
                  <a:srgbClr val="FBF7EE"/>
                </a:solidFill>
                <a:latin typeface="Roboto Condensed"/>
              </a:rPr>
              <a:t>viết</a:t>
            </a:r>
            <a:r>
              <a:rPr lang="en-US" sz="4299" dirty="0">
                <a:solidFill>
                  <a:srgbClr val="FBF7EE"/>
                </a:solidFill>
                <a:latin typeface="Roboto Condensed"/>
              </a:rPr>
              <a:t>. </a:t>
            </a:r>
            <a:r>
              <a:rPr lang="en-US" sz="4299" dirty="0" err="1">
                <a:solidFill>
                  <a:srgbClr val="FBF7EE"/>
                </a:solidFill>
                <a:latin typeface="Roboto Condensed"/>
              </a:rPr>
              <a:t>Tại</a:t>
            </a:r>
            <a:r>
              <a:rPr lang="en-US" sz="4299" dirty="0">
                <a:solidFill>
                  <a:srgbClr val="FBF7EE"/>
                </a:solidFill>
                <a:latin typeface="Roboto Condensed"/>
              </a:rPr>
              <a:t> </a:t>
            </a:r>
            <a:r>
              <a:rPr lang="en-US" sz="4299" dirty="0" err="1">
                <a:solidFill>
                  <a:srgbClr val="FBF7EE"/>
                </a:solidFill>
                <a:latin typeface="Roboto Condensed"/>
              </a:rPr>
              <a:t>sao</a:t>
            </a:r>
            <a:r>
              <a:rPr lang="en-US" sz="4299" dirty="0">
                <a:solidFill>
                  <a:srgbClr val="FBF7EE"/>
                </a:solidFill>
                <a:latin typeface="Roboto Condensed"/>
              </a:rPr>
              <a:t> </a:t>
            </a:r>
            <a:r>
              <a:rPr lang="en-US" sz="4299" dirty="0" err="1">
                <a:solidFill>
                  <a:srgbClr val="FBF7EE"/>
                </a:solidFill>
                <a:latin typeface="Roboto Condensed"/>
              </a:rPr>
              <a:t>tác</a:t>
            </a:r>
            <a:r>
              <a:rPr lang="en-US" sz="4299" dirty="0">
                <a:solidFill>
                  <a:srgbClr val="FBF7EE"/>
                </a:solidFill>
                <a:latin typeface="Roboto Condensed"/>
              </a:rPr>
              <a:t> </a:t>
            </a:r>
            <a:r>
              <a:rPr lang="en-US" sz="4299" dirty="0" err="1">
                <a:solidFill>
                  <a:srgbClr val="FBF7EE"/>
                </a:solidFill>
                <a:latin typeface="Roboto Condensed"/>
              </a:rPr>
              <a:t>giả</a:t>
            </a:r>
            <a:r>
              <a:rPr lang="en-US" sz="4299" dirty="0">
                <a:solidFill>
                  <a:srgbClr val="FBF7EE"/>
                </a:solidFill>
                <a:latin typeface="Roboto Condensed"/>
              </a:rPr>
              <a:t> </a:t>
            </a:r>
            <a:r>
              <a:rPr lang="en-US" sz="4299" dirty="0" err="1">
                <a:solidFill>
                  <a:srgbClr val="FBF7EE"/>
                </a:solidFill>
                <a:latin typeface="Roboto Condensed"/>
              </a:rPr>
              <a:t>chọn</a:t>
            </a:r>
            <a:r>
              <a:rPr lang="en-US" sz="4299" dirty="0">
                <a:solidFill>
                  <a:srgbClr val="FBF7EE"/>
                </a:solidFill>
                <a:latin typeface="Roboto Condensed"/>
              </a:rPr>
              <a:t> </a:t>
            </a:r>
            <a:r>
              <a:rPr lang="en-US" sz="4299" dirty="0" err="1">
                <a:solidFill>
                  <a:srgbClr val="FBF7EE"/>
                </a:solidFill>
                <a:latin typeface="Roboto Condensed"/>
              </a:rPr>
              <a:t>viết</a:t>
            </a:r>
            <a:r>
              <a:rPr lang="en-US" sz="4299" dirty="0">
                <a:solidFill>
                  <a:srgbClr val="FBF7EE"/>
                </a:solidFill>
                <a:latin typeface="Roboto Condensed"/>
              </a:rPr>
              <a:t> </a:t>
            </a:r>
            <a:r>
              <a:rPr lang="en-US" sz="4299" dirty="0" err="1">
                <a:solidFill>
                  <a:srgbClr val="FBF7EE"/>
                </a:solidFill>
                <a:latin typeface="Roboto Condensed"/>
              </a:rPr>
              <a:t>về</a:t>
            </a:r>
            <a:r>
              <a:rPr lang="en-US" sz="4299" dirty="0">
                <a:solidFill>
                  <a:srgbClr val="FBF7EE"/>
                </a:solidFill>
                <a:latin typeface="Roboto Condensed"/>
              </a:rPr>
              <a:t> "Nam </a:t>
            </a:r>
            <a:r>
              <a:rPr lang="en-US" sz="4299" dirty="0" err="1">
                <a:solidFill>
                  <a:srgbClr val="FBF7EE"/>
                </a:solidFill>
                <a:latin typeface="Roboto Condensed"/>
              </a:rPr>
              <a:t>quốc</a:t>
            </a:r>
            <a:r>
              <a:rPr lang="en-US" sz="4299" dirty="0">
                <a:solidFill>
                  <a:srgbClr val="FBF7EE"/>
                </a:solidFill>
                <a:latin typeface="Roboto Condensed"/>
              </a:rPr>
              <a:t> </a:t>
            </a:r>
            <a:r>
              <a:rPr lang="en-US" sz="4299" dirty="0" err="1">
                <a:solidFill>
                  <a:srgbClr val="FBF7EE"/>
                </a:solidFill>
                <a:latin typeface="Roboto Condensed"/>
              </a:rPr>
              <a:t>sơn</a:t>
            </a:r>
            <a:r>
              <a:rPr lang="en-US" sz="4299" dirty="0">
                <a:solidFill>
                  <a:srgbClr val="FBF7EE"/>
                </a:solidFill>
                <a:latin typeface="Roboto Condensed"/>
              </a:rPr>
              <a:t> </a:t>
            </a:r>
            <a:r>
              <a:rPr lang="en-US" sz="4299" dirty="0" err="1">
                <a:solidFill>
                  <a:srgbClr val="FBF7EE"/>
                </a:solidFill>
                <a:latin typeface="Roboto Condensed"/>
              </a:rPr>
              <a:t>hà</a:t>
            </a:r>
            <a:r>
              <a:rPr lang="en-US" sz="4299" dirty="0">
                <a:solidFill>
                  <a:srgbClr val="FBF7EE"/>
                </a:solidFill>
                <a:latin typeface="Roboto Condensed"/>
              </a:rPr>
              <a:t>" </a:t>
            </a:r>
            <a:r>
              <a:rPr lang="en-US" sz="4299" dirty="0" err="1">
                <a:solidFill>
                  <a:srgbClr val="FBF7EE"/>
                </a:solidFill>
                <a:latin typeface="Roboto Condensed"/>
              </a:rPr>
              <a:t>vào</a:t>
            </a:r>
            <a:r>
              <a:rPr lang="en-US" sz="4299" dirty="0">
                <a:solidFill>
                  <a:srgbClr val="FBF7EE"/>
                </a:solidFill>
                <a:latin typeface="Roboto Condensed"/>
              </a:rPr>
              <a:t> </a:t>
            </a:r>
            <a:r>
              <a:rPr lang="en-US" sz="4299" dirty="0" err="1">
                <a:solidFill>
                  <a:srgbClr val="FBF7EE"/>
                </a:solidFill>
                <a:latin typeface="Roboto Condensed"/>
              </a:rPr>
              <a:t>thời</a:t>
            </a:r>
            <a:r>
              <a:rPr lang="en-US" sz="4299" dirty="0">
                <a:solidFill>
                  <a:srgbClr val="FBF7EE"/>
                </a:solidFill>
                <a:latin typeface="Roboto Condensed"/>
              </a:rPr>
              <a:t> </a:t>
            </a:r>
            <a:r>
              <a:rPr lang="en-US" sz="4299" dirty="0" err="1">
                <a:solidFill>
                  <a:srgbClr val="FBF7EE"/>
                </a:solidFill>
                <a:latin typeface="Roboto Condensed"/>
              </a:rPr>
              <a:t>điểm</a:t>
            </a:r>
            <a:r>
              <a:rPr lang="en-US" sz="4299" dirty="0">
                <a:solidFill>
                  <a:srgbClr val="FBF7EE"/>
                </a:solidFill>
                <a:latin typeface="Roboto Condensed"/>
              </a:rPr>
              <a:t> </a:t>
            </a:r>
            <a:r>
              <a:rPr lang="en-US" sz="4299" dirty="0" err="1">
                <a:solidFill>
                  <a:srgbClr val="FBF7EE"/>
                </a:solidFill>
                <a:latin typeface="Roboto Condensed"/>
              </a:rPr>
              <a:t>đó</a:t>
            </a:r>
            <a:r>
              <a:rPr lang="en-US" sz="4299" dirty="0">
                <a:solidFill>
                  <a:srgbClr val="FBF7EE"/>
                </a:solidFill>
                <a:latin typeface="Roboto Condensed"/>
              </a:rPr>
              <a:t>? </a:t>
            </a:r>
          </a:p>
        </p:txBody>
      </p:sp>
      <p:sp>
        <p:nvSpPr>
          <p:cNvPr id="4" name="Freeform 4"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2"/>
            <a:stretch>
              <a:fillRect r="-57559" b="-80311"/>
            </a:stretch>
          </a:blipFill>
        </p:spPr>
        <p:txBody>
          <a:bodyPr/>
          <a:lstStyle/>
          <a:p>
            <a:endParaRPr lang="en-US"/>
          </a:p>
        </p:txBody>
      </p:sp>
      <p:sp>
        <p:nvSpPr>
          <p:cNvPr id="5" name="Freeform 5"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2"/>
            <a:stretch>
              <a:fillRect l="-74054" t="-119688" r="-23449"/>
            </a:stretch>
          </a:blipFill>
        </p:spPr>
        <p:txBody>
          <a:bodyPr/>
          <a:lstStyle/>
          <a:p>
            <a:endParaRPr lang="en-US"/>
          </a:p>
        </p:txBody>
      </p:sp>
      <p:grpSp>
        <p:nvGrpSpPr>
          <p:cNvPr id="6" name="Group 6"/>
          <p:cNvGrpSpPr/>
          <p:nvPr/>
        </p:nvGrpSpPr>
        <p:grpSpPr>
          <a:xfrm>
            <a:off x="-1588041" y="75615"/>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0" name="Group 10"/>
          <p:cNvGrpSpPr/>
          <p:nvPr/>
        </p:nvGrpSpPr>
        <p:grpSpPr>
          <a:xfrm>
            <a:off x="-1828800" y="9810750"/>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Freeform 14"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2"/>
            <a:stretch>
              <a:fillRect r="-57559" b="-80311"/>
            </a:stretch>
          </a:blipFill>
        </p:spPr>
        <p:txBody>
          <a:bodyPr/>
          <a:lstStyle/>
          <a:p>
            <a:endParaRPr lang="en-US"/>
          </a:p>
        </p:txBody>
      </p:sp>
      <p:sp>
        <p:nvSpPr>
          <p:cNvPr id="15" name="Freeform 15"/>
          <p:cNvSpPr/>
          <p:nvPr/>
        </p:nvSpPr>
        <p:spPr>
          <a:xfrm>
            <a:off x="-5016079" y="6689251"/>
            <a:ext cx="5950616" cy="6581326"/>
          </a:xfrm>
          <a:custGeom>
            <a:avLst/>
            <a:gdLst/>
            <a:ahLst/>
            <a:cxnLst/>
            <a:rect l="l" t="t" r="r" b="b"/>
            <a:pathLst>
              <a:path w="5950616" h="6581326">
                <a:moveTo>
                  <a:pt x="0" y="0"/>
                </a:moveTo>
                <a:lnTo>
                  <a:pt x="5950616" y="0"/>
                </a:lnTo>
                <a:lnTo>
                  <a:pt x="5950616" y="6581326"/>
                </a:lnTo>
                <a:lnTo>
                  <a:pt x="0" y="6581326"/>
                </a:lnTo>
                <a:lnTo>
                  <a:pt x="0" y="0"/>
                </a:lnTo>
                <a:close/>
              </a:path>
            </a:pathLst>
          </a:custGeom>
          <a:blipFill>
            <a:blip r:embed="rId5"/>
            <a:stretch>
              <a:fillRect/>
            </a:stretch>
          </a:blipFill>
        </p:spPr>
        <p:txBody>
          <a:bodyPr/>
          <a:lstStyle/>
          <a:p>
            <a:endParaRPr lang="en-US"/>
          </a:p>
        </p:txBody>
      </p:sp>
      <p:sp>
        <p:nvSpPr>
          <p:cNvPr id="16" name="Freeform 16"/>
          <p:cNvSpPr/>
          <p:nvPr/>
        </p:nvSpPr>
        <p:spPr>
          <a:xfrm flipH="1">
            <a:off x="14480822" y="6355052"/>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4151742" y="122165"/>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798874" y="4319363"/>
            <a:ext cx="5950616" cy="6581326"/>
          </a:xfrm>
          <a:custGeom>
            <a:avLst/>
            <a:gdLst/>
            <a:ahLst/>
            <a:cxnLst/>
            <a:rect l="l" t="t" r="r" b="b"/>
            <a:pathLst>
              <a:path w="5950616" h="6581326">
                <a:moveTo>
                  <a:pt x="0" y="0"/>
                </a:moveTo>
                <a:lnTo>
                  <a:pt x="5950616" y="0"/>
                </a:lnTo>
                <a:lnTo>
                  <a:pt x="5950616" y="6581327"/>
                </a:lnTo>
                <a:lnTo>
                  <a:pt x="0" y="6581327"/>
                </a:lnTo>
                <a:lnTo>
                  <a:pt x="0" y="0"/>
                </a:lnTo>
                <a:close/>
              </a:path>
            </a:pathLst>
          </a:custGeom>
          <a:blipFill>
            <a:blip r:embed="rId4"/>
            <a:stretch>
              <a:fillRect/>
            </a:stretch>
          </a:blipFill>
        </p:spPr>
        <p:txBody>
          <a:bodyPr/>
          <a:lstStyle/>
          <a:p>
            <a:endParaRPr lang="en-US"/>
          </a:p>
        </p:txBody>
      </p:sp>
      <p:sp>
        <p:nvSpPr>
          <p:cNvPr id="4" name="Freeform 4"/>
          <p:cNvSpPr/>
          <p:nvPr/>
        </p:nvSpPr>
        <p:spPr>
          <a:xfrm flipH="1">
            <a:off x="12430592" y="4319363"/>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5"/>
            <a:stretch>
              <a:fillRect/>
            </a:stretch>
          </a:blipFill>
        </p:spPr>
        <p:txBody>
          <a:bodyPr/>
          <a:lstStyle/>
          <a:p>
            <a:endParaRPr lang="en-US"/>
          </a:p>
        </p:txBody>
      </p:sp>
      <p:sp>
        <p:nvSpPr>
          <p:cNvPr id="5" name="Freeform 5"/>
          <p:cNvSpPr/>
          <p:nvPr/>
        </p:nvSpPr>
        <p:spPr>
          <a:xfrm flipH="1">
            <a:off x="13339337" y="-1065798"/>
            <a:ext cx="6983335" cy="2429619"/>
          </a:xfrm>
          <a:custGeom>
            <a:avLst/>
            <a:gdLst/>
            <a:ahLst/>
            <a:cxnLst/>
            <a:rect l="l" t="t" r="r" b="b"/>
            <a:pathLst>
              <a:path w="6983335" h="2429619">
                <a:moveTo>
                  <a:pt x="6983336" y="0"/>
                </a:moveTo>
                <a:lnTo>
                  <a:pt x="0" y="0"/>
                </a:lnTo>
                <a:lnTo>
                  <a:pt x="0" y="2429618"/>
                </a:lnTo>
                <a:lnTo>
                  <a:pt x="6983336" y="2429618"/>
                </a:lnTo>
                <a:lnTo>
                  <a:pt x="698333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5257162" y="1406253"/>
            <a:ext cx="12301977" cy="7514801"/>
            <a:chOff x="0" y="0"/>
            <a:chExt cx="2274951" cy="1389679"/>
          </a:xfrm>
        </p:grpSpPr>
        <p:sp>
          <p:nvSpPr>
            <p:cNvPr id="7" name="Freeform 7"/>
            <p:cNvSpPr/>
            <p:nvPr/>
          </p:nvSpPr>
          <p:spPr>
            <a:xfrm>
              <a:off x="0" y="0"/>
              <a:ext cx="2274950" cy="1389679"/>
            </a:xfrm>
            <a:custGeom>
              <a:avLst/>
              <a:gdLst/>
              <a:ahLst/>
              <a:cxnLst/>
              <a:rect l="l" t="t" r="r" b="b"/>
              <a:pathLst>
                <a:path w="2274950" h="1389679">
                  <a:moveTo>
                    <a:pt x="0" y="0"/>
                  </a:moveTo>
                  <a:lnTo>
                    <a:pt x="2274950" y="0"/>
                  </a:lnTo>
                  <a:lnTo>
                    <a:pt x="2274950" y="1389679"/>
                  </a:lnTo>
                  <a:lnTo>
                    <a:pt x="0" y="1389679"/>
                  </a:lnTo>
                  <a:close/>
                </a:path>
              </a:pathLst>
            </a:custGeom>
            <a:solidFill>
              <a:srgbClr val="FBF7EE"/>
            </a:solidFill>
          </p:spPr>
          <p:txBody>
            <a:bodyPr/>
            <a:lstStyle/>
            <a:p>
              <a:endParaRPr lang="en-US"/>
            </a:p>
          </p:txBody>
        </p:sp>
        <p:sp>
          <p:nvSpPr>
            <p:cNvPr id="8" name="TextBox 8"/>
            <p:cNvSpPr txBox="1"/>
            <p:nvPr/>
          </p:nvSpPr>
          <p:spPr>
            <a:xfrm>
              <a:off x="0" y="-38100"/>
              <a:ext cx="2274951" cy="1427779"/>
            </a:xfrm>
            <a:prstGeom prst="rect">
              <a:avLst/>
            </a:prstGeom>
          </p:spPr>
          <p:txBody>
            <a:bodyPr lIns="53556" tIns="53556" rIns="53556" bIns="53556" rtlCol="0" anchor="ctr"/>
            <a:lstStyle/>
            <a:p>
              <a:pPr algn="ctr">
                <a:lnSpc>
                  <a:spcPts val="2659"/>
                </a:lnSpc>
              </a:pPr>
              <a:endParaRPr/>
            </a:p>
          </p:txBody>
        </p:sp>
      </p:grpSp>
      <p:sp>
        <p:nvSpPr>
          <p:cNvPr id="9" name="TextBox 9"/>
          <p:cNvSpPr txBox="1"/>
          <p:nvPr/>
        </p:nvSpPr>
        <p:spPr>
          <a:xfrm>
            <a:off x="6854352" y="1813217"/>
            <a:ext cx="9357947" cy="672674"/>
          </a:xfrm>
          <a:prstGeom prst="rect">
            <a:avLst/>
          </a:prstGeom>
        </p:spPr>
        <p:txBody>
          <a:bodyPr lIns="0" tIns="0" rIns="0" bIns="0" rtlCol="0" anchor="t">
            <a:spAutoFit/>
          </a:bodyPr>
          <a:lstStyle/>
          <a:p>
            <a:pPr algn="ctr">
              <a:lnSpc>
                <a:spcPts val="5448"/>
              </a:lnSpc>
            </a:pPr>
            <a:r>
              <a:rPr lang="en-US" sz="3891" dirty="0">
                <a:solidFill>
                  <a:srgbClr val="000000"/>
                </a:solidFill>
                <a:latin typeface="#9Slide05 Dear Saturday"/>
              </a:rPr>
              <a:t>d. </a:t>
            </a:r>
            <a:r>
              <a:rPr lang="en-US" sz="3891" dirty="0" err="1">
                <a:solidFill>
                  <a:srgbClr val="000000"/>
                </a:solidFill>
                <a:latin typeface="#9Slide05 Dear Saturday"/>
              </a:rPr>
              <a:t>Đề</a:t>
            </a:r>
            <a:r>
              <a:rPr lang="en-US" sz="3891" dirty="0">
                <a:solidFill>
                  <a:srgbClr val="000000"/>
                </a:solidFill>
                <a:latin typeface="#9Slide05 Dear Saturday"/>
              </a:rPr>
              <a:t> </a:t>
            </a:r>
            <a:r>
              <a:rPr lang="en-US" sz="3891" dirty="0" err="1">
                <a:solidFill>
                  <a:srgbClr val="000000"/>
                </a:solidFill>
                <a:latin typeface="#9Slide05 Dear Saturday"/>
              </a:rPr>
              <a:t>tài</a:t>
            </a:r>
            <a:r>
              <a:rPr lang="en-US" sz="3891" dirty="0">
                <a:solidFill>
                  <a:srgbClr val="000000"/>
                </a:solidFill>
                <a:latin typeface="#9Slide05 Dear Saturday"/>
              </a:rPr>
              <a:t>, </a:t>
            </a:r>
            <a:r>
              <a:rPr lang="en-US" sz="3891" dirty="0" err="1">
                <a:solidFill>
                  <a:srgbClr val="000000"/>
                </a:solidFill>
                <a:latin typeface="#9Slide05 Dear Saturday"/>
              </a:rPr>
              <a:t>chủ</a:t>
            </a:r>
            <a:r>
              <a:rPr lang="en-US" sz="3891" dirty="0">
                <a:solidFill>
                  <a:srgbClr val="000000"/>
                </a:solidFill>
                <a:latin typeface="#9Slide05 Dear Saturday"/>
              </a:rPr>
              <a:t> </a:t>
            </a:r>
            <a:r>
              <a:rPr lang="en-US" sz="3891" dirty="0" err="1">
                <a:solidFill>
                  <a:srgbClr val="000000"/>
                </a:solidFill>
                <a:latin typeface="#9Slide05 Dear Saturday"/>
              </a:rPr>
              <a:t>đề</a:t>
            </a:r>
            <a:r>
              <a:rPr lang="en-US" sz="3891" dirty="0">
                <a:solidFill>
                  <a:srgbClr val="000000"/>
                </a:solidFill>
                <a:latin typeface="#9Slide05 Dear Saturday"/>
              </a:rPr>
              <a:t>, </a:t>
            </a:r>
            <a:r>
              <a:rPr lang="en-US" sz="3891" dirty="0" err="1">
                <a:solidFill>
                  <a:srgbClr val="000000"/>
                </a:solidFill>
                <a:latin typeface="#9Slide05 Dear Saturday"/>
              </a:rPr>
              <a:t>cảm</a:t>
            </a:r>
            <a:r>
              <a:rPr lang="en-US" sz="3891" dirty="0">
                <a:solidFill>
                  <a:srgbClr val="000000"/>
                </a:solidFill>
                <a:latin typeface="#9Slide05 Dear Saturday"/>
              </a:rPr>
              <a:t> </a:t>
            </a:r>
            <a:r>
              <a:rPr lang="en-US" sz="3891" dirty="0" err="1">
                <a:solidFill>
                  <a:srgbClr val="000000"/>
                </a:solidFill>
                <a:latin typeface="#9Slide05 Dear Saturday"/>
              </a:rPr>
              <a:t>hứng</a:t>
            </a:r>
            <a:r>
              <a:rPr lang="en-US" sz="3891" dirty="0">
                <a:solidFill>
                  <a:srgbClr val="000000"/>
                </a:solidFill>
                <a:latin typeface="#9Slide05 Dear Saturday"/>
              </a:rPr>
              <a:t> </a:t>
            </a:r>
            <a:r>
              <a:rPr lang="en-US" sz="3891" dirty="0" err="1">
                <a:solidFill>
                  <a:srgbClr val="000000"/>
                </a:solidFill>
                <a:latin typeface="#9Slide05 Dear Saturday"/>
              </a:rPr>
              <a:t>chủ</a:t>
            </a:r>
            <a:r>
              <a:rPr lang="en-US" sz="3891" dirty="0">
                <a:solidFill>
                  <a:srgbClr val="000000"/>
                </a:solidFill>
                <a:latin typeface="#9Slide05 Dear Saturday"/>
              </a:rPr>
              <a:t> </a:t>
            </a:r>
            <a:r>
              <a:rPr lang="en-US" sz="3891" dirty="0" err="1">
                <a:solidFill>
                  <a:srgbClr val="000000"/>
                </a:solidFill>
                <a:latin typeface="#9Slide05 Dear Saturday"/>
              </a:rPr>
              <a:t>đạo</a:t>
            </a:r>
            <a:endParaRPr lang="en-US" sz="3891" dirty="0">
              <a:solidFill>
                <a:srgbClr val="000000"/>
              </a:solidFill>
              <a:latin typeface="#9Slide05 Dear Saturday"/>
            </a:endParaRPr>
          </a:p>
        </p:txBody>
      </p:sp>
      <p:sp>
        <p:nvSpPr>
          <p:cNvPr id="10" name="TextBox 10"/>
          <p:cNvSpPr txBox="1"/>
          <p:nvPr/>
        </p:nvSpPr>
        <p:spPr>
          <a:xfrm>
            <a:off x="5837480" y="2944812"/>
            <a:ext cx="10993525" cy="4908550"/>
          </a:xfrm>
          <a:prstGeom prst="rect">
            <a:avLst/>
          </a:prstGeom>
        </p:spPr>
        <p:txBody>
          <a:bodyPr lIns="0" tIns="0" rIns="0" bIns="0" rtlCol="0" anchor="t">
            <a:spAutoFit/>
          </a:bodyPr>
          <a:lstStyle/>
          <a:p>
            <a:pPr marL="863596" lvl="1" indent="-431798" algn="just">
              <a:lnSpc>
                <a:spcPts val="5599"/>
              </a:lnSpc>
              <a:buFont typeface="Arial"/>
              <a:buChar char="•"/>
            </a:pPr>
            <a:r>
              <a:rPr lang="en-US" sz="3999" dirty="0" err="1">
                <a:solidFill>
                  <a:srgbClr val="000000"/>
                </a:solidFill>
                <a:latin typeface="Roboto Condensed Bold"/>
              </a:rPr>
              <a:t>Đề</a:t>
            </a:r>
            <a:r>
              <a:rPr lang="en-US" sz="3999" dirty="0">
                <a:solidFill>
                  <a:srgbClr val="000000"/>
                </a:solidFill>
                <a:latin typeface="Roboto Condensed Bold"/>
              </a:rPr>
              <a:t> </a:t>
            </a:r>
            <a:r>
              <a:rPr lang="en-US" sz="3999" dirty="0" err="1">
                <a:solidFill>
                  <a:srgbClr val="000000"/>
                </a:solidFill>
                <a:latin typeface="Roboto Condensed Bold"/>
              </a:rPr>
              <a:t>tài</a:t>
            </a:r>
            <a:r>
              <a:rPr lang="en-US" sz="3999" dirty="0">
                <a:solidFill>
                  <a:srgbClr val="000000"/>
                </a:solidFill>
                <a:latin typeface="Roboto Condensed Bold"/>
              </a:rPr>
              <a:t>: </a:t>
            </a:r>
            <a:r>
              <a:rPr lang="en-US" sz="3999" dirty="0" err="1">
                <a:solidFill>
                  <a:srgbClr val="000000"/>
                </a:solidFill>
                <a:latin typeface="Roboto Condensed"/>
              </a:rPr>
              <a:t>quê</a:t>
            </a:r>
            <a:r>
              <a:rPr lang="en-US" sz="3999" dirty="0">
                <a:solidFill>
                  <a:srgbClr val="000000"/>
                </a:solidFill>
                <a:latin typeface="Roboto Condensed"/>
              </a:rPr>
              <a:t> </a:t>
            </a:r>
            <a:r>
              <a:rPr lang="en-US" sz="3999" dirty="0" err="1">
                <a:solidFill>
                  <a:srgbClr val="000000"/>
                </a:solidFill>
                <a:latin typeface="Roboto Condensed"/>
              </a:rPr>
              <a:t>hương</a:t>
            </a:r>
            <a:r>
              <a:rPr lang="en-US" sz="3999" dirty="0">
                <a:solidFill>
                  <a:srgbClr val="000000"/>
                </a:solidFill>
                <a:latin typeface="Roboto Condensed"/>
              </a:rPr>
              <a:t>, </a:t>
            </a:r>
            <a:r>
              <a:rPr lang="en-US" sz="3999" dirty="0" err="1">
                <a:solidFill>
                  <a:srgbClr val="000000"/>
                </a:solidFill>
                <a:latin typeface="Roboto Condensed"/>
              </a:rPr>
              <a:t>đất</a:t>
            </a:r>
            <a:r>
              <a:rPr lang="en-US" sz="3999" dirty="0">
                <a:solidFill>
                  <a:srgbClr val="000000"/>
                </a:solidFill>
                <a:latin typeface="Roboto Condensed"/>
              </a:rPr>
              <a:t> </a:t>
            </a:r>
            <a:r>
              <a:rPr lang="en-US" sz="3999" dirty="0" err="1">
                <a:solidFill>
                  <a:srgbClr val="000000"/>
                </a:solidFill>
                <a:latin typeface="Roboto Condensed"/>
              </a:rPr>
              <a:t>nước</a:t>
            </a:r>
            <a:endParaRPr lang="en-US" sz="3999" dirty="0">
              <a:solidFill>
                <a:srgbClr val="000000"/>
              </a:solidFill>
              <a:latin typeface="Roboto Condensed"/>
            </a:endParaRPr>
          </a:p>
          <a:p>
            <a:pPr marL="863596" lvl="1" indent="-431798" algn="just">
              <a:lnSpc>
                <a:spcPts val="5599"/>
              </a:lnSpc>
              <a:buFont typeface="Arial"/>
              <a:buChar char="•"/>
            </a:pPr>
            <a:r>
              <a:rPr lang="en-US" sz="3999" dirty="0" err="1">
                <a:solidFill>
                  <a:srgbClr val="000000"/>
                </a:solidFill>
                <a:latin typeface="Roboto Condensed Bold"/>
              </a:rPr>
              <a:t>Chủ</a:t>
            </a:r>
            <a:r>
              <a:rPr lang="en-US" sz="3999" dirty="0">
                <a:solidFill>
                  <a:srgbClr val="000000"/>
                </a:solidFill>
                <a:latin typeface="Roboto Condensed Bold"/>
              </a:rPr>
              <a:t> </a:t>
            </a:r>
            <a:r>
              <a:rPr lang="en-US" sz="3999" dirty="0" err="1">
                <a:solidFill>
                  <a:srgbClr val="000000"/>
                </a:solidFill>
                <a:latin typeface="Roboto Condensed Bold"/>
              </a:rPr>
              <a:t>đề</a:t>
            </a:r>
            <a:r>
              <a:rPr lang="en-US" sz="3999" dirty="0">
                <a:solidFill>
                  <a:srgbClr val="000000"/>
                </a:solidFill>
                <a:latin typeface="Roboto Condensed Bold"/>
              </a:rPr>
              <a:t>:</a:t>
            </a:r>
            <a:r>
              <a:rPr lang="en-US" sz="3999" dirty="0">
                <a:solidFill>
                  <a:srgbClr val="000000"/>
                </a:solidFill>
                <a:latin typeface="Roboto Condensed"/>
              </a:rPr>
              <a:t> </a:t>
            </a:r>
            <a:r>
              <a:rPr lang="en-US" sz="3999" dirty="0" err="1">
                <a:solidFill>
                  <a:srgbClr val="000000"/>
                </a:solidFill>
                <a:latin typeface="Roboto Condensed"/>
              </a:rPr>
              <a:t>khẳng</a:t>
            </a:r>
            <a:r>
              <a:rPr lang="en-US" sz="3999" dirty="0">
                <a:solidFill>
                  <a:srgbClr val="000000"/>
                </a:solidFill>
                <a:latin typeface="Roboto Condensed"/>
              </a:rPr>
              <a:t> </a:t>
            </a:r>
            <a:r>
              <a:rPr lang="en-US" sz="3999" dirty="0" err="1">
                <a:solidFill>
                  <a:srgbClr val="000000"/>
                </a:solidFill>
                <a:latin typeface="Roboto Condensed"/>
              </a:rPr>
              <a:t>định</a:t>
            </a:r>
            <a:r>
              <a:rPr lang="en-US" sz="3999" dirty="0">
                <a:solidFill>
                  <a:srgbClr val="000000"/>
                </a:solidFill>
                <a:latin typeface="Roboto Condensed"/>
              </a:rPr>
              <a:t> </a:t>
            </a:r>
            <a:r>
              <a:rPr lang="en-US" sz="3999" dirty="0" err="1">
                <a:solidFill>
                  <a:srgbClr val="000000"/>
                </a:solidFill>
                <a:latin typeface="Roboto Condensed"/>
              </a:rPr>
              <a:t>chủ</a:t>
            </a:r>
            <a:r>
              <a:rPr lang="en-US" sz="3999" dirty="0">
                <a:solidFill>
                  <a:srgbClr val="000000"/>
                </a:solidFill>
                <a:latin typeface="Roboto Condensed"/>
              </a:rPr>
              <a:t> </a:t>
            </a:r>
            <a:r>
              <a:rPr lang="en-US" sz="3999" dirty="0" err="1">
                <a:solidFill>
                  <a:srgbClr val="000000"/>
                </a:solidFill>
                <a:latin typeface="Roboto Condensed"/>
              </a:rPr>
              <a:t>quyền</a:t>
            </a:r>
            <a:r>
              <a:rPr lang="en-US" sz="3999" dirty="0">
                <a:solidFill>
                  <a:srgbClr val="000000"/>
                </a:solidFill>
                <a:latin typeface="Roboto Condensed"/>
              </a:rPr>
              <a:t> </a:t>
            </a:r>
            <a:r>
              <a:rPr lang="en-US" sz="3999" dirty="0" err="1">
                <a:solidFill>
                  <a:srgbClr val="000000"/>
                </a:solidFill>
                <a:latin typeface="Roboto Condensed"/>
              </a:rPr>
              <a:t>về</a:t>
            </a:r>
            <a:r>
              <a:rPr lang="en-US" sz="3999" dirty="0">
                <a:solidFill>
                  <a:srgbClr val="000000"/>
                </a:solidFill>
                <a:latin typeface="Roboto Condensed"/>
              </a:rPr>
              <a:t> </a:t>
            </a:r>
            <a:r>
              <a:rPr lang="en-US" sz="3999" dirty="0" err="1">
                <a:solidFill>
                  <a:srgbClr val="000000"/>
                </a:solidFill>
                <a:latin typeface="Roboto Condensed"/>
              </a:rPr>
              <a:t>lãnh</a:t>
            </a:r>
            <a:r>
              <a:rPr lang="en-US" sz="3999" dirty="0">
                <a:solidFill>
                  <a:srgbClr val="000000"/>
                </a:solidFill>
                <a:latin typeface="Roboto Condensed"/>
              </a:rPr>
              <a:t> </a:t>
            </a:r>
            <a:r>
              <a:rPr lang="en-US" sz="3999" dirty="0" err="1">
                <a:solidFill>
                  <a:srgbClr val="000000"/>
                </a:solidFill>
                <a:latin typeface="Roboto Condensed"/>
              </a:rPr>
              <a:t>thổ</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đất</a:t>
            </a:r>
            <a:r>
              <a:rPr lang="en-US" sz="3999" dirty="0">
                <a:solidFill>
                  <a:srgbClr val="000000"/>
                </a:solidFill>
                <a:latin typeface="Roboto Condensed"/>
              </a:rPr>
              <a:t> </a:t>
            </a:r>
            <a:r>
              <a:rPr lang="en-US" sz="3999" dirty="0" err="1">
                <a:solidFill>
                  <a:srgbClr val="000000"/>
                </a:solidFill>
                <a:latin typeface="Roboto Condensed"/>
              </a:rPr>
              <a:t>nước</a:t>
            </a:r>
            <a:r>
              <a:rPr lang="en-US" sz="3999" dirty="0">
                <a:solidFill>
                  <a:srgbClr val="000000"/>
                </a:solidFill>
                <a:latin typeface="Roboto Condensed"/>
              </a:rPr>
              <a:t> và ý </a:t>
            </a:r>
            <a:r>
              <a:rPr lang="en-US" sz="3999" dirty="0" err="1">
                <a:solidFill>
                  <a:srgbClr val="000000"/>
                </a:solidFill>
                <a:latin typeface="Roboto Condensed"/>
              </a:rPr>
              <a:t>chí</a:t>
            </a:r>
            <a:r>
              <a:rPr lang="en-US" sz="3999" dirty="0">
                <a:solidFill>
                  <a:srgbClr val="000000"/>
                </a:solidFill>
                <a:latin typeface="Roboto Condensed"/>
              </a:rPr>
              <a:t> </a:t>
            </a:r>
            <a:r>
              <a:rPr lang="en-US" sz="3999" dirty="0" err="1">
                <a:solidFill>
                  <a:srgbClr val="000000"/>
                </a:solidFill>
                <a:latin typeface="Roboto Condensed"/>
              </a:rPr>
              <a:t>quyết</a:t>
            </a:r>
            <a:r>
              <a:rPr lang="en-US" sz="3999" dirty="0">
                <a:solidFill>
                  <a:srgbClr val="000000"/>
                </a:solidFill>
                <a:latin typeface="Roboto Condensed"/>
              </a:rPr>
              <a:t> </a:t>
            </a:r>
            <a:r>
              <a:rPr lang="en-US" sz="3999" dirty="0" err="1">
                <a:solidFill>
                  <a:srgbClr val="000000"/>
                </a:solidFill>
                <a:latin typeface="Roboto Condensed"/>
              </a:rPr>
              <a:t>tâm</a:t>
            </a:r>
            <a:r>
              <a:rPr lang="en-US" sz="3999" dirty="0">
                <a:solidFill>
                  <a:srgbClr val="000000"/>
                </a:solidFill>
                <a:latin typeface="Roboto Condensed"/>
              </a:rPr>
              <a:t> </a:t>
            </a:r>
            <a:r>
              <a:rPr lang="en-US" sz="3999" dirty="0" err="1">
                <a:solidFill>
                  <a:srgbClr val="000000"/>
                </a:solidFill>
                <a:latin typeface="Roboto Condensed"/>
              </a:rPr>
              <a:t>bảo</a:t>
            </a:r>
            <a:r>
              <a:rPr lang="en-US" sz="3999" dirty="0">
                <a:solidFill>
                  <a:srgbClr val="000000"/>
                </a:solidFill>
                <a:latin typeface="Roboto Condensed"/>
              </a:rPr>
              <a:t> </a:t>
            </a:r>
            <a:r>
              <a:rPr lang="en-US" sz="3999" dirty="0" err="1">
                <a:solidFill>
                  <a:srgbClr val="000000"/>
                </a:solidFill>
                <a:latin typeface="Roboto Condensed"/>
              </a:rPr>
              <a:t>vệ</a:t>
            </a:r>
            <a:r>
              <a:rPr lang="en-US" sz="3999" dirty="0">
                <a:solidFill>
                  <a:srgbClr val="000000"/>
                </a:solidFill>
                <a:latin typeface="Roboto Condensed"/>
              </a:rPr>
              <a:t> </a:t>
            </a:r>
            <a:r>
              <a:rPr lang="en-US" sz="3999" dirty="0" err="1">
                <a:solidFill>
                  <a:srgbClr val="000000"/>
                </a:solidFill>
                <a:latin typeface="Roboto Condensed"/>
              </a:rPr>
              <a:t>chủ</a:t>
            </a:r>
            <a:r>
              <a:rPr lang="en-US" sz="3999" dirty="0">
                <a:solidFill>
                  <a:srgbClr val="000000"/>
                </a:solidFill>
                <a:latin typeface="Roboto Condensed"/>
              </a:rPr>
              <a:t> </a:t>
            </a:r>
            <a:r>
              <a:rPr lang="en-US" sz="3999" dirty="0" err="1">
                <a:solidFill>
                  <a:srgbClr val="000000"/>
                </a:solidFill>
                <a:latin typeface="Roboto Condensed"/>
              </a:rPr>
              <a:t>quyền</a:t>
            </a:r>
            <a:r>
              <a:rPr lang="en-US" sz="3999" dirty="0">
                <a:solidFill>
                  <a:srgbClr val="000000"/>
                </a:solidFill>
                <a:latin typeface="Roboto Condensed"/>
              </a:rPr>
              <a:t> </a:t>
            </a:r>
            <a:r>
              <a:rPr lang="en-US" sz="3999" dirty="0" err="1">
                <a:solidFill>
                  <a:srgbClr val="000000"/>
                </a:solidFill>
                <a:latin typeface="Roboto Condensed"/>
              </a:rPr>
              <a:t>đó</a:t>
            </a:r>
            <a:r>
              <a:rPr lang="en-US" sz="3999" dirty="0">
                <a:solidFill>
                  <a:srgbClr val="000000"/>
                </a:solidFill>
                <a:latin typeface="Roboto Condensed"/>
              </a:rPr>
              <a:t> </a:t>
            </a:r>
            <a:r>
              <a:rPr lang="en-US" sz="3999" dirty="0" err="1">
                <a:solidFill>
                  <a:srgbClr val="000000"/>
                </a:solidFill>
                <a:latin typeface="Roboto Condensed"/>
              </a:rPr>
              <a:t>trước</a:t>
            </a:r>
            <a:r>
              <a:rPr lang="en-US" sz="3999" dirty="0">
                <a:solidFill>
                  <a:srgbClr val="000000"/>
                </a:solidFill>
                <a:latin typeface="Roboto Condensed"/>
              </a:rPr>
              <a:t> </a:t>
            </a:r>
            <a:r>
              <a:rPr lang="en-US" sz="3999" dirty="0" err="1">
                <a:solidFill>
                  <a:srgbClr val="000000"/>
                </a:solidFill>
                <a:latin typeface="Roboto Condensed"/>
              </a:rPr>
              <a:t>mọi</a:t>
            </a:r>
            <a:r>
              <a:rPr lang="en-US" sz="3999" dirty="0">
                <a:solidFill>
                  <a:srgbClr val="000000"/>
                </a:solidFill>
                <a:latin typeface="Roboto Condensed"/>
              </a:rPr>
              <a:t> </a:t>
            </a:r>
            <a:r>
              <a:rPr lang="en-US" sz="3999" dirty="0" err="1">
                <a:solidFill>
                  <a:srgbClr val="000000"/>
                </a:solidFill>
                <a:latin typeface="Roboto Condensed"/>
              </a:rPr>
              <a:t>kẻ</a:t>
            </a:r>
            <a:r>
              <a:rPr lang="en-US" sz="3999" dirty="0">
                <a:solidFill>
                  <a:srgbClr val="000000"/>
                </a:solidFill>
                <a:latin typeface="Roboto Condensed"/>
              </a:rPr>
              <a:t> </a:t>
            </a:r>
            <a:r>
              <a:rPr lang="en-US" sz="3999" dirty="0" err="1">
                <a:solidFill>
                  <a:srgbClr val="000000"/>
                </a:solidFill>
                <a:latin typeface="Roboto Condensed"/>
              </a:rPr>
              <a:t>xâm</a:t>
            </a:r>
            <a:r>
              <a:rPr lang="en-US" sz="3999" dirty="0">
                <a:solidFill>
                  <a:srgbClr val="000000"/>
                </a:solidFill>
                <a:latin typeface="Roboto Condensed"/>
              </a:rPr>
              <a:t> </a:t>
            </a:r>
            <a:r>
              <a:rPr lang="en-US" sz="3999" dirty="0" err="1">
                <a:solidFill>
                  <a:srgbClr val="000000"/>
                </a:solidFill>
                <a:latin typeface="Roboto Condensed"/>
              </a:rPr>
              <a:t>lược</a:t>
            </a:r>
            <a:endParaRPr lang="en-US" sz="3999" dirty="0">
              <a:solidFill>
                <a:srgbClr val="000000"/>
              </a:solidFill>
              <a:latin typeface="Roboto Condensed"/>
            </a:endParaRPr>
          </a:p>
          <a:p>
            <a:pPr marL="863596" lvl="1" indent="-431798" algn="just">
              <a:lnSpc>
                <a:spcPts val="5599"/>
              </a:lnSpc>
              <a:buFont typeface="Arial"/>
              <a:buChar char="•"/>
            </a:pPr>
            <a:r>
              <a:rPr lang="en-US" sz="3999" dirty="0" err="1">
                <a:solidFill>
                  <a:srgbClr val="000000"/>
                </a:solidFill>
                <a:latin typeface="Roboto Condensed Bold"/>
              </a:rPr>
              <a:t>Cảm</a:t>
            </a:r>
            <a:r>
              <a:rPr lang="en-US" sz="3999" dirty="0">
                <a:solidFill>
                  <a:srgbClr val="000000"/>
                </a:solidFill>
                <a:latin typeface="Roboto Condensed Bold"/>
              </a:rPr>
              <a:t> </a:t>
            </a:r>
            <a:r>
              <a:rPr lang="en-US" sz="3999" dirty="0" err="1">
                <a:solidFill>
                  <a:srgbClr val="000000"/>
                </a:solidFill>
                <a:latin typeface="Roboto Condensed Bold"/>
              </a:rPr>
              <a:t>hứng</a:t>
            </a:r>
            <a:r>
              <a:rPr lang="en-US" sz="3999" dirty="0">
                <a:solidFill>
                  <a:srgbClr val="000000"/>
                </a:solidFill>
                <a:latin typeface="Roboto Condensed Bold"/>
              </a:rPr>
              <a:t> </a:t>
            </a:r>
            <a:r>
              <a:rPr lang="en-US" sz="3999" dirty="0" err="1">
                <a:solidFill>
                  <a:srgbClr val="000000"/>
                </a:solidFill>
                <a:latin typeface="Roboto Condensed Bold"/>
              </a:rPr>
              <a:t>chủ</a:t>
            </a:r>
            <a:r>
              <a:rPr lang="en-US" sz="3999" dirty="0">
                <a:solidFill>
                  <a:srgbClr val="000000"/>
                </a:solidFill>
                <a:latin typeface="Roboto Condensed Bold"/>
              </a:rPr>
              <a:t> </a:t>
            </a:r>
            <a:r>
              <a:rPr lang="en-US" sz="3999" dirty="0" err="1">
                <a:solidFill>
                  <a:srgbClr val="000000"/>
                </a:solidFill>
                <a:latin typeface="Roboto Condensed Bold"/>
              </a:rPr>
              <a:t>đạo</a:t>
            </a:r>
            <a:r>
              <a:rPr lang="en-US" sz="3999" dirty="0">
                <a:solidFill>
                  <a:srgbClr val="000000"/>
                </a:solidFill>
                <a:latin typeface="Roboto Condensed Bold"/>
              </a:rPr>
              <a:t>: </a:t>
            </a:r>
            <a:r>
              <a:rPr lang="en-US" sz="3999" dirty="0" err="1">
                <a:solidFill>
                  <a:srgbClr val="000000"/>
                </a:solidFill>
                <a:latin typeface="Roboto Condensed Bold"/>
              </a:rPr>
              <a:t>tình</a:t>
            </a:r>
            <a:r>
              <a:rPr lang="en-US" sz="3999" dirty="0">
                <a:solidFill>
                  <a:srgbClr val="000000"/>
                </a:solidFill>
                <a:latin typeface="Roboto Condensed"/>
              </a:rPr>
              <a:t> </a:t>
            </a:r>
            <a:r>
              <a:rPr lang="en-US" sz="3999" dirty="0" err="1">
                <a:solidFill>
                  <a:srgbClr val="000000"/>
                </a:solidFill>
                <a:latin typeface="Roboto Condensed"/>
              </a:rPr>
              <a:t>cảm</a:t>
            </a:r>
            <a:r>
              <a:rPr lang="en-US" sz="3999" dirty="0">
                <a:solidFill>
                  <a:srgbClr val="000000"/>
                </a:solidFill>
                <a:latin typeface="Roboto Condensed"/>
              </a:rPr>
              <a:t> </a:t>
            </a:r>
            <a:r>
              <a:rPr lang="en-US" sz="3999" dirty="0" err="1">
                <a:solidFill>
                  <a:srgbClr val="000000"/>
                </a:solidFill>
                <a:latin typeface="Roboto Condensed"/>
              </a:rPr>
              <a:t>yêu</a:t>
            </a:r>
            <a:r>
              <a:rPr lang="en-US" sz="3999" dirty="0">
                <a:solidFill>
                  <a:srgbClr val="000000"/>
                </a:solidFill>
                <a:latin typeface="Roboto Condensed"/>
              </a:rPr>
              <a:t> </a:t>
            </a:r>
            <a:r>
              <a:rPr lang="en-US" sz="3999" dirty="0" err="1">
                <a:solidFill>
                  <a:srgbClr val="000000"/>
                </a:solidFill>
                <a:latin typeface="Roboto Condensed"/>
              </a:rPr>
              <a:t>nước</a:t>
            </a:r>
            <a:r>
              <a:rPr lang="en-US" sz="3999" dirty="0">
                <a:solidFill>
                  <a:srgbClr val="000000"/>
                </a:solidFill>
                <a:latin typeface="Roboto Condensed"/>
              </a:rPr>
              <a:t> </a:t>
            </a:r>
            <a:r>
              <a:rPr lang="en-US" sz="3999" dirty="0" err="1">
                <a:solidFill>
                  <a:srgbClr val="000000"/>
                </a:solidFill>
                <a:latin typeface="Roboto Condensed"/>
              </a:rPr>
              <a:t>mãnh</a:t>
            </a:r>
            <a:r>
              <a:rPr lang="en-US" sz="3999" dirty="0">
                <a:solidFill>
                  <a:srgbClr val="000000"/>
                </a:solidFill>
                <a:latin typeface="Roboto Condensed"/>
              </a:rPr>
              <a:t> </a:t>
            </a:r>
            <a:r>
              <a:rPr lang="en-US" sz="3999" dirty="0" err="1">
                <a:solidFill>
                  <a:srgbClr val="000000"/>
                </a:solidFill>
                <a:latin typeface="Roboto Condensed"/>
              </a:rPr>
              <a:t>liệt</a:t>
            </a:r>
            <a:r>
              <a:rPr lang="en-US" sz="3999" dirty="0">
                <a:solidFill>
                  <a:srgbClr val="000000"/>
                </a:solidFill>
                <a:latin typeface="Roboto Condensed"/>
              </a:rPr>
              <a:t>, </a:t>
            </a:r>
            <a:r>
              <a:rPr lang="en-US" sz="3999" dirty="0" err="1">
                <a:solidFill>
                  <a:srgbClr val="000000"/>
                </a:solidFill>
                <a:latin typeface="Roboto Condensed"/>
              </a:rPr>
              <a:t>lòng</a:t>
            </a:r>
            <a:r>
              <a:rPr lang="en-US" sz="3999" dirty="0">
                <a:solidFill>
                  <a:srgbClr val="000000"/>
                </a:solidFill>
                <a:latin typeface="Roboto Condensed"/>
              </a:rPr>
              <a:t> </a:t>
            </a:r>
            <a:r>
              <a:rPr lang="en-US" sz="3999" dirty="0" err="1">
                <a:solidFill>
                  <a:srgbClr val="000000"/>
                </a:solidFill>
                <a:latin typeface="Roboto Condensed"/>
              </a:rPr>
              <a:t>tự</a:t>
            </a:r>
            <a:r>
              <a:rPr lang="en-US" sz="3999" dirty="0">
                <a:solidFill>
                  <a:srgbClr val="000000"/>
                </a:solidFill>
                <a:latin typeface="Roboto Condensed"/>
              </a:rPr>
              <a:t> </a:t>
            </a:r>
            <a:r>
              <a:rPr lang="en-US" sz="3999" dirty="0" err="1">
                <a:solidFill>
                  <a:srgbClr val="000000"/>
                </a:solidFill>
                <a:latin typeface="Roboto Condensed"/>
              </a:rPr>
              <a:t>tôn</a:t>
            </a:r>
            <a:r>
              <a:rPr lang="en-US" sz="3999" dirty="0">
                <a:solidFill>
                  <a:srgbClr val="000000"/>
                </a:solidFill>
                <a:latin typeface="Roboto Condensed"/>
              </a:rPr>
              <a:t> </a:t>
            </a:r>
            <a:r>
              <a:rPr lang="en-US" sz="3999" dirty="0" err="1">
                <a:solidFill>
                  <a:srgbClr val="000000"/>
                </a:solidFill>
                <a:latin typeface="Roboto Condensed"/>
              </a:rPr>
              <a:t>dân</a:t>
            </a:r>
            <a:r>
              <a:rPr lang="en-US" sz="3999" dirty="0">
                <a:solidFill>
                  <a:srgbClr val="000000"/>
                </a:solidFill>
                <a:latin typeface="Roboto Condensed"/>
              </a:rPr>
              <a:t> </a:t>
            </a:r>
            <a:r>
              <a:rPr lang="en-US" sz="3999" dirty="0" err="1">
                <a:solidFill>
                  <a:srgbClr val="000000"/>
                </a:solidFill>
                <a:latin typeface="Roboto Condensed"/>
              </a:rPr>
              <a:t>tộc</a:t>
            </a:r>
            <a:r>
              <a:rPr lang="en-US" sz="3999" dirty="0">
                <a:solidFill>
                  <a:srgbClr val="000000"/>
                </a:solidFill>
                <a:latin typeface="Roboto Condensed"/>
              </a:rPr>
              <a:t> </a:t>
            </a:r>
            <a:r>
              <a:rPr lang="en-US" sz="3999" dirty="0" err="1">
                <a:solidFill>
                  <a:srgbClr val="000000"/>
                </a:solidFill>
                <a:latin typeface="Roboto Condensed"/>
              </a:rPr>
              <a:t>sâu</a:t>
            </a:r>
            <a:r>
              <a:rPr lang="en-US" sz="3999" dirty="0">
                <a:solidFill>
                  <a:srgbClr val="000000"/>
                </a:solidFill>
                <a:latin typeface="Roboto Condensed"/>
              </a:rPr>
              <a:t> </a:t>
            </a:r>
            <a:r>
              <a:rPr lang="en-US" sz="3999" dirty="0" err="1">
                <a:solidFill>
                  <a:srgbClr val="000000"/>
                </a:solidFill>
                <a:latin typeface="Roboto Condensed"/>
              </a:rPr>
              <a:t>sắc</a:t>
            </a:r>
            <a:r>
              <a:rPr lang="en-US" sz="3999" dirty="0">
                <a:solidFill>
                  <a:srgbClr val="000000"/>
                </a:solidFill>
                <a:latin typeface="Roboto Condensed"/>
              </a:rPr>
              <a:t> và ý </a:t>
            </a:r>
            <a:r>
              <a:rPr lang="en-US" sz="3999" dirty="0" err="1">
                <a:solidFill>
                  <a:srgbClr val="000000"/>
                </a:solidFill>
                <a:latin typeface="Roboto Condensed"/>
              </a:rPr>
              <a:t>thức</a:t>
            </a:r>
            <a:r>
              <a:rPr lang="en-US" sz="3999" dirty="0">
                <a:solidFill>
                  <a:srgbClr val="000000"/>
                </a:solidFill>
                <a:latin typeface="Roboto Condensed"/>
              </a:rPr>
              <a:t> </a:t>
            </a:r>
            <a:r>
              <a:rPr lang="en-US" sz="3999" dirty="0" err="1">
                <a:solidFill>
                  <a:srgbClr val="000000"/>
                </a:solidFill>
                <a:latin typeface="Roboto Condensed"/>
              </a:rPr>
              <a:t>về</a:t>
            </a:r>
            <a:r>
              <a:rPr lang="en-US" sz="3999" dirty="0">
                <a:solidFill>
                  <a:srgbClr val="000000"/>
                </a:solidFill>
                <a:latin typeface="Roboto Condensed"/>
              </a:rPr>
              <a:t> </a:t>
            </a:r>
            <a:r>
              <a:rPr lang="en-US" sz="3999" dirty="0" err="1">
                <a:solidFill>
                  <a:srgbClr val="000000"/>
                </a:solidFill>
                <a:latin typeface="Roboto Condensed"/>
              </a:rPr>
              <a:t>chủ</a:t>
            </a:r>
            <a:r>
              <a:rPr lang="en-US" sz="3999" dirty="0">
                <a:solidFill>
                  <a:srgbClr val="000000"/>
                </a:solidFill>
                <a:latin typeface="Roboto Condensed"/>
              </a:rPr>
              <a:t> </a:t>
            </a:r>
            <a:r>
              <a:rPr lang="en-US" sz="3999" dirty="0" err="1">
                <a:solidFill>
                  <a:srgbClr val="000000"/>
                </a:solidFill>
                <a:latin typeface="Roboto Condensed"/>
              </a:rPr>
              <a:t>quyền</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dân</a:t>
            </a:r>
            <a:r>
              <a:rPr lang="en-US" sz="3999" dirty="0">
                <a:solidFill>
                  <a:srgbClr val="000000"/>
                </a:solidFill>
                <a:latin typeface="Roboto Condensed"/>
              </a:rPr>
              <a:t> </a:t>
            </a:r>
            <a:r>
              <a:rPr lang="en-US" sz="3999" dirty="0" err="1">
                <a:solidFill>
                  <a:srgbClr val="000000"/>
                </a:solidFill>
                <a:latin typeface="Roboto Condensed"/>
              </a:rPr>
              <a:t>tộc</a:t>
            </a:r>
            <a:r>
              <a:rPr lang="en-US" sz="3999" dirty="0">
                <a:solidFill>
                  <a:srgbClr val="000000"/>
                </a:solidFill>
                <a:latin typeface="Roboto Condensed"/>
              </a:rPr>
              <a:t>.</a:t>
            </a:r>
          </a:p>
        </p:txBody>
      </p:sp>
      <p:grpSp>
        <p:nvGrpSpPr>
          <p:cNvPr id="11" name="Group 11"/>
          <p:cNvGrpSpPr/>
          <p:nvPr/>
        </p:nvGrpSpPr>
        <p:grpSpPr>
          <a:xfrm>
            <a:off x="1028700" y="1363820"/>
            <a:ext cx="3701846" cy="7620534"/>
            <a:chOff x="0" y="0"/>
            <a:chExt cx="974972" cy="2007054"/>
          </a:xfrm>
        </p:grpSpPr>
        <p:sp>
          <p:nvSpPr>
            <p:cNvPr id="12" name="Freeform 12"/>
            <p:cNvSpPr/>
            <p:nvPr/>
          </p:nvSpPr>
          <p:spPr>
            <a:xfrm>
              <a:off x="0" y="0"/>
              <a:ext cx="974972" cy="2007054"/>
            </a:xfrm>
            <a:custGeom>
              <a:avLst/>
              <a:gdLst/>
              <a:ahLst/>
              <a:cxnLst/>
              <a:rect l="l" t="t" r="r" b="b"/>
              <a:pathLst>
                <a:path w="974972" h="2007054">
                  <a:moveTo>
                    <a:pt x="0" y="0"/>
                  </a:moveTo>
                  <a:lnTo>
                    <a:pt x="974972" y="0"/>
                  </a:lnTo>
                  <a:lnTo>
                    <a:pt x="974972" y="2007054"/>
                  </a:lnTo>
                  <a:lnTo>
                    <a:pt x="0" y="2007054"/>
                  </a:lnTo>
                  <a:close/>
                </a:path>
              </a:pathLst>
            </a:custGeom>
            <a:solidFill>
              <a:srgbClr val="FBF7EE"/>
            </a:solidFill>
          </p:spPr>
          <p:txBody>
            <a:bodyPr/>
            <a:lstStyle/>
            <a:p>
              <a:endParaRPr lang="en-US"/>
            </a:p>
          </p:txBody>
        </p:sp>
        <p:sp>
          <p:nvSpPr>
            <p:cNvPr id="13" name="TextBox 13"/>
            <p:cNvSpPr txBox="1"/>
            <p:nvPr/>
          </p:nvSpPr>
          <p:spPr>
            <a:xfrm>
              <a:off x="0" y="-38100"/>
              <a:ext cx="974972" cy="2045154"/>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482456" y="2159509"/>
            <a:ext cx="2794333" cy="6761546"/>
          </a:xfrm>
          <a:prstGeom prst="rect">
            <a:avLst/>
          </a:prstGeom>
        </p:spPr>
        <p:txBody>
          <a:bodyPr lIns="0" tIns="0" rIns="0" bIns="0" rtlCol="0" anchor="t">
            <a:spAutoFit/>
          </a:bodyPr>
          <a:lstStyle/>
          <a:p>
            <a:pPr algn="ctr">
              <a:lnSpc>
                <a:spcPts val="8991"/>
              </a:lnSpc>
            </a:pPr>
            <a:r>
              <a:rPr lang="en-US" sz="6422">
                <a:solidFill>
                  <a:srgbClr val="000000"/>
                </a:solidFill>
                <a:latin typeface="#9Slide05 Dear Saturday"/>
              </a:rPr>
              <a:t>3.2. Đọc-hiểu văn bản</a:t>
            </a:r>
          </a:p>
          <a:p>
            <a:pPr algn="ctr">
              <a:lnSpc>
                <a:spcPts val="8991"/>
              </a:lnSpc>
            </a:pPr>
            <a:endParaRPr lang="en-US" sz="6422">
              <a:solidFill>
                <a:srgbClr val="000000"/>
              </a:solidFill>
              <a:latin typeface="#9Slide05 Dear Saturday"/>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down)">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2158968" y="2083811"/>
            <a:ext cx="8792766" cy="1137285"/>
          </a:xfrm>
          <a:prstGeom prst="rect">
            <a:avLst/>
          </a:prstGeom>
        </p:spPr>
        <p:txBody>
          <a:bodyPr lIns="0" tIns="0" rIns="0" bIns="0" rtlCol="0" anchor="t">
            <a:spAutoFit/>
          </a:bodyPr>
          <a:lstStyle/>
          <a:p>
            <a:pPr algn="ctr">
              <a:lnSpc>
                <a:spcPts val="9240"/>
              </a:lnSpc>
            </a:pPr>
            <a:r>
              <a:rPr lang="en-US" sz="6600">
                <a:solidFill>
                  <a:srgbClr val="F4B006"/>
                </a:solidFill>
                <a:latin typeface="#9Slide05 Dear Saturday"/>
              </a:rPr>
              <a:t>Suy ngẫm và phản hồi</a:t>
            </a:r>
          </a:p>
        </p:txBody>
      </p:sp>
      <p:sp>
        <p:nvSpPr>
          <p:cNvPr id="3" name="TextBox 3"/>
          <p:cNvSpPr txBox="1"/>
          <p:nvPr/>
        </p:nvSpPr>
        <p:spPr>
          <a:xfrm>
            <a:off x="1057026" y="3573325"/>
            <a:ext cx="13301308" cy="4436745"/>
          </a:xfrm>
          <a:prstGeom prst="rect">
            <a:avLst/>
          </a:prstGeom>
        </p:spPr>
        <p:txBody>
          <a:bodyPr lIns="0" tIns="0" rIns="0" bIns="0" rtlCol="0" anchor="t">
            <a:spAutoFit/>
          </a:bodyPr>
          <a:lstStyle/>
          <a:p>
            <a:pPr algn="just">
              <a:lnSpc>
                <a:spcPts val="7065"/>
              </a:lnSpc>
            </a:pPr>
            <a:r>
              <a:rPr lang="en-US" sz="4500" dirty="0">
                <a:solidFill>
                  <a:srgbClr val="FBF7EE"/>
                </a:solidFill>
                <a:latin typeface="Roboto Condensed"/>
              </a:rPr>
              <a:t>(?) Em </a:t>
            </a:r>
            <a:r>
              <a:rPr lang="en-US" sz="4500" dirty="0" err="1">
                <a:solidFill>
                  <a:srgbClr val="FBF7EE"/>
                </a:solidFill>
                <a:latin typeface="Roboto Condensed"/>
              </a:rPr>
              <a:t>rút</a:t>
            </a:r>
            <a:r>
              <a:rPr lang="en-US" sz="4500" dirty="0">
                <a:solidFill>
                  <a:srgbClr val="FBF7EE"/>
                </a:solidFill>
                <a:latin typeface="Roboto Condensed"/>
              </a:rPr>
              <a:t> </a:t>
            </a:r>
            <a:r>
              <a:rPr lang="en-US" sz="4500" dirty="0" err="1">
                <a:solidFill>
                  <a:srgbClr val="FBF7EE"/>
                </a:solidFill>
                <a:latin typeface="Roboto Condensed"/>
              </a:rPr>
              <a:t>ra</a:t>
            </a:r>
            <a:r>
              <a:rPr lang="en-US" sz="4500" dirty="0">
                <a:solidFill>
                  <a:srgbClr val="FBF7EE"/>
                </a:solidFill>
                <a:latin typeface="Roboto Condensed"/>
              </a:rPr>
              <a:t> </a:t>
            </a:r>
            <a:r>
              <a:rPr lang="en-US" sz="4500" dirty="0" err="1">
                <a:solidFill>
                  <a:srgbClr val="FBF7EE"/>
                </a:solidFill>
                <a:latin typeface="Roboto Condensed"/>
              </a:rPr>
              <a:t>được</a:t>
            </a:r>
            <a:r>
              <a:rPr lang="en-US" sz="4500" dirty="0">
                <a:solidFill>
                  <a:srgbClr val="FBF7EE"/>
                </a:solidFill>
                <a:latin typeface="Roboto Condensed"/>
              </a:rPr>
              <a:t> </a:t>
            </a:r>
            <a:r>
              <a:rPr lang="en-US" sz="4500" dirty="0" err="1">
                <a:solidFill>
                  <a:srgbClr val="FBF7EE"/>
                </a:solidFill>
                <a:latin typeface="Roboto Condensed"/>
              </a:rPr>
              <a:t>nhận</a:t>
            </a:r>
            <a:r>
              <a:rPr lang="en-US" sz="4500" dirty="0">
                <a:solidFill>
                  <a:srgbClr val="FBF7EE"/>
                </a:solidFill>
                <a:latin typeface="Roboto Condensed"/>
              </a:rPr>
              <a:t> </a:t>
            </a:r>
            <a:r>
              <a:rPr lang="en-US" sz="4500" dirty="0" err="1">
                <a:solidFill>
                  <a:srgbClr val="FBF7EE"/>
                </a:solidFill>
                <a:latin typeface="Roboto Condensed"/>
              </a:rPr>
              <a:t>thức</a:t>
            </a:r>
            <a:r>
              <a:rPr lang="en-US" sz="4500" dirty="0">
                <a:solidFill>
                  <a:srgbClr val="FBF7EE"/>
                </a:solidFill>
                <a:latin typeface="Roboto Condensed"/>
              </a:rPr>
              <a:t> </a:t>
            </a:r>
            <a:r>
              <a:rPr lang="en-US" sz="4500" dirty="0" err="1">
                <a:solidFill>
                  <a:srgbClr val="FBF7EE"/>
                </a:solidFill>
                <a:latin typeface="Roboto Condensed"/>
              </a:rPr>
              <a:t>gì</a:t>
            </a:r>
            <a:r>
              <a:rPr lang="en-US" sz="4500" dirty="0">
                <a:solidFill>
                  <a:srgbClr val="FBF7EE"/>
                </a:solidFill>
                <a:latin typeface="Roboto Condensed"/>
              </a:rPr>
              <a:t> </a:t>
            </a:r>
            <a:r>
              <a:rPr lang="en-US" sz="4500" dirty="0" err="1">
                <a:solidFill>
                  <a:srgbClr val="FBF7EE"/>
                </a:solidFill>
                <a:latin typeface="Roboto Condensed"/>
              </a:rPr>
              <a:t>cho</a:t>
            </a:r>
            <a:r>
              <a:rPr lang="en-US" sz="4500" dirty="0">
                <a:solidFill>
                  <a:srgbClr val="FBF7EE"/>
                </a:solidFill>
                <a:latin typeface="Roboto Condensed"/>
              </a:rPr>
              <a:t> </a:t>
            </a:r>
            <a:r>
              <a:rPr lang="en-US" sz="4500" dirty="0" err="1">
                <a:solidFill>
                  <a:srgbClr val="FBF7EE"/>
                </a:solidFill>
                <a:latin typeface="Roboto Condensed"/>
              </a:rPr>
              <a:t>bản</a:t>
            </a:r>
            <a:r>
              <a:rPr lang="en-US" sz="4500" dirty="0">
                <a:solidFill>
                  <a:srgbClr val="FBF7EE"/>
                </a:solidFill>
                <a:latin typeface="Roboto Condensed"/>
              </a:rPr>
              <a:t> </a:t>
            </a:r>
            <a:r>
              <a:rPr lang="en-US" sz="4500" dirty="0" err="1">
                <a:solidFill>
                  <a:srgbClr val="FBF7EE"/>
                </a:solidFill>
                <a:latin typeface="Roboto Condensed"/>
              </a:rPr>
              <a:t>thân</a:t>
            </a:r>
            <a:r>
              <a:rPr lang="en-US" sz="4500" dirty="0">
                <a:solidFill>
                  <a:srgbClr val="FBF7EE"/>
                </a:solidFill>
                <a:latin typeface="Roboto Condensed"/>
              </a:rPr>
              <a:t> </a:t>
            </a:r>
            <a:r>
              <a:rPr lang="en-US" sz="4500" dirty="0" err="1">
                <a:solidFill>
                  <a:srgbClr val="FBF7EE"/>
                </a:solidFill>
                <a:latin typeface="Roboto Condensed"/>
              </a:rPr>
              <a:t>sau</a:t>
            </a:r>
            <a:r>
              <a:rPr lang="en-US" sz="4500" dirty="0">
                <a:solidFill>
                  <a:srgbClr val="FBF7EE"/>
                </a:solidFill>
                <a:latin typeface="Roboto Condensed"/>
              </a:rPr>
              <a:t> </a:t>
            </a:r>
            <a:r>
              <a:rPr lang="en-US" sz="4500" dirty="0" err="1">
                <a:solidFill>
                  <a:srgbClr val="FBF7EE"/>
                </a:solidFill>
                <a:latin typeface="Roboto Condensed"/>
              </a:rPr>
              <a:t>khi</a:t>
            </a:r>
            <a:r>
              <a:rPr lang="en-US" sz="4500" dirty="0">
                <a:solidFill>
                  <a:srgbClr val="FBF7EE"/>
                </a:solidFill>
                <a:latin typeface="Roboto Condensed"/>
              </a:rPr>
              <a:t> </a:t>
            </a:r>
            <a:r>
              <a:rPr lang="en-US" sz="4500" dirty="0" err="1">
                <a:solidFill>
                  <a:srgbClr val="FBF7EE"/>
                </a:solidFill>
                <a:latin typeface="Roboto Condensed"/>
              </a:rPr>
              <a:t>học</a:t>
            </a:r>
            <a:r>
              <a:rPr lang="en-US" sz="4500" dirty="0">
                <a:solidFill>
                  <a:srgbClr val="FBF7EE"/>
                </a:solidFill>
                <a:latin typeface="Roboto Condensed"/>
              </a:rPr>
              <a:t> </a:t>
            </a:r>
            <a:r>
              <a:rPr lang="en-US" sz="4500" dirty="0" err="1">
                <a:solidFill>
                  <a:srgbClr val="FBF7EE"/>
                </a:solidFill>
                <a:latin typeface="Roboto Condensed"/>
              </a:rPr>
              <a:t>bài</a:t>
            </a:r>
            <a:r>
              <a:rPr lang="en-US" sz="4500" dirty="0">
                <a:solidFill>
                  <a:srgbClr val="FBF7EE"/>
                </a:solidFill>
                <a:latin typeface="Roboto Condensed"/>
              </a:rPr>
              <a:t> </a:t>
            </a:r>
            <a:r>
              <a:rPr lang="en-US" sz="4500" dirty="0" err="1">
                <a:solidFill>
                  <a:srgbClr val="FBF7EE"/>
                </a:solidFill>
                <a:latin typeface="Roboto Condensed"/>
              </a:rPr>
              <a:t>thơ</a:t>
            </a:r>
            <a:r>
              <a:rPr lang="en-US" sz="4500" dirty="0">
                <a:solidFill>
                  <a:srgbClr val="FBF7EE"/>
                </a:solidFill>
                <a:latin typeface="Roboto Condensed"/>
              </a:rPr>
              <a:t> </a:t>
            </a:r>
            <a:r>
              <a:rPr lang="en-US" sz="4500" dirty="0" err="1">
                <a:solidFill>
                  <a:srgbClr val="FBF7EE"/>
                </a:solidFill>
                <a:latin typeface="Roboto Condensed"/>
              </a:rPr>
              <a:t>này</a:t>
            </a:r>
            <a:r>
              <a:rPr lang="en-US" sz="4500" dirty="0">
                <a:solidFill>
                  <a:srgbClr val="FBF7EE"/>
                </a:solidFill>
                <a:latin typeface="Roboto Condensed"/>
              </a:rPr>
              <a:t>? </a:t>
            </a:r>
          </a:p>
          <a:p>
            <a:pPr algn="just">
              <a:lnSpc>
                <a:spcPts val="7065"/>
              </a:lnSpc>
            </a:pPr>
            <a:r>
              <a:rPr lang="en-US" sz="4500" dirty="0">
                <a:solidFill>
                  <a:srgbClr val="FBF7EE"/>
                </a:solidFill>
                <a:latin typeface="Roboto Condensed"/>
              </a:rPr>
              <a:t>(?) </a:t>
            </a:r>
            <a:r>
              <a:rPr lang="en-US" sz="4500" dirty="0" err="1">
                <a:solidFill>
                  <a:srgbClr val="FBF7EE"/>
                </a:solidFill>
                <a:latin typeface="Roboto Condensed"/>
              </a:rPr>
              <a:t>Nêu</a:t>
            </a:r>
            <a:r>
              <a:rPr lang="en-US" sz="4500" dirty="0">
                <a:solidFill>
                  <a:srgbClr val="FBF7EE"/>
                </a:solidFill>
                <a:latin typeface="Roboto Condensed"/>
              </a:rPr>
              <a:t> </a:t>
            </a:r>
            <a:r>
              <a:rPr lang="en-US" sz="4500" dirty="0" err="1">
                <a:solidFill>
                  <a:srgbClr val="FBF7EE"/>
                </a:solidFill>
                <a:latin typeface="Roboto Condensed"/>
              </a:rPr>
              <a:t>một</a:t>
            </a:r>
            <a:r>
              <a:rPr lang="en-US" sz="4500" dirty="0">
                <a:solidFill>
                  <a:srgbClr val="FBF7EE"/>
                </a:solidFill>
                <a:latin typeface="Roboto Condensed"/>
              </a:rPr>
              <a:t> </a:t>
            </a:r>
            <a:r>
              <a:rPr lang="en-US" sz="4500" dirty="0" err="1">
                <a:solidFill>
                  <a:srgbClr val="FBF7EE"/>
                </a:solidFill>
                <a:latin typeface="Roboto Condensed"/>
              </a:rPr>
              <a:t>số</a:t>
            </a:r>
            <a:r>
              <a:rPr lang="en-US" sz="4500" dirty="0">
                <a:solidFill>
                  <a:srgbClr val="FBF7EE"/>
                </a:solidFill>
                <a:latin typeface="Roboto Condensed"/>
              </a:rPr>
              <a:t> </a:t>
            </a:r>
            <a:r>
              <a:rPr lang="en-US" sz="4500" dirty="0" err="1">
                <a:solidFill>
                  <a:srgbClr val="FBF7EE"/>
                </a:solidFill>
                <a:latin typeface="Roboto Condensed"/>
              </a:rPr>
              <a:t>cứ</a:t>
            </a:r>
            <a:r>
              <a:rPr lang="en-US" sz="4500" dirty="0">
                <a:solidFill>
                  <a:srgbClr val="FBF7EE"/>
                </a:solidFill>
                <a:latin typeface="Roboto Condensed"/>
              </a:rPr>
              <a:t> </a:t>
            </a:r>
            <a:r>
              <a:rPr lang="en-US" sz="4500" dirty="0" err="1">
                <a:solidFill>
                  <a:srgbClr val="FBF7EE"/>
                </a:solidFill>
                <a:latin typeface="Roboto Condensed"/>
              </a:rPr>
              <a:t>liệu</a:t>
            </a:r>
            <a:r>
              <a:rPr lang="en-US" sz="4500" dirty="0">
                <a:solidFill>
                  <a:srgbClr val="FBF7EE"/>
                </a:solidFill>
                <a:latin typeface="Roboto Condensed"/>
              </a:rPr>
              <a:t> </a:t>
            </a:r>
            <a:r>
              <a:rPr lang="en-US" sz="4500" dirty="0" err="1">
                <a:solidFill>
                  <a:srgbClr val="FBF7EE"/>
                </a:solidFill>
                <a:latin typeface="Roboto Condensed"/>
              </a:rPr>
              <a:t>lấy</a:t>
            </a:r>
            <a:r>
              <a:rPr lang="en-US" sz="4500" dirty="0">
                <a:solidFill>
                  <a:srgbClr val="FBF7EE"/>
                </a:solidFill>
                <a:latin typeface="Roboto Condensed"/>
              </a:rPr>
              <a:t> </a:t>
            </a:r>
            <a:r>
              <a:rPr lang="en-US" sz="4500" dirty="0" err="1">
                <a:solidFill>
                  <a:srgbClr val="FBF7EE"/>
                </a:solidFill>
                <a:latin typeface="Roboto Condensed"/>
              </a:rPr>
              <a:t>từ</a:t>
            </a:r>
            <a:r>
              <a:rPr lang="en-US" sz="4500" dirty="0">
                <a:solidFill>
                  <a:srgbClr val="FBF7EE"/>
                </a:solidFill>
                <a:latin typeface="Roboto Condensed"/>
              </a:rPr>
              <a:t> </a:t>
            </a:r>
            <a:r>
              <a:rPr lang="en-US" sz="4500" dirty="0" err="1">
                <a:solidFill>
                  <a:srgbClr val="FBF7EE"/>
                </a:solidFill>
                <a:latin typeface="Roboto Condensed"/>
              </a:rPr>
              <a:t>lịch</a:t>
            </a:r>
            <a:r>
              <a:rPr lang="en-US" sz="4500" dirty="0">
                <a:solidFill>
                  <a:srgbClr val="FBF7EE"/>
                </a:solidFill>
                <a:latin typeface="Roboto Condensed"/>
              </a:rPr>
              <a:t> </a:t>
            </a:r>
            <a:r>
              <a:rPr lang="en-US" sz="4500" dirty="0" err="1">
                <a:solidFill>
                  <a:srgbClr val="FBF7EE"/>
                </a:solidFill>
                <a:latin typeface="Roboto Condensed"/>
              </a:rPr>
              <a:t>sử</a:t>
            </a:r>
            <a:r>
              <a:rPr lang="en-US" sz="4500" dirty="0">
                <a:solidFill>
                  <a:srgbClr val="FBF7EE"/>
                </a:solidFill>
                <a:latin typeface="Roboto Condensed"/>
              </a:rPr>
              <a:t> </a:t>
            </a:r>
            <a:r>
              <a:rPr lang="en-US" sz="4500" dirty="0" err="1">
                <a:solidFill>
                  <a:srgbClr val="FBF7EE"/>
                </a:solidFill>
                <a:latin typeface="Roboto Condensed"/>
              </a:rPr>
              <a:t>hoặc</a:t>
            </a:r>
            <a:r>
              <a:rPr lang="en-US" sz="4500" dirty="0">
                <a:solidFill>
                  <a:srgbClr val="FBF7EE"/>
                </a:solidFill>
                <a:latin typeface="Roboto Condensed"/>
              </a:rPr>
              <a:t> </a:t>
            </a:r>
            <a:r>
              <a:rPr lang="en-US" sz="4500" dirty="0" err="1">
                <a:solidFill>
                  <a:srgbClr val="FBF7EE"/>
                </a:solidFill>
                <a:latin typeface="Roboto Condensed"/>
              </a:rPr>
              <a:t>văn</a:t>
            </a:r>
            <a:r>
              <a:rPr lang="en-US" sz="4500" dirty="0">
                <a:solidFill>
                  <a:srgbClr val="FBF7EE"/>
                </a:solidFill>
                <a:latin typeface="Roboto Condensed"/>
              </a:rPr>
              <a:t> </a:t>
            </a:r>
            <a:r>
              <a:rPr lang="en-US" sz="4500" dirty="0" err="1">
                <a:solidFill>
                  <a:srgbClr val="FBF7EE"/>
                </a:solidFill>
                <a:latin typeface="Roboto Condensed"/>
              </a:rPr>
              <a:t>chương</a:t>
            </a:r>
            <a:r>
              <a:rPr lang="en-US" sz="4500" dirty="0">
                <a:solidFill>
                  <a:srgbClr val="FBF7EE"/>
                </a:solidFill>
                <a:latin typeface="Roboto Condensed"/>
              </a:rPr>
              <a:t> </a:t>
            </a:r>
            <a:r>
              <a:rPr lang="en-US" sz="4500" dirty="0" err="1">
                <a:solidFill>
                  <a:srgbClr val="FBF7EE"/>
                </a:solidFill>
                <a:latin typeface="Roboto Condensed"/>
              </a:rPr>
              <a:t>cho</a:t>
            </a:r>
            <a:r>
              <a:rPr lang="en-US" sz="4500" dirty="0">
                <a:solidFill>
                  <a:srgbClr val="FBF7EE"/>
                </a:solidFill>
                <a:latin typeface="Roboto Condensed"/>
              </a:rPr>
              <a:t> </a:t>
            </a:r>
            <a:r>
              <a:rPr lang="en-US" sz="4500" dirty="0" err="1">
                <a:solidFill>
                  <a:srgbClr val="FBF7EE"/>
                </a:solidFill>
                <a:latin typeface="Roboto Condensed"/>
              </a:rPr>
              <a:t>thấy</a:t>
            </a:r>
            <a:r>
              <a:rPr lang="en-US" sz="4500" dirty="0">
                <a:solidFill>
                  <a:srgbClr val="FBF7EE"/>
                </a:solidFill>
                <a:latin typeface="Roboto Condensed"/>
              </a:rPr>
              <a:t> </a:t>
            </a:r>
            <a:r>
              <a:rPr lang="en-US" sz="4500" dirty="0" err="1">
                <a:solidFill>
                  <a:srgbClr val="FBF7EE"/>
                </a:solidFill>
                <a:latin typeface="Roboto Condensed"/>
              </a:rPr>
              <a:t>tinh</a:t>
            </a:r>
            <a:r>
              <a:rPr lang="en-US" sz="4500" dirty="0">
                <a:solidFill>
                  <a:srgbClr val="FBF7EE"/>
                </a:solidFill>
                <a:latin typeface="Roboto Condensed"/>
              </a:rPr>
              <a:t> </a:t>
            </a:r>
            <a:r>
              <a:rPr lang="en-US" sz="4500" dirty="0" err="1">
                <a:solidFill>
                  <a:srgbClr val="FBF7EE"/>
                </a:solidFill>
                <a:latin typeface="Roboto Condensed"/>
              </a:rPr>
              <a:t>thần</a:t>
            </a:r>
            <a:r>
              <a:rPr lang="en-US" sz="4500" dirty="0">
                <a:solidFill>
                  <a:srgbClr val="FBF7EE"/>
                </a:solidFill>
                <a:latin typeface="Roboto Condensed"/>
              </a:rPr>
              <a:t> và ý </a:t>
            </a:r>
            <a:r>
              <a:rPr lang="en-US" sz="4500" dirty="0" err="1">
                <a:solidFill>
                  <a:srgbClr val="FBF7EE"/>
                </a:solidFill>
                <a:latin typeface="Roboto Condensed"/>
              </a:rPr>
              <a:t>chí</a:t>
            </a:r>
            <a:r>
              <a:rPr lang="en-US" sz="4500" dirty="0">
                <a:solidFill>
                  <a:srgbClr val="FBF7EE"/>
                </a:solidFill>
                <a:latin typeface="Roboto Condensed"/>
              </a:rPr>
              <a:t> </a:t>
            </a:r>
            <a:r>
              <a:rPr lang="en-US" sz="4500" dirty="0" err="1">
                <a:solidFill>
                  <a:srgbClr val="FBF7EE"/>
                </a:solidFill>
                <a:latin typeface="Roboto Condensed"/>
              </a:rPr>
              <a:t>trong</a:t>
            </a:r>
            <a:r>
              <a:rPr lang="en-US" sz="4500" dirty="0">
                <a:solidFill>
                  <a:srgbClr val="FBF7EE"/>
                </a:solidFill>
                <a:latin typeface="Roboto Condensed"/>
              </a:rPr>
              <a:t> </a:t>
            </a:r>
            <a:r>
              <a:rPr lang="en-US" sz="4500" dirty="0" err="1">
                <a:solidFill>
                  <a:srgbClr val="FBF7EE"/>
                </a:solidFill>
                <a:latin typeface="Roboto Condensed"/>
              </a:rPr>
              <a:t>bài</a:t>
            </a:r>
            <a:r>
              <a:rPr lang="en-US" sz="4500" dirty="0">
                <a:solidFill>
                  <a:srgbClr val="FBF7EE"/>
                </a:solidFill>
                <a:latin typeface="Roboto Condensed"/>
              </a:rPr>
              <a:t> </a:t>
            </a:r>
            <a:r>
              <a:rPr lang="en-US" sz="4500" dirty="0" err="1">
                <a:solidFill>
                  <a:srgbClr val="FBF7EE"/>
                </a:solidFill>
                <a:latin typeface="Roboto Condensed"/>
              </a:rPr>
              <a:t>thơ</a:t>
            </a:r>
            <a:r>
              <a:rPr lang="en-US" sz="4500" dirty="0">
                <a:solidFill>
                  <a:srgbClr val="FBF7EE"/>
                </a:solidFill>
                <a:latin typeface="Roboto Condensed"/>
              </a:rPr>
              <a:t> </a:t>
            </a:r>
            <a:r>
              <a:rPr lang="en-US" sz="4500" dirty="0">
                <a:solidFill>
                  <a:srgbClr val="FBF7EE"/>
                </a:solidFill>
                <a:latin typeface="Roboto Condensed Italics"/>
              </a:rPr>
              <a:t>Nam </a:t>
            </a:r>
            <a:r>
              <a:rPr lang="en-US" sz="4500" dirty="0" err="1">
                <a:solidFill>
                  <a:srgbClr val="FBF7EE"/>
                </a:solidFill>
                <a:latin typeface="Roboto Condensed Italics"/>
              </a:rPr>
              <a:t>quốc</a:t>
            </a:r>
            <a:r>
              <a:rPr lang="en-US" sz="4500" dirty="0">
                <a:solidFill>
                  <a:srgbClr val="FBF7EE"/>
                </a:solidFill>
                <a:latin typeface="Roboto Condensed Italics"/>
              </a:rPr>
              <a:t> </a:t>
            </a:r>
            <a:r>
              <a:rPr lang="en-US" sz="4500" dirty="0" err="1">
                <a:solidFill>
                  <a:srgbClr val="FBF7EE"/>
                </a:solidFill>
                <a:latin typeface="Roboto Condensed Italics"/>
              </a:rPr>
              <a:t>sơn</a:t>
            </a:r>
            <a:r>
              <a:rPr lang="en-US" sz="4500" dirty="0">
                <a:solidFill>
                  <a:srgbClr val="FBF7EE"/>
                </a:solidFill>
                <a:latin typeface="Roboto Condensed Italics"/>
              </a:rPr>
              <a:t> </a:t>
            </a:r>
            <a:r>
              <a:rPr lang="en-US" sz="4500" dirty="0" err="1">
                <a:solidFill>
                  <a:srgbClr val="FBF7EE"/>
                </a:solidFill>
                <a:latin typeface="Roboto Condensed Italics"/>
              </a:rPr>
              <a:t>hà</a:t>
            </a:r>
            <a:r>
              <a:rPr lang="en-US" sz="4500" dirty="0">
                <a:solidFill>
                  <a:srgbClr val="FBF7EE"/>
                </a:solidFill>
                <a:latin typeface="Roboto Condensed"/>
              </a:rPr>
              <a:t> </a:t>
            </a:r>
            <a:r>
              <a:rPr lang="en-US" sz="4500" dirty="0" err="1">
                <a:solidFill>
                  <a:srgbClr val="FBF7EE"/>
                </a:solidFill>
                <a:latin typeface="Roboto Condensed"/>
              </a:rPr>
              <a:t>đã</a:t>
            </a:r>
            <a:r>
              <a:rPr lang="en-US" sz="4500" dirty="0">
                <a:solidFill>
                  <a:srgbClr val="FBF7EE"/>
                </a:solidFill>
                <a:latin typeface="Roboto Condensed"/>
              </a:rPr>
              <a:t> </a:t>
            </a:r>
            <a:r>
              <a:rPr lang="en-US" sz="4500" dirty="0" err="1">
                <a:solidFill>
                  <a:srgbClr val="FBF7EE"/>
                </a:solidFill>
                <a:latin typeface="Roboto Condensed"/>
              </a:rPr>
              <a:t>trở</a:t>
            </a:r>
            <a:r>
              <a:rPr lang="en-US" sz="4500" dirty="0">
                <a:solidFill>
                  <a:srgbClr val="FBF7EE"/>
                </a:solidFill>
                <a:latin typeface="Roboto Condensed"/>
              </a:rPr>
              <a:t> </a:t>
            </a:r>
            <a:r>
              <a:rPr lang="en-US" sz="4500" dirty="0" err="1">
                <a:solidFill>
                  <a:srgbClr val="FBF7EE"/>
                </a:solidFill>
                <a:latin typeface="Roboto Condensed"/>
              </a:rPr>
              <a:t>thành</a:t>
            </a:r>
            <a:r>
              <a:rPr lang="en-US" sz="4500" dirty="0">
                <a:solidFill>
                  <a:srgbClr val="FBF7EE"/>
                </a:solidFill>
                <a:latin typeface="Roboto Condensed"/>
              </a:rPr>
              <a:t> </a:t>
            </a:r>
            <a:r>
              <a:rPr lang="en-US" sz="4500" dirty="0" err="1">
                <a:solidFill>
                  <a:srgbClr val="FBF7EE"/>
                </a:solidFill>
                <a:latin typeface="Roboto Condensed"/>
              </a:rPr>
              <a:t>một</a:t>
            </a:r>
            <a:r>
              <a:rPr lang="en-US" sz="4500" dirty="0">
                <a:solidFill>
                  <a:srgbClr val="FBF7EE"/>
                </a:solidFill>
                <a:latin typeface="Roboto Condensed"/>
              </a:rPr>
              <a:t> </a:t>
            </a:r>
            <a:r>
              <a:rPr lang="en-US" sz="4500" dirty="0" err="1">
                <a:solidFill>
                  <a:srgbClr val="FBF7EE"/>
                </a:solidFill>
                <a:latin typeface="Roboto Condensed"/>
              </a:rPr>
              <a:t>truyền</a:t>
            </a:r>
            <a:r>
              <a:rPr lang="en-US" sz="4500" dirty="0">
                <a:solidFill>
                  <a:srgbClr val="FBF7EE"/>
                </a:solidFill>
                <a:latin typeface="Roboto Condensed"/>
              </a:rPr>
              <a:t> </a:t>
            </a:r>
            <a:r>
              <a:rPr lang="en-US" sz="4500" dirty="0" err="1">
                <a:solidFill>
                  <a:srgbClr val="FBF7EE"/>
                </a:solidFill>
                <a:latin typeface="Roboto Condensed"/>
              </a:rPr>
              <a:t>thống</a:t>
            </a:r>
            <a:r>
              <a:rPr lang="en-US" sz="4500" dirty="0">
                <a:solidFill>
                  <a:srgbClr val="FBF7EE"/>
                </a:solidFill>
                <a:latin typeface="Roboto Condensed"/>
              </a:rPr>
              <a:t> </a:t>
            </a:r>
            <a:r>
              <a:rPr lang="en-US" sz="4500" dirty="0" err="1">
                <a:solidFill>
                  <a:srgbClr val="FBF7EE"/>
                </a:solidFill>
                <a:latin typeface="Roboto Condensed"/>
              </a:rPr>
              <a:t>vẻ</a:t>
            </a:r>
            <a:r>
              <a:rPr lang="en-US" sz="4500" dirty="0">
                <a:solidFill>
                  <a:srgbClr val="FBF7EE"/>
                </a:solidFill>
                <a:latin typeface="Roboto Condensed"/>
              </a:rPr>
              <a:t> vang </a:t>
            </a:r>
            <a:r>
              <a:rPr lang="en-US" sz="4500" dirty="0" err="1">
                <a:solidFill>
                  <a:srgbClr val="FBF7EE"/>
                </a:solidFill>
                <a:latin typeface="Roboto Condensed"/>
              </a:rPr>
              <a:t>của</a:t>
            </a:r>
            <a:r>
              <a:rPr lang="en-US" sz="4500" dirty="0">
                <a:solidFill>
                  <a:srgbClr val="FBF7EE"/>
                </a:solidFill>
                <a:latin typeface="Roboto Condensed"/>
              </a:rPr>
              <a:t> </a:t>
            </a:r>
            <a:r>
              <a:rPr lang="en-US" sz="4500" dirty="0" err="1">
                <a:solidFill>
                  <a:srgbClr val="FBF7EE"/>
                </a:solidFill>
                <a:latin typeface="Roboto Condensed"/>
              </a:rPr>
              <a:t>dân</a:t>
            </a:r>
            <a:r>
              <a:rPr lang="en-US" sz="4500" dirty="0">
                <a:solidFill>
                  <a:srgbClr val="FBF7EE"/>
                </a:solidFill>
                <a:latin typeface="Roboto Condensed"/>
              </a:rPr>
              <a:t> </a:t>
            </a:r>
            <a:r>
              <a:rPr lang="en-US" sz="4500" dirty="0" err="1">
                <a:solidFill>
                  <a:srgbClr val="FBF7EE"/>
                </a:solidFill>
                <a:latin typeface="Roboto Condensed"/>
              </a:rPr>
              <a:t>tộc</a:t>
            </a:r>
            <a:r>
              <a:rPr lang="en-US" sz="4500" dirty="0">
                <a:solidFill>
                  <a:srgbClr val="FBF7EE"/>
                </a:solidFill>
                <a:latin typeface="Roboto Condensed"/>
              </a:rPr>
              <a:t> ta. </a:t>
            </a:r>
          </a:p>
        </p:txBody>
      </p:sp>
      <p:sp>
        <p:nvSpPr>
          <p:cNvPr id="4" name="Freeform 4"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2"/>
            <a:stretch>
              <a:fillRect r="-57559" b="-80311"/>
            </a:stretch>
          </a:blipFill>
        </p:spPr>
        <p:txBody>
          <a:bodyPr/>
          <a:lstStyle/>
          <a:p>
            <a:endParaRPr lang="en-US"/>
          </a:p>
        </p:txBody>
      </p:sp>
      <p:sp>
        <p:nvSpPr>
          <p:cNvPr id="5" name="Freeform 5"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2"/>
            <a:stretch>
              <a:fillRect l="-74054" t="-119688" r="-23449"/>
            </a:stretch>
          </a:blipFill>
        </p:spPr>
        <p:txBody>
          <a:bodyPr/>
          <a:lstStyle/>
          <a:p>
            <a:endParaRPr lang="en-US"/>
          </a:p>
        </p:txBody>
      </p:sp>
      <p:grpSp>
        <p:nvGrpSpPr>
          <p:cNvPr id="6" name="Group 6"/>
          <p:cNvGrpSpPr/>
          <p:nvPr/>
        </p:nvGrpSpPr>
        <p:grpSpPr>
          <a:xfrm>
            <a:off x="-1588041" y="75615"/>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0" name="Group 10"/>
          <p:cNvGrpSpPr/>
          <p:nvPr/>
        </p:nvGrpSpPr>
        <p:grpSpPr>
          <a:xfrm>
            <a:off x="-1828800" y="9810750"/>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Freeform 14"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2"/>
            <a:stretch>
              <a:fillRect r="-57559" b="-80311"/>
            </a:stretch>
          </a:blipFill>
        </p:spPr>
        <p:txBody>
          <a:bodyPr/>
          <a:lstStyle/>
          <a:p>
            <a:endParaRPr lang="en-US"/>
          </a:p>
        </p:txBody>
      </p:sp>
      <p:sp>
        <p:nvSpPr>
          <p:cNvPr id="15" name="Freeform 15"/>
          <p:cNvSpPr/>
          <p:nvPr/>
        </p:nvSpPr>
        <p:spPr>
          <a:xfrm>
            <a:off x="-5016079" y="6689251"/>
            <a:ext cx="5950616" cy="6581326"/>
          </a:xfrm>
          <a:custGeom>
            <a:avLst/>
            <a:gdLst/>
            <a:ahLst/>
            <a:cxnLst/>
            <a:rect l="l" t="t" r="r" b="b"/>
            <a:pathLst>
              <a:path w="5950616" h="6581326">
                <a:moveTo>
                  <a:pt x="0" y="0"/>
                </a:moveTo>
                <a:lnTo>
                  <a:pt x="5950616" y="0"/>
                </a:lnTo>
                <a:lnTo>
                  <a:pt x="5950616" y="6581326"/>
                </a:lnTo>
                <a:lnTo>
                  <a:pt x="0" y="6581326"/>
                </a:lnTo>
                <a:lnTo>
                  <a:pt x="0" y="0"/>
                </a:lnTo>
                <a:close/>
              </a:path>
            </a:pathLst>
          </a:custGeom>
          <a:blipFill>
            <a:blip r:embed="rId5"/>
            <a:stretch>
              <a:fillRect/>
            </a:stretch>
          </a:blipFill>
        </p:spPr>
        <p:txBody>
          <a:bodyPr/>
          <a:lstStyle/>
          <a:p>
            <a:endParaRPr lang="en-US"/>
          </a:p>
        </p:txBody>
      </p:sp>
      <p:sp>
        <p:nvSpPr>
          <p:cNvPr id="16" name="Freeform 16"/>
          <p:cNvSpPr/>
          <p:nvPr/>
        </p:nvSpPr>
        <p:spPr>
          <a:xfrm flipH="1">
            <a:off x="14480822" y="6355052"/>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4151742" y="122165"/>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798874" y="4319363"/>
            <a:ext cx="5950616" cy="6581326"/>
          </a:xfrm>
          <a:custGeom>
            <a:avLst/>
            <a:gdLst/>
            <a:ahLst/>
            <a:cxnLst/>
            <a:rect l="l" t="t" r="r" b="b"/>
            <a:pathLst>
              <a:path w="5950616" h="6581326">
                <a:moveTo>
                  <a:pt x="0" y="0"/>
                </a:moveTo>
                <a:lnTo>
                  <a:pt x="5950616" y="0"/>
                </a:lnTo>
                <a:lnTo>
                  <a:pt x="5950616" y="6581327"/>
                </a:lnTo>
                <a:lnTo>
                  <a:pt x="0" y="6581327"/>
                </a:lnTo>
                <a:lnTo>
                  <a:pt x="0" y="0"/>
                </a:lnTo>
                <a:close/>
              </a:path>
            </a:pathLst>
          </a:custGeom>
          <a:blipFill>
            <a:blip r:embed="rId4"/>
            <a:stretch>
              <a:fillRect/>
            </a:stretch>
          </a:blipFill>
        </p:spPr>
        <p:txBody>
          <a:bodyPr/>
          <a:lstStyle/>
          <a:p>
            <a:endParaRPr lang="en-US"/>
          </a:p>
        </p:txBody>
      </p:sp>
      <p:sp>
        <p:nvSpPr>
          <p:cNvPr id="4" name="Freeform 4"/>
          <p:cNvSpPr/>
          <p:nvPr/>
        </p:nvSpPr>
        <p:spPr>
          <a:xfrm flipH="1">
            <a:off x="12430592" y="4319363"/>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5"/>
            <a:stretch>
              <a:fillRect/>
            </a:stretch>
          </a:blipFill>
        </p:spPr>
        <p:txBody>
          <a:bodyPr/>
          <a:lstStyle/>
          <a:p>
            <a:endParaRPr lang="en-US"/>
          </a:p>
        </p:txBody>
      </p:sp>
      <p:sp>
        <p:nvSpPr>
          <p:cNvPr id="5" name="Freeform 5"/>
          <p:cNvSpPr/>
          <p:nvPr/>
        </p:nvSpPr>
        <p:spPr>
          <a:xfrm flipH="1">
            <a:off x="13339337" y="-1065798"/>
            <a:ext cx="6983335" cy="2429619"/>
          </a:xfrm>
          <a:custGeom>
            <a:avLst/>
            <a:gdLst/>
            <a:ahLst/>
            <a:cxnLst/>
            <a:rect l="l" t="t" r="r" b="b"/>
            <a:pathLst>
              <a:path w="6983335" h="2429619">
                <a:moveTo>
                  <a:pt x="6983336" y="0"/>
                </a:moveTo>
                <a:lnTo>
                  <a:pt x="0" y="0"/>
                </a:lnTo>
                <a:lnTo>
                  <a:pt x="0" y="2429618"/>
                </a:lnTo>
                <a:lnTo>
                  <a:pt x="6983336" y="2429618"/>
                </a:lnTo>
                <a:lnTo>
                  <a:pt x="698333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5319485" y="1667778"/>
            <a:ext cx="11739564" cy="7316576"/>
            <a:chOff x="0" y="0"/>
            <a:chExt cx="2818297" cy="1756478"/>
          </a:xfrm>
        </p:grpSpPr>
        <p:sp>
          <p:nvSpPr>
            <p:cNvPr id="7" name="Freeform 7"/>
            <p:cNvSpPr/>
            <p:nvPr/>
          </p:nvSpPr>
          <p:spPr>
            <a:xfrm>
              <a:off x="0" y="0"/>
              <a:ext cx="2818297" cy="1756478"/>
            </a:xfrm>
            <a:custGeom>
              <a:avLst/>
              <a:gdLst/>
              <a:ahLst/>
              <a:cxnLst/>
              <a:rect l="l" t="t" r="r" b="b"/>
              <a:pathLst>
                <a:path w="2818297" h="1756478">
                  <a:moveTo>
                    <a:pt x="0" y="0"/>
                  </a:moveTo>
                  <a:lnTo>
                    <a:pt x="2818297" y="0"/>
                  </a:lnTo>
                  <a:lnTo>
                    <a:pt x="2818297" y="1756478"/>
                  </a:lnTo>
                  <a:lnTo>
                    <a:pt x="0" y="1756478"/>
                  </a:lnTo>
                  <a:close/>
                </a:path>
              </a:pathLst>
            </a:custGeom>
            <a:solidFill>
              <a:srgbClr val="FBF7EE"/>
            </a:solidFill>
          </p:spPr>
          <p:txBody>
            <a:bodyPr/>
            <a:lstStyle/>
            <a:p>
              <a:endParaRPr lang="en-US"/>
            </a:p>
          </p:txBody>
        </p:sp>
        <p:sp>
          <p:nvSpPr>
            <p:cNvPr id="8" name="TextBox 8"/>
            <p:cNvSpPr txBox="1"/>
            <p:nvPr/>
          </p:nvSpPr>
          <p:spPr>
            <a:xfrm>
              <a:off x="0" y="-38100"/>
              <a:ext cx="2818297" cy="1794578"/>
            </a:xfrm>
            <a:prstGeom prst="rect">
              <a:avLst/>
            </a:prstGeom>
          </p:spPr>
          <p:txBody>
            <a:bodyPr lIns="53556" tIns="53556" rIns="53556" bIns="53556" rtlCol="0" anchor="ctr"/>
            <a:lstStyle/>
            <a:p>
              <a:pPr algn="ctr">
                <a:lnSpc>
                  <a:spcPts val="2659"/>
                </a:lnSpc>
              </a:pPr>
              <a:endParaRPr/>
            </a:p>
          </p:txBody>
        </p:sp>
      </p:grpSp>
      <p:sp>
        <p:nvSpPr>
          <p:cNvPr id="9" name="TextBox 9"/>
          <p:cNvSpPr txBox="1"/>
          <p:nvPr/>
        </p:nvSpPr>
        <p:spPr>
          <a:xfrm>
            <a:off x="5919748" y="2294609"/>
            <a:ext cx="10539037" cy="705739"/>
          </a:xfrm>
          <a:prstGeom prst="rect">
            <a:avLst/>
          </a:prstGeom>
        </p:spPr>
        <p:txBody>
          <a:bodyPr lIns="0" tIns="0" rIns="0" bIns="0" rtlCol="0" anchor="t">
            <a:spAutoFit/>
          </a:bodyPr>
          <a:lstStyle/>
          <a:p>
            <a:pPr algn="ctr">
              <a:lnSpc>
                <a:spcPts val="5725"/>
              </a:lnSpc>
            </a:pPr>
            <a:r>
              <a:rPr lang="en-US" sz="4089" spc="81" dirty="0">
                <a:solidFill>
                  <a:srgbClr val="000000"/>
                </a:solidFill>
                <a:latin typeface="#9Slide05 Dear Saturday"/>
              </a:rPr>
              <a:t>e. </a:t>
            </a:r>
            <a:r>
              <a:rPr lang="en-US" sz="4089" spc="81" dirty="0" err="1">
                <a:solidFill>
                  <a:srgbClr val="000000"/>
                </a:solidFill>
                <a:latin typeface="#9Slide05 Dear Saturday"/>
              </a:rPr>
              <a:t>Giá</a:t>
            </a:r>
            <a:r>
              <a:rPr lang="en-US" sz="4089" spc="81" dirty="0">
                <a:solidFill>
                  <a:srgbClr val="000000"/>
                </a:solidFill>
                <a:latin typeface="#9Slide05 Dear Saturday"/>
              </a:rPr>
              <a:t> </a:t>
            </a:r>
            <a:r>
              <a:rPr lang="en-US" sz="4089" spc="81" dirty="0" err="1">
                <a:solidFill>
                  <a:srgbClr val="000000"/>
                </a:solidFill>
                <a:latin typeface="#9Slide05 Dear Saturday"/>
              </a:rPr>
              <a:t>trị</a:t>
            </a:r>
            <a:r>
              <a:rPr lang="en-US" sz="4089" spc="81" dirty="0">
                <a:solidFill>
                  <a:srgbClr val="000000"/>
                </a:solidFill>
                <a:latin typeface="#9Slide05 Dear Saturday"/>
              </a:rPr>
              <a:t> </a:t>
            </a:r>
            <a:r>
              <a:rPr lang="en-US" sz="4089" spc="81" dirty="0" err="1">
                <a:solidFill>
                  <a:srgbClr val="000000"/>
                </a:solidFill>
                <a:latin typeface="#9Slide05 Dear Saturday"/>
              </a:rPr>
              <a:t>nhận</a:t>
            </a:r>
            <a:r>
              <a:rPr lang="en-US" sz="4089" spc="81" dirty="0">
                <a:solidFill>
                  <a:srgbClr val="000000"/>
                </a:solidFill>
                <a:latin typeface="#9Slide05 Dear Saturday"/>
              </a:rPr>
              <a:t> </a:t>
            </a:r>
            <a:r>
              <a:rPr lang="en-US" sz="4089" spc="81" dirty="0" err="1">
                <a:solidFill>
                  <a:srgbClr val="000000"/>
                </a:solidFill>
                <a:latin typeface="#9Slide05 Dear Saturday"/>
              </a:rPr>
              <a:t>thức</a:t>
            </a:r>
            <a:r>
              <a:rPr lang="en-US" sz="4089" spc="81" dirty="0">
                <a:solidFill>
                  <a:srgbClr val="000000"/>
                </a:solidFill>
                <a:latin typeface="#9Slide05 Dear Saturday"/>
              </a:rPr>
              <a:t> </a:t>
            </a:r>
            <a:r>
              <a:rPr lang="en-US" sz="4089" spc="81" dirty="0" err="1">
                <a:solidFill>
                  <a:srgbClr val="000000"/>
                </a:solidFill>
                <a:latin typeface="#9Slide05 Dear Saturday"/>
              </a:rPr>
              <a:t>của</a:t>
            </a:r>
            <a:r>
              <a:rPr lang="en-US" sz="4089" spc="81" dirty="0">
                <a:solidFill>
                  <a:srgbClr val="000000"/>
                </a:solidFill>
                <a:latin typeface="#9Slide05 Dear Saturday"/>
              </a:rPr>
              <a:t> </a:t>
            </a:r>
            <a:r>
              <a:rPr lang="en-US" sz="4089" spc="81" dirty="0" err="1">
                <a:solidFill>
                  <a:srgbClr val="000000"/>
                </a:solidFill>
                <a:latin typeface="#9Slide05 Dear Saturday"/>
              </a:rPr>
              <a:t>văn</a:t>
            </a:r>
            <a:r>
              <a:rPr lang="en-US" sz="4089" spc="81" dirty="0">
                <a:solidFill>
                  <a:srgbClr val="000000"/>
                </a:solidFill>
                <a:latin typeface="#9Slide05 Dear Saturday"/>
              </a:rPr>
              <a:t> </a:t>
            </a:r>
            <a:r>
              <a:rPr lang="en-US" sz="4089" spc="81" dirty="0" err="1">
                <a:solidFill>
                  <a:srgbClr val="000000"/>
                </a:solidFill>
                <a:latin typeface="#9Slide05 Dear Saturday"/>
              </a:rPr>
              <a:t>bản</a:t>
            </a:r>
            <a:r>
              <a:rPr lang="en-US" sz="4089" spc="81" dirty="0">
                <a:solidFill>
                  <a:srgbClr val="000000"/>
                </a:solidFill>
                <a:latin typeface="#9Slide05 Dear Saturday"/>
              </a:rPr>
              <a:t> </a:t>
            </a:r>
          </a:p>
        </p:txBody>
      </p:sp>
      <p:sp>
        <p:nvSpPr>
          <p:cNvPr id="10" name="TextBox 10"/>
          <p:cNvSpPr txBox="1"/>
          <p:nvPr/>
        </p:nvSpPr>
        <p:spPr>
          <a:xfrm>
            <a:off x="5891324" y="3453886"/>
            <a:ext cx="10122799" cy="4091940"/>
          </a:xfrm>
          <a:prstGeom prst="rect">
            <a:avLst/>
          </a:prstGeom>
        </p:spPr>
        <p:txBody>
          <a:bodyPr lIns="0" tIns="0" rIns="0" bIns="0" rtlCol="0" anchor="t">
            <a:spAutoFit/>
          </a:bodyPr>
          <a:lstStyle/>
          <a:p>
            <a:pPr marL="842007" lvl="1" indent="-421003" algn="just">
              <a:lnSpc>
                <a:spcPts val="5459"/>
              </a:lnSpc>
              <a:buFont typeface="Arial"/>
              <a:buChar char="•"/>
            </a:pPr>
            <a:r>
              <a:rPr lang="en-US" sz="3899" dirty="0">
                <a:solidFill>
                  <a:srgbClr val="000000"/>
                </a:solidFill>
                <a:latin typeface="Roboto Condensed"/>
              </a:rPr>
              <a:t>Văn </a:t>
            </a:r>
            <a:r>
              <a:rPr lang="en-US" sz="3899" dirty="0" err="1">
                <a:solidFill>
                  <a:srgbClr val="000000"/>
                </a:solidFill>
                <a:latin typeface="Roboto Condensed"/>
              </a:rPr>
              <a:t>bản</a:t>
            </a:r>
            <a:r>
              <a:rPr lang="en-US" sz="3899" dirty="0">
                <a:solidFill>
                  <a:srgbClr val="000000"/>
                </a:solidFill>
                <a:latin typeface="Roboto Condensed"/>
              </a:rPr>
              <a:t> </a:t>
            </a:r>
            <a:r>
              <a:rPr lang="en-US" sz="3899" dirty="0" err="1">
                <a:solidFill>
                  <a:srgbClr val="000000"/>
                </a:solidFill>
                <a:latin typeface="Roboto Condensed"/>
              </a:rPr>
              <a:t>thể</a:t>
            </a:r>
            <a:r>
              <a:rPr lang="en-US" sz="3899" dirty="0">
                <a:solidFill>
                  <a:srgbClr val="000000"/>
                </a:solidFill>
                <a:latin typeface="Roboto Condensed"/>
              </a:rPr>
              <a:t> </a:t>
            </a:r>
            <a:r>
              <a:rPr lang="en-US" sz="3899" dirty="0" err="1">
                <a:solidFill>
                  <a:srgbClr val="000000"/>
                </a:solidFill>
                <a:latin typeface="Roboto Condensed"/>
              </a:rPr>
              <a:t>hiện</a:t>
            </a:r>
            <a:r>
              <a:rPr lang="en-US" sz="3899" dirty="0">
                <a:solidFill>
                  <a:srgbClr val="000000"/>
                </a:solidFill>
                <a:latin typeface="Roboto Condensed"/>
              </a:rPr>
              <a:t> </a:t>
            </a:r>
            <a:r>
              <a:rPr lang="en-US" sz="3899" dirty="0" err="1">
                <a:solidFill>
                  <a:srgbClr val="000000"/>
                </a:solidFill>
                <a:latin typeface="Roboto Condensed Bold"/>
              </a:rPr>
              <a:t>niềm</a:t>
            </a:r>
            <a:r>
              <a:rPr lang="en-US" sz="3899" dirty="0">
                <a:solidFill>
                  <a:srgbClr val="000000"/>
                </a:solidFill>
                <a:latin typeface="Roboto Condensed Bold"/>
              </a:rPr>
              <a:t> tin </a:t>
            </a:r>
            <a:r>
              <a:rPr lang="en-US" sz="3899" dirty="0" err="1">
                <a:solidFill>
                  <a:srgbClr val="000000"/>
                </a:solidFill>
                <a:latin typeface="Roboto Condensed Bold"/>
              </a:rPr>
              <a:t>về</a:t>
            </a:r>
            <a:r>
              <a:rPr lang="en-US" sz="3899" dirty="0">
                <a:solidFill>
                  <a:srgbClr val="000000"/>
                </a:solidFill>
                <a:latin typeface="Roboto Condensed Bold"/>
              </a:rPr>
              <a:t> </a:t>
            </a:r>
            <a:r>
              <a:rPr lang="en-US" sz="3899" dirty="0" err="1">
                <a:solidFill>
                  <a:srgbClr val="000000"/>
                </a:solidFill>
                <a:latin typeface="Roboto Condensed Bold"/>
              </a:rPr>
              <a:t>sức</a:t>
            </a:r>
            <a:r>
              <a:rPr lang="en-US" sz="3899" dirty="0">
                <a:solidFill>
                  <a:srgbClr val="000000"/>
                </a:solidFill>
                <a:latin typeface="Roboto Condensed Bold"/>
              </a:rPr>
              <a:t> </a:t>
            </a:r>
            <a:r>
              <a:rPr lang="en-US" sz="3899" dirty="0" err="1">
                <a:solidFill>
                  <a:srgbClr val="000000"/>
                </a:solidFill>
                <a:latin typeface="Roboto Condensed Bold"/>
              </a:rPr>
              <a:t>mạnh</a:t>
            </a:r>
            <a:r>
              <a:rPr lang="en-US" sz="3899" dirty="0">
                <a:solidFill>
                  <a:srgbClr val="000000"/>
                </a:solidFill>
                <a:latin typeface="Roboto Condensed Bold"/>
              </a:rPr>
              <a:t> </a:t>
            </a:r>
            <a:r>
              <a:rPr lang="en-US" sz="3899" dirty="0" err="1">
                <a:solidFill>
                  <a:srgbClr val="000000"/>
                </a:solidFill>
                <a:latin typeface="Roboto Condensed Bold"/>
              </a:rPr>
              <a:t>của</a:t>
            </a:r>
            <a:r>
              <a:rPr lang="en-US" sz="3899" dirty="0">
                <a:solidFill>
                  <a:srgbClr val="000000"/>
                </a:solidFill>
                <a:latin typeface="Roboto Condensed Bold"/>
              </a:rPr>
              <a:t> </a:t>
            </a:r>
            <a:r>
              <a:rPr lang="en-US" sz="3899" dirty="0" err="1">
                <a:solidFill>
                  <a:srgbClr val="000000"/>
                </a:solidFill>
                <a:latin typeface="Roboto Condensed Bold"/>
              </a:rPr>
              <a:t>chính</a:t>
            </a:r>
            <a:r>
              <a:rPr lang="en-US" sz="3899" dirty="0">
                <a:solidFill>
                  <a:srgbClr val="000000"/>
                </a:solidFill>
                <a:latin typeface="Roboto Condensed Bold"/>
              </a:rPr>
              <a:t> </a:t>
            </a:r>
            <a:r>
              <a:rPr lang="en-US" sz="3899" dirty="0" err="1">
                <a:solidFill>
                  <a:srgbClr val="000000"/>
                </a:solidFill>
                <a:latin typeface="Roboto Condensed Bold"/>
              </a:rPr>
              <a:t>nghĩa</a:t>
            </a:r>
            <a:r>
              <a:rPr lang="en-US" sz="3899" dirty="0">
                <a:solidFill>
                  <a:srgbClr val="000000"/>
                </a:solidFill>
                <a:latin typeface="Roboto Condensed"/>
              </a:rPr>
              <a:t> và </a:t>
            </a:r>
            <a:r>
              <a:rPr lang="en-US" sz="3899" dirty="0" err="1">
                <a:solidFill>
                  <a:srgbClr val="000000"/>
                </a:solidFill>
                <a:latin typeface="Roboto Condensed"/>
              </a:rPr>
              <a:t>được</a:t>
            </a:r>
            <a:r>
              <a:rPr lang="en-US" sz="3899" dirty="0">
                <a:solidFill>
                  <a:srgbClr val="000000"/>
                </a:solidFill>
                <a:latin typeface="Roboto Condensed"/>
              </a:rPr>
              <a:t> </a:t>
            </a:r>
            <a:r>
              <a:rPr lang="en-US" sz="3899" dirty="0" err="1">
                <a:solidFill>
                  <a:srgbClr val="000000"/>
                </a:solidFill>
                <a:latin typeface="Roboto Condensed"/>
              </a:rPr>
              <a:t>xem</a:t>
            </a:r>
            <a:r>
              <a:rPr lang="en-US" sz="3899" dirty="0">
                <a:solidFill>
                  <a:srgbClr val="000000"/>
                </a:solidFill>
                <a:latin typeface="Roboto Condensed"/>
              </a:rPr>
              <a:t> </a:t>
            </a:r>
            <a:r>
              <a:rPr lang="en-US" sz="3899" dirty="0" err="1">
                <a:solidFill>
                  <a:srgbClr val="000000"/>
                </a:solidFill>
                <a:latin typeface="Roboto Condensed"/>
              </a:rPr>
              <a:t>là</a:t>
            </a:r>
            <a:r>
              <a:rPr lang="en-US" sz="3899" dirty="0">
                <a:solidFill>
                  <a:srgbClr val="000000"/>
                </a:solidFill>
                <a:latin typeface="Roboto Condensed"/>
              </a:rPr>
              <a:t> </a:t>
            </a:r>
            <a:r>
              <a:rPr lang="en-US" sz="3899" dirty="0" err="1">
                <a:solidFill>
                  <a:srgbClr val="000000"/>
                </a:solidFill>
                <a:latin typeface="Roboto Condensed Bold"/>
              </a:rPr>
              <a:t>bản</a:t>
            </a:r>
            <a:r>
              <a:rPr lang="en-US" sz="3899" dirty="0">
                <a:solidFill>
                  <a:srgbClr val="000000"/>
                </a:solidFill>
                <a:latin typeface="Roboto Condensed Bold"/>
              </a:rPr>
              <a:t> </a:t>
            </a:r>
            <a:r>
              <a:rPr lang="en-US" sz="3899" dirty="0" err="1">
                <a:solidFill>
                  <a:srgbClr val="000000"/>
                </a:solidFill>
                <a:latin typeface="Roboto Condensed Bold"/>
              </a:rPr>
              <a:t>tuyên</a:t>
            </a:r>
            <a:r>
              <a:rPr lang="en-US" sz="3899" dirty="0">
                <a:solidFill>
                  <a:srgbClr val="000000"/>
                </a:solidFill>
                <a:latin typeface="Roboto Condensed Bold"/>
              </a:rPr>
              <a:t> </a:t>
            </a:r>
            <a:r>
              <a:rPr lang="en-US" sz="3899" dirty="0" err="1">
                <a:solidFill>
                  <a:srgbClr val="000000"/>
                </a:solidFill>
                <a:latin typeface="Roboto Condensed Bold"/>
              </a:rPr>
              <a:t>ngôn</a:t>
            </a:r>
            <a:r>
              <a:rPr lang="en-US" sz="3899" dirty="0">
                <a:solidFill>
                  <a:srgbClr val="000000"/>
                </a:solidFill>
                <a:latin typeface="Roboto Condensed Bold"/>
              </a:rPr>
              <a:t> </a:t>
            </a:r>
            <a:r>
              <a:rPr lang="en-US" sz="3899" dirty="0" err="1">
                <a:solidFill>
                  <a:srgbClr val="000000"/>
                </a:solidFill>
                <a:latin typeface="Roboto Condensed Bold"/>
              </a:rPr>
              <a:t>độc</a:t>
            </a:r>
            <a:r>
              <a:rPr lang="en-US" sz="3899" dirty="0">
                <a:solidFill>
                  <a:srgbClr val="000000"/>
                </a:solidFill>
                <a:latin typeface="Roboto Condensed Bold"/>
              </a:rPr>
              <a:t> </a:t>
            </a:r>
            <a:r>
              <a:rPr lang="en-US" sz="3899" dirty="0" err="1">
                <a:solidFill>
                  <a:srgbClr val="000000"/>
                </a:solidFill>
                <a:latin typeface="Roboto Condensed Bold"/>
              </a:rPr>
              <a:t>lập</a:t>
            </a:r>
            <a:r>
              <a:rPr lang="en-US" sz="3899" dirty="0">
                <a:solidFill>
                  <a:srgbClr val="000000"/>
                </a:solidFill>
                <a:latin typeface="Roboto Condensed Bold"/>
              </a:rPr>
              <a:t> </a:t>
            </a:r>
            <a:r>
              <a:rPr lang="en-US" sz="3899" dirty="0" err="1">
                <a:solidFill>
                  <a:srgbClr val="000000"/>
                </a:solidFill>
                <a:latin typeface="Roboto Condensed Bold"/>
              </a:rPr>
              <a:t>đầu</a:t>
            </a:r>
            <a:r>
              <a:rPr lang="en-US" sz="3899" dirty="0">
                <a:solidFill>
                  <a:srgbClr val="000000"/>
                </a:solidFill>
                <a:latin typeface="Roboto Condensed Bold"/>
              </a:rPr>
              <a:t> </a:t>
            </a:r>
            <a:r>
              <a:rPr lang="en-US" sz="3899" dirty="0" err="1">
                <a:solidFill>
                  <a:srgbClr val="000000"/>
                </a:solidFill>
                <a:latin typeface="Roboto Condensed Bold"/>
              </a:rPr>
              <a:t>tiên</a:t>
            </a:r>
            <a:r>
              <a:rPr lang="en-US" sz="3899" dirty="0">
                <a:solidFill>
                  <a:srgbClr val="000000"/>
                </a:solidFill>
                <a:latin typeface="Roboto Condensed Bold"/>
              </a:rPr>
              <a:t>.</a:t>
            </a:r>
            <a:r>
              <a:rPr lang="en-US" sz="3899" dirty="0">
                <a:solidFill>
                  <a:srgbClr val="000000"/>
                </a:solidFill>
                <a:latin typeface="Roboto Condensed"/>
              </a:rPr>
              <a:t> </a:t>
            </a:r>
          </a:p>
          <a:p>
            <a:pPr marL="842007" lvl="1" indent="-421003" algn="just">
              <a:lnSpc>
                <a:spcPts val="5459"/>
              </a:lnSpc>
              <a:buFont typeface="Arial"/>
              <a:buChar char="•"/>
            </a:pPr>
            <a:r>
              <a:rPr lang="en-US" sz="3899" dirty="0" err="1">
                <a:solidFill>
                  <a:srgbClr val="000000"/>
                </a:solidFill>
                <a:latin typeface="Roboto Condensed"/>
              </a:rPr>
              <a:t>Thôi</a:t>
            </a:r>
            <a:r>
              <a:rPr lang="en-US" sz="3899" dirty="0">
                <a:solidFill>
                  <a:srgbClr val="000000"/>
                </a:solidFill>
                <a:latin typeface="Roboto Condensed"/>
              </a:rPr>
              <a:t> </a:t>
            </a:r>
            <a:r>
              <a:rPr lang="en-US" sz="3899" dirty="0" err="1">
                <a:solidFill>
                  <a:srgbClr val="000000"/>
                </a:solidFill>
                <a:latin typeface="Roboto Condensed"/>
              </a:rPr>
              <a:t>thúc</a:t>
            </a:r>
            <a:r>
              <a:rPr lang="en-US" sz="3899" dirty="0">
                <a:solidFill>
                  <a:srgbClr val="000000"/>
                </a:solidFill>
                <a:latin typeface="Roboto Condensed"/>
              </a:rPr>
              <a:t> </a:t>
            </a:r>
            <a:r>
              <a:rPr lang="en-US" sz="3899" dirty="0" err="1">
                <a:solidFill>
                  <a:srgbClr val="000000"/>
                </a:solidFill>
                <a:latin typeface="Roboto Condensed Bold"/>
              </a:rPr>
              <a:t>niềm</a:t>
            </a:r>
            <a:r>
              <a:rPr lang="en-US" sz="3899" dirty="0">
                <a:solidFill>
                  <a:srgbClr val="000000"/>
                </a:solidFill>
                <a:latin typeface="Roboto Condensed Bold"/>
              </a:rPr>
              <a:t> </a:t>
            </a:r>
            <a:r>
              <a:rPr lang="en-US" sz="3899" dirty="0" err="1">
                <a:solidFill>
                  <a:srgbClr val="000000"/>
                </a:solidFill>
                <a:latin typeface="Roboto Condensed Bold"/>
              </a:rPr>
              <a:t>tự</a:t>
            </a:r>
            <a:r>
              <a:rPr lang="en-US" sz="3899" dirty="0">
                <a:solidFill>
                  <a:srgbClr val="000000"/>
                </a:solidFill>
                <a:latin typeface="Roboto Condensed Bold"/>
              </a:rPr>
              <a:t> </a:t>
            </a:r>
            <a:r>
              <a:rPr lang="en-US" sz="3899" dirty="0" err="1">
                <a:solidFill>
                  <a:srgbClr val="000000"/>
                </a:solidFill>
                <a:latin typeface="Roboto Condensed Bold"/>
              </a:rPr>
              <a:t>hào</a:t>
            </a:r>
            <a:r>
              <a:rPr lang="en-US" sz="3899" dirty="0">
                <a:solidFill>
                  <a:srgbClr val="000000"/>
                </a:solidFill>
                <a:latin typeface="Roboto Condensed Bold"/>
              </a:rPr>
              <a:t> </a:t>
            </a:r>
            <a:r>
              <a:rPr lang="en-US" sz="3899" dirty="0" err="1">
                <a:solidFill>
                  <a:srgbClr val="000000"/>
                </a:solidFill>
                <a:latin typeface="Roboto Condensed Bold"/>
              </a:rPr>
              <a:t>dân</a:t>
            </a:r>
            <a:r>
              <a:rPr lang="en-US" sz="3899" dirty="0">
                <a:solidFill>
                  <a:srgbClr val="000000"/>
                </a:solidFill>
                <a:latin typeface="Roboto Condensed Bold"/>
              </a:rPr>
              <a:t> </a:t>
            </a:r>
            <a:r>
              <a:rPr lang="en-US" sz="3899" dirty="0" err="1">
                <a:solidFill>
                  <a:srgbClr val="000000"/>
                </a:solidFill>
                <a:latin typeface="Roboto Condensed Bold"/>
              </a:rPr>
              <a:t>tộc</a:t>
            </a:r>
            <a:r>
              <a:rPr lang="en-US" sz="3899" dirty="0">
                <a:solidFill>
                  <a:srgbClr val="000000"/>
                </a:solidFill>
                <a:latin typeface="Roboto Condensed Bold"/>
              </a:rPr>
              <a:t> </a:t>
            </a:r>
            <a:r>
              <a:rPr lang="en-US" sz="3899" dirty="0">
                <a:solidFill>
                  <a:srgbClr val="000000"/>
                </a:solidFill>
                <a:latin typeface="Roboto Condensed"/>
              </a:rPr>
              <a:t>và </a:t>
            </a:r>
            <a:r>
              <a:rPr lang="en-US" sz="3899" dirty="0">
                <a:solidFill>
                  <a:srgbClr val="000000"/>
                </a:solidFill>
                <a:latin typeface="Roboto Condensed Bold"/>
              </a:rPr>
              <a:t>ý </a:t>
            </a:r>
            <a:r>
              <a:rPr lang="en-US" sz="3899" dirty="0" err="1">
                <a:solidFill>
                  <a:srgbClr val="000000"/>
                </a:solidFill>
                <a:latin typeface="Roboto Condensed Bold"/>
              </a:rPr>
              <a:t>chí</a:t>
            </a:r>
            <a:r>
              <a:rPr lang="en-US" sz="3899" dirty="0">
                <a:solidFill>
                  <a:srgbClr val="000000"/>
                </a:solidFill>
                <a:latin typeface="Roboto Condensed Bold"/>
              </a:rPr>
              <a:t> </a:t>
            </a:r>
            <a:r>
              <a:rPr lang="en-US" sz="3899" dirty="0" err="1">
                <a:solidFill>
                  <a:srgbClr val="000000"/>
                </a:solidFill>
                <a:latin typeface="Roboto Condensed Bold"/>
              </a:rPr>
              <a:t>sẵn</a:t>
            </a:r>
            <a:r>
              <a:rPr lang="en-US" sz="3899" dirty="0">
                <a:solidFill>
                  <a:srgbClr val="000000"/>
                </a:solidFill>
                <a:latin typeface="Roboto Condensed Bold"/>
              </a:rPr>
              <a:t> </a:t>
            </a:r>
            <a:r>
              <a:rPr lang="en-US" sz="3899" dirty="0" err="1">
                <a:solidFill>
                  <a:srgbClr val="000000"/>
                </a:solidFill>
                <a:latin typeface="Roboto Condensed Bold"/>
              </a:rPr>
              <a:t>sàng</a:t>
            </a:r>
            <a:r>
              <a:rPr lang="en-US" sz="3899" dirty="0">
                <a:solidFill>
                  <a:srgbClr val="000000"/>
                </a:solidFill>
                <a:latin typeface="Roboto Condensed Bold"/>
              </a:rPr>
              <a:t> </a:t>
            </a:r>
            <a:r>
              <a:rPr lang="en-US" sz="3899" dirty="0" err="1">
                <a:solidFill>
                  <a:srgbClr val="000000"/>
                </a:solidFill>
                <a:latin typeface="Roboto Condensed Bold"/>
              </a:rPr>
              <a:t>chiến</a:t>
            </a:r>
            <a:r>
              <a:rPr lang="en-US" sz="3899" dirty="0">
                <a:solidFill>
                  <a:srgbClr val="000000"/>
                </a:solidFill>
                <a:latin typeface="Roboto Condensed Bold"/>
              </a:rPr>
              <a:t> </a:t>
            </a:r>
            <a:r>
              <a:rPr lang="en-US" sz="3899" dirty="0" err="1">
                <a:solidFill>
                  <a:srgbClr val="000000"/>
                </a:solidFill>
                <a:latin typeface="Roboto Condensed Bold"/>
              </a:rPr>
              <a:t>đấu</a:t>
            </a:r>
            <a:r>
              <a:rPr lang="en-US" sz="3899" dirty="0">
                <a:solidFill>
                  <a:srgbClr val="000000"/>
                </a:solidFill>
                <a:latin typeface="Roboto Condensed Bold"/>
              </a:rPr>
              <a:t> </a:t>
            </a:r>
            <a:r>
              <a:rPr lang="en-US" sz="3899" dirty="0" err="1">
                <a:solidFill>
                  <a:srgbClr val="000000"/>
                </a:solidFill>
                <a:latin typeface="Roboto Condensed Bold"/>
              </a:rPr>
              <a:t>bảo</a:t>
            </a:r>
            <a:r>
              <a:rPr lang="en-US" sz="3899" dirty="0">
                <a:solidFill>
                  <a:srgbClr val="000000"/>
                </a:solidFill>
                <a:latin typeface="Roboto Condensed Bold"/>
              </a:rPr>
              <a:t> </a:t>
            </a:r>
            <a:r>
              <a:rPr lang="en-US" sz="3899" dirty="0" err="1">
                <a:solidFill>
                  <a:srgbClr val="000000"/>
                </a:solidFill>
                <a:latin typeface="Roboto Condensed Bold"/>
              </a:rPr>
              <a:t>vệ</a:t>
            </a:r>
            <a:r>
              <a:rPr lang="en-US" sz="3899" dirty="0">
                <a:solidFill>
                  <a:srgbClr val="000000"/>
                </a:solidFill>
                <a:latin typeface="Roboto Condensed Bold"/>
              </a:rPr>
              <a:t> </a:t>
            </a:r>
            <a:r>
              <a:rPr lang="en-US" sz="3899" dirty="0" err="1">
                <a:solidFill>
                  <a:srgbClr val="000000"/>
                </a:solidFill>
                <a:latin typeface="Roboto Condensed Bold"/>
              </a:rPr>
              <a:t>bờ</a:t>
            </a:r>
            <a:r>
              <a:rPr lang="en-US" sz="3899" dirty="0">
                <a:solidFill>
                  <a:srgbClr val="000000"/>
                </a:solidFill>
                <a:latin typeface="Roboto Condensed Bold"/>
              </a:rPr>
              <a:t> </a:t>
            </a:r>
            <a:r>
              <a:rPr lang="en-US" sz="3899" dirty="0" err="1">
                <a:solidFill>
                  <a:srgbClr val="000000"/>
                </a:solidFill>
                <a:latin typeface="Roboto Condensed Bold"/>
              </a:rPr>
              <a:t>cõi</a:t>
            </a:r>
            <a:r>
              <a:rPr lang="en-US" sz="3899" dirty="0">
                <a:solidFill>
                  <a:srgbClr val="000000"/>
                </a:solidFill>
                <a:latin typeface="Roboto Condensed Bold"/>
              </a:rPr>
              <a:t> </a:t>
            </a:r>
            <a:r>
              <a:rPr lang="en-US" sz="3899" dirty="0" err="1">
                <a:solidFill>
                  <a:srgbClr val="000000"/>
                </a:solidFill>
                <a:latin typeface="Roboto Condensed Bold"/>
              </a:rPr>
              <a:t>lãnh</a:t>
            </a:r>
            <a:r>
              <a:rPr lang="en-US" sz="3899" dirty="0">
                <a:solidFill>
                  <a:srgbClr val="000000"/>
                </a:solidFill>
                <a:latin typeface="Roboto Condensed Bold"/>
              </a:rPr>
              <a:t> </a:t>
            </a:r>
            <a:r>
              <a:rPr lang="en-US" sz="3899" dirty="0" err="1">
                <a:solidFill>
                  <a:srgbClr val="000000"/>
                </a:solidFill>
                <a:latin typeface="Roboto Condensed Bold"/>
              </a:rPr>
              <a:t>thổ</a:t>
            </a:r>
            <a:r>
              <a:rPr lang="en-US" sz="3899" dirty="0">
                <a:solidFill>
                  <a:srgbClr val="000000"/>
                </a:solidFill>
                <a:latin typeface="Roboto Condensed Bold"/>
              </a:rPr>
              <a:t> </a:t>
            </a:r>
            <a:r>
              <a:rPr lang="en-US" sz="3899" dirty="0" err="1">
                <a:solidFill>
                  <a:srgbClr val="000000"/>
                </a:solidFill>
                <a:latin typeface="Roboto Condensed Bold"/>
              </a:rPr>
              <a:t>trước</a:t>
            </a:r>
            <a:r>
              <a:rPr lang="en-US" sz="3899" dirty="0">
                <a:solidFill>
                  <a:srgbClr val="000000"/>
                </a:solidFill>
                <a:latin typeface="Roboto Condensed Bold"/>
              </a:rPr>
              <a:t> </a:t>
            </a:r>
            <a:r>
              <a:rPr lang="en-US" sz="3899" dirty="0" err="1">
                <a:solidFill>
                  <a:srgbClr val="000000"/>
                </a:solidFill>
                <a:latin typeface="Roboto Condensed Bold"/>
              </a:rPr>
              <a:t>mọi</a:t>
            </a:r>
            <a:r>
              <a:rPr lang="en-US" sz="3899" dirty="0">
                <a:solidFill>
                  <a:srgbClr val="000000"/>
                </a:solidFill>
                <a:latin typeface="Roboto Condensed Bold"/>
              </a:rPr>
              <a:t> </a:t>
            </a:r>
            <a:r>
              <a:rPr lang="en-US" sz="3899" dirty="0" err="1">
                <a:solidFill>
                  <a:srgbClr val="000000"/>
                </a:solidFill>
                <a:latin typeface="Roboto Condensed Bold"/>
              </a:rPr>
              <a:t>thế</a:t>
            </a:r>
            <a:r>
              <a:rPr lang="en-US" sz="3899" dirty="0">
                <a:solidFill>
                  <a:srgbClr val="000000"/>
                </a:solidFill>
                <a:latin typeface="Roboto Condensed Bold"/>
              </a:rPr>
              <a:t> </a:t>
            </a:r>
            <a:r>
              <a:rPr lang="en-US" sz="3899" dirty="0" err="1">
                <a:solidFill>
                  <a:srgbClr val="000000"/>
                </a:solidFill>
                <a:latin typeface="Roboto Condensed Bold"/>
              </a:rPr>
              <a:t>lực</a:t>
            </a:r>
            <a:r>
              <a:rPr lang="en-US" sz="3899" dirty="0">
                <a:solidFill>
                  <a:srgbClr val="000000"/>
                </a:solidFill>
                <a:latin typeface="Roboto Condensed Bold"/>
              </a:rPr>
              <a:t> </a:t>
            </a:r>
            <a:r>
              <a:rPr lang="en-US" sz="3899" dirty="0" err="1">
                <a:solidFill>
                  <a:srgbClr val="000000"/>
                </a:solidFill>
                <a:latin typeface="Roboto Condensed Bold"/>
              </a:rPr>
              <a:t>kẻ</a:t>
            </a:r>
            <a:r>
              <a:rPr lang="en-US" sz="3899" dirty="0">
                <a:solidFill>
                  <a:srgbClr val="000000"/>
                </a:solidFill>
                <a:latin typeface="Roboto Condensed Bold"/>
              </a:rPr>
              <a:t> </a:t>
            </a:r>
            <a:r>
              <a:rPr lang="en-US" sz="3899" dirty="0" err="1">
                <a:solidFill>
                  <a:srgbClr val="000000"/>
                </a:solidFill>
                <a:latin typeface="Roboto Condensed Bold"/>
              </a:rPr>
              <a:t>thù</a:t>
            </a:r>
            <a:r>
              <a:rPr lang="en-US" sz="3899" dirty="0">
                <a:solidFill>
                  <a:srgbClr val="000000"/>
                </a:solidFill>
                <a:latin typeface="Roboto Condensed Bold"/>
              </a:rPr>
              <a:t>.</a:t>
            </a:r>
          </a:p>
        </p:txBody>
      </p:sp>
      <p:grpSp>
        <p:nvGrpSpPr>
          <p:cNvPr id="11" name="Group 11"/>
          <p:cNvGrpSpPr/>
          <p:nvPr/>
        </p:nvGrpSpPr>
        <p:grpSpPr>
          <a:xfrm>
            <a:off x="1028700" y="1363820"/>
            <a:ext cx="3701846" cy="7620534"/>
            <a:chOff x="0" y="0"/>
            <a:chExt cx="974972" cy="2007054"/>
          </a:xfrm>
        </p:grpSpPr>
        <p:sp>
          <p:nvSpPr>
            <p:cNvPr id="12" name="Freeform 12"/>
            <p:cNvSpPr/>
            <p:nvPr/>
          </p:nvSpPr>
          <p:spPr>
            <a:xfrm>
              <a:off x="0" y="0"/>
              <a:ext cx="974972" cy="2007054"/>
            </a:xfrm>
            <a:custGeom>
              <a:avLst/>
              <a:gdLst/>
              <a:ahLst/>
              <a:cxnLst/>
              <a:rect l="l" t="t" r="r" b="b"/>
              <a:pathLst>
                <a:path w="974972" h="2007054">
                  <a:moveTo>
                    <a:pt x="0" y="0"/>
                  </a:moveTo>
                  <a:lnTo>
                    <a:pt x="974972" y="0"/>
                  </a:lnTo>
                  <a:lnTo>
                    <a:pt x="974972" y="2007054"/>
                  </a:lnTo>
                  <a:lnTo>
                    <a:pt x="0" y="2007054"/>
                  </a:lnTo>
                  <a:close/>
                </a:path>
              </a:pathLst>
            </a:custGeom>
            <a:solidFill>
              <a:srgbClr val="FBF7EE"/>
            </a:solidFill>
          </p:spPr>
          <p:txBody>
            <a:bodyPr/>
            <a:lstStyle/>
            <a:p>
              <a:endParaRPr lang="en-US"/>
            </a:p>
          </p:txBody>
        </p:sp>
        <p:sp>
          <p:nvSpPr>
            <p:cNvPr id="13" name="TextBox 13"/>
            <p:cNvSpPr txBox="1"/>
            <p:nvPr/>
          </p:nvSpPr>
          <p:spPr>
            <a:xfrm>
              <a:off x="0" y="-38100"/>
              <a:ext cx="974972" cy="2045154"/>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482456" y="2159509"/>
            <a:ext cx="2794333" cy="6761546"/>
          </a:xfrm>
          <a:prstGeom prst="rect">
            <a:avLst/>
          </a:prstGeom>
        </p:spPr>
        <p:txBody>
          <a:bodyPr lIns="0" tIns="0" rIns="0" bIns="0" rtlCol="0" anchor="t">
            <a:spAutoFit/>
          </a:bodyPr>
          <a:lstStyle/>
          <a:p>
            <a:pPr algn="ctr">
              <a:lnSpc>
                <a:spcPts val="8991"/>
              </a:lnSpc>
            </a:pPr>
            <a:r>
              <a:rPr lang="en-US" sz="6422">
                <a:solidFill>
                  <a:srgbClr val="000000"/>
                </a:solidFill>
                <a:latin typeface="#9Slide05 Dear Saturday"/>
              </a:rPr>
              <a:t>3.2. Đọc-hiểu văn bản</a:t>
            </a:r>
          </a:p>
          <a:p>
            <a:pPr algn="ctr">
              <a:lnSpc>
                <a:spcPts val="8991"/>
              </a:lnSpc>
            </a:pPr>
            <a:endParaRPr lang="en-US" sz="6422">
              <a:solidFill>
                <a:srgbClr val="000000"/>
              </a:solidFill>
              <a:latin typeface="#9Slide05 Dear Saturday"/>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down)">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Freeform 2" descr="preencoded.png"/>
          <p:cNvSpPr/>
          <p:nvPr/>
        </p:nvSpPr>
        <p:spPr>
          <a:xfrm>
            <a:off x="0" y="0"/>
            <a:ext cx="18290286" cy="10287000"/>
          </a:xfrm>
          <a:custGeom>
            <a:avLst/>
            <a:gdLst/>
            <a:ahLst/>
            <a:cxnLst/>
            <a:rect l="l" t="t" r="r" b="b"/>
            <a:pathLst>
              <a:path w="18290286" h="10287000">
                <a:moveTo>
                  <a:pt x="0" y="0"/>
                </a:moveTo>
                <a:lnTo>
                  <a:pt x="18290286" y="0"/>
                </a:lnTo>
                <a:lnTo>
                  <a:pt x="18290286" y="10287000"/>
                </a:lnTo>
                <a:lnTo>
                  <a:pt x="0" y="10287000"/>
                </a:lnTo>
                <a:lnTo>
                  <a:pt x="0" y="0"/>
                </a:lnTo>
                <a:close/>
              </a:path>
            </a:pathLst>
          </a:custGeom>
          <a:blipFill>
            <a:blip r:embed="rId2"/>
            <a:stretch>
              <a:fillRect b="-12"/>
            </a:stretch>
          </a:blipFill>
        </p:spPr>
        <p:txBody>
          <a:bodyPr/>
          <a:lstStyle/>
          <a:p>
            <a:endParaRPr lang="en-US"/>
          </a:p>
        </p:txBody>
      </p:sp>
      <p:grpSp>
        <p:nvGrpSpPr>
          <p:cNvPr id="3" name="Group 3"/>
          <p:cNvGrpSpPr/>
          <p:nvPr/>
        </p:nvGrpSpPr>
        <p:grpSpPr>
          <a:xfrm>
            <a:off x="6421047" y="1304355"/>
            <a:ext cx="10838253" cy="7402634"/>
            <a:chOff x="0" y="0"/>
            <a:chExt cx="2854519" cy="1949665"/>
          </a:xfrm>
        </p:grpSpPr>
        <p:sp>
          <p:nvSpPr>
            <p:cNvPr id="4" name="Freeform 4"/>
            <p:cNvSpPr/>
            <p:nvPr/>
          </p:nvSpPr>
          <p:spPr>
            <a:xfrm>
              <a:off x="0" y="0"/>
              <a:ext cx="2854519" cy="1949665"/>
            </a:xfrm>
            <a:custGeom>
              <a:avLst/>
              <a:gdLst/>
              <a:ahLst/>
              <a:cxnLst/>
              <a:rect l="l" t="t" r="r" b="b"/>
              <a:pathLst>
                <a:path w="2854519" h="1949665">
                  <a:moveTo>
                    <a:pt x="0" y="0"/>
                  </a:moveTo>
                  <a:lnTo>
                    <a:pt x="2854519" y="0"/>
                  </a:lnTo>
                  <a:lnTo>
                    <a:pt x="2854519" y="1949665"/>
                  </a:lnTo>
                  <a:lnTo>
                    <a:pt x="0" y="1949665"/>
                  </a:lnTo>
                  <a:close/>
                </a:path>
              </a:pathLst>
            </a:custGeom>
            <a:solidFill>
              <a:srgbClr val="2A3D43"/>
            </a:solidFill>
          </p:spPr>
          <p:txBody>
            <a:bodyPr/>
            <a:lstStyle/>
            <a:p>
              <a:endParaRPr lang="en-US"/>
            </a:p>
          </p:txBody>
        </p:sp>
        <p:sp>
          <p:nvSpPr>
            <p:cNvPr id="5" name="TextBox 5"/>
            <p:cNvSpPr txBox="1"/>
            <p:nvPr/>
          </p:nvSpPr>
          <p:spPr>
            <a:xfrm>
              <a:off x="0" y="-38100"/>
              <a:ext cx="2854519" cy="198776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270241" y="2665805"/>
            <a:ext cx="9989059" cy="1313180"/>
          </a:xfrm>
          <a:prstGeom prst="rect">
            <a:avLst/>
          </a:prstGeom>
        </p:spPr>
        <p:txBody>
          <a:bodyPr lIns="0" tIns="0" rIns="0" bIns="0" rtlCol="0" anchor="t">
            <a:spAutoFit/>
          </a:bodyPr>
          <a:lstStyle/>
          <a:p>
            <a:pPr algn="just">
              <a:lnSpc>
                <a:spcPts val="5319"/>
              </a:lnSpc>
            </a:pPr>
            <a:r>
              <a:rPr lang="en-US" sz="3799" dirty="0" err="1">
                <a:solidFill>
                  <a:srgbClr val="FFFFFF"/>
                </a:solidFill>
                <a:latin typeface="Roboto Condensed"/>
              </a:rPr>
              <a:t>Khái</a:t>
            </a:r>
            <a:r>
              <a:rPr lang="en-US" sz="3799" dirty="0">
                <a:solidFill>
                  <a:srgbClr val="FFFFFF"/>
                </a:solidFill>
                <a:latin typeface="Roboto Condensed"/>
              </a:rPr>
              <a:t> </a:t>
            </a:r>
            <a:r>
              <a:rPr lang="en-US" sz="3799" dirty="0" err="1">
                <a:solidFill>
                  <a:srgbClr val="FFFFFF"/>
                </a:solidFill>
                <a:latin typeface="Roboto Condensed"/>
              </a:rPr>
              <a:t>quát</a:t>
            </a:r>
            <a:r>
              <a:rPr lang="en-US" sz="3799" dirty="0">
                <a:solidFill>
                  <a:srgbClr val="FFFFFF"/>
                </a:solidFill>
                <a:latin typeface="Roboto Condensed"/>
              </a:rPr>
              <a:t> </a:t>
            </a:r>
            <a:r>
              <a:rPr lang="en-US" sz="3799" dirty="0" err="1">
                <a:solidFill>
                  <a:srgbClr val="FFFFFF"/>
                </a:solidFill>
                <a:latin typeface="Roboto Condensed"/>
              </a:rPr>
              <a:t>một</a:t>
            </a:r>
            <a:r>
              <a:rPr lang="en-US" sz="3799" dirty="0">
                <a:solidFill>
                  <a:srgbClr val="FFFFFF"/>
                </a:solidFill>
                <a:latin typeface="Roboto Condensed"/>
              </a:rPr>
              <a:t> </a:t>
            </a:r>
            <a:r>
              <a:rPr lang="en-US" sz="3799" dirty="0" err="1">
                <a:solidFill>
                  <a:srgbClr val="FFFFFF"/>
                </a:solidFill>
                <a:latin typeface="Roboto Condensed"/>
              </a:rPr>
              <a:t>số</a:t>
            </a:r>
            <a:r>
              <a:rPr lang="en-US" sz="3799" dirty="0">
                <a:solidFill>
                  <a:srgbClr val="FFFFFF"/>
                </a:solidFill>
                <a:latin typeface="Roboto Condensed"/>
              </a:rPr>
              <a:t> </a:t>
            </a:r>
            <a:r>
              <a:rPr lang="en-US" sz="3799" dirty="0" err="1">
                <a:solidFill>
                  <a:srgbClr val="FFFFFF"/>
                </a:solidFill>
                <a:latin typeface="Roboto Condensed"/>
              </a:rPr>
              <a:t>thông</a:t>
            </a:r>
            <a:r>
              <a:rPr lang="en-US" sz="3799" dirty="0">
                <a:solidFill>
                  <a:srgbClr val="FFFFFF"/>
                </a:solidFill>
                <a:latin typeface="Roboto Condensed"/>
              </a:rPr>
              <a:t> tin </a:t>
            </a:r>
            <a:r>
              <a:rPr lang="en-US" sz="3799" dirty="0" err="1">
                <a:solidFill>
                  <a:srgbClr val="FFFFFF"/>
                </a:solidFill>
                <a:latin typeface="Roboto Condensed"/>
              </a:rPr>
              <a:t>về</a:t>
            </a:r>
            <a:r>
              <a:rPr lang="en-US" sz="3799" dirty="0">
                <a:solidFill>
                  <a:srgbClr val="FFFFFF"/>
                </a:solidFill>
                <a:latin typeface="Roboto Condensed"/>
              </a:rPr>
              <a:t> </a:t>
            </a:r>
            <a:r>
              <a:rPr lang="en-US" sz="3799" dirty="0" err="1">
                <a:solidFill>
                  <a:srgbClr val="FFFFFF"/>
                </a:solidFill>
                <a:latin typeface="Roboto Condensed"/>
              </a:rPr>
              <a:t>văn</a:t>
            </a:r>
            <a:r>
              <a:rPr lang="en-US" sz="3799" dirty="0">
                <a:solidFill>
                  <a:srgbClr val="FFFFFF"/>
                </a:solidFill>
                <a:latin typeface="Roboto Condensed"/>
              </a:rPr>
              <a:t> </a:t>
            </a:r>
            <a:r>
              <a:rPr lang="en-US" sz="3799" dirty="0" err="1">
                <a:solidFill>
                  <a:srgbClr val="FFFFFF"/>
                </a:solidFill>
                <a:latin typeface="Roboto Condensed"/>
              </a:rPr>
              <a:t>bản</a:t>
            </a:r>
            <a:r>
              <a:rPr lang="en-US" sz="3799" dirty="0">
                <a:solidFill>
                  <a:srgbClr val="FFFFFF"/>
                </a:solidFill>
                <a:latin typeface="Roboto Condensed"/>
              </a:rPr>
              <a:t> “Nam </a:t>
            </a:r>
            <a:r>
              <a:rPr lang="en-US" sz="3799" dirty="0" err="1">
                <a:solidFill>
                  <a:srgbClr val="FFFFFF"/>
                </a:solidFill>
                <a:latin typeface="Roboto Condensed"/>
              </a:rPr>
              <a:t>quốc</a:t>
            </a:r>
            <a:r>
              <a:rPr lang="en-US" sz="3799" dirty="0">
                <a:solidFill>
                  <a:srgbClr val="FFFFFF"/>
                </a:solidFill>
                <a:latin typeface="Roboto Condensed"/>
              </a:rPr>
              <a:t> </a:t>
            </a:r>
            <a:r>
              <a:rPr lang="en-US" sz="3799" dirty="0" err="1">
                <a:solidFill>
                  <a:srgbClr val="FFFFFF"/>
                </a:solidFill>
                <a:latin typeface="Roboto Condensed"/>
              </a:rPr>
              <a:t>sơn</a:t>
            </a:r>
            <a:r>
              <a:rPr lang="en-US" sz="3799" dirty="0">
                <a:solidFill>
                  <a:srgbClr val="FFFFFF"/>
                </a:solidFill>
                <a:latin typeface="Roboto Condensed"/>
              </a:rPr>
              <a:t> </a:t>
            </a:r>
            <a:r>
              <a:rPr lang="en-US" sz="3799" dirty="0" err="1">
                <a:solidFill>
                  <a:srgbClr val="FFFFFF"/>
                </a:solidFill>
                <a:latin typeface="Roboto Condensed"/>
              </a:rPr>
              <a:t>hà</a:t>
            </a:r>
            <a:r>
              <a:rPr lang="en-US" sz="3799" dirty="0">
                <a:solidFill>
                  <a:srgbClr val="FFFFFF"/>
                </a:solidFill>
                <a:latin typeface="Roboto Condensed"/>
              </a:rPr>
              <a:t>” qua </a:t>
            </a:r>
            <a:r>
              <a:rPr lang="en-US" sz="3799" dirty="0" err="1">
                <a:solidFill>
                  <a:srgbClr val="FFFFFF"/>
                </a:solidFill>
                <a:latin typeface="Roboto Condensed"/>
              </a:rPr>
              <a:t>trò</a:t>
            </a:r>
            <a:r>
              <a:rPr lang="en-US" sz="3799" dirty="0">
                <a:solidFill>
                  <a:srgbClr val="FFFFFF"/>
                </a:solidFill>
                <a:latin typeface="Roboto Condensed"/>
              </a:rPr>
              <a:t> </a:t>
            </a:r>
            <a:r>
              <a:rPr lang="en-US" sz="3799" dirty="0" err="1">
                <a:solidFill>
                  <a:srgbClr val="FFFFFF"/>
                </a:solidFill>
                <a:latin typeface="Roboto Condensed"/>
              </a:rPr>
              <a:t>chơi</a:t>
            </a:r>
            <a:r>
              <a:rPr lang="en-US" sz="3799" dirty="0">
                <a:solidFill>
                  <a:srgbClr val="FFFFFF"/>
                </a:solidFill>
                <a:latin typeface="Roboto Condensed"/>
              </a:rPr>
              <a:t>.</a:t>
            </a:r>
          </a:p>
        </p:txBody>
      </p:sp>
      <p:sp>
        <p:nvSpPr>
          <p:cNvPr id="8" name="TextBox 8"/>
          <p:cNvSpPr txBox="1"/>
          <p:nvPr/>
        </p:nvSpPr>
        <p:spPr>
          <a:xfrm>
            <a:off x="7270241" y="1684748"/>
            <a:ext cx="8410655" cy="886514"/>
          </a:xfrm>
          <a:prstGeom prst="rect">
            <a:avLst/>
          </a:prstGeom>
        </p:spPr>
        <p:txBody>
          <a:bodyPr lIns="0" tIns="0" rIns="0" bIns="0" rtlCol="0" anchor="t">
            <a:spAutoFit/>
          </a:bodyPr>
          <a:lstStyle/>
          <a:p>
            <a:pPr algn="ctr">
              <a:lnSpc>
                <a:spcPts val="7312"/>
              </a:lnSpc>
            </a:pPr>
            <a:r>
              <a:rPr lang="en-US" sz="5222" dirty="0">
                <a:solidFill>
                  <a:srgbClr val="FFFFFF"/>
                </a:solidFill>
                <a:latin typeface="Fraunces Bold"/>
              </a:rPr>
              <a:t>4. LUYỆN TẬP</a:t>
            </a:r>
          </a:p>
        </p:txBody>
      </p:sp>
      <p:sp>
        <p:nvSpPr>
          <p:cNvPr id="9" name="TextBox 9"/>
          <p:cNvSpPr txBox="1"/>
          <p:nvPr/>
        </p:nvSpPr>
        <p:spPr>
          <a:xfrm>
            <a:off x="7100751" y="4337303"/>
            <a:ext cx="9817824" cy="3313430"/>
          </a:xfrm>
          <a:prstGeom prst="rect">
            <a:avLst/>
          </a:prstGeom>
        </p:spPr>
        <p:txBody>
          <a:bodyPr lIns="0" tIns="0" rIns="0" bIns="0" rtlCol="0" anchor="t">
            <a:spAutoFit/>
          </a:bodyPr>
          <a:lstStyle/>
          <a:p>
            <a:pPr marL="820417" lvl="1" indent="-410209" algn="just">
              <a:lnSpc>
                <a:spcPts val="5319"/>
              </a:lnSpc>
              <a:buFont typeface="Arial"/>
              <a:buChar char="•"/>
            </a:pPr>
            <a:r>
              <a:rPr lang="en-US" sz="3799" spc="3" dirty="0">
                <a:solidFill>
                  <a:srgbClr val="FFFFFF"/>
                </a:solidFill>
                <a:latin typeface="Roboto Condensed"/>
              </a:rPr>
              <a:t>HS </a:t>
            </a:r>
            <a:r>
              <a:rPr lang="en-US" sz="3799" spc="3" dirty="0" err="1">
                <a:solidFill>
                  <a:srgbClr val="FFFFFF"/>
                </a:solidFill>
                <a:latin typeface="Roboto Condensed"/>
              </a:rPr>
              <a:t>sẽ</a:t>
            </a:r>
            <a:r>
              <a:rPr lang="en-US" sz="3799" spc="3" dirty="0">
                <a:solidFill>
                  <a:srgbClr val="FFFFFF"/>
                </a:solidFill>
                <a:latin typeface="Roboto Condensed"/>
              </a:rPr>
              <a:t> </a:t>
            </a:r>
            <a:r>
              <a:rPr lang="en-US" sz="3799" spc="3" dirty="0" err="1">
                <a:solidFill>
                  <a:srgbClr val="FFFFFF"/>
                </a:solidFill>
                <a:latin typeface="Roboto Condensed"/>
              </a:rPr>
              <a:t>lắng</a:t>
            </a:r>
            <a:r>
              <a:rPr lang="en-US" sz="3799" spc="3" dirty="0">
                <a:solidFill>
                  <a:srgbClr val="FFFFFF"/>
                </a:solidFill>
                <a:latin typeface="Roboto Condensed"/>
              </a:rPr>
              <a:t> </a:t>
            </a:r>
            <a:r>
              <a:rPr lang="en-US" sz="3799" spc="3" dirty="0" err="1">
                <a:solidFill>
                  <a:srgbClr val="FFFFFF"/>
                </a:solidFill>
                <a:latin typeface="Roboto Condensed"/>
              </a:rPr>
              <a:t>nghe</a:t>
            </a:r>
            <a:r>
              <a:rPr lang="en-US" sz="3799" spc="3" dirty="0">
                <a:solidFill>
                  <a:srgbClr val="FFFFFF"/>
                </a:solidFill>
                <a:latin typeface="Roboto Condensed"/>
              </a:rPr>
              <a:t> </a:t>
            </a:r>
            <a:r>
              <a:rPr lang="en-US" sz="3799" spc="3" dirty="0" err="1">
                <a:solidFill>
                  <a:srgbClr val="FFFFFF"/>
                </a:solidFill>
                <a:latin typeface="Roboto Condensed"/>
              </a:rPr>
              <a:t>câu</a:t>
            </a:r>
            <a:r>
              <a:rPr lang="en-US" sz="3799" spc="3" dirty="0">
                <a:solidFill>
                  <a:srgbClr val="FFFFFF"/>
                </a:solidFill>
                <a:latin typeface="Roboto Condensed"/>
              </a:rPr>
              <a:t> </a:t>
            </a:r>
            <a:r>
              <a:rPr lang="en-US" sz="3799" spc="3" dirty="0" err="1">
                <a:solidFill>
                  <a:srgbClr val="FFFFFF"/>
                </a:solidFill>
                <a:latin typeface="Roboto Condensed"/>
              </a:rPr>
              <a:t>hỏi</a:t>
            </a:r>
            <a:r>
              <a:rPr lang="en-US" sz="3799" spc="3" dirty="0">
                <a:solidFill>
                  <a:srgbClr val="FFFFFF"/>
                </a:solidFill>
                <a:latin typeface="Roboto Condensed"/>
              </a:rPr>
              <a:t> và </a:t>
            </a:r>
            <a:r>
              <a:rPr lang="en-US" sz="3799" spc="3" dirty="0" err="1">
                <a:solidFill>
                  <a:srgbClr val="FFFFFF"/>
                </a:solidFill>
                <a:latin typeface="Roboto Condensed"/>
              </a:rPr>
              <a:t>trả</a:t>
            </a:r>
            <a:r>
              <a:rPr lang="en-US" sz="3799" spc="3" dirty="0">
                <a:solidFill>
                  <a:srgbClr val="FFFFFF"/>
                </a:solidFill>
                <a:latin typeface="Roboto Condensed"/>
              </a:rPr>
              <a:t> </a:t>
            </a:r>
            <a:r>
              <a:rPr lang="en-US" sz="3799" spc="3" dirty="0" err="1">
                <a:solidFill>
                  <a:srgbClr val="FFFFFF"/>
                </a:solidFill>
                <a:latin typeface="Roboto Condensed"/>
              </a:rPr>
              <a:t>lời</a:t>
            </a:r>
            <a:r>
              <a:rPr lang="en-US" sz="3799" spc="3" dirty="0">
                <a:solidFill>
                  <a:srgbClr val="FFFFFF"/>
                </a:solidFill>
                <a:latin typeface="Roboto Condensed"/>
              </a:rPr>
              <a:t> </a:t>
            </a:r>
            <a:r>
              <a:rPr lang="en-US" sz="3799" spc="3" dirty="0" err="1">
                <a:solidFill>
                  <a:srgbClr val="FFFFFF"/>
                </a:solidFill>
                <a:latin typeface="Roboto Condensed"/>
              </a:rPr>
              <a:t>miệng</a:t>
            </a:r>
            <a:r>
              <a:rPr lang="en-US" sz="3799" spc="3" dirty="0">
                <a:solidFill>
                  <a:srgbClr val="FFFFFF"/>
                </a:solidFill>
                <a:latin typeface="Roboto Condensed"/>
              </a:rPr>
              <a:t>. </a:t>
            </a:r>
          </a:p>
          <a:p>
            <a:pPr marL="820417" lvl="1" indent="-410209" algn="just">
              <a:lnSpc>
                <a:spcPts val="5319"/>
              </a:lnSpc>
              <a:buFont typeface="Arial"/>
              <a:buChar char="•"/>
            </a:pPr>
            <a:r>
              <a:rPr lang="en-US" sz="3799" spc="3" dirty="0">
                <a:solidFill>
                  <a:srgbClr val="FFFFFF"/>
                </a:solidFill>
                <a:latin typeface="Roboto Condensed"/>
              </a:rPr>
              <a:t>HS </a:t>
            </a:r>
            <a:r>
              <a:rPr lang="en-US" sz="3799" spc="3" dirty="0" err="1">
                <a:solidFill>
                  <a:srgbClr val="FFFFFF"/>
                </a:solidFill>
                <a:latin typeface="Roboto Condensed"/>
              </a:rPr>
              <a:t>giành</a:t>
            </a:r>
            <a:r>
              <a:rPr lang="en-US" sz="3799" spc="3" dirty="0">
                <a:solidFill>
                  <a:srgbClr val="FFFFFF"/>
                </a:solidFill>
                <a:latin typeface="Roboto Condensed"/>
              </a:rPr>
              <a:t> </a:t>
            </a:r>
            <a:r>
              <a:rPr lang="en-US" sz="3799" spc="3" dirty="0" err="1">
                <a:solidFill>
                  <a:srgbClr val="FFFFFF"/>
                </a:solidFill>
                <a:latin typeface="Roboto Condensed"/>
              </a:rPr>
              <a:t>quyền</a:t>
            </a:r>
            <a:r>
              <a:rPr lang="en-US" sz="3799" spc="3" dirty="0">
                <a:solidFill>
                  <a:srgbClr val="FFFFFF"/>
                </a:solidFill>
                <a:latin typeface="Roboto Condensed"/>
              </a:rPr>
              <a:t> </a:t>
            </a:r>
            <a:r>
              <a:rPr lang="en-US" sz="3799" spc="3" dirty="0" err="1">
                <a:solidFill>
                  <a:srgbClr val="FFFFFF"/>
                </a:solidFill>
                <a:latin typeface="Roboto Condensed"/>
              </a:rPr>
              <a:t>trả</a:t>
            </a:r>
            <a:r>
              <a:rPr lang="en-US" sz="3799" spc="3" dirty="0">
                <a:solidFill>
                  <a:srgbClr val="FFFFFF"/>
                </a:solidFill>
                <a:latin typeface="Roboto Condensed"/>
              </a:rPr>
              <a:t> </a:t>
            </a:r>
            <a:r>
              <a:rPr lang="en-US" sz="3799" spc="3" dirty="0" err="1">
                <a:solidFill>
                  <a:srgbClr val="FFFFFF"/>
                </a:solidFill>
                <a:latin typeface="Roboto Condensed"/>
              </a:rPr>
              <a:t>lời</a:t>
            </a:r>
            <a:r>
              <a:rPr lang="en-US" sz="3799" spc="3" dirty="0">
                <a:solidFill>
                  <a:srgbClr val="FFFFFF"/>
                </a:solidFill>
                <a:latin typeface="Roboto Condensed"/>
              </a:rPr>
              <a:t> </a:t>
            </a:r>
            <a:r>
              <a:rPr lang="en-US" sz="3799" spc="3" dirty="0" err="1">
                <a:solidFill>
                  <a:srgbClr val="FFFFFF"/>
                </a:solidFill>
                <a:latin typeface="Roboto Condensed"/>
              </a:rPr>
              <a:t>bằng</a:t>
            </a:r>
            <a:r>
              <a:rPr lang="en-US" sz="3799" spc="3" dirty="0">
                <a:solidFill>
                  <a:srgbClr val="FFFFFF"/>
                </a:solidFill>
                <a:latin typeface="Roboto Condensed"/>
              </a:rPr>
              <a:t> </a:t>
            </a:r>
            <a:r>
              <a:rPr lang="en-US" sz="3799" spc="3" dirty="0" err="1">
                <a:solidFill>
                  <a:srgbClr val="FFFFFF"/>
                </a:solidFill>
                <a:latin typeface="Roboto Condensed"/>
              </a:rPr>
              <a:t>cách</a:t>
            </a:r>
            <a:r>
              <a:rPr lang="en-US" sz="3799" spc="3" dirty="0">
                <a:solidFill>
                  <a:srgbClr val="FFFFFF"/>
                </a:solidFill>
                <a:latin typeface="Roboto Condensed"/>
              </a:rPr>
              <a:t> </a:t>
            </a:r>
            <a:r>
              <a:rPr lang="en-US" sz="3799" spc="3" dirty="0" err="1">
                <a:solidFill>
                  <a:srgbClr val="FFFFFF"/>
                </a:solidFill>
                <a:latin typeface="Roboto Condensed"/>
              </a:rPr>
              <a:t>giơ</a:t>
            </a:r>
            <a:r>
              <a:rPr lang="en-US" sz="3799" spc="3" dirty="0">
                <a:solidFill>
                  <a:srgbClr val="FFFFFF"/>
                </a:solidFill>
                <a:latin typeface="Roboto Condensed"/>
              </a:rPr>
              <a:t> </a:t>
            </a:r>
            <a:r>
              <a:rPr lang="en-US" sz="3799" spc="3" dirty="0" err="1">
                <a:solidFill>
                  <a:srgbClr val="FFFFFF"/>
                </a:solidFill>
                <a:latin typeface="Roboto Condensed"/>
              </a:rPr>
              <a:t>tay</a:t>
            </a:r>
            <a:r>
              <a:rPr lang="en-US" sz="3799" spc="3" dirty="0">
                <a:solidFill>
                  <a:srgbClr val="FFFFFF"/>
                </a:solidFill>
                <a:latin typeface="Roboto Condensed"/>
              </a:rPr>
              <a:t>. </a:t>
            </a:r>
          </a:p>
          <a:p>
            <a:pPr marL="820417" lvl="1" indent="-410209" algn="just">
              <a:lnSpc>
                <a:spcPts val="5319"/>
              </a:lnSpc>
              <a:buFont typeface="Arial"/>
              <a:buChar char="•"/>
            </a:pPr>
            <a:r>
              <a:rPr lang="en-US" sz="3799" spc="3" dirty="0" err="1">
                <a:solidFill>
                  <a:srgbClr val="FFFFFF"/>
                </a:solidFill>
                <a:latin typeface="Roboto Condensed"/>
              </a:rPr>
              <a:t>Mỗi</a:t>
            </a:r>
            <a:r>
              <a:rPr lang="en-US" sz="3799" spc="3" dirty="0">
                <a:solidFill>
                  <a:srgbClr val="FFFFFF"/>
                </a:solidFill>
                <a:latin typeface="Roboto Condensed"/>
              </a:rPr>
              <a:t> </a:t>
            </a:r>
            <a:r>
              <a:rPr lang="en-US" sz="3799" spc="3" dirty="0" err="1">
                <a:solidFill>
                  <a:srgbClr val="FFFFFF"/>
                </a:solidFill>
                <a:latin typeface="Roboto Condensed"/>
              </a:rPr>
              <a:t>câu</a:t>
            </a:r>
            <a:r>
              <a:rPr lang="en-US" sz="3799" spc="3" dirty="0">
                <a:solidFill>
                  <a:srgbClr val="FFFFFF"/>
                </a:solidFill>
                <a:latin typeface="Roboto Condensed"/>
              </a:rPr>
              <a:t> </a:t>
            </a:r>
            <a:r>
              <a:rPr lang="en-US" sz="3799" spc="3" dirty="0" err="1">
                <a:solidFill>
                  <a:srgbClr val="FFFFFF"/>
                </a:solidFill>
                <a:latin typeface="Roboto Condensed"/>
              </a:rPr>
              <a:t>trả</a:t>
            </a:r>
            <a:r>
              <a:rPr lang="en-US" sz="3799" spc="3" dirty="0">
                <a:solidFill>
                  <a:srgbClr val="FFFFFF"/>
                </a:solidFill>
                <a:latin typeface="Roboto Condensed"/>
              </a:rPr>
              <a:t> </a:t>
            </a:r>
            <a:r>
              <a:rPr lang="en-US" sz="3799" spc="3" dirty="0" err="1">
                <a:solidFill>
                  <a:srgbClr val="FFFFFF"/>
                </a:solidFill>
                <a:latin typeface="Roboto Condensed"/>
              </a:rPr>
              <a:t>lời</a:t>
            </a:r>
            <a:r>
              <a:rPr lang="en-US" sz="3799" spc="3" dirty="0">
                <a:solidFill>
                  <a:srgbClr val="FFFFFF"/>
                </a:solidFill>
                <a:latin typeface="Roboto Condensed"/>
              </a:rPr>
              <a:t> </a:t>
            </a:r>
            <a:r>
              <a:rPr lang="en-US" sz="3799" spc="3" dirty="0" err="1">
                <a:solidFill>
                  <a:srgbClr val="FFFFFF"/>
                </a:solidFill>
                <a:latin typeface="Roboto Condensed"/>
              </a:rPr>
              <a:t>đúng</a:t>
            </a:r>
            <a:r>
              <a:rPr lang="en-US" sz="3799" spc="3" dirty="0">
                <a:solidFill>
                  <a:srgbClr val="FFFFFF"/>
                </a:solidFill>
                <a:latin typeface="Roboto Condensed"/>
              </a:rPr>
              <a:t> HS </a:t>
            </a:r>
            <a:r>
              <a:rPr lang="en-US" sz="3799" spc="3" dirty="0" err="1">
                <a:solidFill>
                  <a:srgbClr val="FFFFFF"/>
                </a:solidFill>
                <a:latin typeface="Roboto Condensed"/>
              </a:rPr>
              <a:t>nhận</a:t>
            </a:r>
            <a:r>
              <a:rPr lang="en-US" sz="3799" spc="3" dirty="0">
                <a:solidFill>
                  <a:srgbClr val="FFFFFF"/>
                </a:solidFill>
                <a:latin typeface="Roboto Condensed"/>
              </a:rPr>
              <a:t> </a:t>
            </a:r>
            <a:r>
              <a:rPr lang="en-US" sz="3799" spc="3" dirty="0" err="1">
                <a:solidFill>
                  <a:srgbClr val="FFFFFF"/>
                </a:solidFill>
                <a:latin typeface="Roboto Condensed"/>
              </a:rPr>
              <a:t>được</a:t>
            </a:r>
            <a:r>
              <a:rPr lang="en-US" sz="3799" spc="3" dirty="0">
                <a:solidFill>
                  <a:srgbClr val="FFFFFF"/>
                </a:solidFill>
                <a:latin typeface="Roboto Condensed"/>
              </a:rPr>
              <a:t> 5 </a:t>
            </a:r>
            <a:r>
              <a:rPr lang="en-US" sz="3799" spc="3" dirty="0" err="1">
                <a:solidFill>
                  <a:srgbClr val="FFFFFF"/>
                </a:solidFill>
                <a:latin typeface="Roboto Condensed"/>
              </a:rPr>
              <a:t>điểm</a:t>
            </a:r>
            <a:r>
              <a:rPr lang="en-US" sz="3799" spc="3" dirty="0">
                <a:solidFill>
                  <a:srgbClr val="FFFFFF"/>
                </a:solidFill>
                <a:latin typeface="Roboto Condensed"/>
              </a:rPr>
              <a:t> ClassDojo.</a:t>
            </a:r>
          </a:p>
          <a:p>
            <a:pPr algn="just">
              <a:lnSpc>
                <a:spcPts val="5319"/>
              </a:lnSpc>
            </a:pPr>
            <a:endParaRPr lang="en-US" sz="3799" spc="3" dirty="0">
              <a:solidFill>
                <a:srgbClr val="FFFFFF"/>
              </a:solidFill>
              <a:latin typeface="Roboto Condensed"/>
            </a:endParaRPr>
          </a:p>
        </p:txBody>
      </p:sp>
      <p:sp>
        <p:nvSpPr>
          <p:cNvPr id="10" name="Freeform 10" descr="preencoded.png"/>
          <p:cNvSpPr/>
          <p:nvPr/>
        </p:nvSpPr>
        <p:spPr>
          <a:xfrm>
            <a:off x="1028700" y="4586281"/>
            <a:ext cx="6433482" cy="4945552"/>
          </a:xfrm>
          <a:custGeom>
            <a:avLst/>
            <a:gdLst/>
            <a:ahLst/>
            <a:cxnLst/>
            <a:rect l="l" t="t" r="r" b="b"/>
            <a:pathLst>
              <a:path w="6433482" h="4945552">
                <a:moveTo>
                  <a:pt x="0" y="0"/>
                </a:moveTo>
                <a:lnTo>
                  <a:pt x="6433482" y="0"/>
                </a:lnTo>
                <a:lnTo>
                  <a:pt x="6433482" y="4945553"/>
                </a:lnTo>
                <a:lnTo>
                  <a:pt x="0" y="4945553"/>
                </a:lnTo>
                <a:lnTo>
                  <a:pt x="0" y="0"/>
                </a:lnTo>
                <a:close/>
              </a:path>
            </a:pathLst>
          </a:custGeom>
          <a:blipFill>
            <a:blip r:embed="rId3"/>
            <a:stretch>
              <a:fillRect r="-57559" b="-80311"/>
            </a:stretch>
          </a:blipFill>
        </p:spPr>
        <p:txBody>
          <a:bodyPr/>
          <a:lstStyle/>
          <a:p>
            <a:endParaRPr lang="en-US"/>
          </a:p>
        </p:txBody>
      </p:sp>
      <p:sp>
        <p:nvSpPr>
          <p:cNvPr id="11" name="Freeform 11" descr="preencoded.png"/>
          <p:cNvSpPr/>
          <p:nvPr/>
        </p:nvSpPr>
        <p:spPr>
          <a:xfrm>
            <a:off x="3271870" y="2780965"/>
            <a:ext cx="3604482" cy="2850759"/>
          </a:xfrm>
          <a:custGeom>
            <a:avLst/>
            <a:gdLst/>
            <a:ahLst/>
            <a:cxnLst/>
            <a:rect l="l" t="t" r="r" b="b"/>
            <a:pathLst>
              <a:path w="3604482" h="2850759">
                <a:moveTo>
                  <a:pt x="0" y="0"/>
                </a:moveTo>
                <a:lnTo>
                  <a:pt x="3604482" y="0"/>
                </a:lnTo>
                <a:lnTo>
                  <a:pt x="3604482" y="2850758"/>
                </a:lnTo>
                <a:lnTo>
                  <a:pt x="0" y="2850758"/>
                </a:lnTo>
                <a:lnTo>
                  <a:pt x="0" y="0"/>
                </a:lnTo>
                <a:close/>
              </a:path>
            </a:pathLst>
          </a:custGeom>
          <a:blipFill>
            <a:blip r:embed="rId3"/>
            <a:stretch>
              <a:fillRect l="-74054" t="-119688" r="-23449"/>
            </a:stretch>
          </a:blipFill>
        </p:spPr>
        <p:txBody>
          <a:bodyPr/>
          <a:lstStyle/>
          <a:p>
            <a:endParaRPr lang="en-US"/>
          </a:p>
        </p:txBody>
      </p:sp>
      <p:grpSp>
        <p:nvGrpSpPr>
          <p:cNvPr id="12" name="Group 12"/>
          <p:cNvGrpSpPr/>
          <p:nvPr/>
        </p:nvGrpSpPr>
        <p:grpSpPr>
          <a:xfrm>
            <a:off x="-1588041" y="75615"/>
            <a:ext cx="21945600" cy="338328"/>
            <a:chOff x="0" y="0"/>
            <a:chExt cx="29260800" cy="451104"/>
          </a:xfrm>
        </p:grpSpPr>
        <p:sp>
          <p:nvSpPr>
            <p:cNvPr id="13" name="Freeform 13"/>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6" name="Group 16"/>
          <p:cNvGrpSpPr/>
          <p:nvPr/>
        </p:nvGrpSpPr>
        <p:grpSpPr>
          <a:xfrm>
            <a:off x="-1828800" y="9810750"/>
            <a:ext cx="21945600" cy="338328"/>
            <a:chOff x="0" y="0"/>
            <a:chExt cx="29260800" cy="451104"/>
          </a:xfrm>
        </p:grpSpPr>
        <p:sp>
          <p:nvSpPr>
            <p:cNvPr id="17" name="Freeform 1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20" name="Freeform 20" descr="preencoded.png"/>
          <p:cNvSpPr/>
          <p:nvPr/>
        </p:nvSpPr>
        <p:spPr>
          <a:xfrm>
            <a:off x="0" y="1140526"/>
            <a:ext cx="4871436" cy="3744775"/>
          </a:xfrm>
          <a:custGeom>
            <a:avLst/>
            <a:gdLst/>
            <a:ahLst/>
            <a:cxnLst/>
            <a:rect l="l" t="t" r="r" b="b"/>
            <a:pathLst>
              <a:path w="4871436" h="3744775">
                <a:moveTo>
                  <a:pt x="0" y="0"/>
                </a:moveTo>
                <a:lnTo>
                  <a:pt x="4871436" y="0"/>
                </a:lnTo>
                <a:lnTo>
                  <a:pt x="4871436" y="3744774"/>
                </a:lnTo>
                <a:lnTo>
                  <a:pt x="0" y="3744774"/>
                </a:lnTo>
                <a:lnTo>
                  <a:pt x="0" y="0"/>
                </a:lnTo>
                <a:close/>
              </a:path>
            </a:pathLst>
          </a:custGeom>
          <a:blipFill>
            <a:blip r:embed="rId3"/>
            <a:stretch>
              <a:fillRect r="-57559" b="-80311"/>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290581" y="1028700"/>
          <a:ext cx="11652801" cy="8715376"/>
        </p:xfrm>
        <a:graphic>
          <a:graphicData uri="http://schemas.openxmlformats.org/drawingml/2006/table">
            <a:tbl>
              <a:tblPr/>
              <a:tblGrid>
                <a:gridCol w="2249265">
                  <a:extLst>
                    <a:ext uri="{9D8B030D-6E8A-4147-A177-3AD203B41FA5}">
                      <a16:colId xmlns:a16="http://schemas.microsoft.com/office/drawing/2014/main" val="20000"/>
                    </a:ext>
                  </a:extLst>
                </a:gridCol>
                <a:gridCol w="9403536">
                  <a:extLst>
                    <a:ext uri="{9D8B030D-6E8A-4147-A177-3AD203B41FA5}">
                      <a16:colId xmlns:a16="http://schemas.microsoft.com/office/drawing/2014/main" val="20001"/>
                    </a:ext>
                  </a:extLst>
                </a:gridCol>
              </a:tblGrid>
              <a:tr h="1089422">
                <a:tc>
                  <a:txBody>
                    <a:bodyPr/>
                    <a:lstStyle/>
                    <a:p>
                      <a:pPr algn="l">
                        <a:lnSpc>
                          <a:spcPts val="4900"/>
                        </a:lnSpc>
                        <a:defRPr/>
                      </a:pPr>
                      <a:r>
                        <a:rPr lang="en-US" sz="3500">
                          <a:solidFill>
                            <a:srgbClr val="FBF7EE"/>
                          </a:solidFill>
                          <a:latin typeface="Roboto Condensed Bold"/>
                        </a:rPr>
                        <a:t>Dữ kiện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a:solidFill>
                            <a:srgbClr val="FBF7EE"/>
                          </a:solidFill>
                          <a:latin typeface="Roboto Condensed Bold"/>
                        </a:rPr>
                        <a:t>Đáp án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5D738A">
                            <a:alpha val="62000"/>
                          </a:srgbClr>
                        </a:gs>
                        <a:gs pos="100000">
                          <a:srgbClr val="5D738A">
                            <a:alpha val="61500"/>
                          </a:srgbClr>
                        </a:gs>
                      </a:gsLst>
                      <a:lin ang="0"/>
                    </a:gradFill>
                  </a:tcPr>
                </a:tc>
                <a:extLst>
                  <a:ext uri="{0D108BD9-81ED-4DB2-BD59-A6C34878D82A}">
                    <a16:rowId xmlns:a16="http://schemas.microsoft.com/office/drawing/2014/main" val="10000"/>
                  </a:ext>
                </a:extLst>
              </a:tr>
              <a:tr h="1089422">
                <a:tc>
                  <a:txBody>
                    <a:bodyPr/>
                    <a:lstStyle/>
                    <a:p>
                      <a:pPr algn="l">
                        <a:lnSpc>
                          <a:spcPts val="4900"/>
                        </a:lnSpc>
                        <a:defRPr/>
                      </a:pPr>
                      <a:r>
                        <a:rPr lang="en-US" sz="3500">
                          <a:solidFill>
                            <a:srgbClr val="FBF7EE"/>
                          </a:solidFill>
                          <a:latin typeface="Roboto Condensed"/>
                        </a:rPr>
                        <a:t>TN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Truyện</a:t>
                      </a:r>
                      <a:r>
                        <a:rPr lang="en-US" sz="3500" dirty="0">
                          <a:solidFill>
                            <a:srgbClr val="9A2533"/>
                          </a:solidFill>
                          <a:latin typeface="Roboto Condensed"/>
                        </a:rPr>
                        <a:t> </a:t>
                      </a:r>
                      <a:r>
                        <a:rPr lang="en-US" sz="3500" dirty="0" err="1">
                          <a:solidFill>
                            <a:srgbClr val="9A2533"/>
                          </a:solidFill>
                          <a:latin typeface="Roboto Condensed"/>
                        </a:rPr>
                        <a:t>ngắn</a:t>
                      </a:r>
                      <a:r>
                        <a:rPr lang="en-US" sz="3500" dirty="0">
                          <a:solidFill>
                            <a:srgbClr val="9A2533"/>
                          </a:solidFill>
                          <a:latin typeface="Roboto Condensed"/>
                        </a:rPr>
                        <a:t>/ </a:t>
                      </a:r>
                      <a:r>
                        <a:rPr lang="en-US" sz="3500" dirty="0" err="1">
                          <a:solidFill>
                            <a:srgbClr val="9A2533"/>
                          </a:solidFill>
                          <a:latin typeface="Roboto Condensed"/>
                        </a:rPr>
                        <a:t>Tục</a:t>
                      </a:r>
                      <a:r>
                        <a:rPr lang="en-US" sz="3500" dirty="0">
                          <a:solidFill>
                            <a:srgbClr val="9A2533"/>
                          </a:solidFill>
                          <a:latin typeface="Roboto Condensed"/>
                        </a:rPr>
                        <a:t> </a:t>
                      </a:r>
                      <a:r>
                        <a:rPr lang="en-US" sz="3500" dirty="0" err="1">
                          <a:solidFill>
                            <a:srgbClr val="9A2533"/>
                          </a:solidFill>
                          <a:latin typeface="Roboto Condensed"/>
                        </a:rPr>
                        <a:t>ngữ</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a16="http://schemas.microsoft.com/office/drawing/2014/main" val="10001"/>
                  </a:ext>
                </a:extLst>
              </a:tr>
              <a:tr h="1089422">
                <a:tc>
                  <a:txBody>
                    <a:bodyPr/>
                    <a:lstStyle/>
                    <a:p>
                      <a:pPr algn="l">
                        <a:lnSpc>
                          <a:spcPts val="4900"/>
                        </a:lnSpc>
                        <a:defRPr/>
                      </a:pPr>
                      <a:r>
                        <a:rPr lang="en-US" sz="3500">
                          <a:solidFill>
                            <a:srgbClr val="FBF7EE"/>
                          </a:solidFill>
                          <a:latin typeface="Roboto Condensed"/>
                        </a:rPr>
                        <a:t>TSC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Thơ</a:t>
                      </a:r>
                      <a:r>
                        <a:rPr lang="en-US" sz="3500" dirty="0">
                          <a:solidFill>
                            <a:srgbClr val="9A2533"/>
                          </a:solidFill>
                          <a:latin typeface="Roboto Condensed"/>
                        </a:rPr>
                        <a:t> </a:t>
                      </a:r>
                      <a:r>
                        <a:rPr lang="en-US" sz="3500" dirty="0" err="1">
                          <a:solidFill>
                            <a:srgbClr val="9A2533"/>
                          </a:solidFill>
                          <a:latin typeface="Roboto Condensed"/>
                        </a:rPr>
                        <a:t>sáu</a:t>
                      </a:r>
                      <a:r>
                        <a:rPr lang="en-US" sz="3500" dirty="0">
                          <a:solidFill>
                            <a:srgbClr val="9A2533"/>
                          </a:solidFill>
                          <a:latin typeface="Roboto Condensed"/>
                        </a:rPr>
                        <a:t> </a:t>
                      </a:r>
                      <a:r>
                        <a:rPr lang="en-US" sz="3500" dirty="0" err="1">
                          <a:solidFill>
                            <a:srgbClr val="9A2533"/>
                          </a:solidFill>
                          <a:latin typeface="Roboto Condensed"/>
                        </a:rPr>
                        <a:t>chữ</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a16="http://schemas.microsoft.com/office/drawing/2014/main" val="10002"/>
                  </a:ext>
                </a:extLst>
              </a:tr>
              <a:tr h="1089422">
                <a:tc>
                  <a:txBody>
                    <a:bodyPr/>
                    <a:lstStyle/>
                    <a:p>
                      <a:pPr algn="l">
                        <a:lnSpc>
                          <a:spcPts val="4900"/>
                        </a:lnSpc>
                        <a:defRPr/>
                      </a:pPr>
                      <a:r>
                        <a:rPr lang="en-US" sz="3500">
                          <a:solidFill>
                            <a:srgbClr val="FBF7EE"/>
                          </a:solidFill>
                          <a:latin typeface="Roboto Condensed"/>
                        </a:rPr>
                        <a:t>HK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Hài</a:t>
                      </a:r>
                      <a:r>
                        <a:rPr lang="en-US" sz="3500" dirty="0">
                          <a:solidFill>
                            <a:srgbClr val="9A2533"/>
                          </a:solidFill>
                          <a:latin typeface="Roboto Condensed"/>
                        </a:rPr>
                        <a:t> </a:t>
                      </a:r>
                      <a:r>
                        <a:rPr lang="en-US" sz="3500" dirty="0" err="1">
                          <a:solidFill>
                            <a:srgbClr val="9A2533"/>
                          </a:solidFill>
                          <a:latin typeface="Roboto Condensed"/>
                        </a:rPr>
                        <a:t>kịch</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a16="http://schemas.microsoft.com/office/drawing/2014/main" val="10003"/>
                  </a:ext>
                </a:extLst>
              </a:tr>
              <a:tr h="1089422">
                <a:tc>
                  <a:txBody>
                    <a:bodyPr/>
                    <a:lstStyle/>
                    <a:p>
                      <a:pPr algn="l">
                        <a:lnSpc>
                          <a:spcPts val="4900"/>
                        </a:lnSpc>
                        <a:defRPr/>
                      </a:pPr>
                      <a:r>
                        <a:rPr lang="en-US" sz="3500">
                          <a:solidFill>
                            <a:srgbClr val="FBF7EE"/>
                          </a:solidFill>
                          <a:latin typeface="Roboto Condensed"/>
                        </a:rPr>
                        <a:t>TC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Truyện</a:t>
                      </a:r>
                      <a:r>
                        <a:rPr lang="en-US" sz="3500" dirty="0">
                          <a:solidFill>
                            <a:srgbClr val="9A2533"/>
                          </a:solidFill>
                          <a:latin typeface="Roboto Condensed"/>
                        </a:rPr>
                        <a:t> </a:t>
                      </a:r>
                      <a:r>
                        <a:rPr lang="en-US" sz="3500" dirty="0" err="1">
                          <a:solidFill>
                            <a:srgbClr val="9A2533"/>
                          </a:solidFill>
                          <a:latin typeface="Roboto Condensed"/>
                        </a:rPr>
                        <a:t>cười</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89422">
                <a:tc>
                  <a:txBody>
                    <a:bodyPr/>
                    <a:lstStyle/>
                    <a:p>
                      <a:pPr algn="l">
                        <a:lnSpc>
                          <a:spcPts val="4900"/>
                        </a:lnSpc>
                        <a:defRPr/>
                      </a:pPr>
                      <a:r>
                        <a:rPr lang="en-US" sz="3500">
                          <a:solidFill>
                            <a:srgbClr val="FBF7EE"/>
                          </a:solidFill>
                          <a:latin typeface="Roboto Condensed"/>
                        </a:rPr>
                        <a:t>TNN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Truyện</a:t>
                      </a:r>
                      <a:r>
                        <a:rPr lang="en-US" sz="3500" dirty="0">
                          <a:solidFill>
                            <a:srgbClr val="9A2533"/>
                          </a:solidFill>
                          <a:latin typeface="Roboto Condensed"/>
                        </a:rPr>
                        <a:t> </a:t>
                      </a:r>
                      <a:r>
                        <a:rPr lang="en-US" sz="3500" dirty="0" err="1">
                          <a:solidFill>
                            <a:srgbClr val="9A2533"/>
                          </a:solidFill>
                          <a:latin typeface="Roboto Condensed"/>
                        </a:rPr>
                        <a:t>ngụ</a:t>
                      </a:r>
                      <a:r>
                        <a:rPr lang="en-US" sz="3500" dirty="0">
                          <a:solidFill>
                            <a:srgbClr val="9A2533"/>
                          </a:solidFill>
                          <a:latin typeface="Roboto Condensed"/>
                        </a:rPr>
                        <a:t> </a:t>
                      </a:r>
                      <a:r>
                        <a:rPr lang="en-US" sz="3500" dirty="0" err="1">
                          <a:solidFill>
                            <a:srgbClr val="9A2533"/>
                          </a:solidFill>
                          <a:latin typeface="Roboto Condensed"/>
                        </a:rPr>
                        <a:t>ngôn</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89422">
                <a:tc>
                  <a:txBody>
                    <a:bodyPr/>
                    <a:lstStyle/>
                    <a:p>
                      <a:pPr algn="l">
                        <a:lnSpc>
                          <a:spcPts val="4900"/>
                        </a:lnSpc>
                        <a:defRPr/>
                      </a:pPr>
                      <a:r>
                        <a:rPr lang="en-US" sz="3500">
                          <a:solidFill>
                            <a:srgbClr val="FBF7EE"/>
                          </a:solidFill>
                          <a:latin typeface="Roboto Condensed"/>
                        </a:rPr>
                        <a:t>TLB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Thơ</a:t>
                      </a:r>
                      <a:r>
                        <a:rPr lang="en-US" sz="3500" dirty="0">
                          <a:solidFill>
                            <a:srgbClr val="9A2533"/>
                          </a:solidFill>
                          <a:latin typeface="Roboto Condensed"/>
                        </a:rPr>
                        <a:t> </a:t>
                      </a:r>
                      <a:r>
                        <a:rPr lang="en-US" sz="3500" dirty="0" err="1">
                          <a:solidFill>
                            <a:srgbClr val="9A2533"/>
                          </a:solidFill>
                          <a:latin typeface="Roboto Condensed"/>
                        </a:rPr>
                        <a:t>lục</a:t>
                      </a:r>
                      <a:r>
                        <a:rPr lang="en-US" sz="3500" dirty="0">
                          <a:solidFill>
                            <a:srgbClr val="9A2533"/>
                          </a:solidFill>
                          <a:latin typeface="Roboto Condensed"/>
                        </a:rPr>
                        <a:t> </a:t>
                      </a:r>
                      <a:r>
                        <a:rPr lang="en-US" sz="3500" dirty="0" err="1">
                          <a:solidFill>
                            <a:srgbClr val="9A2533"/>
                          </a:solidFill>
                          <a:latin typeface="Roboto Condensed"/>
                        </a:rPr>
                        <a:t>bát</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89422">
                <a:tc>
                  <a:txBody>
                    <a:bodyPr/>
                    <a:lstStyle/>
                    <a:p>
                      <a:pPr algn="l">
                        <a:lnSpc>
                          <a:spcPts val="4900"/>
                        </a:lnSpc>
                        <a:defRPr/>
                      </a:pPr>
                      <a:r>
                        <a:rPr lang="en-US" sz="3500">
                          <a:solidFill>
                            <a:srgbClr val="FBF7EE"/>
                          </a:solidFill>
                          <a:latin typeface="Roboto Condensed"/>
                        </a:rPr>
                        <a:t>TĐL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Thơ</a:t>
                      </a:r>
                      <a:r>
                        <a:rPr lang="en-US" sz="3500" dirty="0">
                          <a:solidFill>
                            <a:srgbClr val="9A2533"/>
                          </a:solidFill>
                          <a:latin typeface="Roboto Condensed"/>
                        </a:rPr>
                        <a:t> </a:t>
                      </a:r>
                      <a:r>
                        <a:rPr lang="en-US" sz="3500" dirty="0" err="1">
                          <a:solidFill>
                            <a:srgbClr val="9A2533"/>
                          </a:solidFill>
                          <a:latin typeface="Roboto Condensed"/>
                        </a:rPr>
                        <a:t>Đường</a:t>
                      </a:r>
                      <a:r>
                        <a:rPr lang="en-US" sz="3500" dirty="0">
                          <a:solidFill>
                            <a:srgbClr val="9A2533"/>
                          </a:solidFill>
                          <a:latin typeface="Roboto Condensed"/>
                        </a:rPr>
                        <a:t> </a:t>
                      </a:r>
                      <a:r>
                        <a:rPr lang="en-US" sz="3500" dirty="0" err="1">
                          <a:solidFill>
                            <a:srgbClr val="9A2533"/>
                          </a:solidFill>
                          <a:latin typeface="Roboto Condensed"/>
                        </a:rPr>
                        <a:t>luật</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Freeform 3"/>
          <p:cNvSpPr/>
          <p:nvPr/>
        </p:nvSpPr>
        <p:spPr>
          <a:xfrm rot="362822" flipH="1">
            <a:off x="-1967579" y="8733219"/>
            <a:ext cx="12121364" cy="10098612"/>
          </a:xfrm>
          <a:custGeom>
            <a:avLst/>
            <a:gdLst/>
            <a:ahLst/>
            <a:cxnLst/>
            <a:rect l="l" t="t" r="r" b="b"/>
            <a:pathLst>
              <a:path w="12121364" h="10098612">
                <a:moveTo>
                  <a:pt x="12121365" y="0"/>
                </a:moveTo>
                <a:lnTo>
                  <a:pt x="0" y="0"/>
                </a:lnTo>
                <a:lnTo>
                  <a:pt x="0" y="10098611"/>
                </a:lnTo>
                <a:lnTo>
                  <a:pt x="12121365" y="10098611"/>
                </a:lnTo>
                <a:lnTo>
                  <a:pt x="1212136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8191927" flipH="1">
            <a:off x="12227318" y="-2276958"/>
            <a:ext cx="12121364" cy="10098612"/>
          </a:xfrm>
          <a:custGeom>
            <a:avLst/>
            <a:gdLst/>
            <a:ahLst/>
            <a:cxnLst/>
            <a:rect l="l" t="t" r="r" b="b"/>
            <a:pathLst>
              <a:path w="12121364" h="10098612">
                <a:moveTo>
                  <a:pt x="12121364" y="0"/>
                </a:moveTo>
                <a:lnTo>
                  <a:pt x="0" y="0"/>
                </a:lnTo>
                <a:lnTo>
                  <a:pt x="0" y="10098612"/>
                </a:lnTo>
                <a:lnTo>
                  <a:pt x="12121364" y="10098612"/>
                </a:lnTo>
                <a:lnTo>
                  <a:pt x="1212136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rot="-5400000">
            <a:off x="-2803828" y="4387858"/>
            <a:ext cx="8906397" cy="1622342"/>
          </a:xfrm>
          <a:prstGeom prst="rect">
            <a:avLst/>
          </a:prstGeom>
        </p:spPr>
        <p:txBody>
          <a:bodyPr lIns="0" tIns="0" rIns="0" bIns="0" rtlCol="0" anchor="t">
            <a:spAutoFit/>
          </a:bodyPr>
          <a:lstStyle/>
          <a:p>
            <a:pPr algn="ctr">
              <a:lnSpc>
                <a:spcPts val="13153"/>
              </a:lnSpc>
              <a:spcBef>
                <a:spcPct val="0"/>
              </a:spcBef>
            </a:pPr>
            <a:r>
              <a:rPr lang="en-US" sz="9395">
                <a:solidFill>
                  <a:srgbClr val="2A3D43"/>
                </a:solidFill>
                <a:latin typeface="Fraunces Bold"/>
              </a:rPr>
              <a:t>KHỞI ĐỘNG</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2442462" y="2403656"/>
            <a:ext cx="14900970" cy="5430655"/>
          </a:xfrm>
          <a:prstGeom prst="rect">
            <a:avLst/>
          </a:prstGeom>
        </p:spPr>
        <p:txBody>
          <a:bodyPr lIns="0" tIns="0" rIns="0" bIns="0" rtlCol="0" anchor="t">
            <a:spAutoFit/>
          </a:bodyPr>
          <a:lstStyle/>
          <a:p>
            <a:pPr algn="just">
              <a:lnSpc>
                <a:spcPts val="5422"/>
              </a:lnSpc>
            </a:pPr>
            <a:r>
              <a:rPr lang="en-US" sz="4929">
                <a:solidFill>
                  <a:srgbClr val="000000"/>
                </a:solidFill>
                <a:latin typeface="Roboto Condensed Bold"/>
              </a:rPr>
              <a:t>Câu 1: Bài thơ </a:t>
            </a:r>
            <a:r>
              <a:rPr lang="en-US" sz="4929">
                <a:solidFill>
                  <a:srgbClr val="000000"/>
                </a:solidFill>
                <a:latin typeface="Roboto Condensed Bold Italics"/>
              </a:rPr>
              <a:t>Nam quốc sơn hà</a:t>
            </a:r>
            <a:r>
              <a:rPr lang="en-US" sz="4929">
                <a:solidFill>
                  <a:srgbClr val="000000"/>
                </a:solidFill>
                <a:latin typeface="Roboto Condensed Bold"/>
              </a:rPr>
              <a:t> được viết theo thể thơ nào?</a:t>
            </a:r>
          </a:p>
          <a:p>
            <a:pPr algn="just">
              <a:lnSpc>
                <a:spcPts val="4721"/>
              </a:lnSpc>
            </a:pPr>
            <a:r>
              <a:rPr lang="en-US" sz="4292">
                <a:solidFill>
                  <a:srgbClr val="000000"/>
                </a:solidFill>
                <a:latin typeface="Roboto Condensed"/>
              </a:rPr>
              <a:t> </a:t>
            </a:r>
          </a:p>
          <a:p>
            <a:pPr algn="just">
              <a:lnSpc>
                <a:spcPts val="4721"/>
              </a:lnSpc>
            </a:pPr>
            <a:r>
              <a:rPr lang="en-US" sz="4292">
                <a:solidFill>
                  <a:srgbClr val="000000"/>
                </a:solidFill>
                <a:latin typeface="Roboto Condensed"/>
              </a:rPr>
              <a:t>A. Thất ngôn tứ tuyệt </a:t>
            </a:r>
          </a:p>
          <a:p>
            <a:pPr algn="just">
              <a:lnSpc>
                <a:spcPts val="4721"/>
              </a:lnSpc>
            </a:pPr>
            <a:endParaRPr lang="en-US" sz="4292">
              <a:solidFill>
                <a:srgbClr val="000000"/>
              </a:solidFill>
              <a:latin typeface="Roboto Condensed"/>
            </a:endParaRPr>
          </a:p>
          <a:p>
            <a:pPr algn="just">
              <a:lnSpc>
                <a:spcPts val="4721"/>
              </a:lnSpc>
            </a:pPr>
            <a:r>
              <a:rPr lang="en-US" sz="4292">
                <a:solidFill>
                  <a:srgbClr val="000000"/>
                </a:solidFill>
                <a:latin typeface="Roboto Condensed"/>
              </a:rPr>
              <a:t>B. Thất ngôn bát cú Đường luật </a:t>
            </a:r>
          </a:p>
          <a:p>
            <a:pPr algn="just">
              <a:lnSpc>
                <a:spcPts val="4721"/>
              </a:lnSpc>
            </a:pPr>
            <a:endParaRPr lang="en-US" sz="4292">
              <a:solidFill>
                <a:srgbClr val="000000"/>
              </a:solidFill>
              <a:latin typeface="Roboto Condensed"/>
            </a:endParaRPr>
          </a:p>
          <a:p>
            <a:pPr algn="just">
              <a:lnSpc>
                <a:spcPts val="4721"/>
              </a:lnSpc>
            </a:pPr>
            <a:r>
              <a:rPr lang="en-US" sz="4292">
                <a:solidFill>
                  <a:srgbClr val="000000"/>
                </a:solidFill>
                <a:latin typeface="Roboto Condensed"/>
              </a:rPr>
              <a:t>C. Thơ lục bát </a:t>
            </a:r>
          </a:p>
          <a:p>
            <a:pPr algn="just">
              <a:lnSpc>
                <a:spcPts val="4721"/>
              </a:lnSpc>
            </a:pPr>
            <a:endParaRPr lang="en-US" sz="4292">
              <a:solidFill>
                <a:srgbClr val="000000"/>
              </a:solidFill>
              <a:latin typeface="Roboto Condensed"/>
            </a:endParaRPr>
          </a:p>
          <a:p>
            <a:pPr algn="just">
              <a:lnSpc>
                <a:spcPts val="4721"/>
              </a:lnSpc>
            </a:pPr>
            <a:r>
              <a:rPr lang="en-US" sz="4292">
                <a:solidFill>
                  <a:srgbClr val="000000"/>
                </a:solidFill>
                <a:latin typeface="Roboto Condensed"/>
              </a:rPr>
              <a:t>D. Thơ song thất lục bát   </a:t>
            </a:r>
          </a:p>
        </p:txBody>
      </p:sp>
      <p:sp>
        <p:nvSpPr>
          <p:cNvPr id="3" name="Freeform 3"/>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048728" y="3608948"/>
            <a:ext cx="1123474" cy="801009"/>
          </a:xfrm>
          <a:custGeom>
            <a:avLst/>
            <a:gdLst/>
            <a:ahLst/>
            <a:cxnLst/>
            <a:rect l="l" t="t" r="r" b="b"/>
            <a:pathLst>
              <a:path w="1123474" h="801009">
                <a:moveTo>
                  <a:pt x="0" y="0"/>
                </a:moveTo>
                <a:lnTo>
                  <a:pt x="1123474" y="0"/>
                </a:lnTo>
                <a:lnTo>
                  <a:pt x="1123474" y="801009"/>
                </a:lnTo>
                <a:lnTo>
                  <a:pt x="0" y="8010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descr="preencoded.png"/>
          <p:cNvSpPr/>
          <p:nvPr/>
        </p:nvSpPr>
        <p:spPr>
          <a:xfrm>
            <a:off x="8023698" y="3689802"/>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6"/>
            <a:stretch>
              <a:fillRect r="-57559" b="-80311"/>
            </a:stretch>
          </a:blipFill>
        </p:spPr>
        <p:txBody>
          <a:bodyPr/>
          <a:lstStyle/>
          <a:p>
            <a:endParaRPr lang="en-US"/>
          </a:p>
        </p:txBody>
      </p:sp>
      <p:sp>
        <p:nvSpPr>
          <p:cNvPr id="6" name="Freeform 6" descr="preencoded.png"/>
          <p:cNvSpPr/>
          <p:nvPr/>
        </p:nvSpPr>
        <p:spPr>
          <a:xfrm>
            <a:off x="12061097" y="4009453"/>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6"/>
            <a:stretch>
              <a:fillRect r="-57559" b="-80311"/>
            </a:stretch>
          </a:blipFill>
        </p:spPr>
        <p:txBody>
          <a:bodyPr/>
          <a:lstStyle/>
          <a:p>
            <a:endParaRPr lang="en-US"/>
          </a:p>
        </p:txBody>
      </p:sp>
      <p:sp>
        <p:nvSpPr>
          <p:cNvPr id="7" name="Freeform 7" descr="preencoded.png"/>
          <p:cNvSpPr/>
          <p:nvPr/>
        </p:nvSpPr>
        <p:spPr>
          <a:xfrm>
            <a:off x="11520576" y="6408931"/>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6"/>
            <a:stretch>
              <a:fillRect l="-74054" t="-119688" r="-23449"/>
            </a:stretch>
          </a:blipFill>
        </p:spPr>
        <p:txBody>
          <a:bodyPr/>
          <a:lstStyle/>
          <a:p>
            <a:endParaRPr lang="en-US"/>
          </a:p>
        </p:txBody>
      </p:sp>
      <p:grpSp>
        <p:nvGrpSpPr>
          <p:cNvPr id="8" name="Group 8"/>
          <p:cNvGrpSpPr/>
          <p:nvPr/>
        </p:nvGrpSpPr>
        <p:grpSpPr>
          <a:xfrm>
            <a:off x="-1380317" y="0"/>
            <a:ext cx="21945600" cy="338328"/>
            <a:chOff x="0" y="0"/>
            <a:chExt cx="29260800" cy="451104"/>
          </a:xfrm>
        </p:grpSpPr>
        <p:sp>
          <p:nvSpPr>
            <p:cNvPr id="9" name="Freeform 9"/>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12" name="Group 12"/>
          <p:cNvGrpSpPr/>
          <p:nvPr/>
        </p:nvGrpSpPr>
        <p:grpSpPr>
          <a:xfrm>
            <a:off x="-1828800" y="9948672"/>
            <a:ext cx="21945600" cy="338328"/>
            <a:chOff x="0" y="0"/>
            <a:chExt cx="29260800" cy="451104"/>
          </a:xfrm>
        </p:grpSpPr>
        <p:sp>
          <p:nvSpPr>
            <p:cNvPr id="13" name="Freeform 13"/>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1484417" y="2639083"/>
            <a:ext cx="14912311" cy="5497764"/>
          </a:xfrm>
          <a:prstGeom prst="rect">
            <a:avLst/>
          </a:prstGeom>
        </p:spPr>
        <p:txBody>
          <a:bodyPr lIns="0" tIns="0" rIns="0" bIns="0" rtlCol="0" anchor="t">
            <a:spAutoFit/>
          </a:bodyPr>
          <a:lstStyle/>
          <a:p>
            <a:pPr algn="just">
              <a:lnSpc>
                <a:spcPts val="7352"/>
              </a:lnSpc>
            </a:pPr>
            <a:r>
              <a:rPr lang="en-US" sz="4901">
                <a:solidFill>
                  <a:srgbClr val="000000"/>
                </a:solidFill>
                <a:latin typeface="Roboto Condensed Bold"/>
              </a:rPr>
              <a:t>Câu 2: Bài thơ được sáng tác trong thời gian nào? </a:t>
            </a:r>
          </a:p>
          <a:p>
            <a:pPr algn="just">
              <a:lnSpc>
                <a:spcPts val="7352"/>
              </a:lnSpc>
            </a:pPr>
            <a:r>
              <a:rPr lang="en-US" sz="4901">
                <a:solidFill>
                  <a:srgbClr val="000000"/>
                </a:solidFill>
                <a:latin typeface="Roboto Condensed"/>
              </a:rPr>
              <a:t>A. Cuộc kháng chiến chống quân Nguyên Mông xâm lược </a:t>
            </a:r>
          </a:p>
          <a:p>
            <a:pPr algn="just">
              <a:lnSpc>
                <a:spcPts val="7352"/>
              </a:lnSpc>
            </a:pPr>
            <a:r>
              <a:rPr lang="en-US" sz="4901">
                <a:solidFill>
                  <a:srgbClr val="000000"/>
                </a:solidFill>
                <a:latin typeface="Roboto Condensed"/>
              </a:rPr>
              <a:t>B. Cuộc kháng chiến chống quân Tống xâm lược </a:t>
            </a:r>
          </a:p>
          <a:p>
            <a:pPr algn="just">
              <a:lnSpc>
                <a:spcPts val="7352"/>
              </a:lnSpc>
            </a:pPr>
            <a:r>
              <a:rPr lang="en-US" sz="4901">
                <a:solidFill>
                  <a:srgbClr val="000000"/>
                </a:solidFill>
                <a:latin typeface="Roboto Condensed"/>
              </a:rPr>
              <a:t>C. Cuộc kháng chiến chống giặc Minh xâm lược </a:t>
            </a:r>
          </a:p>
          <a:p>
            <a:pPr algn="just">
              <a:lnSpc>
                <a:spcPts val="7352"/>
              </a:lnSpc>
            </a:pPr>
            <a:r>
              <a:rPr lang="en-US" sz="4901">
                <a:solidFill>
                  <a:srgbClr val="000000"/>
                </a:solidFill>
                <a:latin typeface="Roboto Condensed"/>
              </a:rPr>
              <a:t>D. Khi đất nước đã hòa bình</a:t>
            </a:r>
          </a:p>
          <a:p>
            <a:pPr algn="just">
              <a:lnSpc>
                <a:spcPts val="6752"/>
              </a:lnSpc>
            </a:pPr>
            <a:endParaRPr lang="en-US" sz="4901">
              <a:solidFill>
                <a:srgbClr val="000000"/>
              </a:solidFill>
              <a:latin typeface="Roboto Condensed"/>
            </a:endParaRPr>
          </a:p>
        </p:txBody>
      </p:sp>
      <p:sp>
        <p:nvSpPr>
          <p:cNvPr id="3" name="Freeform 3"/>
          <p:cNvSpPr/>
          <p:nvPr/>
        </p:nvSpPr>
        <p:spPr>
          <a:xfrm>
            <a:off x="179463" y="4589382"/>
            <a:ext cx="1123474" cy="801009"/>
          </a:xfrm>
          <a:custGeom>
            <a:avLst/>
            <a:gdLst/>
            <a:ahLst/>
            <a:cxnLst/>
            <a:rect l="l" t="t" r="r" b="b"/>
            <a:pathLst>
              <a:path w="1123474" h="801009">
                <a:moveTo>
                  <a:pt x="0" y="0"/>
                </a:moveTo>
                <a:lnTo>
                  <a:pt x="1123474" y="0"/>
                </a:lnTo>
                <a:lnTo>
                  <a:pt x="1123474" y="801009"/>
                </a:lnTo>
                <a:lnTo>
                  <a:pt x="0" y="8010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descr="preencoded.png"/>
          <p:cNvSpPr/>
          <p:nvPr/>
        </p:nvSpPr>
        <p:spPr>
          <a:xfrm>
            <a:off x="15022170" y="1765837"/>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4"/>
            <a:stretch>
              <a:fillRect l="-74054" t="-119688" r="-23449"/>
            </a:stretch>
          </a:blipFill>
        </p:spPr>
        <p:txBody>
          <a:bodyPr/>
          <a:lstStyle/>
          <a:p>
            <a:endParaRPr lang="en-US"/>
          </a:p>
        </p:txBody>
      </p:sp>
      <p:grpSp>
        <p:nvGrpSpPr>
          <p:cNvPr id="5" name="Group 5"/>
          <p:cNvGrpSpPr/>
          <p:nvPr/>
        </p:nvGrpSpPr>
        <p:grpSpPr>
          <a:xfrm>
            <a:off x="-1588041" y="75615"/>
            <a:ext cx="21945600" cy="338328"/>
            <a:chOff x="0" y="0"/>
            <a:chExt cx="29260800" cy="451104"/>
          </a:xfrm>
        </p:grpSpPr>
        <p:sp>
          <p:nvSpPr>
            <p:cNvPr id="6" name="Freeform 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9" name="Group 9"/>
          <p:cNvGrpSpPr/>
          <p:nvPr/>
        </p:nvGrpSpPr>
        <p:grpSpPr>
          <a:xfrm>
            <a:off x="-1588041" y="9948672"/>
            <a:ext cx="21945600" cy="338328"/>
            <a:chOff x="0" y="0"/>
            <a:chExt cx="29260800" cy="451104"/>
          </a:xfrm>
        </p:grpSpPr>
        <p:sp>
          <p:nvSpPr>
            <p:cNvPr id="10" name="Freeform 10"/>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13" name="Freeform 13" descr="preencoded.png"/>
          <p:cNvSpPr/>
          <p:nvPr/>
        </p:nvSpPr>
        <p:spPr>
          <a:xfrm>
            <a:off x="11525292" y="-953292"/>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4"/>
            <a:stretch>
              <a:fillRect r="-57559" b="-80311"/>
            </a:stretch>
          </a:blipFill>
        </p:spPr>
        <p:txBody>
          <a:bodyPr/>
          <a:lstStyle/>
          <a:p>
            <a:endParaRPr lang="en-US"/>
          </a:p>
        </p:txBody>
      </p:sp>
      <p:sp>
        <p:nvSpPr>
          <p:cNvPr id="14" name="Freeform 14" descr="preencoded.png"/>
          <p:cNvSpPr/>
          <p:nvPr/>
        </p:nvSpPr>
        <p:spPr>
          <a:xfrm>
            <a:off x="15562691" y="-63364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4"/>
            <a:stretch>
              <a:fillRect r="-57559" b="-80311"/>
            </a:stretch>
          </a:blipFill>
        </p:spPr>
        <p:txBody>
          <a:bodyPr/>
          <a:lstStyle/>
          <a:p>
            <a:endParaRPr lang="en-US"/>
          </a:p>
        </p:txBody>
      </p:sp>
      <p:sp>
        <p:nvSpPr>
          <p:cNvPr id="15" name="Freeform 15"/>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3129177" y="2026128"/>
            <a:ext cx="14130123" cy="5497764"/>
          </a:xfrm>
          <a:prstGeom prst="rect">
            <a:avLst/>
          </a:prstGeom>
        </p:spPr>
        <p:txBody>
          <a:bodyPr lIns="0" tIns="0" rIns="0" bIns="0" rtlCol="0" anchor="t">
            <a:spAutoFit/>
          </a:bodyPr>
          <a:lstStyle/>
          <a:p>
            <a:pPr algn="just">
              <a:lnSpc>
                <a:spcPts val="7352"/>
              </a:lnSpc>
            </a:pPr>
            <a:r>
              <a:rPr lang="en-US" sz="4901">
                <a:solidFill>
                  <a:srgbClr val="000000"/>
                </a:solidFill>
                <a:latin typeface="Roboto Condensed Bold"/>
              </a:rPr>
              <a:t>Câu 3: Bài thơ </a:t>
            </a:r>
            <a:r>
              <a:rPr lang="en-US" sz="4901">
                <a:solidFill>
                  <a:srgbClr val="000000"/>
                </a:solidFill>
                <a:latin typeface="Roboto Condensed Bold Italics"/>
              </a:rPr>
              <a:t>Nam quốc sơn hà</a:t>
            </a:r>
            <a:r>
              <a:rPr lang="en-US" sz="4901">
                <a:solidFill>
                  <a:srgbClr val="000000"/>
                </a:solidFill>
                <a:latin typeface="Roboto Condensed Bold"/>
              </a:rPr>
              <a:t> được viết bằng chữ gì?  </a:t>
            </a:r>
          </a:p>
          <a:p>
            <a:pPr algn="just">
              <a:lnSpc>
                <a:spcPts val="7352"/>
              </a:lnSpc>
            </a:pPr>
            <a:r>
              <a:rPr lang="en-US" sz="4901">
                <a:solidFill>
                  <a:srgbClr val="000000"/>
                </a:solidFill>
                <a:latin typeface="Roboto Condensed"/>
              </a:rPr>
              <a:t>A. Chữ Nôm </a:t>
            </a:r>
          </a:p>
          <a:p>
            <a:pPr algn="just">
              <a:lnSpc>
                <a:spcPts val="7352"/>
              </a:lnSpc>
            </a:pPr>
            <a:r>
              <a:rPr lang="en-US" sz="4901">
                <a:solidFill>
                  <a:srgbClr val="000000"/>
                </a:solidFill>
                <a:latin typeface="Roboto Condensed"/>
              </a:rPr>
              <a:t>B. Chữ Hán </a:t>
            </a:r>
          </a:p>
          <a:p>
            <a:pPr algn="just">
              <a:lnSpc>
                <a:spcPts val="7352"/>
              </a:lnSpc>
            </a:pPr>
            <a:r>
              <a:rPr lang="en-US" sz="4901">
                <a:solidFill>
                  <a:srgbClr val="000000"/>
                </a:solidFill>
                <a:latin typeface="Roboto Condensed"/>
              </a:rPr>
              <a:t>C. Chữ Quốc ngữ </a:t>
            </a:r>
          </a:p>
          <a:p>
            <a:pPr algn="just">
              <a:lnSpc>
                <a:spcPts val="7352"/>
              </a:lnSpc>
            </a:pPr>
            <a:r>
              <a:rPr lang="en-US" sz="4901">
                <a:solidFill>
                  <a:srgbClr val="000000"/>
                </a:solidFill>
                <a:latin typeface="Roboto Condensed"/>
              </a:rPr>
              <a:t>D. Chữ viết khác </a:t>
            </a:r>
          </a:p>
          <a:p>
            <a:pPr algn="just">
              <a:lnSpc>
                <a:spcPts val="6752"/>
              </a:lnSpc>
            </a:pPr>
            <a:endParaRPr lang="en-US" sz="4901">
              <a:solidFill>
                <a:srgbClr val="000000"/>
              </a:solidFill>
              <a:latin typeface="Roboto Condensed"/>
            </a:endParaRPr>
          </a:p>
        </p:txBody>
      </p:sp>
      <p:sp>
        <p:nvSpPr>
          <p:cNvPr id="3" name="Freeform 3"/>
          <p:cNvSpPr/>
          <p:nvPr/>
        </p:nvSpPr>
        <p:spPr>
          <a:xfrm>
            <a:off x="1807029" y="4001215"/>
            <a:ext cx="1123474" cy="801009"/>
          </a:xfrm>
          <a:custGeom>
            <a:avLst/>
            <a:gdLst/>
            <a:ahLst/>
            <a:cxnLst/>
            <a:rect l="l" t="t" r="r" b="b"/>
            <a:pathLst>
              <a:path w="1123474" h="801009">
                <a:moveTo>
                  <a:pt x="0" y="0"/>
                </a:moveTo>
                <a:lnTo>
                  <a:pt x="1123474" y="0"/>
                </a:lnTo>
                <a:lnTo>
                  <a:pt x="1123474" y="801010"/>
                </a:lnTo>
                <a:lnTo>
                  <a:pt x="0" y="8010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descr="preencoded.png"/>
          <p:cNvSpPr/>
          <p:nvPr/>
        </p:nvSpPr>
        <p:spPr>
          <a:xfrm>
            <a:off x="6025792" y="5143500"/>
            <a:ext cx="4871436" cy="3744775"/>
          </a:xfrm>
          <a:custGeom>
            <a:avLst/>
            <a:gdLst/>
            <a:ahLst/>
            <a:cxnLst/>
            <a:rect l="l" t="t" r="r" b="b"/>
            <a:pathLst>
              <a:path w="4871436" h="3744775">
                <a:moveTo>
                  <a:pt x="0" y="0"/>
                </a:moveTo>
                <a:lnTo>
                  <a:pt x="4871435" y="0"/>
                </a:lnTo>
                <a:lnTo>
                  <a:pt x="4871435" y="3744775"/>
                </a:lnTo>
                <a:lnTo>
                  <a:pt x="0" y="3744775"/>
                </a:lnTo>
                <a:lnTo>
                  <a:pt x="0" y="0"/>
                </a:lnTo>
                <a:close/>
              </a:path>
            </a:pathLst>
          </a:custGeom>
          <a:blipFill>
            <a:blip r:embed="rId4"/>
            <a:stretch>
              <a:fillRect r="-57559" b="-80311"/>
            </a:stretch>
          </a:blipFill>
        </p:spPr>
        <p:txBody>
          <a:bodyPr/>
          <a:lstStyle/>
          <a:p>
            <a:endParaRPr lang="en-US"/>
          </a:p>
        </p:txBody>
      </p:sp>
      <p:sp>
        <p:nvSpPr>
          <p:cNvPr id="5" name="Freeform 5" descr="preencoded.png"/>
          <p:cNvSpPr/>
          <p:nvPr/>
        </p:nvSpPr>
        <p:spPr>
          <a:xfrm>
            <a:off x="10063191" y="5463151"/>
            <a:ext cx="3807178" cy="2926657"/>
          </a:xfrm>
          <a:custGeom>
            <a:avLst/>
            <a:gdLst/>
            <a:ahLst/>
            <a:cxnLst/>
            <a:rect l="l" t="t" r="r" b="b"/>
            <a:pathLst>
              <a:path w="3807178" h="2926657">
                <a:moveTo>
                  <a:pt x="0" y="0"/>
                </a:moveTo>
                <a:lnTo>
                  <a:pt x="3807177" y="0"/>
                </a:lnTo>
                <a:lnTo>
                  <a:pt x="3807177" y="2926657"/>
                </a:lnTo>
                <a:lnTo>
                  <a:pt x="0" y="2926657"/>
                </a:lnTo>
                <a:lnTo>
                  <a:pt x="0" y="0"/>
                </a:lnTo>
                <a:close/>
              </a:path>
            </a:pathLst>
          </a:custGeom>
          <a:blipFill>
            <a:blip r:embed="rId4"/>
            <a:stretch>
              <a:fillRect r="-57559" b="-80311"/>
            </a:stretch>
          </a:blipFill>
        </p:spPr>
        <p:txBody>
          <a:bodyPr/>
          <a:lstStyle/>
          <a:p>
            <a:endParaRPr lang="en-US"/>
          </a:p>
        </p:txBody>
      </p:sp>
      <p:sp>
        <p:nvSpPr>
          <p:cNvPr id="6" name="Freeform 6" descr="preencoded.png"/>
          <p:cNvSpPr/>
          <p:nvPr/>
        </p:nvSpPr>
        <p:spPr>
          <a:xfrm>
            <a:off x="9522669" y="78626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4"/>
            <a:stretch>
              <a:fillRect l="-74054" t="-119688" r="-23449"/>
            </a:stretch>
          </a:blipFill>
        </p:spPr>
        <p:txBody>
          <a:bodyPr/>
          <a:lstStyle/>
          <a:p>
            <a:endParaRPr lang="en-US"/>
          </a:p>
        </p:txBody>
      </p:sp>
      <p:grpSp>
        <p:nvGrpSpPr>
          <p:cNvPr id="7" name="Group 7"/>
          <p:cNvGrpSpPr/>
          <p:nvPr/>
        </p:nvGrpSpPr>
        <p:grpSpPr>
          <a:xfrm>
            <a:off x="-1450131" y="0"/>
            <a:ext cx="21945600" cy="338328"/>
            <a:chOff x="0" y="0"/>
            <a:chExt cx="29260800" cy="451104"/>
          </a:xfrm>
        </p:grpSpPr>
        <p:sp>
          <p:nvSpPr>
            <p:cNvPr id="8" name="Freeform 8"/>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1" name="Group 11"/>
          <p:cNvGrpSpPr/>
          <p:nvPr/>
        </p:nvGrpSpPr>
        <p:grpSpPr>
          <a:xfrm>
            <a:off x="-1828800" y="9915525"/>
            <a:ext cx="21945600" cy="338328"/>
            <a:chOff x="0" y="0"/>
            <a:chExt cx="29260800" cy="451104"/>
          </a:xfrm>
        </p:grpSpPr>
        <p:sp>
          <p:nvSpPr>
            <p:cNvPr id="12" name="Freeform 1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15" name="Freeform 15"/>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2133585" y="2055392"/>
            <a:ext cx="14520959" cy="6162609"/>
          </a:xfrm>
          <a:prstGeom prst="rect">
            <a:avLst/>
          </a:prstGeom>
        </p:spPr>
        <p:txBody>
          <a:bodyPr lIns="0" tIns="0" rIns="0" bIns="0" rtlCol="0" anchor="t">
            <a:spAutoFit/>
          </a:bodyPr>
          <a:lstStyle/>
          <a:p>
            <a:pPr algn="just">
              <a:lnSpc>
                <a:spcPts val="7052"/>
              </a:lnSpc>
            </a:pPr>
            <a:r>
              <a:rPr lang="en-US" sz="4701">
                <a:solidFill>
                  <a:srgbClr val="000000"/>
                </a:solidFill>
                <a:latin typeface="Roboto Condensed Bold"/>
              </a:rPr>
              <a:t>Câu 4: Bài thơ </a:t>
            </a:r>
            <a:r>
              <a:rPr lang="en-US" sz="4701">
                <a:solidFill>
                  <a:srgbClr val="000000"/>
                </a:solidFill>
                <a:latin typeface="Roboto Condensed Bold Italics"/>
              </a:rPr>
              <a:t>Nam quốc sơn hà</a:t>
            </a:r>
            <a:r>
              <a:rPr lang="en-US" sz="4701">
                <a:solidFill>
                  <a:srgbClr val="000000"/>
                </a:solidFill>
                <a:latin typeface="Roboto Condensed Bold"/>
              </a:rPr>
              <a:t> được ngắt nhịp chủ yếu là nhịp gì? </a:t>
            </a:r>
          </a:p>
          <a:p>
            <a:pPr algn="just">
              <a:lnSpc>
                <a:spcPts val="7052"/>
              </a:lnSpc>
            </a:pPr>
            <a:r>
              <a:rPr lang="en-US" sz="4701">
                <a:solidFill>
                  <a:srgbClr val="000000"/>
                </a:solidFill>
                <a:latin typeface="Roboto Condensed"/>
              </a:rPr>
              <a:t>A. 2/2/3 </a:t>
            </a:r>
          </a:p>
          <a:p>
            <a:pPr algn="just">
              <a:lnSpc>
                <a:spcPts val="7052"/>
              </a:lnSpc>
            </a:pPr>
            <a:r>
              <a:rPr lang="en-US" sz="4701">
                <a:solidFill>
                  <a:srgbClr val="000000"/>
                </a:solidFill>
                <a:latin typeface="Roboto Condensed"/>
              </a:rPr>
              <a:t>B. 3/4 </a:t>
            </a:r>
          </a:p>
          <a:p>
            <a:pPr algn="just">
              <a:lnSpc>
                <a:spcPts val="7052"/>
              </a:lnSpc>
            </a:pPr>
            <a:r>
              <a:rPr lang="en-US" sz="4701">
                <a:solidFill>
                  <a:srgbClr val="000000"/>
                </a:solidFill>
                <a:latin typeface="Roboto Condensed"/>
              </a:rPr>
              <a:t>C. 4/3 </a:t>
            </a:r>
          </a:p>
          <a:p>
            <a:pPr algn="just">
              <a:lnSpc>
                <a:spcPts val="7052"/>
              </a:lnSpc>
            </a:pPr>
            <a:r>
              <a:rPr lang="en-US" sz="4701">
                <a:solidFill>
                  <a:srgbClr val="000000"/>
                </a:solidFill>
                <a:latin typeface="Roboto Condensed"/>
              </a:rPr>
              <a:t>D. 1/4 </a:t>
            </a:r>
          </a:p>
          <a:p>
            <a:pPr algn="just">
              <a:lnSpc>
                <a:spcPts val="6452"/>
              </a:lnSpc>
            </a:pPr>
            <a:endParaRPr lang="en-US" sz="4701">
              <a:solidFill>
                <a:srgbClr val="000000"/>
              </a:solidFill>
              <a:latin typeface="Roboto Condensed"/>
            </a:endParaRPr>
          </a:p>
        </p:txBody>
      </p:sp>
      <p:sp>
        <p:nvSpPr>
          <p:cNvPr id="3" name="Freeform 3"/>
          <p:cNvSpPr/>
          <p:nvPr/>
        </p:nvSpPr>
        <p:spPr>
          <a:xfrm>
            <a:off x="739851" y="5676900"/>
            <a:ext cx="1123474" cy="801009"/>
          </a:xfrm>
          <a:custGeom>
            <a:avLst/>
            <a:gdLst/>
            <a:ahLst/>
            <a:cxnLst/>
            <a:rect l="l" t="t" r="r" b="b"/>
            <a:pathLst>
              <a:path w="1123474" h="801009">
                <a:moveTo>
                  <a:pt x="0" y="0"/>
                </a:moveTo>
                <a:lnTo>
                  <a:pt x="1123474" y="0"/>
                </a:lnTo>
                <a:lnTo>
                  <a:pt x="1123474" y="801009"/>
                </a:lnTo>
                <a:lnTo>
                  <a:pt x="0" y="8010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descr="preencoded.png"/>
          <p:cNvSpPr/>
          <p:nvPr/>
        </p:nvSpPr>
        <p:spPr>
          <a:xfrm>
            <a:off x="6897297" y="5498872"/>
            <a:ext cx="4871436" cy="3744775"/>
          </a:xfrm>
          <a:custGeom>
            <a:avLst/>
            <a:gdLst/>
            <a:ahLst/>
            <a:cxnLst/>
            <a:rect l="l" t="t" r="r" b="b"/>
            <a:pathLst>
              <a:path w="4871436" h="3744775">
                <a:moveTo>
                  <a:pt x="0" y="0"/>
                </a:moveTo>
                <a:lnTo>
                  <a:pt x="4871436" y="0"/>
                </a:lnTo>
                <a:lnTo>
                  <a:pt x="4871436" y="3744774"/>
                </a:lnTo>
                <a:lnTo>
                  <a:pt x="0" y="3744774"/>
                </a:lnTo>
                <a:lnTo>
                  <a:pt x="0" y="0"/>
                </a:lnTo>
                <a:close/>
              </a:path>
            </a:pathLst>
          </a:custGeom>
          <a:blipFill>
            <a:blip r:embed="rId4"/>
            <a:stretch>
              <a:fillRect r="-57559" b="-80311"/>
            </a:stretch>
          </a:blipFill>
        </p:spPr>
        <p:txBody>
          <a:bodyPr/>
          <a:lstStyle/>
          <a:p>
            <a:endParaRPr lang="en-US"/>
          </a:p>
        </p:txBody>
      </p:sp>
      <p:sp>
        <p:nvSpPr>
          <p:cNvPr id="5" name="Freeform 5" descr="preencoded.png"/>
          <p:cNvSpPr/>
          <p:nvPr/>
        </p:nvSpPr>
        <p:spPr>
          <a:xfrm>
            <a:off x="10934696" y="5818523"/>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4"/>
            <a:stretch>
              <a:fillRect r="-57559" b="-80311"/>
            </a:stretch>
          </a:blipFill>
        </p:spPr>
        <p:txBody>
          <a:bodyPr/>
          <a:lstStyle/>
          <a:p>
            <a:endParaRPr lang="en-US"/>
          </a:p>
        </p:txBody>
      </p:sp>
      <p:sp>
        <p:nvSpPr>
          <p:cNvPr id="6" name="Freeform 6" descr="preencoded.png"/>
          <p:cNvSpPr/>
          <p:nvPr/>
        </p:nvSpPr>
        <p:spPr>
          <a:xfrm>
            <a:off x="10394175" y="8218001"/>
            <a:ext cx="3604482" cy="2850759"/>
          </a:xfrm>
          <a:custGeom>
            <a:avLst/>
            <a:gdLst/>
            <a:ahLst/>
            <a:cxnLst/>
            <a:rect l="l" t="t" r="r" b="b"/>
            <a:pathLst>
              <a:path w="3604482" h="2850759">
                <a:moveTo>
                  <a:pt x="0" y="0"/>
                </a:moveTo>
                <a:lnTo>
                  <a:pt x="3604482" y="0"/>
                </a:lnTo>
                <a:lnTo>
                  <a:pt x="3604482" y="2850758"/>
                </a:lnTo>
                <a:lnTo>
                  <a:pt x="0" y="2850758"/>
                </a:lnTo>
                <a:lnTo>
                  <a:pt x="0" y="0"/>
                </a:lnTo>
                <a:close/>
              </a:path>
            </a:pathLst>
          </a:custGeom>
          <a:blipFill>
            <a:blip r:embed="rId4"/>
            <a:stretch>
              <a:fillRect l="-74054" t="-119688" r="-23449"/>
            </a:stretch>
          </a:blipFill>
        </p:spPr>
        <p:txBody>
          <a:bodyPr/>
          <a:lstStyle/>
          <a:p>
            <a:endParaRPr lang="en-US"/>
          </a:p>
        </p:txBody>
      </p:sp>
      <p:grpSp>
        <p:nvGrpSpPr>
          <p:cNvPr id="7" name="Group 7"/>
          <p:cNvGrpSpPr/>
          <p:nvPr/>
        </p:nvGrpSpPr>
        <p:grpSpPr>
          <a:xfrm>
            <a:off x="-1639785" y="0"/>
            <a:ext cx="21945600" cy="338328"/>
            <a:chOff x="0" y="0"/>
            <a:chExt cx="29260800" cy="451104"/>
          </a:xfrm>
        </p:grpSpPr>
        <p:sp>
          <p:nvSpPr>
            <p:cNvPr id="8" name="Freeform 8"/>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1" name="Group 11"/>
          <p:cNvGrpSpPr/>
          <p:nvPr/>
        </p:nvGrpSpPr>
        <p:grpSpPr>
          <a:xfrm>
            <a:off x="-1828800" y="9948672"/>
            <a:ext cx="21945600" cy="338328"/>
            <a:chOff x="0" y="0"/>
            <a:chExt cx="29260800" cy="451104"/>
          </a:xfrm>
        </p:grpSpPr>
        <p:sp>
          <p:nvSpPr>
            <p:cNvPr id="12" name="Freeform 1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15" name="Freeform 15"/>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2753743" y="2667520"/>
            <a:ext cx="13135135" cy="5566344"/>
          </a:xfrm>
          <a:prstGeom prst="rect">
            <a:avLst/>
          </a:prstGeom>
        </p:spPr>
        <p:txBody>
          <a:bodyPr lIns="0" tIns="0" rIns="0" bIns="0" rtlCol="0" anchor="t">
            <a:spAutoFit/>
          </a:bodyPr>
          <a:lstStyle/>
          <a:p>
            <a:pPr algn="just">
              <a:lnSpc>
                <a:spcPts val="7352"/>
              </a:lnSpc>
            </a:pPr>
            <a:r>
              <a:rPr lang="en-US" sz="4901">
                <a:solidFill>
                  <a:srgbClr val="000000"/>
                </a:solidFill>
                <a:latin typeface="Roboto Condensed Bold"/>
              </a:rPr>
              <a:t>Câu 5: Bài thơ </a:t>
            </a:r>
            <a:r>
              <a:rPr lang="en-US" sz="4901">
                <a:solidFill>
                  <a:srgbClr val="000000"/>
                </a:solidFill>
                <a:latin typeface="Roboto Condensed Bold Italics"/>
              </a:rPr>
              <a:t>Nam quốc sơn hà</a:t>
            </a:r>
            <a:r>
              <a:rPr lang="en-US" sz="4901">
                <a:solidFill>
                  <a:srgbClr val="000000"/>
                </a:solidFill>
                <a:latin typeface="Roboto Condensed Bold"/>
              </a:rPr>
              <a:t> được gieo vần gì? Gieo vần ở những câu nào?  </a:t>
            </a:r>
          </a:p>
          <a:p>
            <a:pPr algn="just">
              <a:lnSpc>
                <a:spcPts val="7352"/>
              </a:lnSpc>
            </a:pPr>
            <a:r>
              <a:rPr lang="en-US" sz="4901">
                <a:solidFill>
                  <a:srgbClr val="000000"/>
                </a:solidFill>
                <a:latin typeface="Roboto Condensed"/>
              </a:rPr>
              <a:t>A. Gieo vần lưng, gieo vần ở câu 2,4 </a:t>
            </a:r>
          </a:p>
          <a:p>
            <a:pPr algn="just">
              <a:lnSpc>
                <a:spcPts val="7352"/>
              </a:lnSpc>
            </a:pPr>
            <a:r>
              <a:rPr lang="en-US" sz="4901">
                <a:solidFill>
                  <a:srgbClr val="000000"/>
                </a:solidFill>
                <a:latin typeface="Roboto Condensed"/>
              </a:rPr>
              <a:t>B. Gieo vần lưng, gieo vần ở câu 1,2,4 </a:t>
            </a:r>
          </a:p>
          <a:p>
            <a:pPr algn="just">
              <a:lnSpc>
                <a:spcPts val="7352"/>
              </a:lnSpc>
            </a:pPr>
            <a:r>
              <a:rPr lang="en-US" sz="4901">
                <a:solidFill>
                  <a:srgbClr val="000000"/>
                </a:solidFill>
                <a:latin typeface="Roboto Condensed"/>
              </a:rPr>
              <a:t>C. Gieo vần chân, gieo vần ở câu 2,4 </a:t>
            </a:r>
          </a:p>
          <a:p>
            <a:pPr algn="just">
              <a:lnSpc>
                <a:spcPts val="7352"/>
              </a:lnSpc>
            </a:pPr>
            <a:r>
              <a:rPr lang="en-US" sz="4901">
                <a:solidFill>
                  <a:srgbClr val="000000"/>
                </a:solidFill>
                <a:latin typeface="Roboto Condensed"/>
              </a:rPr>
              <a:t>D. Gieo vần chân, gieo vần ở câu 1,2,4</a:t>
            </a:r>
          </a:p>
        </p:txBody>
      </p:sp>
      <p:sp>
        <p:nvSpPr>
          <p:cNvPr id="3" name="Freeform 3"/>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21822" y="7541954"/>
            <a:ext cx="1123474" cy="801009"/>
          </a:xfrm>
          <a:custGeom>
            <a:avLst/>
            <a:gdLst/>
            <a:ahLst/>
            <a:cxnLst/>
            <a:rect l="l" t="t" r="r" b="b"/>
            <a:pathLst>
              <a:path w="1123474" h="801009">
                <a:moveTo>
                  <a:pt x="0" y="0"/>
                </a:moveTo>
                <a:lnTo>
                  <a:pt x="1123474" y="0"/>
                </a:lnTo>
                <a:lnTo>
                  <a:pt x="1123474" y="801009"/>
                </a:lnTo>
                <a:lnTo>
                  <a:pt x="0" y="8010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descr="preencoded.png"/>
          <p:cNvSpPr/>
          <p:nvPr/>
        </p:nvSpPr>
        <p:spPr>
          <a:xfrm>
            <a:off x="-140255" y="3318387"/>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6"/>
            <a:stretch>
              <a:fillRect l="-74054" t="-119688" r="-23449"/>
            </a:stretch>
          </a:blipFill>
        </p:spPr>
        <p:txBody>
          <a:bodyPr/>
          <a:lstStyle/>
          <a:p>
            <a:endParaRPr lang="en-US"/>
          </a:p>
        </p:txBody>
      </p:sp>
      <p:grpSp>
        <p:nvGrpSpPr>
          <p:cNvPr id="6" name="Group 6"/>
          <p:cNvGrpSpPr/>
          <p:nvPr/>
        </p:nvGrpSpPr>
        <p:grpSpPr>
          <a:xfrm>
            <a:off x="-1497885" y="0"/>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10" name="Group 10"/>
          <p:cNvGrpSpPr/>
          <p:nvPr/>
        </p:nvGrpSpPr>
        <p:grpSpPr>
          <a:xfrm>
            <a:off x="-1828800" y="9948672"/>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4" name="Freeform 14" descr="preencoded.png"/>
          <p:cNvSpPr/>
          <p:nvPr/>
        </p:nvSpPr>
        <p:spPr>
          <a:xfrm>
            <a:off x="115111" y="-106737"/>
            <a:ext cx="3807178" cy="2926657"/>
          </a:xfrm>
          <a:custGeom>
            <a:avLst/>
            <a:gdLst/>
            <a:ahLst/>
            <a:cxnLst/>
            <a:rect l="l" t="t" r="r" b="b"/>
            <a:pathLst>
              <a:path w="3807178" h="2926657">
                <a:moveTo>
                  <a:pt x="0" y="0"/>
                </a:moveTo>
                <a:lnTo>
                  <a:pt x="3807177" y="0"/>
                </a:lnTo>
                <a:lnTo>
                  <a:pt x="3807177" y="2926657"/>
                </a:lnTo>
                <a:lnTo>
                  <a:pt x="0" y="2926657"/>
                </a:lnTo>
                <a:lnTo>
                  <a:pt x="0" y="0"/>
                </a:lnTo>
                <a:close/>
              </a:path>
            </a:pathLst>
          </a:custGeom>
          <a:blipFill>
            <a:blip r:embed="rId6"/>
            <a:stretch>
              <a:fillRect r="-57559" b="-80311"/>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2140621" y="2178767"/>
            <a:ext cx="11993162" cy="6431214"/>
          </a:xfrm>
          <a:prstGeom prst="rect">
            <a:avLst/>
          </a:prstGeom>
        </p:spPr>
        <p:txBody>
          <a:bodyPr lIns="0" tIns="0" rIns="0" bIns="0" rtlCol="0" anchor="t">
            <a:spAutoFit/>
          </a:bodyPr>
          <a:lstStyle/>
          <a:p>
            <a:pPr algn="just">
              <a:lnSpc>
                <a:spcPts val="7352"/>
              </a:lnSpc>
            </a:pPr>
            <a:r>
              <a:rPr lang="en-US" sz="4901">
                <a:solidFill>
                  <a:srgbClr val="000000"/>
                </a:solidFill>
                <a:latin typeface="Roboto Condensed Bold"/>
              </a:rPr>
              <a:t>Câu 6: Dòng nào dưới đây nhận xét đúng về giọng điệu của bài </a:t>
            </a:r>
            <a:r>
              <a:rPr lang="en-US" sz="4901">
                <a:solidFill>
                  <a:srgbClr val="000000"/>
                </a:solidFill>
                <a:latin typeface="Roboto Condensed Bold Italics"/>
              </a:rPr>
              <a:t>Nam quốc sơn hà</a:t>
            </a:r>
            <a:r>
              <a:rPr lang="en-US" sz="4901">
                <a:solidFill>
                  <a:srgbClr val="000000"/>
                </a:solidFill>
                <a:latin typeface="Roboto Condensed Bold"/>
              </a:rPr>
              <a:t>?  </a:t>
            </a:r>
          </a:p>
          <a:p>
            <a:pPr algn="just">
              <a:lnSpc>
                <a:spcPts val="7352"/>
              </a:lnSpc>
            </a:pPr>
            <a:r>
              <a:rPr lang="en-US" sz="4901">
                <a:solidFill>
                  <a:srgbClr val="000000"/>
                </a:solidFill>
                <a:latin typeface="Roboto Condensed"/>
              </a:rPr>
              <a:t>A. Nhẹ nhàng, tha thiết </a:t>
            </a:r>
          </a:p>
          <a:p>
            <a:pPr algn="just">
              <a:lnSpc>
                <a:spcPts val="7352"/>
              </a:lnSpc>
            </a:pPr>
            <a:r>
              <a:rPr lang="en-US" sz="4901">
                <a:solidFill>
                  <a:srgbClr val="000000"/>
                </a:solidFill>
                <a:latin typeface="Roboto Condensed"/>
              </a:rPr>
              <a:t>B. Hùng hồn, đanh thép </a:t>
            </a:r>
          </a:p>
          <a:p>
            <a:pPr algn="just">
              <a:lnSpc>
                <a:spcPts val="7352"/>
              </a:lnSpc>
            </a:pPr>
            <a:r>
              <a:rPr lang="en-US" sz="4901">
                <a:solidFill>
                  <a:srgbClr val="000000"/>
                </a:solidFill>
                <a:latin typeface="Roboto Condensed"/>
              </a:rPr>
              <a:t>C. Sâu lắng, tình cảm </a:t>
            </a:r>
          </a:p>
          <a:p>
            <a:pPr algn="just">
              <a:lnSpc>
                <a:spcPts val="7352"/>
              </a:lnSpc>
            </a:pPr>
            <a:r>
              <a:rPr lang="en-US" sz="4901">
                <a:solidFill>
                  <a:srgbClr val="000000"/>
                </a:solidFill>
                <a:latin typeface="Roboto Condensed"/>
              </a:rPr>
              <a:t>D. Bi thiết, trầm buồn </a:t>
            </a:r>
          </a:p>
          <a:p>
            <a:pPr algn="just">
              <a:lnSpc>
                <a:spcPts val="6752"/>
              </a:lnSpc>
            </a:pPr>
            <a:endParaRPr lang="en-US" sz="4901">
              <a:solidFill>
                <a:srgbClr val="000000"/>
              </a:solidFill>
              <a:latin typeface="Roboto Condensed"/>
            </a:endParaRPr>
          </a:p>
        </p:txBody>
      </p:sp>
      <p:sp>
        <p:nvSpPr>
          <p:cNvPr id="3" name="Freeform 3"/>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98855" y="5175154"/>
            <a:ext cx="1123474" cy="801009"/>
          </a:xfrm>
          <a:custGeom>
            <a:avLst/>
            <a:gdLst/>
            <a:ahLst/>
            <a:cxnLst/>
            <a:rect l="l" t="t" r="r" b="b"/>
            <a:pathLst>
              <a:path w="1123474" h="801009">
                <a:moveTo>
                  <a:pt x="0" y="0"/>
                </a:moveTo>
                <a:lnTo>
                  <a:pt x="1123475" y="0"/>
                </a:lnTo>
                <a:lnTo>
                  <a:pt x="1123475" y="801009"/>
                </a:lnTo>
                <a:lnTo>
                  <a:pt x="0" y="8010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descr="preencoded.png"/>
          <p:cNvSpPr/>
          <p:nvPr/>
        </p:nvSpPr>
        <p:spPr>
          <a:xfrm>
            <a:off x="9262347" y="4447684"/>
            <a:ext cx="4871436" cy="3744775"/>
          </a:xfrm>
          <a:custGeom>
            <a:avLst/>
            <a:gdLst/>
            <a:ahLst/>
            <a:cxnLst/>
            <a:rect l="l" t="t" r="r" b="b"/>
            <a:pathLst>
              <a:path w="4871436" h="3744775">
                <a:moveTo>
                  <a:pt x="0" y="0"/>
                </a:moveTo>
                <a:lnTo>
                  <a:pt x="4871436" y="0"/>
                </a:lnTo>
                <a:lnTo>
                  <a:pt x="4871436" y="3744774"/>
                </a:lnTo>
                <a:lnTo>
                  <a:pt x="0" y="3744774"/>
                </a:lnTo>
                <a:lnTo>
                  <a:pt x="0" y="0"/>
                </a:lnTo>
                <a:close/>
              </a:path>
            </a:pathLst>
          </a:custGeom>
          <a:blipFill>
            <a:blip r:embed="rId6"/>
            <a:stretch>
              <a:fillRect r="-57559" b="-80311"/>
            </a:stretch>
          </a:blipFill>
        </p:spPr>
        <p:txBody>
          <a:bodyPr/>
          <a:lstStyle/>
          <a:p>
            <a:endParaRPr lang="en-US"/>
          </a:p>
        </p:txBody>
      </p:sp>
      <p:sp>
        <p:nvSpPr>
          <p:cNvPr id="6" name="Freeform 6"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6"/>
            <a:stretch>
              <a:fillRect r="-57559" b="-80311"/>
            </a:stretch>
          </a:blipFill>
        </p:spPr>
        <p:txBody>
          <a:bodyPr/>
          <a:lstStyle/>
          <a:p>
            <a:endParaRPr lang="en-US"/>
          </a:p>
        </p:txBody>
      </p:sp>
      <p:sp>
        <p:nvSpPr>
          <p:cNvPr id="7" name="Freeform 7"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6"/>
            <a:stretch>
              <a:fillRect l="-74054" t="-119688" r="-23449"/>
            </a:stretch>
          </a:blipFill>
        </p:spPr>
        <p:txBody>
          <a:bodyPr/>
          <a:lstStyle/>
          <a:p>
            <a:endParaRPr lang="en-US"/>
          </a:p>
        </p:txBody>
      </p:sp>
      <p:grpSp>
        <p:nvGrpSpPr>
          <p:cNvPr id="8" name="Group 8"/>
          <p:cNvGrpSpPr/>
          <p:nvPr/>
        </p:nvGrpSpPr>
        <p:grpSpPr>
          <a:xfrm>
            <a:off x="-1588041" y="75615"/>
            <a:ext cx="21945600" cy="338328"/>
            <a:chOff x="0" y="0"/>
            <a:chExt cx="29260800" cy="451104"/>
          </a:xfrm>
        </p:grpSpPr>
        <p:sp>
          <p:nvSpPr>
            <p:cNvPr id="9" name="Freeform 9"/>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12" name="Group 12"/>
          <p:cNvGrpSpPr/>
          <p:nvPr/>
        </p:nvGrpSpPr>
        <p:grpSpPr>
          <a:xfrm>
            <a:off x="-1828800" y="9810750"/>
            <a:ext cx="21945600" cy="338328"/>
            <a:chOff x="0" y="0"/>
            <a:chExt cx="29260800" cy="451104"/>
          </a:xfrm>
        </p:grpSpPr>
        <p:sp>
          <p:nvSpPr>
            <p:cNvPr id="13" name="Freeform 13"/>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Freeform 2" descr="preencoded.png"/>
          <p:cNvSpPr/>
          <p:nvPr/>
        </p:nvSpPr>
        <p:spPr>
          <a:xfrm>
            <a:off x="0" y="0"/>
            <a:ext cx="18290286" cy="10287000"/>
          </a:xfrm>
          <a:custGeom>
            <a:avLst/>
            <a:gdLst/>
            <a:ahLst/>
            <a:cxnLst/>
            <a:rect l="l" t="t" r="r" b="b"/>
            <a:pathLst>
              <a:path w="18290286" h="10287000">
                <a:moveTo>
                  <a:pt x="0" y="0"/>
                </a:moveTo>
                <a:lnTo>
                  <a:pt x="18290286" y="0"/>
                </a:lnTo>
                <a:lnTo>
                  <a:pt x="18290286" y="10287000"/>
                </a:lnTo>
                <a:lnTo>
                  <a:pt x="0" y="10287000"/>
                </a:lnTo>
                <a:lnTo>
                  <a:pt x="0" y="0"/>
                </a:lnTo>
                <a:close/>
              </a:path>
            </a:pathLst>
          </a:custGeom>
          <a:blipFill>
            <a:blip r:embed="rId2"/>
            <a:stretch>
              <a:fillRect b="-12"/>
            </a:stretch>
          </a:blipFill>
        </p:spPr>
        <p:txBody>
          <a:bodyPr/>
          <a:lstStyle/>
          <a:p>
            <a:endParaRPr lang="en-US"/>
          </a:p>
        </p:txBody>
      </p:sp>
      <p:grpSp>
        <p:nvGrpSpPr>
          <p:cNvPr id="3" name="Group 3"/>
          <p:cNvGrpSpPr/>
          <p:nvPr/>
        </p:nvGrpSpPr>
        <p:grpSpPr>
          <a:xfrm>
            <a:off x="6421047" y="1304355"/>
            <a:ext cx="10838253" cy="4968429"/>
            <a:chOff x="0" y="0"/>
            <a:chExt cx="2854519" cy="1308557"/>
          </a:xfrm>
        </p:grpSpPr>
        <p:sp>
          <p:nvSpPr>
            <p:cNvPr id="4" name="Freeform 4"/>
            <p:cNvSpPr/>
            <p:nvPr/>
          </p:nvSpPr>
          <p:spPr>
            <a:xfrm>
              <a:off x="0" y="0"/>
              <a:ext cx="2854519" cy="1308557"/>
            </a:xfrm>
            <a:custGeom>
              <a:avLst/>
              <a:gdLst/>
              <a:ahLst/>
              <a:cxnLst/>
              <a:rect l="l" t="t" r="r" b="b"/>
              <a:pathLst>
                <a:path w="2854519" h="1308557">
                  <a:moveTo>
                    <a:pt x="0" y="0"/>
                  </a:moveTo>
                  <a:lnTo>
                    <a:pt x="2854519" y="0"/>
                  </a:lnTo>
                  <a:lnTo>
                    <a:pt x="2854519" y="1308557"/>
                  </a:lnTo>
                  <a:lnTo>
                    <a:pt x="0" y="1308557"/>
                  </a:lnTo>
                  <a:close/>
                </a:path>
              </a:pathLst>
            </a:custGeom>
            <a:solidFill>
              <a:srgbClr val="2A3D43"/>
            </a:solidFill>
          </p:spPr>
          <p:txBody>
            <a:bodyPr/>
            <a:lstStyle/>
            <a:p>
              <a:endParaRPr lang="en-US"/>
            </a:p>
          </p:txBody>
        </p:sp>
        <p:sp>
          <p:nvSpPr>
            <p:cNvPr id="5" name="TextBox 5"/>
            <p:cNvSpPr txBox="1"/>
            <p:nvPr/>
          </p:nvSpPr>
          <p:spPr>
            <a:xfrm>
              <a:off x="0" y="-38100"/>
              <a:ext cx="2854519" cy="1346657"/>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270241" y="2504587"/>
            <a:ext cx="9547357" cy="4619854"/>
          </a:xfrm>
          <a:prstGeom prst="rect">
            <a:avLst/>
          </a:prstGeom>
        </p:spPr>
        <p:txBody>
          <a:bodyPr lIns="0" tIns="0" rIns="0" bIns="0" rtlCol="0" anchor="t">
            <a:spAutoFit/>
          </a:bodyPr>
          <a:lstStyle/>
          <a:p>
            <a:pPr algn="just">
              <a:lnSpc>
                <a:spcPts val="5179"/>
              </a:lnSpc>
            </a:pPr>
            <a:endParaRPr dirty="0"/>
          </a:p>
          <a:p>
            <a:pPr algn="just">
              <a:lnSpc>
                <a:spcPts val="5179"/>
              </a:lnSpc>
            </a:pPr>
            <a:r>
              <a:rPr lang="en-US" sz="3699" dirty="0">
                <a:solidFill>
                  <a:srgbClr val="FFFFFF"/>
                </a:solidFill>
                <a:latin typeface="Roboto Condensed Bold"/>
              </a:rPr>
              <a:t> </a:t>
            </a:r>
            <a:r>
              <a:rPr lang="en-US" sz="3699" dirty="0" err="1">
                <a:solidFill>
                  <a:srgbClr val="FFFFFF"/>
                </a:solidFill>
                <a:latin typeface="Roboto Condensed Bold"/>
              </a:rPr>
              <a:t>Kết</a:t>
            </a:r>
            <a:r>
              <a:rPr lang="en-US" sz="3699" dirty="0">
                <a:solidFill>
                  <a:srgbClr val="FFFFFF"/>
                </a:solidFill>
                <a:latin typeface="Roboto Condensed Bold"/>
              </a:rPr>
              <a:t> </a:t>
            </a:r>
            <a:r>
              <a:rPr lang="en-US" sz="3699" dirty="0" err="1">
                <a:solidFill>
                  <a:srgbClr val="FFFFFF"/>
                </a:solidFill>
                <a:latin typeface="Roboto Condensed Bold"/>
              </a:rPr>
              <a:t>nối</a:t>
            </a:r>
            <a:r>
              <a:rPr lang="en-US" sz="3699" dirty="0">
                <a:solidFill>
                  <a:srgbClr val="FFFFFF"/>
                </a:solidFill>
                <a:latin typeface="Roboto Condensed Bold"/>
              </a:rPr>
              <a:t> </a:t>
            </a:r>
            <a:r>
              <a:rPr lang="en-US" sz="3699" dirty="0" err="1">
                <a:solidFill>
                  <a:srgbClr val="FFFFFF"/>
                </a:solidFill>
                <a:latin typeface="Roboto Condensed Bold"/>
              </a:rPr>
              <a:t>đọc</a:t>
            </a:r>
            <a:r>
              <a:rPr lang="en-US" sz="3699" dirty="0">
                <a:solidFill>
                  <a:srgbClr val="FFFFFF"/>
                </a:solidFill>
                <a:latin typeface="Roboto Condensed Bold"/>
              </a:rPr>
              <a:t> - </a:t>
            </a:r>
            <a:r>
              <a:rPr lang="en-US" sz="3699" dirty="0" err="1">
                <a:solidFill>
                  <a:srgbClr val="FFFFFF"/>
                </a:solidFill>
                <a:latin typeface="Roboto Condensed Bold"/>
              </a:rPr>
              <a:t>viết</a:t>
            </a:r>
            <a:r>
              <a:rPr lang="en-US" sz="3699" dirty="0">
                <a:solidFill>
                  <a:srgbClr val="FFFFFF"/>
                </a:solidFill>
                <a:latin typeface="Roboto Condensed"/>
              </a:rPr>
              <a:t>: Theo </a:t>
            </a:r>
            <a:r>
              <a:rPr lang="en-US" sz="3699" dirty="0" err="1">
                <a:solidFill>
                  <a:srgbClr val="FFFFFF"/>
                </a:solidFill>
                <a:latin typeface="Roboto Condensed"/>
              </a:rPr>
              <a:t>em</a:t>
            </a:r>
            <a:r>
              <a:rPr lang="en-US" sz="3699" dirty="0">
                <a:solidFill>
                  <a:srgbClr val="FFFFFF"/>
                </a:solidFill>
                <a:latin typeface="Roboto Condensed"/>
              </a:rPr>
              <a:t>, </a:t>
            </a:r>
            <a:r>
              <a:rPr lang="en-US" sz="3699" dirty="0" err="1">
                <a:solidFill>
                  <a:srgbClr val="FFFFFF"/>
                </a:solidFill>
                <a:latin typeface="Roboto Condensed"/>
              </a:rPr>
              <a:t>vì</a:t>
            </a:r>
            <a:r>
              <a:rPr lang="en-US" sz="3699" dirty="0">
                <a:solidFill>
                  <a:srgbClr val="FFFFFF"/>
                </a:solidFill>
                <a:latin typeface="Roboto Condensed"/>
              </a:rPr>
              <a:t> </a:t>
            </a:r>
            <a:r>
              <a:rPr lang="en-US" sz="3699" dirty="0" err="1">
                <a:solidFill>
                  <a:srgbClr val="FFFFFF"/>
                </a:solidFill>
                <a:latin typeface="Roboto Condensed"/>
              </a:rPr>
              <a:t>sao</a:t>
            </a:r>
            <a:r>
              <a:rPr lang="en-US" sz="3699" dirty="0">
                <a:solidFill>
                  <a:srgbClr val="FFFFFF"/>
                </a:solidFill>
                <a:latin typeface="Roboto Condensed"/>
              </a:rPr>
              <a:t> </a:t>
            </a:r>
            <a:r>
              <a:rPr lang="en-US" sz="3699" dirty="0">
                <a:solidFill>
                  <a:srgbClr val="FFFFFF"/>
                </a:solidFill>
                <a:latin typeface="Roboto Condensed Italics"/>
              </a:rPr>
              <a:t>Nam </a:t>
            </a:r>
            <a:r>
              <a:rPr lang="en-US" sz="3699" dirty="0" err="1">
                <a:solidFill>
                  <a:srgbClr val="FFFFFF"/>
                </a:solidFill>
                <a:latin typeface="Roboto Condensed Italics"/>
              </a:rPr>
              <a:t>quốc</a:t>
            </a:r>
            <a:r>
              <a:rPr lang="en-US" sz="3699" dirty="0">
                <a:solidFill>
                  <a:srgbClr val="FFFFFF"/>
                </a:solidFill>
                <a:latin typeface="Roboto Condensed Italics"/>
              </a:rPr>
              <a:t> </a:t>
            </a:r>
            <a:r>
              <a:rPr lang="en-US" sz="3699" dirty="0" err="1">
                <a:solidFill>
                  <a:srgbClr val="FFFFFF"/>
                </a:solidFill>
                <a:latin typeface="Roboto Condensed Italics"/>
              </a:rPr>
              <a:t>sơn</a:t>
            </a:r>
            <a:r>
              <a:rPr lang="en-US" sz="3699" dirty="0">
                <a:solidFill>
                  <a:srgbClr val="FFFFFF"/>
                </a:solidFill>
                <a:latin typeface="Roboto Condensed Italics"/>
              </a:rPr>
              <a:t> </a:t>
            </a:r>
            <a:r>
              <a:rPr lang="en-US" sz="3699" dirty="0" err="1">
                <a:solidFill>
                  <a:srgbClr val="FFFFFF"/>
                </a:solidFill>
                <a:latin typeface="Roboto Condensed Italics"/>
              </a:rPr>
              <a:t>hà</a:t>
            </a:r>
            <a:r>
              <a:rPr lang="en-US" sz="3699" dirty="0">
                <a:solidFill>
                  <a:srgbClr val="FFFFFF"/>
                </a:solidFill>
                <a:latin typeface="Roboto Condensed"/>
              </a:rPr>
              <a:t> </a:t>
            </a:r>
            <a:r>
              <a:rPr lang="en-US" sz="3699" dirty="0" err="1">
                <a:solidFill>
                  <a:srgbClr val="FFFFFF"/>
                </a:solidFill>
                <a:latin typeface="Roboto Condensed"/>
              </a:rPr>
              <a:t>thường</a:t>
            </a:r>
            <a:r>
              <a:rPr lang="en-US" sz="3699" dirty="0">
                <a:solidFill>
                  <a:srgbClr val="FFFFFF"/>
                </a:solidFill>
                <a:latin typeface="Roboto Condensed"/>
              </a:rPr>
              <a:t> </a:t>
            </a:r>
            <a:r>
              <a:rPr lang="en-US" sz="3699" dirty="0" err="1">
                <a:solidFill>
                  <a:srgbClr val="FFFFFF"/>
                </a:solidFill>
                <a:latin typeface="Roboto Condensed"/>
              </a:rPr>
              <a:t>được</a:t>
            </a:r>
            <a:r>
              <a:rPr lang="en-US" sz="3699" dirty="0">
                <a:solidFill>
                  <a:srgbClr val="FFFFFF"/>
                </a:solidFill>
                <a:latin typeface="Roboto Condensed"/>
              </a:rPr>
              <a:t> </a:t>
            </a:r>
            <a:r>
              <a:rPr lang="en-US" sz="3699" dirty="0" err="1">
                <a:solidFill>
                  <a:srgbClr val="FFFFFF"/>
                </a:solidFill>
                <a:latin typeface="Roboto Condensed"/>
              </a:rPr>
              <a:t>xem</a:t>
            </a:r>
            <a:r>
              <a:rPr lang="en-US" sz="3699" dirty="0">
                <a:solidFill>
                  <a:srgbClr val="FFFFFF"/>
                </a:solidFill>
                <a:latin typeface="Roboto Condensed"/>
              </a:rPr>
              <a:t> </a:t>
            </a:r>
            <a:r>
              <a:rPr lang="en-US" sz="3699" dirty="0" err="1">
                <a:solidFill>
                  <a:srgbClr val="FFFFFF"/>
                </a:solidFill>
                <a:latin typeface="Roboto Condensed"/>
              </a:rPr>
              <a:t>là</a:t>
            </a:r>
            <a:r>
              <a:rPr lang="en-US" sz="3699" dirty="0">
                <a:solidFill>
                  <a:srgbClr val="FFFFFF"/>
                </a:solidFill>
                <a:latin typeface="Roboto Condensed"/>
              </a:rPr>
              <a:t> </a:t>
            </a:r>
            <a:r>
              <a:rPr lang="en-US" sz="3699" dirty="0" err="1">
                <a:solidFill>
                  <a:srgbClr val="FFFFFF"/>
                </a:solidFill>
                <a:latin typeface="Roboto Condensed"/>
              </a:rPr>
              <a:t>một</a:t>
            </a:r>
            <a:r>
              <a:rPr lang="en-US" sz="3699" dirty="0">
                <a:solidFill>
                  <a:srgbClr val="FFFFFF"/>
                </a:solidFill>
                <a:latin typeface="Roboto Condensed"/>
              </a:rPr>
              <a:t> “</a:t>
            </a:r>
            <a:r>
              <a:rPr lang="en-US" sz="3699" dirty="0" err="1">
                <a:solidFill>
                  <a:srgbClr val="FFFFFF"/>
                </a:solidFill>
                <a:latin typeface="Roboto Condensed"/>
              </a:rPr>
              <a:t>bản</a:t>
            </a:r>
            <a:r>
              <a:rPr lang="en-US" sz="3699" dirty="0">
                <a:solidFill>
                  <a:srgbClr val="FFFFFF"/>
                </a:solidFill>
                <a:latin typeface="Roboto Condensed"/>
              </a:rPr>
              <a:t> </a:t>
            </a:r>
            <a:r>
              <a:rPr lang="en-US" sz="3699" dirty="0" err="1">
                <a:solidFill>
                  <a:srgbClr val="FFFFFF"/>
                </a:solidFill>
                <a:latin typeface="Roboto Condensed"/>
              </a:rPr>
              <a:t>tuyên</a:t>
            </a:r>
            <a:r>
              <a:rPr lang="en-US" sz="3699" dirty="0">
                <a:solidFill>
                  <a:srgbClr val="FFFFFF"/>
                </a:solidFill>
                <a:latin typeface="Roboto Condensed"/>
              </a:rPr>
              <a:t> </a:t>
            </a:r>
            <a:r>
              <a:rPr lang="en-US" sz="3699" dirty="0" err="1">
                <a:solidFill>
                  <a:srgbClr val="FFFFFF"/>
                </a:solidFill>
                <a:latin typeface="Roboto Condensed"/>
              </a:rPr>
              <a:t>ngôn</a:t>
            </a:r>
            <a:r>
              <a:rPr lang="en-US" sz="3699" dirty="0">
                <a:solidFill>
                  <a:srgbClr val="FFFFFF"/>
                </a:solidFill>
                <a:latin typeface="Roboto Condensed"/>
              </a:rPr>
              <a:t> </a:t>
            </a:r>
            <a:r>
              <a:rPr lang="en-US" sz="3699" dirty="0" err="1">
                <a:solidFill>
                  <a:srgbClr val="FFFFFF"/>
                </a:solidFill>
                <a:latin typeface="Roboto Condensed"/>
              </a:rPr>
              <a:t>độc</a:t>
            </a:r>
            <a:r>
              <a:rPr lang="en-US" sz="3699" dirty="0">
                <a:solidFill>
                  <a:srgbClr val="FFFFFF"/>
                </a:solidFill>
                <a:latin typeface="Roboto Condensed"/>
              </a:rPr>
              <a:t> </a:t>
            </a:r>
            <a:r>
              <a:rPr lang="en-US" sz="3699" dirty="0" err="1">
                <a:solidFill>
                  <a:srgbClr val="FFFFFF"/>
                </a:solidFill>
                <a:latin typeface="Roboto Condensed"/>
              </a:rPr>
              <a:t>lập</a:t>
            </a:r>
            <a:r>
              <a:rPr lang="en-US" sz="3699" dirty="0">
                <a:solidFill>
                  <a:srgbClr val="FFFFFF"/>
                </a:solidFill>
                <a:latin typeface="Roboto Condensed"/>
              </a:rPr>
              <a:t>” </a:t>
            </a:r>
            <a:r>
              <a:rPr lang="en-US" sz="3699" dirty="0" err="1">
                <a:solidFill>
                  <a:srgbClr val="FFFFFF"/>
                </a:solidFill>
                <a:latin typeface="Roboto Condensed"/>
              </a:rPr>
              <a:t>bằng</a:t>
            </a:r>
            <a:r>
              <a:rPr lang="en-US" sz="3699" dirty="0">
                <a:solidFill>
                  <a:srgbClr val="FFFFFF"/>
                </a:solidFill>
                <a:latin typeface="Roboto Condensed"/>
              </a:rPr>
              <a:t> </a:t>
            </a:r>
            <a:r>
              <a:rPr lang="en-US" sz="3699" dirty="0" err="1">
                <a:solidFill>
                  <a:srgbClr val="FFFFFF"/>
                </a:solidFill>
                <a:latin typeface="Roboto Condensed"/>
              </a:rPr>
              <a:t>thơ</a:t>
            </a:r>
            <a:r>
              <a:rPr lang="en-US" sz="3699" dirty="0">
                <a:solidFill>
                  <a:srgbClr val="FFFFFF"/>
                </a:solidFill>
                <a:latin typeface="Roboto Condensed"/>
              </a:rPr>
              <a:t> </a:t>
            </a:r>
            <a:r>
              <a:rPr lang="en-US" sz="3699" dirty="0" err="1">
                <a:solidFill>
                  <a:srgbClr val="FFFFFF"/>
                </a:solidFill>
                <a:latin typeface="Roboto Condensed"/>
              </a:rPr>
              <a:t>trong</a:t>
            </a:r>
            <a:r>
              <a:rPr lang="en-US" sz="3699" dirty="0">
                <a:solidFill>
                  <a:srgbClr val="FFFFFF"/>
                </a:solidFill>
                <a:latin typeface="Roboto Condensed"/>
              </a:rPr>
              <a:t> </a:t>
            </a:r>
            <a:r>
              <a:rPr lang="en-US" sz="3699" dirty="0" err="1">
                <a:solidFill>
                  <a:srgbClr val="FFFFFF"/>
                </a:solidFill>
                <a:latin typeface="Roboto Condensed"/>
              </a:rPr>
              <a:t>văn</a:t>
            </a:r>
            <a:r>
              <a:rPr lang="en-US" sz="3699" dirty="0">
                <a:solidFill>
                  <a:srgbClr val="FFFFFF"/>
                </a:solidFill>
                <a:latin typeface="Roboto Condensed"/>
              </a:rPr>
              <a:t> </a:t>
            </a:r>
            <a:r>
              <a:rPr lang="en-US" sz="3699" dirty="0" err="1">
                <a:solidFill>
                  <a:srgbClr val="FFFFFF"/>
                </a:solidFill>
                <a:latin typeface="Roboto Condensed"/>
              </a:rPr>
              <a:t>học</a:t>
            </a:r>
            <a:r>
              <a:rPr lang="en-US" sz="3699" dirty="0">
                <a:solidFill>
                  <a:srgbClr val="FFFFFF"/>
                </a:solidFill>
                <a:latin typeface="Roboto Condensed"/>
              </a:rPr>
              <a:t> Việt Nam và </a:t>
            </a:r>
            <a:r>
              <a:rPr lang="en-US" sz="3699" dirty="0" err="1">
                <a:solidFill>
                  <a:srgbClr val="FFFFFF"/>
                </a:solidFill>
                <a:latin typeface="Roboto Condensed"/>
              </a:rPr>
              <a:t>còn</a:t>
            </a:r>
            <a:r>
              <a:rPr lang="en-US" sz="3699" dirty="0">
                <a:solidFill>
                  <a:srgbClr val="FFFFFF"/>
                </a:solidFill>
                <a:latin typeface="Roboto Condensed"/>
              </a:rPr>
              <a:t> </a:t>
            </a:r>
            <a:r>
              <a:rPr lang="en-US" sz="3699" dirty="0" err="1">
                <a:solidFill>
                  <a:srgbClr val="FFFFFF"/>
                </a:solidFill>
                <a:latin typeface="Roboto Condensed"/>
              </a:rPr>
              <a:t>được</a:t>
            </a:r>
            <a:r>
              <a:rPr lang="en-US" sz="3699" dirty="0">
                <a:solidFill>
                  <a:srgbClr val="FFFFFF"/>
                </a:solidFill>
                <a:latin typeface="Roboto Condensed"/>
              </a:rPr>
              <a:t> </a:t>
            </a:r>
            <a:r>
              <a:rPr lang="en-US" sz="3699" dirty="0" err="1">
                <a:solidFill>
                  <a:srgbClr val="FFFFFF"/>
                </a:solidFill>
                <a:latin typeface="Roboto Condensed"/>
              </a:rPr>
              <a:t>gọi</a:t>
            </a:r>
            <a:r>
              <a:rPr lang="en-US" sz="3699" dirty="0">
                <a:solidFill>
                  <a:srgbClr val="FFFFFF"/>
                </a:solidFill>
                <a:latin typeface="Roboto Condensed"/>
              </a:rPr>
              <a:t> </a:t>
            </a:r>
            <a:r>
              <a:rPr lang="en-US" sz="3699" dirty="0" err="1">
                <a:solidFill>
                  <a:srgbClr val="FFFFFF"/>
                </a:solidFill>
                <a:latin typeface="Roboto Condensed"/>
              </a:rPr>
              <a:t>là</a:t>
            </a:r>
            <a:r>
              <a:rPr lang="en-US" sz="3699" dirty="0">
                <a:solidFill>
                  <a:srgbClr val="FFFFFF"/>
                </a:solidFill>
                <a:latin typeface="Roboto Condensed"/>
              </a:rPr>
              <a:t> </a:t>
            </a:r>
            <a:r>
              <a:rPr lang="en-US" sz="3699" dirty="0" err="1">
                <a:solidFill>
                  <a:srgbClr val="FFFFFF"/>
                </a:solidFill>
                <a:latin typeface="Roboto Condensed"/>
              </a:rPr>
              <a:t>bài</a:t>
            </a:r>
            <a:r>
              <a:rPr lang="en-US" sz="3699" dirty="0">
                <a:solidFill>
                  <a:srgbClr val="FFFFFF"/>
                </a:solidFill>
                <a:latin typeface="Roboto Condensed"/>
              </a:rPr>
              <a:t> </a:t>
            </a:r>
            <a:r>
              <a:rPr lang="en-US" sz="3699" dirty="0" err="1">
                <a:solidFill>
                  <a:srgbClr val="FFFFFF"/>
                </a:solidFill>
                <a:latin typeface="Roboto Condensed"/>
              </a:rPr>
              <a:t>thơ</a:t>
            </a:r>
            <a:r>
              <a:rPr lang="en-US" sz="3699" dirty="0">
                <a:solidFill>
                  <a:srgbClr val="FFFFFF"/>
                </a:solidFill>
                <a:latin typeface="Roboto Condensed"/>
              </a:rPr>
              <a:t> “</a:t>
            </a:r>
            <a:r>
              <a:rPr lang="en-US" sz="3699" dirty="0" err="1">
                <a:solidFill>
                  <a:srgbClr val="FFFFFF"/>
                </a:solidFill>
                <a:latin typeface="Roboto Condensed"/>
              </a:rPr>
              <a:t>Thần</a:t>
            </a:r>
            <a:r>
              <a:rPr lang="en-US" sz="3699" dirty="0">
                <a:solidFill>
                  <a:srgbClr val="FFFFFF"/>
                </a:solidFill>
                <a:latin typeface="Roboto Condensed"/>
              </a:rPr>
              <a:t>”?</a:t>
            </a:r>
          </a:p>
          <a:p>
            <a:pPr algn="just">
              <a:lnSpc>
                <a:spcPts val="5179"/>
              </a:lnSpc>
            </a:pPr>
            <a:endParaRPr lang="en-US" sz="3699" dirty="0">
              <a:solidFill>
                <a:srgbClr val="FFFFFF"/>
              </a:solidFill>
              <a:latin typeface="Roboto Condensed"/>
            </a:endParaRPr>
          </a:p>
          <a:p>
            <a:pPr algn="just">
              <a:lnSpc>
                <a:spcPts val="5179"/>
              </a:lnSpc>
            </a:pPr>
            <a:endParaRPr lang="en-US" sz="3699" dirty="0">
              <a:solidFill>
                <a:srgbClr val="FFFFFF"/>
              </a:solidFill>
              <a:latin typeface="Roboto Condensed"/>
            </a:endParaRPr>
          </a:p>
        </p:txBody>
      </p:sp>
      <p:sp>
        <p:nvSpPr>
          <p:cNvPr id="8" name="TextBox 8"/>
          <p:cNvSpPr txBox="1"/>
          <p:nvPr/>
        </p:nvSpPr>
        <p:spPr>
          <a:xfrm>
            <a:off x="7439731" y="1865059"/>
            <a:ext cx="8410655" cy="903024"/>
          </a:xfrm>
          <a:prstGeom prst="rect">
            <a:avLst/>
          </a:prstGeom>
        </p:spPr>
        <p:txBody>
          <a:bodyPr lIns="0" tIns="0" rIns="0" bIns="0" rtlCol="0" anchor="t">
            <a:spAutoFit/>
          </a:bodyPr>
          <a:lstStyle/>
          <a:p>
            <a:pPr algn="ctr">
              <a:lnSpc>
                <a:spcPts val="7452"/>
              </a:lnSpc>
            </a:pPr>
            <a:r>
              <a:rPr lang="en-US" sz="5322">
                <a:solidFill>
                  <a:srgbClr val="FFFFFF"/>
                </a:solidFill>
                <a:latin typeface="Fraunces Bold"/>
              </a:rPr>
              <a:t>4. LUYỆN TẬP</a:t>
            </a:r>
          </a:p>
        </p:txBody>
      </p:sp>
      <p:grpSp>
        <p:nvGrpSpPr>
          <p:cNvPr id="9" name="Group 9"/>
          <p:cNvGrpSpPr/>
          <p:nvPr/>
        </p:nvGrpSpPr>
        <p:grpSpPr>
          <a:xfrm>
            <a:off x="2197587" y="6573565"/>
            <a:ext cx="10838253" cy="3412916"/>
            <a:chOff x="0" y="0"/>
            <a:chExt cx="2854519" cy="898875"/>
          </a:xfrm>
        </p:grpSpPr>
        <p:sp>
          <p:nvSpPr>
            <p:cNvPr id="10" name="Freeform 10"/>
            <p:cNvSpPr/>
            <p:nvPr/>
          </p:nvSpPr>
          <p:spPr>
            <a:xfrm>
              <a:off x="0" y="0"/>
              <a:ext cx="2854519" cy="898875"/>
            </a:xfrm>
            <a:custGeom>
              <a:avLst/>
              <a:gdLst/>
              <a:ahLst/>
              <a:cxnLst/>
              <a:rect l="l" t="t" r="r" b="b"/>
              <a:pathLst>
                <a:path w="2854519" h="898875">
                  <a:moveTo>
                    <a:pt x="0" y="0"/>
                  </a:moveTo>
                  <a:lnTo>
                    <a:pt x="2854519" y="0"/>
                  </a:lnTo>
                  <a:lnTo>
                    <a:pt x="2854519" y="898875"/>
                  </a:lnTo>
                  <a:lnTo>
                    <a:pt x="0" y="898875"/>
                  </a:lnTo>
                  <a:close/>
                </a:path>
              </a:pathLst>
            </a:custGeom>
            <a:solidFill>
              <a:srgbClr val="2A3D43"/>
            </a:solidFill>
          </p:spPr>
          <p:txBody>
            <a:bodyPr/>
            <a:lstStyle/>
            <a:p>
              <a:endParaRPr lang="en-US"/>
            </a:p>
          </p:txBody>
        </p:sp>
        <p:sp>
          <p:nvSpPr>
            <p:cNvPr id="11" name="TextBox 11"/>
            <p:cNvSpPr txBox="1"/>
            <p:nvPr/>
          </p:nvSpPr>
          <p:spPr>
            <a:xfrm>
              <a:off x="0" y="-38100"/>
              <a:ext cx="2854519" cy="93697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2468074" y="7136415"/>
            <a:ext cx="10188595" cy="3175635"/>
          </a:xfrm>
          <a:prstGeom prst="rect">
            <a:avLst/>
          </a:prstGeom>
        </p:spPr>
        <p:txBody>
          <a:bodyPr lIns="0" tIns="0" rIns="0" bIns="0" rtlCol="0" anchor="t">
            <a:spAutoFit/>
          </a:bodyPr>
          <a:lstStyle/>
          <a:p>
            <a:pPr marL="777237" lvl="1" indent="-388618" algn="just">
              <a:lnSpc>
                <a:spcPts val="5039"/>
              </a:lnSpc>
              <a:buFont typeface="Arial"/>
              <a:buChar char="•"/>
            </a:pPr>
            <a:r>
              <a:rPr lang="en-US" sz="3599" dirty="0">
                <a:solidFill>
                  <a:srgbClr val="FFFFFF"/>
                </a:solidFill>
                <a:latin typeface="Roboto Condensed"/>
              </a:rPr>
              <a:t>HS </a:t>
            </a:r>
            <a:r>
              <a:rPr lang="en-US" sz="3599" dirty="0" err="1">
                <a:solidFill>
                  <a:srgbClr val="FFFFFF"/>
                </a:solidFill>
                <a:latin typeface="Roboto Condensed"/>
              </a:rPr>
              <a:t>hoàn</a:t>
            </a:r>
            <a:r>
              <a:rPr lang="en-US" sz="3599" dirty="0">
                <a:solidFill>
                  <a:srgbClr val="FFFFFF"/>
                </a:solidFill>
                <a:latin typeface="Roboto Condensed"/>
              </a:rPr>
              <a:t> </a:t>
            </a:r>
            <a:r>
              <a:rPr lang="en-US" sz="3599" dirty="0" err="1">
                <a:solidFill>
                  <a:srgbClr val="FFFFFF"/>
                </a:solidFill>
                <a:latin typeface="Roboto Condensed"/>
              </a:rPr>
              <a:t>thành</a:t>
            </a:r>
            <a:r>
              <a:rPr lang="en-US" sz="3599" dirty="0">
                <a:solidFill>
                  <a:srgbClr val="FFFFFF"/>
                </a:solidFill>
                <a:latin typeface="Roboto Condensed"/>
              </a:rPr>
              <a:t> (</a:t>
            </a:r>
            <a:r>
              <a:rPr lang="en-US" sz="3599" dirty="0" err="1">
                <a:solidFill>
                  <a:srgbClr val="FFFFFF"/>
                </a:solidFill>
                <a:latin typeface="Roboto Condensed"/>
              </a:rPr>
              <a:t>cá</a:t>
            </a:r>
            <a:r>
              <a:rPr lang="en-US" sz="3599" dirty="0">
                <a:solidFill>
                  <a:srgbClr val="FFFFFF"/>
                </a:solidFill>
                <a:latin typeface="Roboto Condensed"/>
              </a:rPr>
              <a:t> </a:t>
            </a:r>
            <a:r>
              <a:rPr lang="en-US" sz="3599" dirty="0" err="1">
                <a:solidFill>
                  <a:srgbClr val="FFFFFF"/>
                </a:solidFill>
                <a:latin typeface="Roboto Condensed"/>
              </a:rPr>
              <a:t>nhân</a:t>
            </a:r>
            <a:r>
              <a:rPr lang="en-US" sz="3599" dirty="0">
                <a:solidFill>
                  <a:srgbClr val="FFFFFF"/>
                </a:solidFill>
                <a:latin typeface="Roboto Condensed"/>
              </a:rPr>
              <a:t>) PHT </a:t>
            </a:r>
            <a:r>
              <a:rPr lang="en-US" sz="3599" dirty="0" err="1">
                <a:solidFill>
                  <a:srgbClr val="FFFFFF"/>
                </a:solidFill>
                <a:latin typeface="Roboto Condensed"/>
              </a:rPr>
              <a:t>Đọc</a:t>
            </a:r>
            <a:r>
              <a:rPr lang="en-US" sz="3599" dirty="0">
                <a:solidFill>
                  <a:srgbClr val="FFFFFF"/>
                </a:solidFill>
                <a:latin typeface="Roboto Condensed"/>
              </a:rPr>
              <a:t> </a:t>
            </a:r>
            <a:r>
              <a:rPr lang="en-US" sz="3599" dirty="0" err="1">
                <a:solidFill>
                  <a:srgbClr val="FFFFFF"/>
                </a:solidFill>
                <a:latin typeface="Roboto Condensed"/>
              </a:rPr>
              <a:t>kết</a:t>
            </a:r>
            <a:r>
              <a:rPr lang="en-US" sz="3599" dirty="0">
                <a:solidFill>
                  <a:srgbClr val="FFFFFF"/>
                </a:solidFill>
                <a:latin typeface="Roboto Condensed"/>
              </a:rPr>
              <a:t> </a:t>
            </a:r>
            <a:r>
              <a:rPr lang="en-US" sz="3599" dirty="0" err="1">
                <a:solidFill>
                  <a:srgbClr val="FFFFFF"/>
                </a:solidFill>
                <a:latin typeface="Roboto Condensed"/>
              </a:rPr>
              <a:t>nối</a:t>
            </a:r>
            <a:r>
              <a:rPr lang="en-US" sz="3599" dirty="0">
                <a:solidFill>
                  <a:srgbClr val="FFFFFF"/>
                </a:solidFill>
                <a:latin typeface="Roboto Condensed"/>
              </a:rPr>
              <a:t> </a:t>
            </a:r>
            <a:r>
              <a:rPr lang="en-US" sz="3599" dirty="0" err="1">
                <a:solidFill>
                  <a:srgbClr val="FFFFFF"/>
                </a:solidFill>
                <a:latin typeface="Roboto Condensed"/>
              </a:rPr>
              <a:t>viết</a:t>
            </a:r>
            <a:r>
              <a:rPr lang="en-US" sz="3599" dirty="0">
                <a:solidFill>
                  <a:srgbClr val="FFFFFF"/>
                </a:solidFill>
                <a:latin typeface="Roboto Condensed"/>
              </a:rPr>
              <a:t>, </a:t>
            </a:r>
            <a:r>
              <a:rPr lang="en-US" sz="3599" dirty="0" err="1">
                <a:solidFill>
                  <a:srgbClr val="FFFFFF"/>
                </a:solidFill>
                <a:latin typeface="Roboto Condensed"/>
              </a:rPr>
              <a:t>trong</a:t>
            </a:r>
            <a:r>
              <a:rPr lang="en-US" sz="3599" dirty="0">
                <a:solidFill>
                  <a:srgbClr val="FFFFFF"/>
                </a:solidFill>
                <a:latin typeface="Roboto Condensed"/>
              </a:rPr>
              <a:t> </a:t>
            </a:r>
            <a:r>
              <a:rPr lang="en-US" sz="3599" dirty="0" err="1">
                <a:solidFill>
                  <a:srgbClr val="FFFFFF"/>
                </a:solidFill>
                <a:latin typeface="Roboto Condensed"/>
              </a:rPr>
              <a:t>vòng</a:t>
            </a:r>
            <a:r>
              <a:rPr lang="en-US" sz="3599" dirty="0">
                <a:solidFill>
                  <a:srgbClr val="FFFFFF"/>
                </a:solidFill>
                <a:latin typeface="Roboto Condensed"/>
              </a:rPr>
              <a:t> </a:t>
            </a:r>
            <a:r>
              <a:rPr lang="en-US" sz="3599" dirty="0" err="1">
                <a:solidFill>
                  <a:srgbClr val="FFFFFF"/>
                </a:solidFill>
                <a:latin typeface="Roboto Condensed"/>
              </a:rPr>
              <a:t>thời</a:t>
            </a:r>
            <a:r>
              <a:rPr lang="en-US" sz="3599" dirty="0">
                <a:solidFill>
                  <a:srgbClr val="FFFFFF"/>
                </a:solidFill>
                <a:latin typeface="Roboto Condensed"/>
              </a:rPr>
              <a:t> </a:t>
            </a:r>
            <a:r>
              <a:rPr lang="en-US" sz="3599" dirty="0" err="1">
                <a:solidFill>
                  <a:srgbClr val="FFFFFF"/>
                </a:solidFill>
                <a:latin typeface="Roboto Condensed"/>
              </a:rPr>
              <a:t>gian</a:t>
            </a:r>
            <a:r>
              <a:rPr lang="en-US" sz="3599" dirty="0">
                <a:solidFill>
                  <a:srgbClr val="FFFFFF"/>
                </a:solidFill>
                <a:latin typeface="Roboto Condensed"/>
              </a:rPr>
              <a:t> 10 </a:t>
            </a:r>
            <a:r>
              <a:rPr lang="en-US" sz="3599" dirty="0" err="1">
                <a:solidFill>
                  <a:srgbClr val="FFFFFF"/>
                </a:solidFill>
                <a:latin typeface="Roboto Condensed"/>
              </a:rPr>
              <a:t>phút</a:t>
            </a:r>
            <a:r>
              <a:rPr lang="en-US" sz="3599" dirty="0">
                <a:solidFill>
                  <a:srgbClr val="FFFFFF"/>
                </a:solidFill>
                <a:latin typeface="Roboto Condensed"/>
              </a:rPr>
              <a:t>. </a:t>
            </a:r>
          </a:p>
          <a:p>
            <a:pPr marL="777237" lvl="1" indent="-388618" algn="just">
              <a:lnSpc>
                <a:spcPts val="5039"/>
              </a:lnSpc>
              <a:buFont typeface="Arial"/>
              <a:buChar char="•"/>
            </a:pPr>
            <a:r>
              <a:rPr lang="en-US" sz="3599" dirty="0">
                <a:solidFill>
                  <a:srgbClr val="FFFFFF"/>
                </a:solidFill>
                <a:latin typeface="Roboto Condensed"/>
              </a:rPr>
              <a:t>Sau 10 </a:t>
            </a:r>
            <a:r>
              <a:rPr lang="en-US" sz="3599" dirty="0" err="1">
                <a:solidFill>
                  <a:srgbClr val="FFFFFF"/>
                </a:solidFill>
                <a:latin typeface="Roboto Condensed"/>
              </a:rPr>
              <a:t>phút</a:t>
            </a:r>
            <a:r>
              <a:rPr lang="en-US" sz="3599" dirty="0">
                <a:solidFill>
                  <a:srgbClr val="FFFFFF"/>
                </a:solidFill>
                <a:latin typeface="Roboto Condensed"/>
              </a:rPr>
              <a:t>, GV </a:t>
            </a:r>
            <a:r>
              <a:rPr lang="en-US" sz="3599" dirty="0" err="1">
                <a:solidFill>
                  <a:srgbClr val="FFFFFF"/>
                </a:solidFill>
                <a:latin typeface="Roboto Condensed"/>
              </a:rPr>
              <a:t>gọi</a:t>
            </a:r>
            <a:r>
              <a:rPr lang="en-US" sz="3599" dirty="0">
                <a:solidFill>
                  <a:srgbClr val="FFFFFF"/>
                </a:solidFill>
                <a:latin typeface="Roboto Condensed"/>
              </a:rPr>
              <a:t> </a:t>
            </a:r>
            <a:r>
              <a:rPr lang="en-US" sz="3599" dirty="0" err="1">
                <a:solidFill>
                  <a:srgbClr val="FFFFFF"/>
                </a:solidFill>
                <a:latin typeface="Roboto Condensed"/>
              </a:rPr>
              <a:t>ngẫu</a:t>
            </a:r>
            <a:r>
              <a:rPr lang="en-US" sz="3599" dirty="0">
                <a:solidFill>
                  <a:srgbClr val="FFFFFF"/>
                </a:solidFill>
                <a:latin typeface="Roboto Condensed"/>
              </a:rPr>
              <a:t> </a:t>
            </a:r>
            <a:r>
              <a:rPr lang="en-US" sz="3599" dirty="0" err="1">
                <a:solidFill>
                  <a:srgbClr val="FFFFFF"/>
                </a:solidFill>
                <a:latin typeface="Roboto Condensed"/>
              </a:rPr>
              <a:t>nhiên</a:t>
            </a:r>
            <a:r>
              <a:rPr lang="en-US" sz="3599" dirty="0">
                <a:solidFill>
                  <a:srgbClr val="FFFFFF"/>
                </a:solidFill>
                <a:latin typeface="Roboto Condensed"/>
              </a:rPr>
              <a:t> 2 HS </a:t>
            </a:r>
            <a:r>
              <a:rPr lang="en-US" sz="3599" dirty="0" err="1">
                <a:solidFill>
                  <a:srgbClr val="FFFFFF"/>
                </a:solidFill>
                <a:latin typeface="Roboto Condensed"/>
              </a:rPr>
              <a:t>trình</a:t>
            </a:r>
            <a:r>
              <a:rPr lang="en-US" sz="3599" dirty="0">
                <a:solidFill>
                  <a:srgbClr val="FFFFFF"/>
                </a:solidFill>
                <a:latin typeface="Roboto Condensed"/>
              </a:rPr>
              <a:t> </a:t>
            </a:r>
            <a:r>
              <a:rPr lang="en-US" sz="3599" dirty="0" err="1">
                <a:solidFill>
                  <a:srgbClr val="FFFFFF"/>
                </a:solidFill>
                <a:latin typeface="Roboto Condensed"/>
              </a:rPr>
              <a:t>bày</a:t>
            </a:r>
            <a:r>
              <a:rPr lang="en-US" sz="3599" dirty="0">
                <a:solidFill>
                  <a:srgbClr val="FFFFFF"/>
                </a:solidFill>
                <a:latin typeface="Roboto Condensed"/>
              </a:rPr>
              <a:t>, </a:t>
            </a:r>
            <a:r>
              <a:rPr lang="en-US" sz="3599" dirty="0" err="1">
                <a:solidFill>
                  <a:srgbClr val="FFFFFF"/>
                </a:solidFill>
                <a:latin typeface="Roboto Condensed"/>
              </a:rPr>
              <a:t>mỗi</a:t>
            </a:r>
            <a:r>
              <a:rPr lang="en-US" sz="3599" dirty="0">
                <a:solidFill>
                  <a:srgbClr val="FFFFFF"/>
                </a:solidFill>
                <a:latin typeface="Roboto Condensed"/>
              </a:rPr>
              <a:t> HS </a:t>
            </a:r>
            <a:r>
              <a:rPr lang="en-US" sz="3599" dirty="0" err="1">
                <a:solidFill>
                  <a:srgbClr val="FFFFFF"/>
                </a:solidFill>
                <a:latin typeface="Roboto Condensed"/>
              </a:rPr>
              <a:t>trình</a:t>
            </a:r>
            <a:r>
              <a:rPr lang="en-US" sz="3599" dirty="0">
                <a:solidFill>
                  <a:srgbClr val="FFFFFF"/>
                </a:solidFill>
                <a:latin typeface="Roboto Condensed"/>
              </a:rPr>
              <a:t> </a:t>
            </a:r>
            <a:r>
              <a:rPr lang="en-US" sz="3599" dirty="0" err="1">
                <a:solidFill>
                  <a:srgbClr val="FFFFFF"/>
                </a:solidFill>
                <a:latin typeface="Roboto Condensed"/>
              </a:rPr>
              <a:t>bày</a:t>
            </a:r>
            <a:r>
              <a:rPr lang="en-US" sz="3599" dirty="0">
                <a:solidFill>
                  <a:srgbClr val="FFFFFF"/>
                </a:solidFill>
                <a:latin typeface="Roboto Condensed"/>
              </a:rPr>
              <a:t> </a:t>
            </a:r>
            <a:r>
              <a:rPr lang="en-US" sz="3599" dirty="0" err="1">
                <a:solidFill>
                  <a:srgbClr val="FFFFFF"/>
                </a:solidFill>
                <a:latin typeface="Roboto Condensed"/>
              </a:rPr>
              <a:t>tối</a:t>
            </a:r>
            <a:r>
              <a:rPr lang="en-US" sz="3599" dirty="0">
                <a:solidFill>
                  <a:srgbClr val="FFFFFF"/>
                </a:solidFill>
                <a:latin typeface="Roboto Condensed"/>
              </a:rPr>
              <a:t> </a:t>
            </a:r>
            <a:r>
              <a:rPr lang="en-US" sz="3599" dirty="0" err="1">
                <a:solidFill>
                  <a:srgbClr val="FFFFFF"/>
                </a:solidFill>
                <a:latin typeface="Roboto Condensed"/>
              </a:rPr>
              <a:t>đa</a:t>
            </a:r>
            <a:r>
              <a:rPr lang="en-US" sz="3599" dirty="0">
                <a:solidFill>
                  <a:srgbClr val="FFFFFF"/>
                </a:solidFill>
                <a:latin typeface="Roboto Condensed"/>
              </a:rPr>
              <a:t> 2 </a:t>
            </a:r>
            <a:r>
              <a:rPr lang="en-US" sz="3599" dirty="0" err="1">
                <a:solidFill>
                  <a:srgbClr val="FFFFFF"/>
                </a:solidFill>
                <a:latin typeface="Roboto Condensed"/>
              </a:rPr>
              <a:t>phút</a:t>
            </a:r>
            <a:r>
              <a:rPr lang="en-US" sz="3599" dirty="0">
                <a:solidFill>
                  <a:srgbClr val="FFFFFF"/>
                </a:solidFill>
                <a:latin typeface="Roboto Condensed"/>
              </a:rPr>
              <a:t>. </a:t>
            </a:r>
          </a:p>
          <a:p>
            <a:pPr algn="just">
              <a:lnSpc>
                <a:spcPts val="5039"/>
              </a:lnSpc>
            </a:pPr>
            <a:endParaRPr lang="en-US" sz="3599" dirty="0">
              <a:solidFill>
                <a:srgbClr val="FFFFFF"/>
              </a:solidFill>
              <a:latin typeface="Roboto Condensed"/>
            </a:endParaRPr>
          </a:p>
        </p:txBody>
      </p:sp>
      <p:sp>
        <p:nvSpPr>
          <p:cNvPr id="13" name="Freeform 13" descr="preencoded.png"/>
          <p:cNvSpPr/>
          <p:nvPr/>
        </p:nvSpPr>
        <p:spPr>
          <a:xfrm>
            <a:off x="-574336" y="1304355"/>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3"/>
            <a:stretch>
              <a:fillRect r="-57559" b="-80311"/>
            </a:stretch>
          </a:blipFill>
        </p:spPr>
        <p:txBody>
          <a:bodyPr/>
          <a:lstStyle/>
          <a:p>
            <a:endParaRPr lang="en-US"/>
          </a:p>
        </p:txBody>
      </p:sp>
      <p:sp>
        <p:nvSpPr>
          <p:cNvPr id="14" name="Freeform 14" descr="preencoded.png"/>
          <p:cNvSpPr/>
          <p:nvPr/>
        </p:nvSpPr>
        <p:spPr>
          <a:xfrm>
            <a:off x="3463063" y="1624006"/>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3"/>
            <a:stretch>
              <a:fillRect r="-57559" b="-80311"/>
            </a:stretch>
          </a:blipFill>
        </p:spPr>
        <p:txBody>
          <a:bodyPr/>
          <a:lstStyle/>
          <a:p>
            <a:endParaRPr lang="en-US"/>
          </a:p>
        </p:txBody>
      </p:sp>
      <p:sp>
        <p:nvSpPr>
          <p:cNvPr id="15" name="Freeform 15" descr="preencoded.png"/>
          <p:cNvSpPr/>
          <p:nvPr/>
        </p:nvSpPr>
        <p:spPr>
          <a:xfrm>
            <a:off x="2922542" y="4023484"/>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3"/>
            <a:stretch>
              <a:fillRect l="-74054" t="-119688" r="-23449"/>
            </a:stretch>
          </a:blipFill>
        </p:spPr>
        <p:txBody>
          <a:bodyPr/>
          <a:lstStyle/>
          <a:p>
            <a:endParaRPr lang="en-US"/>
          </a:p>
        </p:txBody>
      </p:sp>
      <p:grpSp>
        <p:nvGrpSpPr>
          <p:cNvPr id="16" name="Group 16"/>
          <p:cNvGrpSpPr/>
          <p:nvPr/>
        </p:nvGrpSpPr>
        <p:grpSpPr>
          <a:xfrm>
            <a:off x="-1527937" y="0"/>
            <a:ext cx="21945600" cy="338328"/>
            <a:chOff x="0" y="0"/>
            <a:chExt cx="29260800" cy="451104"/>
          </a:xfrm>
        </p:grpSpPr>
        <p:sp>
          <p:nvSpPr>
            <p:cNvPr id="17" name="Freeform 1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20" name="Group 20"/>
          <p:cNvGrpSpPr/>
          <p:nvPr/>
        </p:nvGrpSpPr>
        <p:grpSpPr>
          <a:xfrm>
            <a:off x="-1827657" y="9986481"/>
            <a:ext cx="21945600" cy="338328"/>
            <a:chOff x="0" y="0"/>
            <a:chExt cx="29260800" cy="451104"/>
          </a:xfrm>
        </p:grpSpPr>
        <p:sp>
          <p:nvSpPr>
            <p:cNvPr id="21" name="Freeform 2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2A3D43"/>
            </a:solidFill>
          </p:spPr>
          <p:txBody>
            <a:bodyPr/>
            <a:lstStyle/>
            <a:p>
              <a:endParaRPr lang="en-US"/>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341932" y="1534096"/>
            <a:ext cx="15604136" cy="7004685"/>
          </a:xfrm>
          <a:prstGeom prst="rect">
            <a:avLst/>
          </a:prstGeom>
        </p:spPr>
        <p:txBody>
          <a:bodyPr lIns="0" tIns="0" rIns="0" bIns="0" rtlCol="0" anchor="t">
            <a:spAutoFit/>
          </a:bodyPr>
          <a:lstStyle/>
          <a:p>
            <a:pPr algn="just">
              <a:lnSpc>
                <a:spcPts val="5039"/>
              </a:lnSpc>
            </a:pPr>
            <a:endParaRPr dirty="0"/>
          </a:p>
          <a:p>
            <a:pPr algn="just">
              <a:lnSpc>
                <a:spcPts val="5039"/>
              </a:lnSpc>
            </a:pPr>
            <a:r>
              <a:rPr lang="en-US" sz="3599" dirty="0">
                <a:solidFill>
                  <a:srgbClr val="FFFFFF"/>
                </a:solidFill>
                <a:latin typeface="Roboto Condensed Bold"/>
              </a:rPr>
              <a:t>* </a:t>
            </a:r>
            <a:r>
              <a:rPr lang="en-US" sz="3599" dirty="0" err="1">
                <a:solidFill>
                  <a:srgbClr val="FFFFFF"/>
                </a:solidFill>
                <a:latin typeface="Roboto Condensed Bold"/>
              </a:rPr>
              <a:t>Mở</a:t>
            </a:r>
            <a:r>
              <a:rPr lang="en-US" sz="3599" dirty="0">
                <a:solidFill>
                  <a:srgbClr val="FFFFFF"/>
                </a:solidFill>
                <a:latin typeface="Roboto Condensed Bold"/>
              </a:rPr>
              <a:t> </a:t>
            </a:r>
            <a:r>
              <a:rPr lang="en-US" sz="3599" dirty="0" err="1">
                <a:solidFill>
                  <a:srgbClr val="FFFFFF"/>
                </a:solidFill>
                <a:latin typeface="Roboto Condensed Bold"/>
              </a:rPr>
              <a:t>đoạn</a:t>
            </a:r>
            <a:r>
              <a:rPr lang="en-US" sz="3599" dirty="0">
                <a:solidFill>
                  <a:srgbClr val="FFFFFF"/>
                </a:solidFill>
                <a:latin typeface="Roboto Condensed Bold"/>
              </a:rPr>
              <a:t>:  </a:t>
            </a:r>
            <a:r>
              <a:rPr lang="en-US" sz="3599" dirty="0" err="1">
                <a:solidFill>
                  <a:srgbClr val="FFFFFF"/>
                </a:solidFill>
                <a:latin typeface="Roboto Condensed"/>
              </a:rPr>
              <a:t>Giới</a:t>
            </a:r>
            <a:r>
              <a:rPr lang="en-US" sz="3599" dirty="0">
                <a:solidFill>
                  <a:srgbClr val="FFFFFF"/>
                </a:solidFill>
                <a:latin typeface="Roboto Condensed"/>
              </a:rPr>
              <a:t> </a:t>
            </a:r>
            <a:r>
              <a:rPr lang="en-US" sz="3599" dirty="0" err="1">
                <a:solidFill>
                  <a:srgbClr val="FFFFFF"/>
                </a:solidFill>
                <a:latin typeface="Roboto Condensed"/>
              </a:rPr>
              <a:t>thiệu</a:t>
            </a:r>
            <a:r>
              <a:rPr lang="en-US" sz="3599" dirty="0">
                <a:solidFill>
                  <a:srgbClr val="FFFFFF"/>
                </a:solidFill>
                <a:latin typeface="Roboto Condensed"/>
              </a:rPr>
              <a:t> </a:t>
            </a:r>
            <a:r>
              <a:rPr lang="en-US" sz="3599" dirty="0" err="1">
                <a:solidFill>
                  <a:srgbClr val="FFFFFF"/>
                </a:solidFill>
                <a:latin typeface="Roboto Condensed"/>
              </a:rPr>
              <a:t>ngắn</a:t>
            </a:r>
            <a:r>
              <a:rPr lang="en-US" sz="3599" dirty="0">
                <a:solidFill>
                  <a:srgbClr val="FFFFFF"/>
                </a:solidFill>
                <a:latin typeface="Roboto Condensed"/>
              </a:rPr>
              <a:t> </a:t>
            </a:r>
            <a:r>
              <a:rPr lang="en-US" sz="3599" dirty="0" err="1">
                <a:solidFill>
                  <a:srgbClr val="FFFFFF"/>
                </a:solidFill>
                <a:latin typeface="Roboto Condensed"/>
              </a:rPr>
              <a:t>gọn</a:t>
            </a:r>
            <a:r>
              <a:rPr lang="en-US" sz="3599" dirty="0">
                <a:solidFill>
                  <a:srgbClr val="FFFFFF"/>
                </a:solidFill>
                <a:latin typeface="Roboto Condensed"/>
              </a:rPr>
              <a:t> </a:t>
            </a:r>
            <a:r>
              <a:rPr lang="en-US" sz="3599" dirty="0" err="1">
                <a:solidFill>
                  <a:srgbClr val="FFFFFF"/>
                </a:solidFill>
                <a:latin typeface="Roboto Condensed"/>
              </a:rPr>
              <a:t>về</a:t>
            </a:r>
            <a:r>
              <a:rPr lang="en-US" sz="3599" dirty="0">
                <a:solidFill>
                  <a:srgbClr val="FFFFFF"/>
                </a:solidFill>
                <a:latin typeface="Roboto Condensed"/>
              </a:rPr>
              <a:t> </a:t>
            </a:r>
            <a:r>
              <a:rPr lang="en-US" sz="3599" dirty="0" err="1">
                <a:solidFill>
                  <a:srgbClr val="FFFFFF"/>
                </a:solidFill>
                <a:latin typeface="Roboto Condensed"/>
              </a:rPr>
              <a:t>bài</a:t>
            </a:r>
            <a:r>
              <a:rPr lang="en-US" sz="3599" dirty="0">
                <a:solidFill>
                  <a:srgbClr val="FFFFFF"/>
                </a:solidFill>
                <a:latin typeface="Roboto Condensed"/>
              </a:rPr>
              <a:t> </a:t>
            </a:r>
            <a:r>
              <a:rPr lang="en-US" sz="3599" dirty="0" err="1">
                <a:solidFill>
                  <a:srgbClr val="FFFFFF"/>
                </a:solidFill>
                <a:latin typeface="Roboto Condensed"/>
              </a:rPr>
              <a:t>thơ</a:t>
            </a:r>
            <a:r>
              <a:rPr lang="en-US" sz="3599" dirty="0">
                <a:solidFill>
                  <a:srgbClr val="FFFFFF"/>
                </a:solidFill>
                <a:latin typeface="Roboto Condensed"/>
              </a:rPr>
              <a:t> </a:t>
            </a:r>
          </a:p>
          <a:p>
            <a:pPr algn="just">
              <a:lnSpc>
                <a:spcPts val="5039"/>
              </a:lnSpc>
            </a:pPr>
            <a:r>
              <a:rPr lang="en-US" sz="3599" dirty="0">
                <a:solidFill>
                  <a:srgbClr val="FFFFFF"/>
                </a:solidFill>
                <a:latin typeface="Roboto Condensed Bold"/>
              </a:rPr>
              <a:t>* </a:t>
            </a:r>
            <a:r>
              <a:rPr lang="en-US" sz="3599" dirty="0" err="1">
                <a:solidFill>
                  <a:srgbClr val="FFFFFF"/>
                </a:solidFill>
                <a:latin typeface="Roboto Condensed Bold"/>
              </a:rPr>
              <a:t>Triển</a:t>
            </a:r>
            <a:r>
              <a:rPr lang="en-US" sz="3599" dirty="0">
                <a:solidFill>
                  <a:srgbClr val="FFFFFF"/>
                </a:solidFill>
                <a:latin typeface="Roboto Condensed Bold"/>
              </a:rPr>
              <a:t> </a:t>
            </a:r>
            <a:r>
              <a:rPr lang="en-US" sz="3599" dirty="0" err="1">
                <a:solidFill>
                  <a:srgbClr val="FFFFFF"/>
                </a:solidFill>
                <a:latin typeface="Roboto Condensed Bold"/>
              </a:rPr>
              <a:t>khai</a:t>
            </a:r>
            <a:r>
              <a:rPr lang="en-US" sz="3599" dirty="0">
                <a:solidFill>
                  <a:srgbClr val="FFFFFF"/>
                </a:solidFill>
                <a:latin typeface="Roboto Condensed Bold"/>
              </a:rPr>
              <a:t> </a:t>
            </a:r>
            <a:r>
              <a:rPr lang="en-US" sz="3599" dirty="0" err="1">
                <a:solidFill>
                  <a:srgbClr val="FFFFFF"/>
                </a:solidFill>
                <a:latin typeface="Roboto Condensed Bold"/>
              </a:rPr>
              <a:t>đoạn</a:t>
            </a:r>
            <a:r>
              <a:rPr lang="en-US" sz="3599" dirty="0">
                <a:solidFill>
                  <a:srgbClr val="FFFFFF"/>
                </a:solidFill>
                <a:latin typeface="Roboto Condensed Bold"/>
              </a:rPr>
              <a:t>:  </a:t>
            </a:r>
          </a:p>
          <a:p>
            <a:pPr algn="just">
              <a:lnSpc>
                <a:spcPts val="5039"/>
              </a:lnSpc>
            </a:pPr>
            <a:r>
              <a:rPr lang="en-US" sz="3599" dirty="0">
                <a:solidFill>
                  <a:srgbClr val="FFFFFF"/>
                </a:solidFill>
                <a:latin typeface="Roboto Condensed Bold"/>
              </a:rPr>
              <a:t>       - </a:t>
            </a:r>
            <a:r>
              <a:rPr lang="en-US" sz="3599" dirty="0" err="1">
                <a:solidFill>
                  <a:srgbClr val="FFFFFF"/>
                </a:solidFill>
                <a:latin typeface="Roboto Condensed Bold"/>
              </a:rPr>
              <a:t>Bài</a:t>
            </a:r>
            <a:r>
              <a:rPr lang="en-US" sz="3599" dirty="0">
                <a:solidFill>
                  <a:srgbClr val="FFFFFF"/>
                </a:solidFill>
                <a:latin typeface="Roboto Condensed Bold"/>
              </a:rPr>
              <a:t> </a:t>
            </a:r>
            <a:r>
              <a:rPr lang="en-US" sz="3599" dirty="0" err="1">
                <a:solidFill>
                  <a:srgbClr val="FFFFFF"/>
                </a:solidFill>
                <a:latin typeface="Roboto Condensed Bold"/>
              </a:rPr>
              <a:t>thơ</a:t>
            </a:r>
            <a:r>
              <a:rPr lang="en-US" sz="3599" dirty="0">
                <a:solidFill>
                  <a:srgbClr val="FFFFFF"/>
                </a:solidFill>
                <a:latin typeface="Roboto Condensed Bold"/>
              </a:rPr>
              <a:t> </a:t>
            </a:r>
            <a:r>
              <a:rPr lang="en-US" sz="3599" dirty="0" err="1">
                <a:solidFill>
                  <a:srgbClr val="FFFFFF"/>
                </a:solidFill>
                <a:latin typeface="Roboto Condensed Bold"/>
              </a:rPr>
              <a:t>được</a:t>
            </a:r>
            <a:r>
              <a:rPr lang="en-US" sz="3599" dirty="0">
                <a:solidFill>
                  <a:srgbClr val="FFFFFF"/>
                </a:solidFill>
                <a:latin typeface="Roboto Condensed Bold"/>
              </a:rPr>
              <a:t> </a:t>
            </a:r>
            <a:r>
              <a:rPr lang="en-US" sz="3599" dirty="0" err="1">
                <a:solidFill>
                  <a:srgbClr val="FFFFFF"/>
                </a:solidFill>
                <a:latin typeface="Roboto Condensed Bold"/>
              </a:rPr>
              <a:t>coi</a:t>
            </a:r>
            <a:r>
              <a:rPr lang="en-US" sz="3599" dirty="0">
                <a:solidFill>
                  <a:srgbClr val="FFFFFF"/>
                </a:solidFill>
                <a:latin typeface="Roboto Condensed Bold"/>
              </a:rPr>
              <a:t> </a:t>
            </a:r>
            <a:r>
              <a:rPr lang="en-US" sz="3599" dirty="0" err="1">
                <a:solidFill>
                  <a:srgbClr val="FFFFFF"/>
                </a:solidFill>
                <a:latin typeface="Roboto Condensed Bold"/>
              </a:rPr>
              <a:t>là</a:t>
            </a:r>
            <a:r>
              <a:rPr lang="en-US" sz="3599" dirty="0">
                <a:solidFill>
                  <a:srgbClr val="FFFFFF"/>
                </a:solidFill>
                <a:latin typeface="Roboto Condensed Bold"/>
              </a:rPr>
              <a:t> </a:t>
            </a:r>
            <a:r>
              <a:rPr lang="en-US" sz="3599" dirty="0" err="1">
                <a:solidFill>
                  <a:srgbClr val="FFFFFF"/>
                </a:solidFill>
                <a:latin typeface="Roboto Condensed Bold"/>
              </a:rPr>
              <a:t>tuyên</a:t>
            </a:r>
            <a:r>
              <a:rPr lang="en-US" sz="3599" dirty="0">
                <a:solidFill>
                  <a:srgbClr val="FFFFFF"/>
                </a:solidFill>
                <a:latin typeface="Roboto Condensed Bold"/>
              </a:rPr>
              <a:t> </a:t>
            </a:r>
            <a:r>
              <a:rPr lang="en-US" sz="3599" dirty="0" err="1">
                <a:solidFill>
                  <a:srgbClr val="FFFFFF"/>
                </a:solidFill>
                <a:latin typeface="Roboto Condensed Bold"/>
              </a:rPr>
              <a:t>ngôn</a:t>
            </a:r>
            <a:r>
              <a:rPr lang="en-US" sz="3599" dirty="0">
                <a:solidFill>
                  <a:srgbClr val="FFFFFF"/>
                </a:solidFill>
                <a:latin typeface="Roboto Condensed Bold"/>
              </a:rPr>
              <a:t> </a:t>
            </a:r>
            <a:r>
              <a:rPr lang="en-US" sz="3599" dirty="0" err="1">
                <a:solidFill>
                  <a:srgbClr val="FFFFFF"/>
                </a:solidFill>
                <a:latin typeface="Roboto Condensed Bold"/>
              </a:rPr>
              <a:t>độc</a:t>
            </a:r>
            <a:r>
              <a:rPr lang="en-US" sz="3599" dirty="0">
                <a:solidFill>
                  <a:srgbClr val="FFFFFF"/>
                </a:solidFill>
                <a:latin typeface="Roboto Condensed Bold"/>
              </a:rPr>
              <a:t> </a:t>
            </a:r>
            <a:r>
              <a:rPr lang="en-US" sz="3599" dirty="0" err="1">
                <a:solidFill>
                  <a:srgbClr val="FFFFFF"/>
                </a:solidFill>
                <a:latin typeface="Roboto Condensed Bold"/>
              </a:rPr>
              <a:t>lập</a:t>
            </a:r>
            <a:r>
              <a:rPr lang="en-US" sz="3599" dirty="0">
                <a:solidFill>
                  <a:srgbClr val="FFFFFF"/>
                </a:solidFill>
                <a:latin typeface="Roboto Condensed Bold"/>
              </a:rPr>
              <a:t> </a:t>
            </a:r>
            <a:r>
              <a:rPr lang="en-US" sz="3599" dirty="0" err="1">
                <a:solidFill>
                  <a:srgbClr val="FFFFFF"/>
                </a:solidFill>
                <a:latin typeface="Roboto Condensed Bold"/>
              </a:rPr>
              <a:t>bằng</a:t>
            </a:r>
            <a:r>
              <a:rPr lang="en-US" sz="3599" dirty="0">
                <a:solidFill>
                  <a:srgbClr val="FFFFFF"/>
                </a:solidFill>
                <a:latin typeface="Roboto Condensed Bold"/>
              </a:rPr>
              <a:t> </a:t>
            </a:r>
            <a:r>
              <a:rPr lang="en-US" sz="3599" dirty="0" err="1">
                <a:solidFill>
                  <a:srgbClr val="FFFFFF"/>
                </a:solidFill>
                <a:latin typeface="Roboto Condensed Bold"/>
              </a:rPr>
              <a:t>thơ</a:t>
            </a:r>
            <a:r>
              <a:rPr lang="en-US" sz="3599" dirty="0">
                <a:solidFill>
                  <a:srgbClr val="FFFFFF"/>
                </a:solidFill>
                <a:latin typeface="Roboto Condensed Bold"/>
              </a:rPr>
              <a:t>:  </a:t>
            </a:r>
          </a:p>
          <a:p>
            <a:pPr algn="just">
              <a:lnSpc>
                <a:spcPts val="5039"/>
              </a:lnSpc>
            </a:pPr>
            <a:r>
              <a:rPr lang="en-US" sz="3599" dirty="0">
                <a:solidFill>
                  <a:srgbClr val="FFFFFF"/>
                </a:solidFill>
                <a:latin typeface="Roboto Condensed"/>
              </a:rPr>
              <a:t>            + </a:t>
            </a:r>
            <a:r>
              <a:rPr lang="en-US" sz="3599" dirty="0" err="1">
                <a:solidFill>
                  <a:srgbClr val="FFFFFF"/>
                </a:solidFill>
                <a:latin typeface="Roboto Condensed"/>
              </a:rPr>
              <a:t>Bài</a:t>
            </a:r>
            <a:r>
              <a:rPr lang="en-US" sz="3599" dirty="0">
                <a:solidFill>
                  <a:srgbClr val="FFFFFF"/>
                </a:solidFill>
                <a:latin typeface="Roboto Condensed"/>
              </a:rPr>
              <a:t> </a:t>
            </a:r>
            <a:r>
              <a:rPr lang="en-US" sz="3599" dirty="0" err="1">
                <a:solidFill>
                  <a:srgbClr val="FFFFFF"/>
                </a:solidFill>
                <a:latin typeface="Roboto Condensed"/>
              </a:rPr>
              <a:t>thơ</a:t>
            </a:r>
            <a:r>
              <a:rPr lang="en-US" sz="3599" dirty="0">
                <a:solidFill>
                  <a:srgbClr val="FFFFFF"/>
                </a:solidFill>
                <a:latin typeface="Roboto Condensed"/>
              </a:rPr>
              <a:t> </a:t>
            </a:r>
            <a:r>
              <a:rPr lang="en-US" sz="3599" dirty="0" err="1">
                <a:solidFill>
                  <a:srgbClr val="FFFFFF"/>
                </a:solidFill>
                <a:latin typeface="Roboto Condensed"/>
              </a:rPr>
              <a:t>khẳng</a:t>
            </a:r>
            <a:r>
              <a:rPr lang="en-US" sz="3599" dirty="0">
                <a:solidFill>
                  <a:srgbClr val="FFFFFF"/>
                </a:solidFill>
                <a:latin typeface="Roboto Condensed"/>
              </a:rPr>
              <a:t> </a:t>
            </a:r>
            <a:r>
              <a:rPr lang="en-US" sz="3599" dirty="0" err="1">
                <a:solidFill>
                  <a:srgbClr val="FFFFFF"/>
                </a:solidFill>
                <a:latin typeface="Roboto Condensed"/>
              </a:rPr>
              <a:t>định</a:t>
            </a:r>
            <a:r>
              <a:rPr lang="en-US" sz="3599" dirty="0">
                <a:solidFill>
                  <a:srgbClr val="FFFFFF"/>
                </a:solidFill>
                <a:latin typeface="Roboto Condensed"/>
              </a:rPr>
              <a:t> </a:t>
            </a:r>
            <a:r>
              <a:rPr lang="en-US" sz="3599" dirty="0" err="1">
                <a:solidFill>
                  <a:srgbClr val="FFFFFF"/>
                </a:solidFill>
                <a:latin typeface="Roboto Condensed"/>
              </a:rPr>
              <a:t>cương</a:t>
            </a:r>
            <a:r>
              <a:rPr lang="en-US" sz="3599" dirty="0">
                <a:solidFill>
                  <a:srgbClr val="FFFFFF"/>
                </a:solidFill>
                <a:latin typeface="Roboto Condensed"/>
              </a:rPr>
              <a:t> </a:t>
            </a:r>
            <a:r>
              <a:rPr lang="en-US" sz="3599" dirty="0" err="1">
                <a:solidFill>
                  <a:srgbClr val="FFFFFF"/>
                </a:solidFill>
                <a:latin typeface="Roboto Condensed"/>
              </a:rPr>
              <a:t>vực</a:t>
            </a:r>
            <a:r>
              <a:rPr lang="en-US" sz="3599" dirty="0">
                <a:solidFill>
                  <a:srgbClr val="FFFFFF"/>
                </a:solidFill>
                <a:latin typeface="Roboto Condensed"/>
              </a:rPr>
              <a:t> </a:t>
            </a:r>
            <a:r>
              <a:rPr lang="en-US" sz="3599" dirty="0" err="1">
                <a:solidFill>
                  <a:srgbClr val="FFFFFF"/>
                </a:solidFill>
                <a:latin typeface="Roboto Condensed"/>
              </a:rPr>
              <a:t>lãnh</a:t>
            </a:r>
            <a:r>
              <a:rPr lang="en-US" sz="3599" dirty="0">
                <a:solidFill>
                  <a:srgbClr val="FFFFFF"/>
                </a:solidFill>
                <a:latin typeface="Roboto Condensed"/>
              </a:rPr>
              <a:t> </a:t>
            </a:r>
            <a:r>
              <a:rPr lang="en-US" sz="3599" dirty="0" err="1">
                <a:solidFill>
                  <a:srgbClr val="FFFFFF"/>
                </a:solidFill>
                <a:latin typeface="Roboto Condensed"/>
              </a:rPr>
              <a:t>thổ</a:t>
            </a:r>
            <a:r>
              <a:rPr lang="en-US" sz="3599" dirty="0">
                <a:solidFill>
                  <a:srgbClr val="FFFFFF"/>
                </a:solidFill>
                <a:latin typeface="Roboto Condensed"/>
              </a:rPr>
              <a:t> và </a:t>
            </a:r>
            <a:r>
              <a:rPr lang="en-US" sz="3599" dirty="0" err="1">
                <a:solidFill>
                  <a:srgbClr val="FFFFFF"/>
                </a:solidFill>
                <a:latin typeface="Roboto Condensed"/>
              </a:rPr>
              <a:t>chủ</a:t>
            </a:r>
            <a:r>
              <a:rPr lang="en-US" sz="3599" dirty="0">
                <a:solidFill>
                  <a:srgbClr val="FFFFFF"/>
                </a:solidFill>
                <a:latin typeface="Roboto Condensed"/>
              </a:rPr>
              <a:t> </a:t>
            </a:r>
            <a:r>
              <a:rPr lang="en-US" sz="3599" dirty="0" err="1">
                <a:solidFill>
                  <a:srgbClr val="FFFFFF"/>
                </a:solidFill>
                <a:latin typeface="Roboto Condensed"/>
              </a:rPr>
              <a:t>quyền</a:t>
            </a:r>
            <a:r>
              <a:rPr lang="en-US" sz="3599" dirty="0">
                <a:solidFill>
                  <a:srgbClr val="FFFFFF"/>
                </a:solidFill>
                <a:latin typeface="Roboto Condensed"/>
              </a:rPr>
              <a:t> </a:t>
            </a:r>
            <a:r>
              <a:rPr lang="en-US" sz="3599" dirty="0" err="1">
                <a:solidFill>
                  <a:srgbClr val="FFFFFF"/>
                </a:solidFill>
                <a:latin typeface="Roboto Condensed"/>
              </a:rPr>
              <a:t>về</a:t>
            </a:r>
            <a:r>
              <a:rPr lang="en-US" sz="3599" dirty="0">
                <a:solidFill>
                  <a:srgbClr val="FFFFFF"/>
                </a:solidFill>
                <a:latin typeface="Roboto Condensed"/>
              </a:rPr>
              <a:t> </a:t>
            </a:r>
            <a:r>
              <a:rPr lang="en-US" sz="3599" dirty="0" err="1">
                <a:solidFill>
                  <a:srgbClr val="FFFFFF"/>
                </a:solidFill>
                <a:latin typeface="Roboto Condensed"/>
              </a:rPr>
              <a:t>cương</a:t>
            </a:r>
            <a:r>
              <a:rPr lang="en-US" sz="3599" dirty="0">
                <a:solidFill>
                  <a:srgbClr val="FFFFFF"/>
                </a:solidFill>
                <a:latin typeface="Roboto Condensed"/>
              </a:rPr>
              <a:t> </a:t>
            </a:r>
            <a:r>
              <a:rPr lang="en-US" sz="3599" dirty="0" err="1">
                <a:solidFill>
                  <a:srgbClr val="FFFFFF"/>
                </a:solidFill>
                <a:latin typeface="Roboto Condensed"/>
              </a:rPr>
              <a:t>vực</a:t>
            </a:r>
            <a:r>
              <a:rPr lang="en-US" sz="3599" dirty="0">
                <a:solidFill>
                  <a:srgbClr val="FFFFFF"/>
                </a:solidFill>
                <a:latin typeface="Roboto Condensed"/>
              </a:rPr>
              <a:t> </a:t>
            </a:r>
            <a:r>
              <a:rPr lang="en-US" sz="3599" dirty="0" err="1">
                <a:solidFill>
                  <a:srgbClr val="FFFFFF"/>
                </a:solidFill>
                <a:latin typeface="Roboto Condensed"/>
              </a:rPr>
              <a:t>lãnh</a:t>
            </a:r>
            <a:r>
              <a:rPr lang="en-US" sz="3599" dirty="0">
                <a:solidFill>
                  <a:srgbClr val="FFFFFF"/>
                </a:solidFill>
                <a:latin typeface="Roboto Condensed"/>
              </a:rPr>
              <a:t> </a:t>
            </a:r>
            <a:r>
              <a:rPr lang="en-US" sz="3599" dirty="0" err="1">
                <a:solidFill>
                  <a:srgbClr val="FFFFFF"/>
                </a:solidFill>
                <a:latin typeface="Roboto Condensed"/>
              </a:rPr>
              <a:t>thổ</a:t>
            </a:r>
            <a:r>
              <a:rPr lang="en-US" sz="3599" dirty="0">
                <a:solidFill>
                  <a:srgbClr val="FFFFFF"/>
                </a:solidFill>
                <a:latin typeface="Roboto Condensed"/>
              </a:rPr>
              <a:t> </a:t>
            </a:r>
            <a:r>
              <a:rPr lang="en-US" sz="3599" dirty="0" err="1">
                <a:solidFill>
                  <a:srgbClr val="FFFFFF"/>
                </a:solidFill>
                <a:latin typeface="Roboto Condensed"/>
              </a:rPr>
              <a:t>của</a:t>
            </a:r>
            <a:r>
              <a:rPr lang="en-US" sz="3599" dirty="0">
                <a:solidFill>
                  <a:srgbClr val="FFFFFF"/>
                </a:solidFill>
                <a:latin typeface="Roboto Condensed"/>
              </a:rPr>
              <a:t> </a:t>
            </a:r>
            <a:r>
              <a:rPr lang="en-US" sz="3599" dirty="0" err="1">
                <a:solidFill>
                  <a:srgbClr val="FFFFFF"/>
                </a:solidFill>
                <a:latin typeface="Roboto Condensed"/>
              </a:rPr>
              <a:t>nước</a:t>
            </a:r>
            <a:r>
              <a:rPr lang="en-US" sz="3599" dirty="0">
                <a:solidFill>
                  <a:srgbClr val="FFFFFF"/>
                </a:solidFill>
                <a:latin typeface="Roboto Condensed"/>
              </a:rPr>
              <a:t> Đại Việt </a:t>
            </a:r>
          </a:p>
          <a:p>
            <a:pPr algn="just">
              <a:lnSpc>
                <a:spcPts val="5039"/>
              </a:lnSpc>
            </a:pPr>
            <a:r>
              <a:rPr lang="en-US" sz="3599" dirty="0">
                <a:solidFill>
                  <a:srgbClr val="FFFFFF"/>
                </a:solidFill>
                <a:latin typeface="Roboto Condensed"/>
              </a:rPr>
              <a:t>            + </a:t>
            </a:r>
            <a:r>
              <a:rPr lang="en-US" sz="3599" dirty="0" err="1">
                <a:solidFill>
                  <a:srgbClr val="FFFFFF"/>
                </a:solidFill>
                <a:latin typeface="Roboto Condensed"/>
              </a:rPr>
              <a:t>Bài</a:t>
            </a:r>
            <a:r>
              <a:rPr lang="en-US" sz="3599" dirty="0">
                <a:solidFill>
                  <a:srgbClr val="FFFFFF"/>
                </a:solidFill>
                <a:latin typeface="Roboto Condensed"/>
              </a:rPr>
              <a:t> </a:t>
            </a:r>
            <a:r>
              <a:rPr lang="en-US" sz="3599" dirty="0" err="1">
                <a:solidFill>
                  <a:srgbClr val="FFFFFF"/>
                </a:solidFill>
                <a:latin typeface="Roboto Condensed"/>
              </a:rPr>
              <a:t>thơ</a:t>
            </a:r>
            <a:r>
              <a:rPr lang="en-US" sz="3599" dirty="0">
                <a:solidFill>
                  <a:srgbClr val="FFFFFF"/>
                </a:solidFill>
                <a:latin typeface="Roboto Condensed"/>
              </a:rPr>
              <a:t> </a:t>
            </a:r>
            <a:r>
              <a:rPr lang="en-US" sz="3599" dirty="0" err="1">
                <a:solidFill>
                  <a:srgbClr val="FFFFFF"/>
                </a:solidFill>
                <a:latin typeface="Roboto Condensed"/>
              </a:rPr>
              <a:t>khẳng</a:t>
            </a:r>
            <a:r>
              <a:rPr lang="en-US" sz="3599" dirty="0">
                <a:solidFill>
                  <a:srgbClr val="FFFFFF"/>
                </a:solidFill>
                <a:latin typeface="Roboto Condensed"/>
              </a:rPr>
              <a:t> </a:t>
            </a:r>
            <a:r>
              <a:rPr lang="en-US" sz="3599" dirty="0" err="1">
                <a:solidFill>
                  <a:srgbClr val="FFFFFF"/>
                </a:solidFill>
                <a:latin typeface="Roboto Condensed"/>
              </a:rPr>
              <a:t>định</a:t>
            </a:r>
            <a:r>
              <a:rPr lang="en-US" sz="3599" dirty="0">
                <a:solidFill>
                  <a:srgbClr val="FFFFFF"/>
                </a:solidFill>
                <a:latin typeface="Roboto Condensed"/>
              </a:rPr>
              <a:t> </a:t>
            </a:r>
            <a:r>
              <a:rPr lang="en-US" sz="3599" dirty="0" err="1">
                <a:solidFill>
                  <a:srgbClr val="FFFFFF"/>
                </a:solidFill>
                <a:latin typeface="Roboto Condensed"/>
              </a:rPr>
              <a:t>tinh</a:t>
            </a:r>
            <a:r>
              <a:rPr lang="en-US" sz="3599" dirty="0">
                <a:solidFill>
                  <a:srgbClr val="FFFFFF"/>
                </a:solidFill>
                <a:latin typeface="Roboto Condensed"/>
              </a:rPr>
              <a:t> </a:t>
            </a:r>
            <a:r>
              <a:rPr lang="en-US" sz="3599" dirty="0" err="1">
                <a:solidFill>
                  <a:srgbClr val="FFFFFF"/>
                </a:solidFill>
                <a:latin typeface="Roboto Condensed"/>
              </a:rPr>
              <a:t>thần</a:t>
            </a:r>
            <a:r>
              <a:rPr lang="en-US" sz="3599" dirty="0">
                <a:solidFill>
                  <a:srgbClr val="FFFFFF"/>
                </a:solidFill>
                <a:latin typeface="Roboto Condensed"/>
              </a:rPr>
              <a:t> </a:t>
            </a:r>
            <a:r>
              <a:rPr lang="en-US" sz="3599" dirty="0" err="1">
                <a:solidFill>
                  <a:srgbClr val="FFFFFF"/>
                </a:solidFill>
                <a:latin typeface="Roboto Condensed"/>
              </a:rPr>
              <a:t>quyết</a:t>
            </a:r>
            <a:r>
              <a:rPr lang="en-US" sz="3599" dirty="0">
                <a:solidFill>
                  <a:srgbClr val="FFFFFF"/>
                </a:solidFill>
                <a:latin typeface="Roboto Condensed"/>
              </a:rPr>
              <a:t> </a:t>
            </a:r>
            <a:r>
              <a:rPr lang="en-US" sz="3599" dirty="0" err="1">
                <a:solidFill>
                  <a:srgbClr val="FFFFFF"/>
                </a:solidFill>
                <a:latin typeface="Roboto Condensed"/>
              </a:rPr>
              <a:t>tâm</a:t>
            </a:r>
            <a:r>
              <a:rPr lang="en-US" sz="3599" dirty="0">
                <a:solidFill>
                  <a:srgbClr val="FFFFFF"/>
                </a:solidFill>
                <a:latin typeface="Roboto Condensed"/>
              </a:rPr>
              <a:t> </a:t>
            </a:r>
            <a:r>
              <a:rPr lang="en-US" sz="3599" dirty="0" err="1">
                <a:solidFill>
                  <a:srgbClr val="FFFFFF"/>
                </a:solidFill>
                <a:latin typeface="Roboto Condensed"/>
              </a:rPr>
              <a:t>gìn</a:t>
            </a:r>
            <a:r>
              <a:rPr lang="en-US" sz="3599" dirty="0">
                <a:solidFill>
                  <a:srgbClr val="FFFFFF"/>
                </a:solidFill>
                <a:latin typeface="Roboto Condensed"/>
              </a:rPr>
              <a:t> </a:t>
            </a:r>
            <a:r>
              <a:rPr lang="en-US" sz="3599" dirty="0" err="1">
                <a:solidFill>
                  <a:srgbClr val="FFFFFF"/>
                </a:solidFill>
                <a:latin typeface="Roboto Condensed"/>
              </a:rPr>
              <a:t>giữ</a:t>
            </a:r>
            <a:r>
              <a:rPr lang="en-US" sz="3599" dirty="0">
                <a:solidFill>
                  <a:srgbClr val="FFFFFF"/>
                </a:solidFill>
                <a:latin typeface="Roboto Condensed"/>
              </a:rPr>
              <a:t> </a:t>
            </a:r>
            <a:r>
              <a:rPr lang="en-US" sz="3599" dirty="0" err="1">
                <a:solidFill>
                  <a:srgbClr val="FFFFFF"/>
                </a:solidFill>
                <a:latin typeface="Roboto Condensed"/>
              </a:rPr>
              <a:t>độc</a:t>
            </a:r>
            <a:r>
              <a:rPr lang="en-US" sz="3599" dirty="0">
                <a:solidFill>
                  <a:srgbClr val="FFFFFF"/>
                </a:solidFill>
                <a:latin typeface="Roboto Condensed"/>
              </a:rPr>
              <a:t> </a:t>
            </a:r>
            <a:r>
              <a:rPr lang="en-US" sz="3599" dirty="0" err="1">
                <a:solidFill>
                  <a:srgbClr val="FFFFFF"/>
                </a:solidFill>
                <a:latin typeface="Roboto Condensed"/>
              </a:rPr>
              <a:t>lập</a:t>
            </a:r>
            <a:r>
              <a:rPr lang="en-US" sz="3599" dirty="0">
                <a:solidFill>
                  <a:srgbClr val="FFFFFF"/>
                </a:solidFill>
                <a:latin typeface="Roboto Condensed"/>
              </a:rPr>
              <a:t> </a:t>
            </a:r>
            <a:r>
              <a:rPr lang="en-US" sz="3599" dirty="0" err="1">
                <a:solidFill>
                  <a:srgbClr val="FFFFFF"/>
                </a:solidFill>
                <a:latin typeface="Roboto Condensed"/>
              </a:rPr>
              <a:t>chủ</a:t>
            </a:r>
            <a:r>
              <a:rPr lang="en-US" sz="3599" dirty="0">
                <a:solidFill>
                  <a:srgbClr val="FFFFFF"/>
                </a:solidFill>
                <a:latin typeface="Roboto Condensed"/>
              </a:rPr>
              <a:t> </a:t>
            </a:r>
            <a:r>
              <a:rPr lang="en-US" sz="3599" dirty="0" err="1">
                <a:solidFill>
                  <a:srgbClr val="FFFFFF"/>
                </a:solidFill>
                <a:latin typeface="Roboto Condensed"/>
              </a:rPr>
              <a:t>quyền</a:t>
            </a:r>
            <a:r>
              <a:rPr lang="en-US" sz="3599" dirty="0">
                <a:solidFill>
                  <a:srgbClr val="FFFFFF"/>
                </a:solidFill>
                <a:latin typeface="Roboto Condensed"/>
              </a:rPr>
              <a:t> </a:t>
            </a:r>
            <a:r>
              <a:rPr lang="en-US" sz="3599" dirty="0" err="1">
                <a:solidFill>
                  <a:srgbClr val="FFFFFF"/>
                </a:solidFill>
                <a:latin typeface="Roboto Condensed"/>
              </a:rPr>
              <a:t>của</a:t>
            </a:r>
            <a:r>
              <a:rPr lang="en-US" sz="3599" dirty="0">
                <a:solidFill>
                  <a:srgbClr val="FFFFFF"/>
                </a:solidFill>
                <a:latin typeface="Roboto Condensed"/>
              </a:rPr>
              <a:t> </a:t>
            </a:r>
            <a:r>
              <a:rPr lang="en-US" sz="3599" dirty="0" err="1">
                <a:solidFill>
                  <a:srgbClr val="FFFFFF"/>
                </a:solidFill>
                <a:latin typeface="Roboto Condensed"/>
              </a:rPr>
              <a:t>dân</a:t>
            </a:r>
            <a:r>
              <a:rPr lang="en-US" sz="3599" dirty="0">
                <a:solidFill>
                  <a:srgbClr val="FFFFFF"/>
                </a:solidFill>
                <a:latin typeface="Roboto Condensed"/>
              </a:rPr>
              <a:t> </a:t>
            </a:r>
            <a:r>
              <a:rPr lang="en-US" sz="3599" dirty="0" err="1">
                <a:solidFill>
                  <a:srgbClr val="FFFFFF"/>
                </a:solidFill>
                <a:latin typeface="Roboto Condensed"/>
              </a:rPr>
              <a:t>tộc</a:t>
            </a:r>
            <a:r>
              <a:rPr lang="en-US" sz="3599" dirty="0">
                <a:solidFill>
                  <a:srgbClr val="FFFFFF"/>
                </a:solidFill>
                <a:latin typeface="Roboto Condensed"/>
              </a:rPr>
              <a:t> </a:t>
            </a:r>
          </a:p>
          <a:p>
            <a:pPr algn="just">
              <a:lnSpc>
                <a:spcPts val="5039"/>
              </a:lnSpc>
            </a:pPr>
            <a:r>
              <a:rPr lang="en-US" sz="3599" dirty="0">
                <a:solidFill>
                  <a:srgbClr val="FFFFFF"/>
                </a:solidFill>
                <a:latin typeface="Roboto Condensed"/>
              </a:rPr>
              <a:t>      </a:t>
            </a:r>
            <a:r>
              <a:rPr lang="en-US" sz="3599" dirty="0">
                <a:solidFill>
                  <a:srgbClr val="FFFFFF"/>
                </a:solidFill>
                <a:latin typeface="Roboto Condensed Bold"/>
              </a:rPr>
              <a:t>- </a:t>
            </a:r>
            <a:r>
              <a:rPr lang="en-US" sz="3599" dirty="0" err="1">
                <a:solidFill>
                  <a:srgbClr val="FFFFFF"/>
                </a:solidFill>
                <a:latin typeface="Roboto Condensed Bold"/>
              </a:rPr>
              <a:t>Bài</a:t>
            </a:r>
            <a:r>
              <a:rPr lang="en-US" sz="3599" dirty="0">
                <a:solidFill>
                  <a:srgbClr val="FFFFFF"/>
                </a:solidFill>
                <a:latin typeface="Roboto Condensed Bold"/>
              </a:rPr>
              <a:t> </a:t>
            </a:r>
            <a:r>
              <a:rPr lang="en-US" sz="3599" dirty="0" err="1">
                <a:solidFill>
                  <a:srgbClr val="FFFFFF"/>
                </a:solidFill>
                <a:latin typeface="Roboto Condensed Bold"/>
              </a:rPr>
              <a:t>thơ</a:t>
            </a:r>
            <a:r>
              <a:rPr lang="en-US" sz="3599" dirty="0">
                <a:solidFill>
                  <a:srgbClr val="FFFFFF"/>
                </a:solidFill>
                <a:latin typeface="Roboto Condensed Bold"/>
              </a:rPr>
              <a:t> </a:t>
            </a:r>
            <a:r>
              <a:rPr lang="en-US" sz="3599" dirty="0" err="1">
                <a:solidFill>
                  <a:srgbClr val="FFFFFF"/>
                </a:solidFill>
                <a:latin typeface="Roboto Condensed Bold"/>
              </a:rPr>
              <a:t>được</a:t>
            </a:r>
            <a:r>
              <a:rPr lang="en-US" sz="3599" dirty="0">
                <a:solidFill>
                  <a:srgbClr val="FFFFFF"/>
                </a:solidFill>
                <a:latin typeface="Roboto Condensed Bold"/>
              </a:rPr>
              <a:t> </a:t>
            </a:r>
            <a:r>
              <a:rPr lang="en-US" sz="3599" dirty="0" err="1">
                <a:solidFill>
                  <a:srgbClr val="FFFFFF"/>
                </a:solidFill>
                <a:latin typeface="Roboto Condensed Bold"/>
              </a:rPr>
              <a:t>coi</a:t>
            </a:r>
            <a:r>
              <a:rPr lang="en-US" sz="3599" dirty="0">
                <a:solidFill>
                  <a:srgbClr val="FFFFFF"/>
                </a:solidFill>
                <a:latin typeface="Roboto Condensed Bold"/>
              </a:rPr>
              <a:t> </a:t>
            </a:r>
            <a:r>
              <a:rPr lang="en-US" sz="3599" dirty="0" err="1">
                <a:solidFill>
                  <a:srgbClr val="FFFFFF"/>
                </a:solidFill>
                <a:latin typeface="Roboto Condensed Bold"/>
              </a:rPr>
              <a:t>là</a:t>
            </a:r>
            <a:r>
              <a:rPr lang="en-US" sz="3599" dirty="0">
                <a:solidFill>
                  <a:srgbClr val="FFFFFF"/>
                </a:solidFill>
                <a:latin typeface="Roboto Condensed Bold"/>
              </a:rPr>
              <a:t> </a:t>
            </a:r>
            <a:r>
              <a:rPr lang="en-US" sz="3599" dirty="0" err="1">
                <a:solidFill>
                  <a:srgbClr val="FFFFFF"/>
                </a:solidFill>
                <a:latin typeface="Roboto Condensed Bold"/>
              </a:rPr>
              <a:t>bài</a:t>
            </a:r>
            <a:r>
              <a:rPr lang="en-US" sz="3599" dirty="0">
                <a:solidFill>
                  <a:srgbClr val="FFFFFF"/>
                </a:solidFill>
                <a:latin typeface="Roboto Condensed Bold"/>
              </a:rPr>
              <a:t> </a:t>
            </a:r>
            <a:r>
              <a:rPr lang="en-US" sz="3599" dirty="0" err="1">
                <a:solidFill>
                  <a:srgbClr val="FFFFFF"/>
                </a:solidFill>
                <a:latin typeface="Roboto Condensed Bold"/>
              </a:rPr>
              <a:t>thơ</a:t>
            </a:r>
            <a:r>
              <a:rPr lang="en-US" sz="3599" dirty="0">
                <a:solidFill>
                  <a:srgbClr val="FFFFFF"/>
                </a:solidFill>
                <a:latin typeface="Roboto Condensed Bold"/>
              </a:rPr>
              <a:t> </a:t>
            </a:r>
            <a:r>
              <a:rPr lang="en-US" sz="3599" dirty="0" err="1">
                <a:solidFill>
                  <a:srgbClr val="FFFFFF"/>
                </a:solidFill>
                <a:latin typeface="Roboto Condensed Bold"/>
              </a:rPr>
              <a:t>thần</a:t>
            </a:r>
            <a:r>
              <a:rPr lang="en-US" sz="3599" dirty="0">
                <a:solidFill>
                  <a:srgbClr val="FFFFFF"/>
                </a:solidFill>
                <a:latin typeface="Roboto Condensed Bold"/>
              </a:rPr>
              <a:t>: </a:t>
            </a:r>
          </a:p>
          <a:p>
            <a:pPr algn="just">
              <a:lnSpc>
                <a:spcPts val="5039"/>
              </a:lnSpc>
            </a:pPr>
            <a:r>
              <a:rPr lang="en-US" sz="3599" dirty="0">
                <a:solidFill>
                  <a:srgbClr val="FFFFFF"/>
                </a:solidFill>
                <a:latin typeface="Roboto Condensed"/>
              </a:rPr>
              <a:t>            + </a:t>
            </a:r>
            <a:r>
              <a:rPr lang="en-US" sz="3599" dirty="0" err="1">
                <a:solidFill>
                  <a:srgbClr val="FFFFFF"/>
                </a:solidFill>
                <a:latin typeface="Roboto Condensed"/>
              </a:rPr>
              <a:t>Gắn</a:t>
            </a:r>
            <a:r>
              <a:rPr lang="en-US" sz="3599" dirty="0">
                <a:solidFill>
                  <a:srgbClr val="FFFFFF"/>
                </a:solidFill>
                <a:latin typeface="Roboto Condensed"/>
              </a:rPr>
              <a:t> </a:t>
            </a:r>
            <a:r>
              <a:rPr lang="en-US" sz="3599" dirty="0" err="1">
                <a:solidFill>
                  <a:srgbClr val="FFFFFF"/>
                </a:solidFill>
                <a:latin typeface="Roboto Condensed"/>
              </a:rPr>
              <a:t>liền</a:t>
            </a:r>
            <a:r>
              <a:rPr lang="en-US" sz="3599" dirty="0">
                <a:solidFill>
                  <a:srgbClr val="FFFFFF"/>
                </a:solidFill>
                <a:latin typeface="Roboto Condensed"/>
              </a:rPr>
              <a:t> </a:t>
            </a:r>
            <a:r>
              <a:rPr lang="en-US" sz="3599" dirty="0" err="1">
                <a:solidFill>
                  <a:srgbClr val="FFFFFF"/>
                </a:solidFill>
                <a:latin typeface="Roboto Condensed"/>
              </a:rPr>
              <a:t>với</a:t>
            </a:r>
            <a:r>
              <a:rPr lang="en-US" sz="3599" dirty="0">
                <a:solidFill>
                  <a:srgbClr val="FFFFFF"/>
                </a:solidFill>
                <a:latin typeface="Roboto Condensed"/>
              </a:rPr>
              <a:t> </a:t>
            </a:r>
            <a:r>
              <a:rPr lang="en-US" sz="3599" dirty="0" err="1">
                <a:solidFill>
                  <a:srgbClr val="FFFFFF"/>
                </a:solidFill>
                <a:latin typeface="Roboto Condensed"/>
              </a:rPr>
              <a:t>truyền</a:t>
            </a:r>
            <a:r>
              <a:rPr lang="en-US" sz="3599" dirty="0">
                <a:solidFill>
                  <a:srgbClr val="FFFFFF"/>
                </a:solidFill>
                <a:latin typeface="Roboto Condensed"/>
              </a:rPr>
              <a:t> </a:t>
            </a:r>
            <a:r>
              <a:rPr lang="en-US" sz="3599" dirty="0" err="1">
                <a:solidFill>
                  <a:srgbClr val="FFFFFF"/>
                </a:solidFill>
                <a:latin typeface="Roboto Condensed"/>
              </a:rPr>
              <a:t>thuyết</a:t>
            </a:r>
            <a:r>
              <a:rPr lang="en-US" sz="3599" dirty="0">
                <a:solidFill>
                  <a:srgbClr val="FFFFFF"/>
                </a:solidFill>
                <a:latin typeface="Roboto Condensed"/>
              </a:rPr>
              <a:t> </a:t>
            </a:r>
            <a:r>
              <a:rPr lang="en-US" sz="3599" dirty="0" err="1">
                <a:solidFill>
                  <a:srgbClr val="FFFFFF"/>
                </a:solidFill>
                <a:latin typeface="Roboto Condensed"/>
              </a:rPr>
              <a:t>thần</a:t>
            </a:r>
            <a:r>
              <a:rPr lang="en-US" sz="3599" dirty="0">
                <a:solidFill>
                  <a:srgbClr val="FFFFFF"/>
                </a:solidFill>
                <a:latin typeface="Roboto Condensed"/>
              </a:rPr>
              <a:t> </a:t>
            </a:r>
            <a:r>
              <a:rPr lang="en-US" sz="3599" dirty="0" err="1">
                <a:solidFill>
                  <a:srgbClr val="FFFFFF"/>
                </a:solidFill>
                <a:latin typeface="Roboto Condensed"/>
              </a:rPr>
              <a:t>linh</a:t>
            </a:r>
            <a:r>
              <a:rPr lang="en-US" sz="3599" dirty="0">
                <a:solidFill>
                  <a:srgbClr val="FFFFFF"/>
                </a:solidFill>
                <a:latin typeface="Roboto Condensed"/>
              </a:rPr>
              <a:t> </a:t>
            </a:r>
          </a:p>
          <a:p>
            <a:pPr algn="just">
              <a:lnSpc>
                <a:spcPts val="5039"/>
              </a:lnSpc>
            </a:pPr>
            <a:r>
              <a:rPr lang="en-US" sz="3599" dirty="0">
                <a:solidFill>
                  <a:srgbClr val="FFFFFF"/>
                </a:solidFill>
                <a:latin typeface="Roboto Condensed"/>
              </a:rPr>
              <a:t>            + </a:t>
            </a:r>
            <a:r>
              <a:rPr lang="en-US" sz="3599" dirty="0" err="1">
                <a:solidFill>
                  <a:srgbClr val="FFFFFF"/>
                </a:solidFill>
                <a:latin typeface="Roboto Condensed"/>
              </a:rPr>
              <a:t>Có</a:t>
            </a:r>
            <a:r>
              <a:rPr lang="en-US" sz="3599" dirty="0">
                <a:solidFill>
                  <a:srgbClr val="FFFFFF"/>
                </a:solidFill>
                <a:latin typeface="Roboto Condensed"/>
              </a:rPr>
              <a:t> </a:t>
            </a:r>
            <a:r>
              <a:rPr lang="en-US" sz="3599" dirty="0" err="1">
                <a:solidFill>
                  <a:srgbClr val="FFFFFF"/>
                </a:solidFill>
                <a:latin typeface="Roboto Condensed"/>
              </a:rPr>
              <a:t>sự</a:t>
            </a:r>
            <a:r>
              <a:rPr lang="en-US" sz="3599" dirty="0">
                <a:solidFill>
                  <a:srgbClr val="FFFFFF"/>
                </a:solidFill>
                <a:latin typeface="Roboto Condensed"/>
              </a:rPr>
              <a:t> </a:t>
            </a:r>
            <a:r>
              <a:rPr lang="en-US" sz="3599" dirty="0" err="1">
                <a:solidFill>
                  <a:srgbClr val="FFFFFF"/>
                </a:solidFill>
                <a:latin typeface="Roboto Condensed"/>
              </a:rPr>
              <a:t>tác</a:t>
            </a:r>
            <a:r>
              <a:rPr lang="en-US" sz="3599" dirty="0">
                <a:solidFill>
                  <a:srgbClr val="FFFFFF"/>
                </a:solidFill>
                <a:latin typeface="Roboto Condensed"/>
              </a:rPr>
              <a:t> </a:t>
            </a:r>
            <a:r>
              <a:rPr lang="en-US" sz="3599" dirty="0" err="1">
                <a:solidFill>
                  <a:srgbClr val="FFFFFF"/>
                </a:solidFill>
                <a:latin typeface="Roboto Condensed"/>
              </a:rPr>
              <a:t>động</a:t>
            </a:r>
            <a:r>
              <a:rPr lang="en-US" sz="3599" dirty="0">
                <a:solidFill>
                  <a:srgbClr val="FFFFFF"/>
                </a:solidFill>
                <a:latin typeface="Roboto Condensed"/>
              </a:rPr>
              <a:t> </a:t>
            </a:r>
            <a:r>
              <a:rPr lang="en-US" sz="3599" dirty="0" err="1">
                <a:solidFill>
                  <a:srgbClr val="FFFFFF"/>
                </a:solidFill>
                <a:latin typeface="Roboto Condensed"/>
              </a:rPr>
              <a:t>lớn</a:t>
            </a:r>
            <a:r>
              <a:rPr lang="en-US" sz="3599" dirty="0">
                <a:solidFill>
                  <a:srgbClr val="FFFFFF"/>
                </a:solidFill>
                <a:latin typeface="Roboto Condensed"/>
              </a:rPr>
              <a:t> </a:t>
            </a:r>
            <a:r>
              <a:rPr lang="en-US" sz="3599" dirty="0" err="1">
                <a:solidFill>
                  <a:srgbClr val="FFFFFF"/>
                </a:solidFill>
                <a:latin typeface="Roboto Condensed"/>
              </a:rPr>
              <a:t>lao</a:t>
            </a:r>
            <a:r>
              <a:rPr lang="en-US" sz="3599" dirty="0">
                <a:solidFill>
                  <a:srgbClr val="FFFFFF"/>
                </a:solidFill>
                <a:latin typeface="Roboto Condensed"/>
              </a:rPr>
              <a:t> </a:t>
            </a:r>
            <a:r>
              <a:rPr lang="en-US" sz="3599" dirty="0" err="1">
                <a:solidFill>
                  <a:srgbClr val="FFFFFF"/>
                </a:solidFill>
                <a:latin typeface="Roboto Condensed"/>
              </a:rPr>
              <a:t>tới</a:t>
            </a:r>
            <a:r>
              <a:rPr lang="en-US" sz="3599" dirty="0">
                <a:solidFill>
                  <a:srgbClr val="FFFFFF"/>
                </a:solidFill>
                <a:latin typeface="Roboto Condensed"/>
              </a:rPr>
              <a:t> </a:t>
            </a:r>
            <a:r>
              <a:rPr lang="en-US" sz="3599" dirty="0" err="1">
                <a:solidFill>
                  <a:srgbClr val="FFFFFF"/>
                </a:solidFill>
                <a:latin typeface="Roboto Condensed"/>
              </a:rPr>
              <a:t>tinh</a:t>
            </a:r>
            <a:r>
              <a:rPr lang="en-US" sz="3599" dirty="0">
                <a:solidFill>
                  <a:srgbClr val="FFFFFF"/>
                </a:solidFill>
                <a:latin typeface="Roboto Condensed"/>
              </a:rPr>
              <a:t> </a:t>
            </a:r>
            <a:r>
              <a:rPr lang="en-US" sz="3599" dirty="0" err="1">
                <a:solidFill>
                  <a:srgbClr val="FFFFFF"/>
                </a:solidFill>
                <a:latin typeface="Roboto Condensed"/>
              </a:rPr>
              <a:t>thần</a:t>
            </a:r>
            <a:r>
              <a:rPr lang="en-US" sz="3599" dirty="0">
                <a:solidFill>
                  <a:srgbClr val="FFFFFF"/>
                </a:solidFill>
                <a:latin typeface="Roboto Condensed"/>
              </a:rPr>
              <a:t> </a:t>
            </a:r>
            <a:r>
              <a:rPr lang="en-US" sz="3599" dirty="0" err="1">
                <a:solidFill>
                  <a:srgbClr val="FFFFFF"/>
                </a:solidFill>
                <a:latin typeface="Roboto Condensed"/>
              </a:rPr>
              <a:t>dân</a:t>
            </a:r>
            <a:r>
              <a:rPr lang="en-US" sz="3599" dirty="0">
                <a:solidFill>
                  <a:srgbClr val="FFFFFF"/>
                </a:solidFill>
                <a:latin typeface="Roboto Condensed"/>
              </a:rPr>
              <a:t> </a:t>
            </a:r>
            <a:r>
              <a:rPr lang="en-US" sz="3599" dirty="0" err="1">
                <a:solidFill>
                  <a:srgbClr val="FFFFFF"/>
                </a:solidFill>
                <a:latin typeface="Roboto Condensed"/>
              </a:rPr>
              <a:t>tộc</a:t>
            </a:r>
            <a:r>
              <a:rPr lang="en-US" sz="3599" dirty="0">
                <a:solidFill>
                  <a:srgbClr val="FFFFFF"/>
                </a:solidFill>
                <a:latin typeface="Roboto Condensed"/>
              </a:rPr>
              <a:t> </a:t>
            </a:r>
            <a:r>
              <a:rPr lang="en-US" sz="3599" dirty="0" err="1">
                <a:solidFill>
                  <a:srgbClr val="FFFFFF"/>
                </a:solidFill>
                <a:latin typeface="Roboto Condensed"/>
              </a:rPr>
              <a:t>ngàn</a:t>
            </a:r>
            <a:r>
              <a:rPr lang="en-US" sz="3599" dirty="0">
                <a:solidFill>
                  <a:srgbClr val="FFFFFF"/>
                </a:solidFill>
                <a:latin typeface="Roboto Condensed"/>
              </a:rPr>
              <a:t> </a:t>
            </a:r>
            <a:r>
              <a:rPr lang="en-US" sz="3599" dirty="0" err="1">
                <a:solidFill>
                  <a:srgbClr val="FFFFFF"/>
                </a:solidFill>
                <a:latin typeface="Roboto Condensed"/>
              </a:rPr>
              <a:t>đời</a:t>
            </a:r>
            <a:r>
              <a:rPr lang="en-US" sz="3599" dirty="0">
                <a:solidFill>
                  <a:srgbClr val="FFFFFF"/>
                </a:solidFill>
                <a:latin typeface="Roboto Condensed"/>
              </a:rPr>
              <a:t> </a:t>
            </a:r>
            <a:r>
              <a:rPr lang="en-US" sz="3599" dirty="0" err="1">
                <a:solidFill>
                  <a:srgbClr val="FFFFFF"/>
                </a:solidFill>
                <a:latin typeface="Roboto Condensed"/>
              </a:rPr>
              <a:t>của</a:t>
            </a:r>
            <a:r>
              <a:rPr lang="en-US" sz="3599" dirty="0">
                <a:solidFill>
                  <a:srgbClr val="FFFFFF"/>
                </a:solidFill>
                <a:latin typeface="Roboto Condensed"/>
              </a:rPr>
              <a:t> </a:t>
            </a:r>
            <a:r>
              <a:rPr lang="en-US" sz="3599" dirty="0" err="1">
                <a:solidFill>
                  <a:srgbClr val="FFFFFF"/>
                </a:solidFill>
                <a:latin typeface="Roboto Condensed"/>
              </a:rPr>
              <a:t>đất</a:t>
            </a:r>
            <a:r>
              <a:rPr lang="en-US" sz="3599" dirty="0">
                <a:solidFill>
                  <a:srgbClr val="FFFFFF"/>
                </a:solidFill>
                <a:latin typeface="Roboto Condensed"/>
              </a:rPr>
              <a:t> </a:t>
            </a:r>
            <a:r>
              <a:rPr lang="en-US" sz="3599" dirty="0" err="1">
                <a:solidFill>
                  <a:srgbClr val="FFFFFF"/>
                </a:solidFill>
                <a:latin typeface="Roboto Condensed"/>
              </a:rPr>
              <a:t>nước</a:t>
            </a:r>
            <a:r>
              <a:rPr lang="en-US" sz="3599" dirty="0">
                <a:solidFill>
                  <a:srgbClr val="FFFFFF"/>
                </a:solidFill>
                <a:latin typeface="Roboto Condensed"/>
              </a:rPr>
              <a:t> ta </a:t>
            </a:r>
          </a:p>
          <a:p>
            <a:pPr algn="just">
              <a:lnSpc>
                <a:spcPts val="5039"/>
              </a:lnSpc>
            </a:pPr>
            <a:r>
              <a:rPr lang="en-US" sz="3599" dirty="0">
                <a:solidFill>
                  <a:srgbClr val="FFFFFF"/>
                </a:solidFill>
                <a:latin typeface="Roboto Condensed"/>
              </a:rPr>
              <a:t>*</a:t>
            </a:r>
            <a:r>
              <a:rPr lang="en-US" sz="3599" dirty="0">
                <a:solidFill>
                  <a:srgbClr val="FFFFFF"/>
                </a:solidFill>
                <a:latin typeface="Roboto Condensed Bold"/>
              </a:rPr>
              <a:t> </a:t>
            </a:r>
            <a:r>
              <a:rPr lang="en-US" sz="3599" dirty="0" err="1">
                <a:solidFill>
                  <a:srgbClr val="FFFFFF"/>
                </a:solidFill>
                <a:latin typeface="Roboto Condensed Bold"/>
              </a:rPr>
              <a:t>Kết</a:t>
            </a:r>
            <a:r>
              <a:rPr lang="en-US" sz="3599" dirty="0">
                <a:solidFill>
                  <a:srgbClr val="FFFFFF"/>
                </a:solidFill>
                <a:latin typeface="Roboto Condensed Bold"/>
              </a:rPr>
              <a:t> </a:t>
            </a:r>
            <a:r>
              <a:rPr lang="en-US" sz="3599" dirty="0" err="1">
                <a:solidFill>
                  <a:srgbClr val="FFFFFF"/>
                </a:solidFill>
                <a:latin typeface="Roboto Condensed Bold"/>
              </a:rPr>
              <a:t>đoạn</a:t>
            </a:r>
            <a:r>
              <a:rPr lang="en-US" sz="3599" dirty="0">
                <a:solidFill>
                  <a:srgbClr val="FFFFFF"/>
                </a:solidFill>
                <a:latin typeface="Roboto Condensed Bold"/>
              </a:rPr>
              <a:t>: </a:t>
            </a:r>
            <a:r>
              <a:rPr lang="en-US" sz="3599" dirty="0" err="1">
                <a:solidFill>
                  <a:srgbClr val="FFFFFF"/>
                </a:solidFill>
                <a:latin typeface="Roboto Condensed"/>
              </a:rPr>
              <a:t>Khẳng</a:t>
            </a:r>
            <a:r>
              <a:rPr lang="en-US" sz="3599" dirty="0">
                <a:solidFill>
                  <a:srgbClr val="FFFFFF"/>
                </a:solidFill>
                <a:latin typeface="Roboto Condensed"/>
              </a:rPr>
              <a:t> </a:t>
            </a:r>
            <a:r>
              <a:rPr lang="en-US" sz="3599" dirty="0" err="1">
                <a:solidFill>
                  <a:srgbClr val="FFFFFF"/>
                </a:solidFill>
                <a:latin typeface="Roboto Condensed"/>
              </a:rPr>
              <a:t>định</a:t>
            </a:r>
            <a:r>
              <a:rPr lang="en-US" sz="3599" dirty="0">
                <a:solidFill>
                  <a:srgbClr val="FFFFFF"/>
                </a:solidFill>
                <a:latin typeface="Roboto Condensed"/>
              </a:rPr>
              <a:t> </a:t>
            </a:r>
            <a:r>
              <a:rPr lang="en-US" sz="3599" dirty="0" err="1">
                <a:solidFill>
                  <a:srgbClr val="FFFFFF"/>
                </a:solidFill>
                <a:latin typeface="Roboto Condensed"/>
              </a:rPr>
              <a:t>vị</a:t>
            </a:r>
            <a:r>
              <a:rPr lang="en-US" sz="3599" dirty="0">
                <a:solidFill>
                  <a:srgbClr val="FFFFFF"/>
                </a:solidFill>
                <a:latin typeface="Roboto Condensed"/>
              </a:rPr>
              <a:t> </a:t>
            </a:r>
            <a:r>
              <a:rPr lang="en-US" sz="3599" dirty="0" err="1">
                <a:solidFill>
                  <a:srgbClr val="FFFFFF"/>
                </a:solidFill>
                <a:latin typeface="Roboto Condensed"/>
              </a:rPr>
              <a:t>trí</a:t>
            </a:r>
            <a:r>
              <a:rPr lang="en-US" sz="3599" dirty="0">
                <a:solidFill>
                  <a:srgbClr val="FFFFFF"/>
                </a:solidFill>
                <a:latin typeface="Roboto Condensed"/>
              </a:rPr>
              <a:t> </a:t>
            </a:r>
            <a:r>
              <a:rPr lang="en-US" sz="3599" dirty="0" err="1">
                <a:solidFill>
                  <a:srgbClr val="FFFFFF"/>
                </a:solidFill>
                <a:latin typeface="Roboto Condensed"/>
              </a:rPr>
              <a:t>của</a:t>
            </a:r>
            <a:r>
              <a:rPr lang="en-US" sz="3599" dirty="0">
                <a:solidFill>
                  <a:srgbClr val="FFFFFF"/>
                </a:solidFill>
                <a:latin typeface="Roboto Condensed"/>
              </a:rPr>
              <a:t> </a:t>
            </a:r>
            <a:r>
              <a:rPr lang="en-US" sz="3599" dirty="0" err="1">
                <a:solidFill>
                  <a:srgbClr val="FFFFFF"/>
                </a:solidFill>
                <a:latin typeface="Roboto Condensed"/>
              </a:rPr>
              <a:t>bài</a:t>
            </a:r>
            <a:r>
              <a:rPr lang="en-US" sz="3599" dirty="0">
                <a:solidFill>
                  <a:srgbClr val="FFFFFF"/>
                </a:solidFill>
                <a:latin typeface="Roboto Condensed"/>
              </a:rPr>
              <a:t> </a:t>
            </a:r>
            <a:r>
              <a:rPr lang="en-US" sz="3599" dirty="0" err="1">
                <a:solidFill>
                  <a:srgbClr val="FFFFFF"/>
                </a:solidFill>
                <a:latin typeface="Roboto Condensed"/>
              </a:rPr>
              <a:t>thơ</a:t>
            </a:r>
            <a:r>
              <a:rPr lang="en-US" sz="3599" dirty="0">
                <a:solidFill>
                  <a:srgbClr val="FFFFFF"/>
                </a:solidFill>
                <a:latin typeface="Roboto Condensed"/>
              </a:rPr>
              <a:t> </a:t>
            </a:r>
            <a:r>
              <a:rPr lang="en-US" sz="3599" dirty="0" err="1">
                <a:solidFill>
                  <a:srgbClr val="FFFFFF"/>
                </a:solidFill>
                <a:latin typeface="Roboto Condensed"/>
              </a:rPr>
              <a:t>trong</a:t>
            </a:r>
            <a:r>
              <a:rPr lang="en-US" sz="3599" dirty="0">
                <a:solidFill>
                  <a:srgbClr val="FFFFFF"/>
                </a:solidFill>
                <a:latin typeface="Roboto Condensed"/>
              </a:rPr>
              <a:t> </a:t>
            </a:r>
            <a:r>
              <a:rPr lang="en-US" sz="3599" dirty="0" err="1">
                <a:solidFill>
                  <a:srgbClr val="FFFFFF"/>
                </a:solidFill>
                <a:latin typeface="Roboto Condensed"/>
              </a:rPr>
              <a:t>nền</a:t>
            </a:r>
            <a:r>
              <a:rPr lang="en-US" sz="3599" dirty="0">
                <a:solidFill>
                  <a:srgbClr val="FFFFFF"/>
                </a:solidFill>
                <a:latin typeface="Roboto Condensed"/>
              </a:rPr>
              <a:t> </a:t>
            </a:r>
            <a:r>
              <a:rPr lang="en-US" sz="3599" dirty="0" err="1">
                <a:solidFill>
                  <a:srgbClr val="FFFFFF"/>
                </a:solidFill>
                <a:latin typeface="Roboto Condensed"/>
              </a:rPr>
              <a:t>văn</a:t>
            </a:r>
            <a:r>
              <a:rPr lang="en-US" sz="3599" dirty="0">
                <a:solidFill>
                  <a:srgbClr val="FFFFFF"/>
                </a:solidFill>
                <a:latin typeface="Roboto Condensed"/>
              </a:rPr>
              <a:t> </a:t>
            </a:r>
            <a:r>
              <a:rPr lang="en-US" sz="3599" dirty="0" err="1">
                <a:solidFill>
                  <a:srgbClr val="FFFFFF"/>
                </a:solidFill>
                <a:latin typeface="Roboto Condensed"/>
              </a:rPr>
              <a:t>học</a:t>
            </a:r>
            <a:r>
              <a:rPr lang="en-US" sz="3599" dirty="0">
                <a:solidFill>
                  <a:srgbClr val="FFFFFF"/>
                </a:solidFill>
                <a:latin typeface="Roboto Condensed"/>
              </a:rPr>
              <a:t> </a:t>
            </a:r>
            <a:r>
              <a:rPr lang="en-US" sz="3599" dirty="0" err="1">
                <a:solidFill>
                  <a:srgbClr val="FFFFFF"/>
                </a:solidFill>
                <a:latin typeface="Roboto Condensed"/>
              </a:rPr>
              <a:t>dân</a:t>
            </a:r>
            <a:r>
              <a:rPr lang="en-US" sz="3599" dirty="0">
                <a:solidFill>
                  <a:srgbClr val="FFFFFF"/>
                </a:solidFill>
                <a:latin typeface="Roboto Condensed"/>
              </a:rPr>
              <a:t> </a:t>
            </a:r>
            <a:r>
              <a:rPr lang="en-US" sz="3599" dirty="0" err="1">
                <a:solidFill>
                  <a:srgbClr val="FFFFFF"/>
                </a:solidFill>
                <a:latin typeface="Roboto Condensed"/>
              </a:rPr>
              <a:t>tộc</a:t>
            </a:r>
            <a:endParaRPr lang="en-US" sz="3599" dirty="0">
              <a:solidFill>
                <a:srgbClr val="FFFFFF"/>
              </a:solidFill>
              <a:latin typeface="Roboto Condensed"/>
            </a:endParaRPr>
          </a:p>
        </p:txBody>
      </p:sp>
      <p:sp>
        <p:nvSpPr>
          <p:cNvPr id="6" name="Freeform 6"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2"/>
            <a:stretch>
              <a:fillRect r="-57559" b="-80311"/>
            </a:stretch>
          </a:blipFill>
        </p:spPr>
        <p:txBody>
          <a:bodyPr/>
          <a:lstStyle/>
          <a:p>
            <a:endParaRPr lang="en-US"/>
          </a:p>
        </p:txBody>
      </p:sp>
      <p:sp>
        <p:nvSpPr>
          <p:cNvPr id="7" name="Freeform 7"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2"/>
            <a:stretch>
              <a:fillRect r="-57559" b="-80311"/>
            </a:stretch>
          </a:blipFill>
        </p:spPr>
        <p:txBody>
          <a:bodyPr/>
          <a:lstStyle/>
          <a:p>
            <a:endParaRPr lang="en-US"/>
          </a:p>
        </p:txBody>
      </p:sp>
      <p:grpSp>
        <p:nvGrpSpPr>
          <p:cNvPr id="8" name="Group 8"/>
          <p:cNvGrpSpPr/>
          <p:nvPr/>
        </p:nvGrpSpPr>
        <p:grpSpPr>
          <a:xfrm>
            <a:off x="-1467833" y="0"/>
            <a:ext cx="21945600" cy="338328"/>
            <a:chOff x="0" y="0"/>
            <a:chExt cx="29260800" cy="451104"/>
          </a:xfrm>
        </p:grpSpPr>
        <p:sp>
          <p:nvSpPr>
            <p:cNvPr id="9" name="Freeform 9"/>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2" name="Group 12"/>
          <p:cNvGrpSpPr/>
          <p:nvPr/>
        </p:nvGrpSpPr>
        <p:grpSpPr>
          <a:xfrm>
            <a:off x="-1828800" y="9810750"/>
            <a:ext cx="21945600" cy="338328"/>
            <a:chOff x="0" y="0"/>
            <a:chExt cx="29260800" cy="451104"/>
          </a:xfrm>
        </p:grpSpPr>
        <p:sp>
          <p:nvSpPr>
            <p:cNvPr id="13" name="Freeform 13"/>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arn(inVertical)">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barn(inVertical)">
                                      <p:cBhvr>
                                        <p:cTn id="39" dur="500"/>
                                        <p:tgtEl>
                                          <p:spTgt spid="5">
                                            <p:txEl>
                                              <p:pRg st="7" end="7"/>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barn(inVertical)">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barn(inVertical)">
                                      <p:cBhvr>
                                        <p:cTn id="4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Freeform 2" descr="preencoded.png"/>
          <p:cNvSpPr/>
          <p:nvPr/>
        </p:nvSpPr>
        <p:spPr>
          <a:xfrm>
            <a:off x="0" y="0"/>
            <a:ext cx="18290286" cy="10287000"/>
          </a:xfrm>
          <a:custGeom>
            <a:avLst/>
            <a:gdLst/>
            <a:ahLst/>
            <a:cxnLst/>
            <a:rect l="l" t="t" r="r" b="b"/>
            <a:pathLst>
              <a:path w="18290286" h="10287000">
                <a:moveTo>
                  <a:pt x="0" y="0"/>
                </a:moveTo>
                <a:lnTo>
                  <a:pt x="18290286" y="0"/>
                </a:lnTo>
                <a:lnTo>
                  <a:pt x="18290286" y="10287000"/>
                </a:lnTo>
                <a:lnTo>
                  <a:pt x="0" y="10287000"/>
                </a:lnTo>
                <a:lnTo>
                  <a:pt x="0" y="0"/>
                </a:lnTo>
                <a:close/>
              </a:path>
            </a:pathLst>
          </a:custGeom>
          <a:blipFill>
            <a:blip r:embed="rId2"/>
            <a:stretch>
              <a:fillRect b="-12"/>
            </a:stretch>
          </a:blipFill>
        </p:spPr>
        <p:txBody>
          <a:bodyPr/>
          <a:lstStyle/>
          <a:p>
            <a:endParaRPr lang="en-US"/>
          </a:p>
        </p:txBody>
      </p:sp>
      <p:grpSp>
        <p:nvGrpSpPr>
          <p:cNvPr id="3" name="Group 3"/>
          <p:cNvGrpSpPr/>
          <p:nvPr/>
        </p:nvGrpSpPr>
        <p:grpSpPr>
          <a:xfrm>
            <a:off x="377610" y="2282891"/>
            <a:ext cx="11640751" cy="6975409"/>
            <a:chOff x="0" y="0"/>
            <a:chExt cx="2836764" cy="1699855"/>
          </a:xfrm>
        </p:grpSpPr>
        <p:sp>
          <p:nvSpPr>
            <p:cNvPr id="4" name="Freeform 4"/>
            <p:cNvSpPr/>
            <p:nvPr/>
          </p:nvSpPr>
          <p:spPr>
            <a:xfrm>
              <a:off x="0" y="0"/>
              <a:ext cx="2836764" cy="1699855"/>
            </a:xfrm>
            <a:custGeom>
              <a:avLst/>
              <a:gdLst/>
              <a:ahLst/>
              <a:cxnLst/>
              <a:rect l="l" t="t" r="r" b="b"/>
              <a:pathLst>
                <a:path w="2836764" h="1699855">
                  <a:moveTo>
                    <a:pt x="0" y="0"/>
                  </a:moveTo>
                  <a:lnTo>
                    <a:pt x="2836764" y="0"/>
                  </a:lnTo>
                  <a:lnTo>
                    <a:pt x="2836764" y="1699855"/>
                  </a:lnTo>
                  <a:lnTo>
                    <a:pt x="0" y="1699855"/>
                  </a:lnTo>
                  <a:close/>
                </a:path>
              </a:pathLst>
            </a:custGeom>
            <a:solidFill>
              <a:srgbClr val="2A3D43"/>
            </a:solidFill>
          </p:spPr>
          <p:txBody>
            <a:bodyPr/>
            <a:lstStyle/>
            <a:p>
              <a:endParaRPr lang="en-US"/>
            </a:p>
          </p:txBody>
        </p:sp>
        <p:sp>
          <p:nvSpPr>
            <p:cNvPr id="5" name="TextBox 5"/>
            <p:cNvSpPr txBox="1"/>
            <p:nvPr/>
          </p:nvSpPr>
          <p:spPr>
            <a:xfrm>
              <a:off x="0" y="-38100"/>
              <a:ext cx="2836764" cy="173795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flipH="1">
            <a:off x="8666214" y="-1821473"/>
            <a:ext cx="13958405" cy="10390288"/>
          </a:xfrm>
          <a:custGeom>
            <a:avLst/>
            <a:gdLst/>
            <a:ahLst/>
            <a:cxnLst/>
            <a:rect l="l" t="t" r="r" b="b"/>
            <a:pathLst>
              <a:path w="13958405" h="10390288">
                <a:moveTo>
                  <a:pt x="13958405" y="0"/>
                </a:moveTo>
                <a:lnTo>
                  <a:pt x="0" y="0"/>
                </a:lnTo>
                <a:lnTo>
                  <a:pt x="0" y="10390288"/>
                </a:lnTo>
                <a:lnTo>
                  <a:pt x="13958405" y="10390288"/>
                </a:lnTo>
                <a:lnTo>
                  <a:pt x="1395840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28700" y="5048250"/>
            <a:ext cx="9210053" cy="2407387"/>
          </a:xfrm>
          <a:prstGeom prst="rect">
            <a:avLst/>
          </a:prstGeom>
        </p:spPr>
        <p:txBody>
          <a:bodyPr lIns="0" tIns="0" rIns="0" bIns="0" rtlCol="0" anchor="t">
            <a:spAutoFit/>
          </a:bodyPr>
          <a:lstStyle/>
          <a:p>
            <a:pPr algn="ctr">
              <a:lnSpc>
                <a:spcPts val="6434"/>
              </a:lnSpc>
            </a:pPr>
            <a:r>
              <a:rPr lang="en-US" sz="4595" spc="4" dirty="0" err="1">
                <a:solidFill>
                  <a:srgbClr val="FFFFFF"/>
                </a:solidFill>
                <a:latin typeface="Roboto Condensed"/>
              </a:rPr>
              <a:t>Đọc</a:t>
            </a:r>
            <a:r>
              <a:rPr lang="en-US" sz="4595" spc="4" dirty="0">
                <a:solidFill>
                  <a:srgbClr val="FFFFFF"/>
                </a:solidFill>
                <a:latin typeface="Roboto Condensed"/>
              </a:rPr>
              <a:t> </a:t>
            </a:r>
            <a:r>
              <a:rPr lang="en-US" sz="4595" spc="4" dirty="0" err="1">
                <a:solidFill>
                  <a:srgbClr val="FFFFFF"/>
                </a:solidFill>
                <a:latin typeface="Roboto Condensed"/>
              </a:rPr>
              <a:t>hiểu</a:t>
            </a:r>
            <a:r>
              <a:rPr lang="en-US" sz="4595" spc="4" dirty="0">
                <a:solidFill>
                  <a:srgbClr val="FFFFFF"/>
                </a:solidFill>
                <a:latin typeface="Roboto Condensed"/>
              </a:rPr>
              <a:t> </a:t>
            </a:r>
            <a:r>
              <a:rPr lang="en-US" sz="4595" spc="4" dirty="0" err="1">
                <a:solidFill>
                  <a:srgbClr val="FFFFFF"/>
                </a:solidFill>
                <a:latin typeface="Roboto Condensed"/>
              </a:rPr>
              <a:t>văn</a:t>
            </a:r>
            <a:r>
              <a:rPr lang="en-US" sz="4595" spc="4" dirty="0">
                <a:solidFill>
                  <a:srgbClr val="FFFFFF"/>
                </a:solidFill>
                <a:latin typeface="Roboto Condensed"/>
              </a:rPr>
              <a:t> </a:t>
            </a:r>
            <a:r>
              <a:rPr lang="en-US" sz="4595" spc="4" dirty="0" err="1">
                <a:solidFill>
                  <a:srgbClr val="FFFFFF"/>
                </a:solidFill>
                <a:latin typeface="Roboto Condensed"/>
              </a:rPr>
              <a:t>bản</a:t>
            </a:r>
            <a:r>
              <a:rPr lang="en-US" sz="4595" spc="4" dirty="0">
                <a:solidFill>
                  <a:srgbClr val="FFFFFF"/>
                </a:solidFill>
                <a:latin typeface="Roboto Condensed"/>
              </a:rPr>
              <a:t>: </a:t>
            </a:r>
            <a:r>
              <a:rPr lang="en-US" sz="4595" spc="4" dirty="0" err="1">
                <a:solidFill>
                  <a:srgbClr val="FFFFFF"/>
                </a:solidFill>
                <a:latin typeface="Roboto Condensed Italics"/>
              </a:rPr>
              <a:t>Khóc</a:t>
            </a:r>
            <a:r>
              <a:rPr lang="en-US" sz="4595" spc="4" dirty="0">
                <a:solidFill>
                  <a:srgbClr val="FFFFFF"/>
                </a:solidFill>
                <a:latin typeface="Roboto Condensed Italics"/>
              </a:rPr>
              <a:t> Dương </a:t>
            </a:r>
            <a:r>
              <a:rPr lang="en-US" sz="4595" spc="4" dirty="0" err="1">
                <a:solidFill>
                  <a:srgbClr val="FFFFFF"/>
                </a:solidFill>
                <a:latin typeface="Roboto Condensed Italics"/>
              </a:rPr>
              <a:t>Khuê</a:t>
            </a:r>
            <a:r>
              <a:rPr lang="en-US" sz="4595" spc="4" dirty="0">
                <a:solidFill>
                  <a:srgbClr val="FFFFFF"/>
                </a:solidFill>
                <a:latin typeface="Roboto Condensed Italics"/>
              </a:rPr>
              <a:t> </a:t>
            </a:r>
            <a:r>
              <a:rPr lang="en-US" sz="4595" spc="4" dirty="0">
                <a:solidFill>
                  <a:srgbClr val="FFFFFF"/>
                </a:solidFill>
                <a:latin typeface="Roboto Condensed"/>
              </a:rPr>
              <a:t>(</a:t>
            </a:r>
            <a:r>
              <a:rPr lang="en-US" sz="4595" spc="4" dirty="0" err="1">
                <a:solidFill>
                  <a:srgbClr val="FFFFFF"/>
                </a:solidFill>
                <a:latin typeface="Roboto Condensed"/>
              </a:rPr>
              <a:t>đọc</a:t>
            </a:r>
            <a:r>
              <a:rPr lang="en-US" sz="4595" spc="4" dirty="0">
                <a:solidFill>
                  <a:srgbClr val="FFFFFF"/>
                </a:solidFill>
                <a:latin typeface="Roboto Condensed"/>
              </a:rPr>
              <a:t> và </a:t>
            </a:r>
            <a:r>
              <a:rPr lang="en-US" sz="4595" spc="4" dirty="0" err="1">
                <a:solidFill>
                  <a:srgbClr val="FFFFFF"/>
                </a:solidFill>
                <a:latin typeface="Roboto Condensed"/>
              </a:rPr>
              <a:t>tìm</a:t>
            </a:r>
            <a:r>
              <a:rPr lang="en-US" sz="4595" spc="4" dirty="0">
                <a:solidFill>
                  <a:srgbClr val="FFFFFF"/>
                </a:solidFill>
                <a:latin typeface="Roboto Condensed"/>
              </a:rPr>
              <a:t> </a:t>
            </a:r>
            <a:r>
              <a:rPr lang="en-US" sz="4595" spc="4" dirty="0" err="1">
                <a:solidFill>
                  <a:srgbClr val="FFFFFF"/>
                </a:solidFill>
                <a:latin typeface="Roboto Condensed"/>
              </a:rPr>
              <a:t>hiểu</a:t>
            </a:r>
            <a:r>
              <a:rPr lang="en-US" sz="4595" spc="4" dirty="0">
                <a:solidFill>
                  <a:srgbClr val="FFFFFF"/>
                </a:solidFill>
                <a:latin typeface="Roboto Condensed"/>
              </a:rPr>
              <a:t> </a:t>
            </a:r>
            <a:r>
              <a:rPr lang="en-US" sz="4595" spc="4" dirty="0" err="1">
                <a:solidFill>
                  <a:srgbClr val="FFFFFF"/>
                </a:solidFill>
                <a:latin typeface="Roboto Condensed"/>
              </a:rPr>
              <a:t>trước</a:t>
            </a:r>
            <a:r>
              <a:rPr lang="en-US" sz="4595" spc="4" dirty="0">
                <a:solidFill>
                  <a:srgbClr val="FFFFFF"/>
                </a:solidFill>
                <a:latin typeface="Roboto Condensed"/>
              </a:rPr>
              <a:t> VB ở </a:t>
            </a:r>
            <a:r>
              <a:rPr lang="en-US" sz="4595" spc="4" dirty="0" err="1">
                <a:solidFill>
                  <a:srgbClr val="FFFFFF"/>
                </a:solidFill>
                <a:latin typeface="Roboto Condensed"/>
              </a:rPr>
              <a:t>nhà</a:t>
            </a:r>
            <a:r>
              <a:rPr lang="en-US" sz="4595" spc="4" dirty="0">
                <a:solidFill>
                  <a:srgbClr val="FFFFFF"/>
                </a:solidFill>
                <a:latin typeface="Roboto Condensed"/>
              </a:rPr>
              <a:t> </a:t>
            </a:r>
            <a:r>
              <a:rPr lang="en-US" sz="4595" spc="4" dirty="0" err="1">
                <a:solidFill>
                  <a:srgbClr val="FFFFFF"/>
                </a:solidFill>
                <a:latin typeface="Roboto Condensed"/>
              </a:rPr>
              <a:t>để</a:t>
            </a:r>
            <a:r>
              <a:rPr lang="en-US" sz="4595" spc="4" dirty="0">
                <a:solidFill>
                  <a:srgbClr val="FFFFFF"/>
                </a:solidFill>
                <a:latin typeface="Roboto Condensed"/>
              </a:rPr>
              <a:t> </a:t>
            </a:r>
            <a:r>
              <a:rPr lang="en-US" sz="4595" spc="4" dirty="0" err="1">
                <a:solidFill>
                  <a:srgbClr val="FFFFFF"/>
                </a:solidFill>
                <a:latin typeface="Roboto Condensed"/>
              </a:rPr>
              <a:t>phục</a:t>
            </a:r>
            <a:r>
              <a:rPr lang="en-US" sz="4595" spc="4" dirty="0">
                <a:solidFill>
                  <a:srgbClr val="FFFFFF"/>
                </a:solidFill>
                <a:latin typeface="Roboto Condensed"/>
              </a:rPr>
              <a:t> </a:t>
            </a:r>
            <a:r>
              <a:rPr lang="en-US" sz="4595" spc="4" dirty="0" err="1">
                <a:solidFill>
                  <a:srgbClr val="FFFFFF"/>
                </a:solidFill>
                <a:latin typeface="Roboto Condensed"/>
              </a:rPr>
              <a:t>vụ</a:t>
            </a:r>
            <a:r>
              <a:rPr lang="en-US" sz="4595" spc="4" dirty="0">
                <a:solidFill>
                  <a:srgbClr val="FFFFFF"/>
                </a:solidFill>
                <a:latin typeface="Roboto Condensed"/>
              </a:rPr>
              <a:t> </a:t>
            </a:r>
            <a:r>
              <a:rPr lang="en-US" sz="4595" spc="4" dirty="0" err="1">
                <a:solidFill>
                  <a:srgbClr val="FFFFFF"/>
                </a:solidFill>
                <a:latin typeface="Roboto Condensed"/>
              </a:rPr>
              <a:t>cho</a:t>
            </a:r>
            <a:r>
              <a:rPr lang="en-US" sz="4595" spc="4" dirty="0">
                <a:solidFill>
                  <a:srgbClr val="FFFFFF"/>
                </a:solidFill>
                <a:latin typeface="Roboto Condensed"/>
              </a:rPr>
              <a:t> </a:t>
            </a:r>
            <a:r>
              <a:rPr lang="en-US" sz="4595" spc="4" dirty="0" err="1">
                <a:solidFill>
                  <a:srgbClr val="FFFFFF"/>
                </a:solidFill>
                <a:latin typeface="Roboto Condensed"/>
              </a:rPr>
              <a:t>buổi</a:t>
            </a:r>
            <a:r>
              <a:rPr lang="en-US" sz="4595" spc="4" dirty="0">
                <a:solidFill>
                  <a:srgbClr val="FFFFFF"/>
                </a:solidFill>
                <a:latin typeface="Roboto Condensed"/>
              </a:rPr>
              <a:t> </a:t>
            </a:r>
            <a:r>
              <a:rPr lang="en-US" sz="4595" spc="4" dirty="0" err="1">
                <a:solidFill>
                  <a:srgbClr val="FFFFFF"/>
                </a:solidFill>
                <a:latin typeface="Roboto Condensed"/>
              </a:rPr>
              <a:t>học</a:t>
            </a:r>
            <a:r>
              <a:rPr lang="en-US" sz="4595" spc="4" dirty="0">
                <a:solidFill>
                  <a:srgbClr val="FFFFFF"/>
                </a:solidFill>
                <a:latin typeface="Roboto Condensed"/>
              </a:rPr>
              <a:t> </a:t>
            </a:r>
            <a:r>
              <a:rPr lang="en-US" sz="4595" spc="4" dirty="0" err="1">
                <a:solidFill>
                  <a:srgbClr val="FFFFFF"/>
                </a:solidFill>
                <a:latin typeface="Roboto Condensed"/>
              </a:rPr>
              <a:t>sau</a:t>
            </a:r>
            <a:r>
              <a:rPr lang="en-US" sz="4595" spc="4" dirty="0">
                <a:solidFill>
                  <a:srgbClr val="FFFFFF"/>
                </a:solidFill>
                <a:latin typeface="Roboto Condensed"/>
              </a:rPr>
              <a:t>).</a:t>
            </a:r>
          </a:p>
        </p:txBody>
      </p:sp>
      <p:sp>
        <p:nvSpPr>
          <p:cNvPr id="8" name="TextBox 8"/>
          <p:cNvSpPr txBox="1"/>
          <p:nvPr/>
        </p:nvSpPr>
        <p:spPr>
          <a:xfrm>
            <a:off x="1028700" y="3240321"/>
            <a:ext cx="8410655" cy="1120195"/>
          </a:xfrm>
          <a:prstGeom prst="rect">
            <a:avLst/>
          </a:prstGeom>
        </p:spPr>
        <p:txBody>
          <a:bodyPr lIns="0" tIns="0" rIns="0" bIns="0" rtlCol="0" anchor="t">
            <a:spAutoFit/>
          </a:bodyPr>
          <a:lstStyle/>
          <a:p>
            <a:pPr algn="ctr">
              <a:lnSpc>
                <a:spcPts val="9131"/>
              </a:lnSpc>
            </a:pPr>
            <a:r>
              <a:rPr lang="en-US" sz="6522" dirty="0">
                <a:solidFill>
                  <a:srgbClr val="FFFFFF"/>
                </a:solidFill>
                <a:latin typeface="Fraunces Bold"/>
              </a:rPr>
              <a:t>5. VẬN DỤNG</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Freeform 2"/>
          <p:cNvSpPr/>
          <p:nvPr/>
        </p:nvSpPr>
        <p:spPr>
          <a:xfrm>
            <a:off x="15362515" y="7454860"/>
            <a:ext cx="2416754" cy="2416754"/>
          </a:xfrm>
          <a:custGeom>
            <a:avLst/>
            <a:gdLst/>
            <a:ahLst/>
            <a:cxnLst/>
            <a:rect l="l" t="t" r="r" b="b"/>
            <a:pathLst>
              <a:path w="2416754" h="2416754">
                <a:moveTo>
                  <a:pt x="0" y="0"/>
                </a:moveTo>
                <a:lnTo>
                  <a:pt x="2416754" y="0"/>
                </a:lnTo>
                <a:lnTo>
                  <a:pt x="2416754" y="2416754"/>
                </a:lnTo>
                <a:lnTo>
                  <a:pt x="0" y="24167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4741887" y="2582156"/>
            <a:ext cx="8804225" cy="2076450"/>
          </a:xfrm>
          <a:prstGeom prst="rect">
            <a:avLst/>
          </a:prstGeom>
        </p:spPr>
        <p:txBody>
          <a:bodyPr lIns="0" tIns="0" rIns="0" bIns="0" rtlCol="0" anchor="t">
            <a:spAutoFit/>
          </a:bodyPr>
          <a:lstStyle/>
          <a:p>
            <a:pPr algn="ctr">
              <a:lnSpc>
                <a:spcPts val="16800"/>
              </a:lnSpc>
            </a:pPr>
            <a:r>
              <a:rPr lang="en-US" sz="12000">
                <a:solidFill>
                  <a:srgbClr val="000000"/>
                </a:solidFill>
                <a:latin typeface="#9Slide05 Dear Saturday"/>
              </a:rPr>
              <a:t>Hẹn gặp lại!</a:t>
            </a:r>
          </a:p>
        </p:txBody>
      </p:sp>
      <p:sp>
        <p:nvSpPr>
          <p:cNvPr id="4" name="Freeform 4"/>
          <p:cNvSpPr/>
          <p:nvPr/>
        </p:nvSpPr>
        <p:spPr>
          <a:xfrm flipH="1">
            <a:off x="545730" y="7454860"/>
            <a:ext cx="2416754" cy="2416754"/>
          </a:xfrm>
          <a:custGeom>
            <a:avLst/>
            <a:gdLst/>
            <a:ahLst/>
            <a:cxnLst/>
            <a:rect l="l" t="t" r="r" b="b"/>
            <a:pathLst>
              <a:path w="2416754" h="2416754">
                <a:moveTo>
                  <a:pt x="2416754" y="0"/>
                </a:moveTo>
                <a:lnTo>
                  <a:pt x="0" y="0"/>
                </a:lnTo>
                <a:lnTo>
                  <a:pt x="0" y="2416754"/>
                </a:lnTo>
                <a:lnTo>
                  <a:pt x="2416754" y="2416754"/>
                </a:lnTo>
                <a:lnTo>
                  <a:pt x="241675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15362515" y="413052"/>
            <a:ext cx="2416754" cy="2416754"/>
          </a:xfrm>
          <a:custGeom>
            <a:avLst/>
            <a:gdLst/>
            <a:ahLst/>
            <a:cxnLst/>
            <a:rect l="l" t="t" r="r" b="b"/>
            <a:pathLst>
              <a:path w="2416754" h="2416754">
                <a:moveTo>
                  <a:pt x="0" y="2416754"/>
                </a:moveTo>
                <a:lnTo>
                  <a:pt x="2416754" y="2416754"/>
                </a:lnTo>
                <a:lnTo>
                  <a:pt x="2416754" y="0"/>
                </a:lnTo>
                <a:lnTo>
                  <a:pt x="0" y="0"/>
                </a:lnTo>
                <a:lnTo>
                  <a:pt x="0" y="241675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flipV="1">
            <a:off x="545730" y="413052"/>
            <a:ext cx="2416754" cy="2416754"/>
          </a:xfrm>
          <a:custGeom>
            <a:avLst/>
            <a:gdLst/>
            <a:ahLst/>
            <a:cxnLst/>
            <a:rect l="l" t="t" r="r" b="b"/>
            <a:pathLst>
              <a:path w="2416754" h="2416754">
                <a:moveTo>
                  <a:pt x="2416754" y="2416754"/>
                </a:moveTo>
                <a:lnTo>
                  <a:pt x="0" y="2416754"/>
                </a:lnTo>
                <a:lnTo>
                  <a:pt x="0" y="0"/>
                </a:lnTo>
                <a:lnTo>
                  <a:pt x="2416754" y="0"/>
                </a:lnTo>
                <a:lnTo>
                  <a:pt x="2416754" y="241675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7981680" y="413052"/>
            <a:ext cx="1939179" cy="1702916"/>
          </a:xfrm>
          <a:custGeom>
            <a:avLst/>
            <a:gdLst/>
            <a:ahLst/>
            <a:cxnLst/>
            <a:rect l="l" t="t" r="r" b="b"/>
            <a:pathLst>
              <a:path w="1939179" h="1702916">
                <a:moveTo>
                  <a:pt x="0" y="0"/>
                </a:moveTo>
                <a:lnTo>
                  <a:pt x="1939179" y="0"/>
                </a:lnTo>
                <a:lnTo>
                  <a:pt x="1939179" y="1702916"/>
                </a:lnTo>
                <a:lnTo>
                  <a:pt x="0" y="1702916"/>
                </a:lnTo>
                <a:lnTo>
                  <a:pt x="0" y="0"/>
                </a:lnTo>
                <a:close/>
              </a:path>
            </a:pathLst>
          </a:custGeom>
          <a:blipFill>
            <a:blip r:embed="rId4"/>
            <a:stretch>
              <a:fillRect b="-1698"/>
            </a:stretch>
          </a:blipFill>
        </p:spPr>
        <p:txBody>
          <a:bodyPr/>
          <a:lstStyle/>
          <a:p>
            <a:endParaRPr lang="en-US"/>
          </a:p>
        </p:txBody>
      </p:sp>
      <p:sp>
        <p:nvSpPr>
          <p:cNvPr id="8" name="Freeform 8" descr="preencoded.png"/>
          <p:cNvSpPr/>
          <p:nvPr/>
        </p:nvSpPr>
        <p:spPr>
          <a:xfrm>
            <a:off x="4913871" y="4898462"/>
            <a:ext cx="4871436" cy="3744775"/>
          </a:xfrm>
          <a:custGeom>
            <a:avLst/>
            <a:gdLst/>
            <a:ahLst/>
            <a:cxnLst/>
            <a:rect l="l" t="t" r="r" b="b"/>
            <a:pathLst>
              <a:path w="4871436" h="3744775">
                <a:moveTo>
                  <a:pt x="0" y="0"/>
                </a:moveTo>
                <a:lnTo>
                  <a:pt x="4871435" y="0"/>
                </a:lnTo>
                <a:lnTo>
                  <a:pt x="4871435" y="3744775"/>
                </a:lnTo>
                <a:lnTo>
                  <a:pt x="0" y="3744775"/>
                </a:lnTo>
                <a:lnTo>
                  <a:pt x="0" y="0"/>
                </a:lnTo>
                <a:close/>
              </a:path>
            </a:pathLst>
          </a:custGeom>
          <a:blipFill>
            <a:blip r:embed="rId5"/>
            <a:stretch>
              <a:fillRect r="-57559" b="-80311"/>
            </a:stretch>
          </a:blipFill>
        </p:spPr>
        <p:txBody>
          <a:bodyPr/>
          <a:lstStyle/>
          <a:p>
            <a:endParaRPr lang="en-US"/>
          </a:p>
        </p:txBody>
      </p:sp>
      <p:sp>
        <p:nvSpPr>
          <p:cNvPr id="9" name="Freeform 9" descr="preencoded.png"/>
          <p:cNvSpPr/>
          <p:nvPr/>
        </p:nvSpPr>
        <p:spPr>
          <a:xfrm>
            <a:off x="8951270" y="5218113"/>
            <a:ext cx="3807178" cy="2926657"/>
          </a:xfrm>
          <a:custGeom>
            <a:avLst/>
            <a:gdLst/>
            <a:ahLst/>
            <a:cxnLst/>
            <a:rect l="l" t="t" r="r" b="b"/>
            <a:pathLst>
              <a:path w="3807178" h="2926657">
                <a:moveTo>
                  <a:pt x="0" y="0"/>
                </a:moveTo>
                <a:lnTo>
                  <a:pt x="3807177" y="0"/>
                </a:lnTo>
                <a:lnTo>
                  <a:pt x="3807177" y="2926657"/>
                </a:lnTo>
                <a:lnTo>
                  <a:pt x="0" y="2926657"/>
                </a:lnTo>
                <a:lnTo>
                  <a:pt x="0" y="0"/>
                </a:lnTo>
                <a:close/>
              </a:path>
            </a:pathLst>
          </a:custGeom>
          <a:blipFill>
            <a:blip r:embed="rId5"/>
            <a:stretch>
              <a:fillRect r="-57559" b="-80311"/>
            </a:stretch>
          </a:blipFill>
        </p:spPr>
        <p:txBody>
          <a:bodyPr/>
          <a:lstStyle/>
          <a:p>
            <a:endParaRPr lang="en-US"/>
          </a:p>
        </p:txBody>
      </p:sp>
      <p:sp>
        <p:nvSpPr>
          <p:cNvPr id="10" name="Freeform 10" descr="preencoded.png"/>
          <p:cNvSpPr/>
          <p:nvPr/>
        </p:nvSpPr>
        <p:spPr>
          <a:xfrm>
            <a:off x="8410748" y="7617591"/>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5"/>
            <a:stretch>
              <a:fillRect l="-74054" t="-119688" r="-23449"/>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0" y="2995499"/>
            <a:ext cx="18288000" cy="4296003"/>
            <a:chOff x="0" y="0"/>
            <a:chExt cx="4816593" cy="1131458"/>
          </a:xfrm>
        </p:grpSpPr>
        <p:sp>
          <p:nvSpPr>
            <p:cNvPr id="3" name="Freeform 3"/>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4" name="TextBox 4"/>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24690" y="3166213"/>
            <a:ext cx="21945600" cy="338328"/>
            <a:chOff x="0" y="0"/>
            <a:chExt cx="29260800" cy="451104"/>
          </a:xfrm>
        </p:grpSpPr>
        <p:sp>
          <p:nvSpPr>
            <p:cNvPr id="6" name="Freeform 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9" name="Group 9"/>
          <p:cNvGrpSpPr/>
          <p:nvPr/>
        </p:nvGrpSpPr>
        <p:grpSpPr>
          <a:xfrm>
            <a:off x="-2022588" y="6751426"/>
            <a:ext cx="21945600" cy="338328"/>
            <a:chOff x="0" y="0"/>
            <a:chExt cx="29260800" cy="451104"/>
          </a:xfrm>
        </p:grpSpPr>
        <p:sp>
          <p:nvSpPr>
            <p:cNvPr id="10" name="Freeform 10"/>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3" name="Freeform 13"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4"/>
            <a:stretch>
              <a:fillRect r="-57559" b="-80311"/>
            </a:stretch>
          </a:blipFill>
        </p:spPr>
        <p:txBody>
          <a:bodyPr/>
          <a:lstStyle/>
          <a:p>
            <a:endParaRPr lang="en-US"/>
          </a:p>
        </p:txBody>
      </p:sp>
      <p:sp>
        <p:nvSpPr>
          <p:cNvPr id="14" name="Freeform 14"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4"/>
            <a:stretch>
              <a:fillRect r="-57559" b="-80311"/>
            </a:stretch>
          </a:blipFill>
        </p:spPr>
        <p:txBody>
          <a:bodyPr/>
          <a:lstStyle/>
          <a:p>
            <a:endParaRPr lang="en-US"/>
          </a:p>
        </p:txBody>
      </p:sp>
      <p:sp>
        <p:nvSpPr>
          <p:cNvPr id="15" name="Freeform 15"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4"/>
            <a:stretch>
              <a:fillRect l="-74054" t="-119688" r="-23449"/>
            </a:stretch>
          </a:blipFill>
        </p:spPr>
        <p:txBody>
          <a:bodyPr/>
          <a:lstStyle/>
          <a:p>
            <a:endParaRPr lang="en-US"/>
          </a:p>
        </p:txBody>
      </p:sp>
      <p:sp>
        <p:nvSpPr>
          <p:cNvPr id="16" name="Freeform 16"/>
          <p:cNvSpPr/>
          <p:nvPr/>
        </p:nvSpPr>
        <p:spPr>
          <a:xfrm rot="990748">
            <a:off x="-819577" y="1925316"/>
            <a:ext cx="8180256" cy="9652219"/>
          </a:xfrm>
          <a:custGeom>
            <a:avLst/>
            <a:gdLst/>
            <a:ahLst/>
            <a:cxnLst/>
            <a:rect l="l" t="t" r="r" b="b"/>
            <a:pathLst>
              <a:path w="8180256" h="9652219">
                <a:moveTo>
                  <a:pt x="0" y="0"/>
                </a:moveTo>
                <a:lnTo>
                  <a:pt x="8180256" y="0"/>
                </a:lnTo>
                <a:lnTo>
                  <a:pt x="8180256" y="9652220"/>
                </a:lnTo>
                <a:lnTo>
                  <a:pt x="0" y="9652220"/>
                </a:lnTo>
                <a:lnTo>
                  <a:pt x="0" y="0"/>
                </a:lnTo>
                <a:close/>
              </a:path>
            </a:pathLst>
          </a:custGeom>
          <a:blipFill>
            <a:blip r:embed="rId5"/>
            <a:stretch>
              <a:fillRect/>
            </a:stretch>
          </a:blipFill>
        </p:spPr>
        <p:txBody>
          <a:bodyPr/>
          <a:lstStyle/>
          <a:p>
            <a:endParaRPr lang="en-US"/>
          </a:p>
        </p:txBody>
      </p:sp>
      <p:sp>
        <p:nvSpPr>
          <p:cNvPr id="17" name="TextBox 17"/>
          <p:cNvSpPr txBox="1"/>
          <p:nvPr/>
        </p:nvSpPr>
        <p:spPr>
          <a:xfrm>
            <a:off x="1577727" y="3954008"/>
            <a:ext cx="15132546" cy="1708151"/>
          </a:xfrm>
          <a:prstGeom prst="rect">
            <a:avLst/>
          </a:prstGeom>
        </p:spPr>
        <p:txBody>
          <a:bodyPr lIns="0" tIns="0" rIns="0" bIns="0" rtlCol="0" anchor="t">
            <a:spAutoFit/>
          </a:bodyPr>
          <a:lstStyle/>
          <a:p>
            <a:pPr algn="ctr">
              <a:lnSpc>
                <a:spcPts val="13999"/>
              </a:lnSpc>
            </a:pPr>
            <a:r>
              <a:rPr lang="en-US" sz="9999">
                <a:solidFill>
                  <a:srgbClr val="000000"/>
                </a:solidFill>
                <a:latin typeface="Fraunces Bold"/>
              </a:rPr>
              <a:t>I. TRI THỨC ĐỌC HIỂU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262624"/>
            <a:ext cx="14577938" cy="5995676"/>
            <a:chOff x="0" y="0"/>
            <a:chExt cx="3839457" cy="1579108"/>
          </a:xfrm>
        </p:grpSpPr>
        <p:sp>
          <p:nvSpPr>
            <p:cNvPr id="3" name="Freeform 3"/>
            <p:cNvSpPr/>
            <p:nvPr/>
          </p:nvSpPr>
          <p:spPr>
            <a:xfrm>
              <a:off x="0" y="0"/>
              <a:ext cx="3839457" cy="1579108"/>
            </a:xfrm>
            <a:custGeom>
              <a:avLst/>
              <a:gdLst/>
              <a:ahLst/>
              <a:cxnLst/>
              <a:rect l="l" t="t" r="r" b="b"/>
              <a:pathLst>
                <a:path w="3839457" h="1579108">
                  <a:moveTo>
                    <a:pt x="27085" y="0"/>
                  </a:moveTo>
                  <a:lnTo>
                    <a:pt x="3812372" y="0"/>
                  </a:lnTo>
                  <a:cubicBezTo>
                    <a:pt x="3819555" y="0"/>
                    <a:pt x="3826444" y="2854"/>
                    <a:pt x="3831524" y="7933"/>
                  </a:cubicBezTo>
                  <a:cubicBezTo>
                    <a:pt x="3836603" y="13012"/>
                    <a:pt x="3839457" y="19901"/>
                    <a:pt x="3839457" y="27085"/>
                  </a:cubicBezTo>
                  <a:lnTo>
                    <a:pt x="3839457" y="1552023"/>
                  </a:lnTo>
                  <a:cubicBezTo>
                    <a:pt x="3839457" y="1559207"/>
                    <a:pt x="3836603" y="1566096"/>
                    <a:pt x="3831524" y="1571175"/>
                  </a:cubicBezTo>
                  <a:cubicBezTo>
                    <a:pt x="3826444" y="1576255"/>
                    <a:pt x="3819555" y="1579108"/>
                    <a:pt x="3812372" y="1579108"/>
                  </a:cubicBezTo>
                  <a:lnTo>
                    <a:pt x="27085" y="1579108"/>
                  </a:lnTo>
                  <a:cubicBezTo>
                    <a:pt x="19901" y="1579108"/>
                    <a:pt x="13012" y="1576255"/>
                    <a:pt x="7933" y="1571175"/>
                  </a:cubicBezTo>
                  <a:cubicBezTo>
                    <a:pt x="2854" y="1566096"/>
                    <a:pt x="0" y="1559207"/>
                    <a:pt x="0" y="1552023"/>
                  </a:cubicBezTo>
                  <a:lnTo>
                    <a:pt x="0" y="27085"/>
                  </a:lnTo>
                  <a:cubicBezTo>
                    <a:pt x="0" y="19901"/>
                    <a:pt x="2854" y="13012"/>
                    <a:pt x="7933" y="7933"/>
                  </a:cubicBezTo>
                  <a:cubicBezTo>
                    <a:pt x="13012" y="2854"/>
                    <a:pt x="19901" y="0"/>
                    <a:pt x="27085" y="0"/>
                  </a:cubicBezTo>
                  <a:close/>
                </a:path>
              </a:pathLst>
            </a:custGeom>
            <a:solidFill>
              <a:srgbClr val="FBF7EE"/>
            </a:solidFill>
          </p:spPr>
          <p:txBody>
            <a:bodyPr/>
            <a:lstStyle/>
            <a:p>
              <a:endParaRPr lang="en-US"/>
            </a:p>
          </p:txBody>
        </p:sp>
        <p:sp>
          <p:nvSpPr>
            <p:cNvPr id="4" name="TextBox 4"/>
            <p:cNvSpPr txBox="1"/>
            <p:nvPr/>
          </p:nvSpPr>
          <p:spPr>
            <a:xfrm>
              <a:off x="0" y="-57150"/>
              <a:ext cx="3839457" cy="1636258"/>
            </a:xfrm>
            <a:prstGeom prst="rect">
              <a:avLst/>
            </a:prstGeom>
          </p:spPr>
          <p:txBody>
            <a:bodyPr lIns="50800" tIns="50800" rIns="50800" bIns="50800" rtlCol="0" anchor="ctr"/>
            <a:lstStyle/>
            <a:p>
              <a:pPr algn="ctr">
                <a:lnSpc>
                  <a:spcPts val="3296"/>
                </a:lnSpc>
              </a:pPr>
              <a:endParaRPr/>
            </a:p>
          </p:txBody>
        </p:sp>
      </p:grpSp>
      <p:sp>
        <p:nvSpPr>
          <p:cNvPr id="5" name="TextBox 5"/>
          <p:cNvSpPr txBox="1"/>
          <p:nvPr/>
        </p:nvSpPr>
        <p:spPr>
          <a:xfrm>
            <a:off x="1298961" y="3708829"/>
            <a:ext cx="13810126" cy="4942250"/>
          </a:xfrm>
          <a:prstGeom prst="rect">
            <a:avLst/>
          </a:prstGeom>
        </p:spPr>
        <p:txBody>
          <a:bodyPr lIns="0" tIns="0" rIns="0" bIns="0" rtlCol="0" anchor="t">
            <a:spAutoFit/>
          </a:bodyPr>
          <a:lstStyle/>
          <a:p>
            <a:pPr algn="just">
              <a:lnSpc>
                <a:spcPts val="6517"/>
              </a:lnSpc>
            </a:pPr>
            <a:r>
              <a:rPr lang="en-US" sz="4655" spc="4" dirty="0">
                <a:solidFill>
                  <a:srgbClr val="000000"/>
                </a:solidFill>
                <a:latin typeface="Roboto Condensed"/>
              </a:rPr>
              <a:t>   HS </a:t>
            </a:r>
            <a:r>
              <a:rPr lang="en-US" sz="4655" spc="4" dirty="0" err="1">
                <a:solidFill>
                  <a:srgbClr val="000000"/>
                </a:solidFill>
                <a:latin typeface="Roboto Condensed"/>
              </a:rPr>
              <a:t>làm</a:t>
            </a:r>
            <a:r>
              <a:rPr lang="en-US" sz="4655" spc="4" dirty="0">
                <a:solidFill>
                  <a:srgbClr val="000000"/>
                </a:solidFill>
                <a:latin typeface="Roboto Condensed"/>
              </a:rPr>
              <a:t> </a:t>
            </a:r>
            <a:r>
              <a:rPr lang="en-US" sz="4655" spc="4" dirty="0" err="1">
                <a:solidFill>
                  <a:srgbClr val="000000"/>
                </a:solidFill>
                <a:latin typeface="Roboto Condensed"/>
              </a:rPr>
              <a:t>việc</a:t>
            </a:r>
            <a:r>
              <a:rPr lang="en-US" sz="4655" spc="4" dirty="0">
                <a:solidFill>
                  <a:srgbClr val="000000"/>
                </a:solidFill>
                <a:latin typeface="Roboto Condensed"/>
              </a:rPr>
              <a:t> </a:t>
            </a:r>
            <a:r>
              <a:rPr lang="en-US" sz="4655" spc="4" dirty="0" err="1">
                <a:solidFill>
                  <a:srgbClr val="000000"/>
                </a:solidFill>
                <a:latin typeface="Roboto Condensed"/>
              </a:rPr>
              <a:t>cá</a:t>
            </a:r>
            <a:r>
              <a:rPr lang="en-US" sz="4655" spc="4" dirty="0">
                <a:solidFill>
                  <a:srgbClr val="000000"/>
                </a:solidFill>
                <a:latin typeface="Roboto Condensed"/>
              </a:rPr>
              <a:t> </a:t>
            </a:r>
            <a:r>
              <a:rPr lang="en-US" sz="4655" spc="4" dirty="0" err="1">
                <a:solidFill>
                  <a:srgbClr val="000000"/>
                </a:solidFill>
                <a:latin typeface="Roboto Condensed"/>
              </a:rPr>
              <a:t>nhân</a:t>
            </a:r>
            <a:r>
              <a:rPr lang="en-US" sz="4655" spc="4" dirty="0">
                <a:solidFill>
                  <a:srgbClr val="000000"/>
                </a:solidFill>
                <a:latin typeface="Roboto Condensed"/>
              </a:rPr>
              <a:t>: </a:t>
            </a:r>
            <a:r>
              <a:rPr lang="en-US" sz="4655" spc="4" dirty="0" err="1">
                <a:solidFill>
                  <a:srgbClr val="000000"/>
                </a:solidFill>
                <a:latin typeface="Roboto Condensed"/>
              </a:rPr>
              <a:t>tìm</a:t>
            </a:r>
            <a:r>
              <a:rPr lang="en-US" sz="4655" spc="4" dirty="0">
                <a:solidFill>
                  <a:srgbClr val="000000"/>
                </a:solidFill>
                <a:latin typeface="Roboto Condensed"/>
              </a:rPr>
              <a:t> </a:t>
            </a:r>
            <a:r>
              <a:rPr lang="en-US" sz="4655" spc="4" dirty="0" err="1">
                <a:solidFill>
                  <a:srgbClr val="000000"/>
                </a:solidFill>
                <a:latin typeface="Roboto Condensed"/>
              </a:rPr>
              <a:t>đọc</a:t>
            </a:r>
            <a:r>
              <a:rPr lang="en-US" sz="4655" spc="4" dirty="0">
                <a:solidFill>
                  <a:srgbClr val="000000"/>
                </a:solidFill>
                <a:latin typeface="Roboto Condensed"/>
              </a:rPr>
              <a:t> </a:t>
            </a:r>
            <a:r>
              <a:rPr lang="en-US" sz="4655" spc="4" dirty="0" err="1">
                <a:solidFill>
                  <a:srgbClr val="000000"/>
                </a:solidFill>
                <a:latin typeface="Roboto Condensed"/>
              </a:rPr>
              <a:t>thông</a:t>
            </a:r>
            <a:r>
              <a:rPr lang="en-US" sz="4655" spc="4" dirty="0">
                <a:solidFill>
                  <a:srgbClr val="000000"/>
                </a:solidFill>
                <a:latin typeface="Roboto Condensed"/>
              </a:rPr>
              <a:t> tin </a:t>
            </a:r>
            <a:r>
              <a:rPr lang="en-US" sz="4655" spc="4" dirty="0" err="1">
                <a:solidFill>
                  <a:srgbClr val="000000"/>
                </a:solidFill>
                <a:latin typeface="Roboto Condensed"/>
              </a:rPr>
              <a:t>trong</a:t>
            </a:r>
            <a:r>
              <a:rPr lang="en-US" sz="4655" spc="4" dirty="0">
                <a:solidFill>
                  <a:srgbClr val="000000"/>
                </a:solidFill>
                <a:latin typeface="Roboto Condensed"/>
              </a:rPr>
              <a:t> 3 </a:t>
            </a:r>
            <a:r>
              <a:rPr lang="en-US" sz="4655" spc="4" dirty="0" err="1">
                <a:solidFill>
                  <a:srgbClr val="000000"/>
                </a:solidFill>
                <a:latin typeface="Roboto Condensed"/>
              </a:rPr>
              <a:t>phút</a:t>
            </a:r>
            <a:r>
              <a:rPr lang="en-US" sz="4655" spc="4" dirty="0">
                <a:solidFill>
                  <a:srgbClr val="000000"/>
                </a:solidFill>
                <a:latin typeface="Roboto Condensed"/>
              </a:rPr>
              <a:t> và </a:t>
            </a:r>
            <a:r>
              <a:rPr lang="en-US" sz="4655" spc="4" dirty="0" err="1">
                <a:solidFill>
                  <a:srgbClr val="000000"/>
                </a:solidFill>
                <a:latin typeface="Roboto Condensed"/>
              </a:rPr>
              <a:t>hoàn</a:t>
            </a:r>
            <a:r>
              <a:rPr lang="en-US" sz="4655" spc="4" dirty="0">
                <a:solidFill>
                  <a:srgbClr val="000000"/>
                </a:solidFill>
                <a:latin typeface="Roboto Condensed"/>
              </a:rPr>
              <a:t> </a:t>
            </a:r>
            <a:r>
              <a:rPr lang="en-US" sz="4655" spc="4" dirty="0" err="1">
                <a:solidFill>
                  <a:srgbClr val="000000"/>
                </a:solidFill>
                <a:latin typeface="Roboto Condensed"/>
              </a:rPr>
              <a:t>thành</a:t>
            </a:r>
            <a:r>
              <a:rPr lang="en-US" sz="4655" spc="4" dirty="0">
                <a:solidFill>
                  <a:srgbClr val="000000"/>
                </a:solidFill>
                <a:latin typeface="Roboto Condensed"/>
              </a:rPr>
              <a:t> </a:t>
            </a:r>
            <a:r>
              <a:rPr lang="en-US" sz="4655" spc="4" dirty="0" err="1">
                <a:solidFill>
                  <a:srgbClr val="000000"/>
                </a:solidFill>
                <a:latin typeface="Roboto Condensed"/>
              </a:rPr>
              <a:t>Phiếu</a:t>
            </a:r>
            <a:r>
              <a:rPr lang="en-US" sz="4655" spc="4" dirty="0">
                <a:solidFill>
                  <a:srgbClr val="000000"/>
                </a:solidFill>
                <a:latin typeface="Roboto Condensed"/>
              </a:rPr>
              <a:t> </a:t>
            </a:r>
            <a:r>
              <a:rPr lang="en-US" sz="4655" spc="4" dirty="0" err="1">
                <a:solidFill>
                  <a:srgbClr val="000000"/>
                </a:solidFill>
                <a:latin typeface="Roboto Condensed"/>
              </a:rPr>
              <a:t>học</a:t>
            </a:r>
            <a:r>
              <a:rPr lang="en-US" sz="4655" spc="4" dirty="0">
                <a:solidFill>
                  <a:srgbClr val="000000"/>
                </a:solidFill>
                <a:latin typeface="Roboto Condensed"/>
              </a:rPr>
              <a:t> </a:t>
            </a:r>
            <a:r>
              <a:rPr lang="en-US" sz="4655" spc="4" dirty="0" err="1">
                <a:solidFill>
                  <a:srgbClr val="000000"/>
                </a:solidFill>
                <a:latin typeface="Roboto Condensed"/>
              </a:rPr>
              <a:t>tập</a:t>
            </a:r>
            <a:r>
              <a:rPr lang="en-US" sz="4655" spc="4" dirty="0">
                <a:solidFill>
                  <a:srgbClr val="000000"/>
                </a:solidFill>
                <a:latin typeface="Roboto Condensed"/>
              </a:rPr>
              <a:t> Profile </a:t>
            </a:r>
            <a:r>
              <a:rPr lang="en-US" sz="4655" spc="4" dirty="0" err="1">
                <a:solidFill>
                  <a:srgbClr val="000000"/>
                </a:solidFill>
                <a:latin typeface="Roboto Condensed"/>
              </a:rPr>
              <a:t>của</a:t>
            </a:r>
            <a:r>
              <a:rPr lang="en-US" sz="4655" spc="4" dirty="0">
                <a:solidFill>
                  <a:srgbClr val="000000"/>
                </a:solidFill>
                <a:latin typeface="Roboto Condensed"/>
              </a:rPr>
              <a:t> </a:t>
            </a:r>
            <a:r>
              <a:rPr lang="en-US" sz="4655" spc="4" dirty="0" err="1">
                <a:solidFill>
                  <a:srgbClr val="000000"/>
                </a:solidFill>
                <a:latin typeface="Roboto Condensed"/>
              </a:rPr>
              <a:t>thơ</a:t>
            </a:r>
            <a:r>
              <a:rPr lang="en-US" sz="4655" spc="4" dirty="0">
                <a:solidFill>
                  <a:srgbClr val="000000"/>
                </a:solidFill>
                <a:latin typeface="Roboto Condensed"/>
              </a:rPr>
              <a:t> song </a:t>
            </a:r>
            <a:r>
              <a:rPr lang="en-US" sz="4655" spc="4" dirty="0" err="1">
                <a:solidFill>
                  <a:srgbClr val="000000"/>
                </a:solidFill>
                <a:latin typeface="Roboto Condensed"/>
              </a:rPr>
              <a:t>thất</a:t>
            </a:r>
            <a:r>
              <a:rPr lang="en-US" sz="4655" spc="4" dirty="0">
                <a:solidFill>
                  <a:srgbClr val="000000"/>
                </a:solidFill>
                <a:latin typeface="Roboto Condensed"/>
              </a:rPr>
              <a:t> </a:t>
            </a:r>
            <a:r>
              <a:rPr lang="en-US" sz="4655" spc="4" dirty="0" err="1">
                <a:solidFill>
                  <a:srgbClr val="000000"/>
                </a:solidFill>
                <a:latin typeface="Roboto Condensed"/>
              </a:rPr>
              <a:t>lục</a:t>
            </a:r>
            <a:r>
              <a:rPr lang="en-US" sz="4655" spc="4" dirty="0">
                <a:solidFill>
                  <a:srgbClr val="000000"/>
                </a:solidFill>
                <a:latin typeface="Roboto Condensed"/>
              </a:rPr>
              <a:t> </a:t>
            </a:r>
            <a:r>
              <a:rPr lang="en-US" sz="4655" spc="4" dirty="0" err="1">
                <a:solidFill>
                  <a:srgbClr val="000000"/>
                </a:solidFill>
                <a:latin typeface="Roboto Condensed"/>
              </a:rPr>
              <a:t>bát</a:t>
            </a:r>
            <a:r>
              <a:rPr lang="en-US" sz="4655" spc="4" dirty="0">
                <a:solidFill>
                  <a:srgbClr val="000000"/>
                </a:solidFill>
                <a:latin typeface="Roboto Condensed"/>
              </a:rPr>
              <a:t> (</a:t>
            </a:r>
            <a:r>
              <a:rPr lang="en-US" sz="4655" spc="4" dirty="0" err="1">
                <a:solidFill>
                  <a:srgbClr val="000000"/>
                </a:solidFill>
                <a:latin typeface="Roboto Condensed"/>
              </a:rPr>
              <a:t>Tổng</a:t>
            </a:r>
            <a:r>
              <a:rPr lang="en-US" sz="4655" spc="4" dirty="0">
                <a:solidFill>
                  <a:srgbClr val="000000"/>
                </a:solidFill>
                <a:latin typeface="Roboto Condensed"/>
              </a:rPr>
              <a:t> </a:t>
            </a:r>
            <a:r>
              <a:rPr lang="en-US" sz="4655" spc="4" dirty="0" err="1">
                <a:solidFill>
                  <a:srgbClr val="000000"/>
                </a:solidFill>
                <a:latin typeface="Roboto Condensed"/>
              </a:rPr>
              <a:t>thời</a:t>
            </a:r>
            <a:r>
              <a:rPr lang="en-US" sz="4655" spc="4" dirty="0">
                <a:solidFill>
                  <a:srgbClr val="000000"/>
                </a:solidFill>
                <a:latin typeface="Roboto Condensed"/>
              </a:rPr>
              <a:t> </a:t>
            </a:r>
            <a:r>
              <a:rPr lang="en-US" sz="4655" spc="4" dirty="0" err="1">
                <a:solidFill>
                  <a:srgbClr val="000000"/>
                </a:solidFill>
                <a:latin typeface="Roboto Condensed"/>
              </a:rPr>
              <a:t>gian</a:t>
            </a:r>
            <a:r>
              <a:rPr lang="en-US" sz="4655" spc="4" dirty="0">
                <a:solidFill>
                  <a:srgbClr val="000000"/>
                </a:solidFill>
                <a:latin typeface="Roboto Condensed"/>
              </a:rPr>
              <a:t> </a:t>
            </a:r>
            <a:r>
              <a:rPr lang="en-US" sz="4655" spc="4" dirty="0" err="1">
                <a:solidFill>
                  <a:srgbClr val="000000"/>
                </a:solidFill>
                <a:latin typeface="Roboto Condensed"/>
              </a:rPr>
              <a:t>vừa</a:t>
            </a:r>
            <a:r>
              <a:rPr lang="en-US" sz="4655" spc="4" dirty="0">
                <a:solidFill>
                  <a:srgbClr val="000000"/>
                </a:solidFill>
                <a:latin typeface="Roboto Condensed"/>
              </a:rPr>
              <a:t> </a:t>
            </a:r>
            <a:r>
              <a:rPr lang="en-US" sz="4655" spc="4" dirty="0" err="1">
                <a:solidFill>
                  <a:srgbClr val="000000"/>
                </a:solidFill>
                <a:latin typeface="Roboto Condensed"/>
              </a:rPr>
              <a:t>đọc</a:t>
            </a:r>
            <a:r>
              <a:rPr lang="en-US" sz="4655" spc="4" dirty="0">
                <a:solidFill>
                  <a:srgbClr val="000000"/>
                </a:solidFill>
                <a:latin typeface="Roboto Condensed"/>
              </a:rPr>
              <a:t> và </a:t>
            </a:r>
            <a:r>
              <a:rPr lang="en-US" sz="4655" spc="4" dirty="0" err="1">
                <a:solidFill>
                  <a:srgbClr val="000000"/>
                </a:solidFill>
                <a:latin typeface="Roboto Condensed"/>
              </a:rPr>
              <a:t>hoàn</a:t>
            </a:r>
            <a:r>
              <a:rPr lang="en-US" sz="4655" spc="4" dirty="0">
                <a:solidFill>
                  <a:srgbClr val="000000"/>
                </a:solidFill>
                <a:latin typeface="Roboto Condensed"/>
              </a:rPr>
              <a:t> </a:t>
            </a:r>
            <a:r>
              <a:rPr lang="en-US" sz="4655" spc="4" dirty="0" err="1">
                <a:solidFill>
                  <a:srgbClr val="000000"/>
                </a:solidFill>
                <a:latin typeface="Roboto Condensed"/>
              </a:rPr>
              <a:t>thành</a:t>
            </a:r>
            <a:r>
              <a:rPr lang="en-US" sz="4655" spc="4" dirty="0">
                <a:solidFill>
                  <a:srgbClr val="000000"/>
                </a:solidFill>
                <a:latin typeface="Roboto Condensed"/>
              </a:rPr>
              <a:t> Profile </a:t>
            </a:r>
            <a:r>
              <a:rPr lang="en-US" sz="4655" spc="4" dirty="0" err="1">
                <a:solidFill>
                  <a:srgbClr val="000000"/>
                </a:solidFill>
                <a:latin typeface="Roboto Condensed"/>
              </a:rPr>
              <a:t>là</a:t>
            </a:r>
            <a:r>
              <a:rPr lang="en-US" sz="4655" spc="4" dirty="0">
                <a:solidFill>
                  <a:srgbClr val="000000"/>
                </a:solidFill>
                <a:latin typeface="Roboto Condensed"/>
              </a:rPr>
              <a:t> 5 </a:t>
            </a:r>
            <a:r>
              <a:rPr lang="en-US" sz="4655" spc="4" dirty="0" err="1">
                <a:solidFill>
                  <a:srgbClr val="000000"/>
                </a:solidFill>
                <a:latin typeface="Roboto Condensed"/>
              </a:rPr>
              <a:t>phút</a:t>
            </a:r>
            <a:r>
              <a:rPr lang="en-US" sz="4655" spc="4" dirty="0">
                <a:solidFill>
                  <a:srgbClr val="000000"/>
                </a:solidFill>
                <a:latin typeface="Roboto Condensed"/>
              </a:rPr>
              <a:t>). </a:t>
            </a:r>
          </a:p>
          <a:p>
            <a:pPr algn="just">
              <a:lnSpc>
                <a:spcPts val="6517"/>
              </a:lnSpc>
            </a:pPr>
            <a:r>
              <a:rPr lang="en-US" sz="4655" spc="4" dirty="0">
                <a:solidFill>
                  <a:srgbClr val="000000"/>
                </a:solidFill>
                <a:latin typeface="Roboto Condensed"/>
              </a:rPr>
              <a:t>    Trao </a:t>
            </a:r>
            <a:r>
              <a:rPr lang="en-US" sz="4655" spc="4" dirty="0" err="1">
                <a:solidFill>
                  <a:srgbClr val="000000"/>
                </a:solidFill>
                <a:latin typeface="Roboto Condensed"/>
              </a:rPr>
              <a:t>đổi</a:t>
            </a:r>
            <a:r>
              <a:rPr lang="en-US" sz="4655" spc="4" dirty="0">
                <a:solidFill>
                  <a:srgbClr val="000000"/>
                </a:solidFill>
                <a:latin typeface="Roboto Condensed"/>
              </a:rPr>
              <a:t> </a:t>
            </a:r>
            <a:r>
              <a:rPr lang="en-US" sz="4655" spc="4" dirty="0" err="1">
                <a:solidFill>
                  <a:srgbClr val="000000"/>
                </a:solidFill>
                <a:latin typeface="Roboto Condensed"/>
              </a:rPr>
              <a:t>kết</a:t>
            </a:r>
            <a:r>
              <a:rPr lang="en-US" sz="4655" spc="4" dirty="0">
                <a:solidFill>
                  <a:srgbClr val="000000"/>
                </a:solidFill>
                <a:latin typeface="Roboto Condensed"/>
              </a:rPr>
              <a:t> </a:t>
            </a:r>
            <a:r>
              <a:rPr lang="en-US" sz="4655" spc="4" dirty="0" err="1">
                <a:solidFill>
                  <a:srgbClr val="000000"/>
                </a:solidFill>
                <a:latin typeface="Roboto Condensed"/>
              </a:rPr>
              <a:t>quả</a:t>
            </a:r>
            <a:r>
              <a:rPr lang="en-US" sz="4655" spc="4" dirty="0">
                <a:solidFill>
                  <a:srgbClr val="000000"/>
                </a:solidFill>
                <a:latin typeface="Roboto Condensed"/>
              </a:rPr>
              <a:t> </a:t>
            </a:r>
            <a:r>
              <a:rPr lang="en-US" sz="4655" spc="4" dirty="0" err="1">
                <a:solidFill>
                  <a:srgbClr val="000000"/>
                </a:solidFill>
                <a:latin typeface="Roboto Condensed"/>
              </a:rPr>
              <a:t>với</a:t>
            </a:r>
            <a:r>
              <a:rPr lang="en-US" sz="4655" spc="4" dirty="0">
                <a:solidFill>
                  <a:srgbClr val="000000"/>
                </a:solidFill>
                <a:latin typeface="Roboto Condensed"/>
              </a:rPr>
              <a:t> </a:t>
            </a:r>
            <a:r>
              <a:rPr lang="en-US" sz="4655" spc="4" dirty="0" err="1">
                <a:solidFill>
                  <a:srgbClr val="000000"/>
                </a:solidFill>
                <a:latin typeface="Roboto Condensed"/>
              </a:rPr>
              <a:t>bạn</a:t>
            </a:r>
            <a:r>
              <a:rPr lang="en-US" sz="4655" spc="4" dirty="0">
                <a:solidFill>
                  <a:srgbClr val="000000"/>
                </a:solidFill>
                <a:latin typeface="Roboto Condensed"/>
              </a:rPr>
              <a:t> </a:t>
            </a:r>
            <a:r>
              <a:rPr lang="en-US" sz="4655" spc="4" dirty="0" err="1">
                <a:solidFill>
                  <a:srgbClr val="000000"/>
                </a:solidFill>
                <a:latin typeface="Roboto Condensed"/>
              </a:rPr>
              <a:t>bên</a:t>
            </a:r>
            <a:r>
              <a:rPr lang="en-US" sz="4655" spc="4" dirty="0">
                <a:solidFill>
                  <a:srgbClr val="000000"/>
                </a:solidFill>
                <a:latin typeface="Roboto Condensed"/>
              </a:rPr>
              <a:t> </a:t>
            </a:r>
            <a:r>
              <a:rPr lang="en-US" sz="4655" spc="4" dirty="0" err="1">
                <a:solidFill>
                  <a:srgbClr val="000000"/>
                </a:solidFill>
                <a:latin typeface="Roboto Condensed"/>
              </a:rPr>
              <a:t>cạnh</a:t>
            </a:r>
            <a:r>
              <a:rPr lang="en-US" sz="4655" spc="4" dirty="0">
                <a:solidFill>
                  <a:srgbClr val="000000"/>
                </a:solidFill>
                <a:latin typeface="Roboto Condensed"/>
              </a:rPr>
              <a:t> </a:t>
            </a:r>
            <a:r>
              <a:rPr lang="en-US" sz="4655" spc="4" dirty="0" err="1">
                <a:solidFill>
                  <a:srgbClr val="000000"/>
                </a:solidFill>
                <a:latin typeface="Roboto Condensed"/>
              </a:rPr>
              <a:t>theo</a:t>
            </a:r>
            <a:r>
              <a:rPr lang="en-US" sz="4655" spc="4" dirty="0">
                <a:solidFill>
                  <a:srgbClr val="000000"/>
                </a:solidFill>
                <a:latin typeface="Roboto Condensed"/>
              </a:rPr>
              <a:t> </a:t>
            </a:r>
            <a:r>
              <a:rPr lang="en-US" sz="4655" spc="4" dirty="0" err="1">
                <a:solidFill>
                  <a:srgbClr val="000000"/>
                </a:solidFill>
                <a:latin typeface="Roboto Condensed"/>
              </a:rPr>
              <a:t>cặp</a:t>
            </a:r>
            <a:r>
              <a:rPr lang="en-US" sz="4655" spc="4" dirty="0">
                <a:solidFill>
                  <a:srgbClr val="000000"/>
                </a:solidFill>
                <a:latin typeface="Roboto Condensed"/>
              </a:rPr>
              <a:t> </a:t>
            </a:r>
            <a:r>
              <a:rPr lang="en-US" sz="4655" spc="4" dirty="0" err="1">
                <a:solidFill>
                  <a:srgbClr val="000000"/>
                </a:solidFill>
                <a:latin typeface="Roboto Condensed"/>
              </a:rPr>
              <a:t>trong</a:t>
            </a:r>
            <a:r>
              <a:rPr lang="en-US" sz="4655" spc="4" dirty="0">
                <a:solidFill>
                  <a:srgbClr val="000000"/>
                </a:solidFill>
                <a:latin typeface="Roboto Condensed"/>
              </a:rPr>
              <a:t> 1 </a:t>
            </a:r>
            <a:r>
              <a:rPr lang="en-US" sz="4655" spc="4" dirty="0" err="1">
                <a:solidFill>
                  <a:srgbClr val="000000"/>
                </a:solidFill>
                <a:latin typeface="Roboto Condensed"/>
              </a:rPr>
              <a:t>phút</a:t>
            </a:r>
            <a:r>
              <a:rPr lang="en-US" sz="4655" spc="4" dirty="0">
                <a:solidFill>
                  <a:srgbClr val="000000"/>
                </a:solidFill>
                <a:latin typeface="Roboto Condensed"/>
              </a:rPr>
              <a:t> </a:t>
            </a:r>
          </a:p>
          <a:p>
            <a:pPr algn="just">
              <a:lnSpc>
                <a:spcPts val="6517"/>
              </a:lnSpc>
            </a:pPr>
            <a:r>
              <a:rPr lang="en-US" sz="4655" spc="4" dirty="0">
                <a:solidFill>
                  <a:srgbClr val="000000"/>
                </a:solidFill>
                <a:latin typeface="Roboto Condensed"/>
              </a:rPr>
              <a:t>     Chia </a:t>
            </a:r>
            <a:r>
              <a:rPr lang="en-US" sz="4655" spc="4" dirty="0" err="1">
                <a:solidFill>
                  <a:srgbClr val="000000"/>
                </a:solidFill>
                <a:latin typeface="Roboto Condensed"/>
              </a:rPr>
              <a:t>sẻ</a:t>
            </a:r>
            <a:r>
              <a:rPr lang="en-US" sz="4655" spc="4" dirty="0">
                <a:solidFill>
                  <a:srgbClr val="000000"/>
                </a:solidFill>
                <a:latin typeface="Roboto Condensed"/>
              </a:rPr>
              <a:t> </a:t>
            </a:r>
            <a:r>
              <a:rPr lang="en-US" sz="4655" spc="4" dirty="0" err="1">
                <a:solidFill>
                  <a:srgbClr val="000000"/>
                </a:solidFill>
                <a:latin typeface="Roboto Condensed"/>
              </a:rPr>
              <a:t>kết</a:t>
            </a:r>
            <a:r>
              <a:rPr lang="en-US" sz="4655" spc="4" dirty="0">
                <a:solidFill>
                  <a:srgbClr val="000000"/>
                </a:solidFill>
                <a:latin typeface="Roboto Condensed"/>
              </a:rPr>
              <a:t> </a:t>
            </a:r>
            <a:r>
              <a:rPr lang="en-US" sz="4655" spc="4" dirty="0" err="1">
                <a:solidFill>
                  <a:srgbClr val="000000"/>
                </a:solidFill>
                <a:latin typeface="Roboto Condensed"/>
              </a:rPr>
              <a:t>quả</a:t>
            </a:r>
            <a:r>
              <a:rPr lang="en-US" sz="4655" spc="4" dirty="0">
                <a:solidFill>
                  <a:srgbClr val="000000"/>
                </a:solidFill>
                <a:latin typeface="Roboto Condensed"/>
              </a:rPr>
              <a:t> </a:t>
            </a:r>
            <a:r>
              <a:rPr lang="en-US" sz="4655" spc="4" dirty="0" err="1">
                <a:solidFill>
                  <a:srgbClr val="000000"/>
                </a:solidFill>
                <a:latin typeface="Roboto Condensed"/>
              </a:rPr>
              <a:t>với</a:t>
            </a:r>
            <a:r>
              <a:rPr lang="en-US" sz="4655" spc="4" dirty="0">
                <a:solidFill>
                  <a:srgbClr val="000000"/>
                </a:solidFill>
                <a:latin typeface="Roboto Condensed"/>
              </a:rPr>
              <a:t> </a:t>
            </a:r>
            <a:r>
              <a:rPr lang="en-US" sz="4655" spc="4" dirty="0" err="1">
                <a:solidFill>
                  <a:srgbClr val="000000"/>
                </a:solidFill>
                <a:latin typeface="Roboto Condensed"/>
              </a:rPr>
              <a:t>cả</a:t>
            </a:r>
            <a:r>
              <a:rPr lang="en-US" sz="4655" spc="4" dirty="0">
                <a:solidFill>
                  <a:srgbClr val="000000"/>
                </a:solidFill>
                <a:latin typeface="Roboto Condensed"/>
              </a:rPr>
              <a:t> </a:t>
            </a:r>
            <a:r>
              <a:rPr lang="en-US" sz="4655" spc="4" dirty="0" err="1">
                <a:solidFill>
                  <a:srgbClr val="000000"/>
                </a:solidFill>
                <a:latin typeface="Roboto Condensed"/>
              </a:rPr>
              <a:t>lớp</a:t>
            </a:r>
            <a:r>
              <a:rPr lang="en-US" sz="4655" spc="4" dirty="0">
                <a:solidFill>
                  <a:srgbClr val="000000"/>
                </a:solidFill>
                <a:latin typeface="Roboto Condensed"/>
              </a:rPr>
              <a:t> </a:t>
            </a:r>
          </a:p>
          <a:p>
            <a:pPr algn="just">
              <a:lnSpc>
                <a:spcPts val="6517"/>
              </a:lnSpc>
            </a:pPr>
            <a:endParaRPr lang="en-US" sz="4655" spc="4" dirty="0">
              <a:solidFill>
                <a:srgbClr val="000000"/>
              </a:solidFill>
              <a:latin typeface="Roboto Condensed"/>
            </a:endParaRPr>
          </a:p>
        </p:txBody>
      </p:sp>
      <p:sp>
        <p:nvSpPr>
          <p:cNvPr id="6" name="Freeform 6"/>
          <p:cNvSpPr/>
          <p:nvPr/>
        </p:nvSpPr>
        <p:spPr>
          <a:xfrm>
            <a:off x="1298961" y="4038550"/>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2"/>
            <a:stretch>
              <a:fillRect/>
            </a:stretch>
          </a:blipFill>
        </p:spPr>
        <p:txBody>
          <a:bodyPr/>
          <a:lstStyle/>
          <a:p>
            <a:endParaRPr lang="en-US"/>
          </a:p>
        </p:txBody>
      </p:sp>
      <p:sp>
        <p:nvSpPr>
          <p:cNvPr id="7" name="Freeform 7"/>
          <p:cNvSpPr/>
          <p:nvPr/>
        </p:nvSpPr>
        <p:spPr>
          <a:xfrm>
            <a:off x="1448909" y="7247897"/>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2"/>
            <a:stretch>
              <a:fillRect/>
            </a:stretch>
          </a:blipFill>
        </p:spPr>
        <p:txBody>
          <a:bodyPr/>
          <a:lstStyle/>
          <a:p>
            <a:endParaRPr lang="en-US"/>
          </a:p>
        </p:txBody>
      </p:sp>
      <p:sp>
        <p:nvSpPr>
          <p:cNvPr id="8" name="Freeform 8"/>
          <p:cNvSpPr/>
          <p:nvPr/>
        </p:nvSpPr>
        <p:spPr>
          <a:xfrm>
            <a:off x="1448909" y="8261375"/>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2590800" y="1170804"/>
            <a:ext cx="9202215" cy="1248419"/>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9Slide05 Dear Saturday"/>
              </a:rPr>
              <a:t>Think – pair - share</a:t>
            </a:r>
          </a:p>
        </p:txBody>
      </p:sp>
      <p:sp>
        <p:nvSpPr>
          <p:cNvPr id="10" name="Freeform 10"/>
          <p:cNvSpPr/>
          <p:nvPr/>
        </p:nvSpPr>
        <p:spPr>
          <a:xfrm rot="362822" flipH="1">
            <a:off x="-4316351" y="7068266"/>
            <a:ext cx="12121364" cy="10098612"/>
          </a:xfrm>
          <a:custGeom>
            <a:avLst/>
            <a:gdLst/>
            <a:ahLst/>
            <a:cxnLst/>
            <a:rect l="l" t="t" r="r" b="b"/>
            <a:pathLst>
              <a:path w="12121364" h="10098612">
                <a:moveTo>
                  <a:pt x="12121364" y="0"/>
                </a:moveTo>
                <a:lnTo>
                  <a:pt x="0" y="0"/>
                </a:lnTo>
                <a:lnTo>
                  <a:pt x="0" y="10098612"/>
                </a:lnTo>
                <a:lnTo>
                  <a:pt x="12121364" y="10098612"/>
                </a:lnTo>
                <a:lnTo>
                  <a:pt x="1212136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rot="-8191927" flipH="1">
            <a:off x="12762481" y="-2009376"/>
            <a:ext cx="12121364" cy="10098612"/>
          </a:xfrm>
          <a:custGeom>
            <a:avLst/>
            <a:gdLst/>
            <a:ahLst/>
            <a:cxnLst/>
            <a:rect l="l" t="t" r="r" b="b"/>
            <a:pathLst>
              <a:path w="12121364" h="10098612">
                <a:moveTo>
                  <a:pt x="12121365" y="0"/>
                </a:moveTo>
                <a:lnTo>
                  <a:pt x="0" y="0"/>
                </a:lnTo>
                <a:lnTo>
                  <a:pt x="0" y="10098612"/>
                </a:lnTo>
                <a:lnTo>
                  <a:pt x="12121365" y="10098612"/>
                </a:lnTo>
                <a:lnTo>
                  <a:pt x="1212136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631867"/>
            <a:ext cx="16230600" cy="7602037"/>
            <a:chOff x="0" y="0"/>
            <a:chExt cx="4274726" cy="2002183"/>
          </a:xfrm>
        </p:grpSpPr>
        <p:sp>
          <p:nvSpPr>
            <p:cNvPr id="3" name="Freeform 3"/>
            <p:cNvSpPr/>
            <p:nvPr/>
          </p:nvSpPr>
          <p:spPr>
            <a:xfrm>
              <a:off x="0" y="0"/>
              <a:ext cx="4274726" cy="2002183"/>
            </a:xfrm>
            <a:custGeom>
              <a:avLst/>
              <a:gdLst/>
              <a:ahLst/>
              <a:cxnLst/>
              <a:rect l="l" t="t" r="r" b="b"/>
              <a:pathLst>
                <a:path w="4274726" h="2002183">
                  <a:moveTo>
                    <a:pt x="0" y="0"/>
                  </a:moveTo>
                  <a:lnTo>
                    <a:pt x="4274726" y="0"/>
                  </a:lnTo>
                  <a:lnTo>
                    <a:pt x="4274726" y="2002183"/>
                  </a:lnTo>
                  <a:lnTo>
                    <a:pt x="0" y="2002183"/>
                  </a:lnTo>
                  <a:close/>
                </a:path>
              </a:pathLst>
            </a:custGeom>
            <a:solidFill>
              <a:srgbClr val="FBF7EE"/>
            </a:solidFill>
          </p:spPr>
          <p:txBody>
            <a:bodyPr/>
            <a:lstStyle/>
            <a:p>
              <a:endParaRPr lang="en-US"/>
            </a:p>
          </p:txBody>
        </p:sp>
        <p:sp>
          <p:nvSpPr>
            <p:cNvPr id="4" name="TextBox 4"/>
            <p:cNvSpPr txBox="1"/>
            <p:nvPr/>
          </p:nvSpPr>
          <p:spPr>
            <a:xfrm>
              <a:off x="0" y="-66675"/>
              <a:ext cx="4274726" cy="2068858"/>
            </a:xfrm>
            <a:prstGeom prst="rect">
              <a:avLst/>
            </a:prstGeom>
          </p:spPr>
          <p:txBody>
            <a:bodyPr lIns="50800" tIns="50800" rIns="50800" bIns="50800" rtlCol="0" anchor="ctr"/>
            <a:lstStyle/>
            <a:p>
              <a:pPr algn="ctr">
                <a:lnSpc>
                  <a:spcPts val="3435"/>
                </a:lnSpc>
              </a:pPr>
              <a:endParaRPr/>
            </a:p>
          </p:txBody>
        </p:sp>
      </p:grpSp>
      <p:sp>
        <p:nvSpPr>
          <p:cNvPr id="5" name="Freeform 5"/>
          <p:cNvSpPr/>
          <p:nvPr/>
        </p:nvSpPr>
        <p:spPr>
          <a:xfrm>
            <a:off x="-3496650" y="9016196"/>
            <a:ext cx="8672561" cy="1973008"/>
          </a:xfrm>
          <a:custGeom>
            <a:avLst/>
            <a:gdLst/>
            <a:ahLst/>
            <a:cxnLst/>
            <a:rect l="l" t="t" r="r" b="b"/>
            <a:pathLst>
              <a:path w="8672561" h="1973008">
                <a:moveTo>
                  <a:pt x="0" y="0"/>
                </a:moveTo>
                <a:lnTo>
                  <a:pt x="8672561" y="0"/>
                </a:lnTo>
                <a:lnTo>
                  <a:pt x="8672561" y="1973008"/>
                </a:lnTo>
                <a:lnTo>
                  <a:pt x="0" y="1973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V="1">
            <a:off x="12923019" y="-986504"/>
            <a:ext cx="8672561" cy="1973008"/>
          </a:xfrm>
          <a:custGeom>
            <a:avLst/>
            <a:gdLst/>
            <a:ahLst/>
            <a:cxnLst/>
            <a:rect l="l" t="t" r="r" b="b"/>
            <a:pathLst>
              <a:path w="8672561" h="1973008">
                <a:moveTo>
                  <a:pt x="0" y="1973008"/>
                </a:moveTo>
                <a:lnTo>
                  <a:pt x="8672562" y="1973008"/>
                </a:lnTo>
                <a:lnTo>
                  <a:pt x="8672562" y="0"/>
                </a:lnTo>
                <a:lnTo>
                  <a:pt x="0" y="0"/>
                </a:lnTo>
                <a:lnTo>
                  <a:pt x="0" y="197300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215913" y="671871"/>
            <a:ext cx="15839820" cy="664721"/>
          </a:xfrm>
          <a:prstGeom prst="rect">
            <a:avLst/>
          </a:prstGeom>
        </p:spPr>
        <p:txBody>
          <a:bodyPr lIns="0" tIns="0" rIns="0" bIns="0" rtlCol="0" anchor="t">
            <a:spAutoFit/>
          </a:bodyPr>
          <a:lstStyle/>
          <a:p>
            <a:pPr algn="ctr">
              <a:lnSpc>
                <a:spcPts val="5361"/>
              </a:lnSpc>
            </a:pPr>
            <a:r>
              <a:rPr lang="en-US" sz="3829" spc="287">
                <a:solidFill>
                  <a:srgbClr val="FBF7EE"/>
                </a:solidFill>
                <a:latin typeface="#9Slide05 Dear Saturday"/>
              </a:rPr>
              <a:t>1. Một số yếu tố thi luật của thể thơ song thất lục bát</a:t>
            </a:r>
          </a:p>
        </p:txBody>
      </p:sp>
      <p:sp>
        <p:nvSpPr>
          <p:cNvPr id="8" name="AutoShape 8"/>
          <p:cNvSpPr/>
          <p:nvPr/>
        </p:nvSpPr>
        <p:spPr>
          <a:xfrm>
            <a:off x="7939235" y="2401292"/>
            <a:ext cx="0" cy="6492240"/>
          </a:xfrm>
          <a:prstGeom prst="line">
            <a:avLst/>
          </a:prstGeom>
          <a:ln w="19050" cap="flat">
            <a:solidFill>
              <a:srgbClr val="000000"/>
            </a:solidFill>
            <a:prstDash val="solid"/>
            <a:headEnd type="none" w="sm" len="sm"/>
            <a:tailEnd type="none" w="sm" len="sm"/>
          </a:ln>
        </p:spPr>
        <p:txBody>
          <a:bodyPr/>
          <a:lstStyle/>
          <a:p>
            <a:endParaRPr lang="en-US"/>
          </a:p>
        </p:txBody>
      </p:sp>
      <p:sp>
        <p:nvSpPr>
          <p:cNvPr id="9" name="AutoShape 9"/>
          <p:cNvSpPr/>
          <p:nvPr/>
        </p:nvSpPr>
        <p:spPr>
          <a:xfrm>
            <a:off x="16475574" y="2401292"/>
            <a:ext cx="0" cy="6492240"/>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10" name="Group 10"/>
          <p:cNvGrpSpPr/>
          <p:nvPr/>
        </p:nvGrpSpPr>
        <p:grpSpPr>
          <a:xfrm>
            <a:off x="6312649" y="1972239"/>
            <a:ext cx="1645636" cy="2598076"/>
            <a:chOff x="0" y="0"/>
            <a:chExt cx="433419" cy="684267"/>
          </a:xfrm>
        </p:grpSpPr>
        <p:sp>
          <p:nvSpPr>
            <p:cNvPr id="11" name="Freeform 11"/>
            <p:cNvSpPr/>
            <p:nvPr/>
          </p:nvSpPr>
          <p:spPr>
            <a:xfrm>
              <a:off x="0" y="0"/>
              <a:ext cx="433419" cy="684267"/>
            </a:xfrm>
            <a:custGeom>
              <a:avLst/>
              <a:gdLst/>
              <a:ahLst/>
              <a:cxnLst/>
              <a:rect l="l" t="t" r="r" b="b"/>
              <a:pathLst>
                <a:path w="433419" h="684267">
                  <a:moveTo>
                    <a:pt x="0" y="0"/>
                  </a:moveTo>
                  <a:lnTo>
                    <a:pt x="433419" y="0"/>
                  </a:lnTo>
                  <a:lnTo>
                    <a:pt x="433419" y="684267"/>
                  </a:lnTo>
                  <a:lnTo>
                    <a:pt x="0" y="684267"/>
                  </a:lnTo>
                  <a:close/>
                </a:path>
              </a:pathLst>
            </a:custGeom>
            <a:solidFill>
              <a:srgbClr val="0C5E6E"/>
            </a:solidFill>
          </p:spPr>
          <p:txBody>
            <a:bodyPr/>
            <a:lstStyle/>
            <a:p>
              <a:endParaRPr lang="en-US"/>
            </a:p>
          </p:txBody>
        </p:sp>
        <p:sp>
          <p:nvSpPr>
            <p:cNvPr id="12" name="TextBox 12"/>
            <p:cNvSpPr txBox="1"/>
            <p:nvPr/>
          </p:nvSpPr>
          <p:spPr>
            <a:xfrm>
              <a:off x="0" y="-85725"/>
              <a:ext cx="433419" cy="769992"/>
            </a:xfrm>
            <a:prstGeom prst="rect">
              <a:avLst/>
            </a:prstGeom>
          </p:spPr>
          <p:txBody>
            <a:bodyPr lIns="50800" tIns="50800" rIns="50800" bIns="50800" rtlCol="0" anchor="ctr"/>
            <a:lstStyle/>
            <a:p>
              <a:pPr algn="ctr">
                <a:lnSpc>
                  <a:spcPts val="4900"/>
                </a:lnSpc>
              </a:pPr>
              <a:r>
                <a:rPr lang="en-US" sz="3500" dirty="0" err="1">
                  <a:solidFill>
                    <a:srgbClr val="FFFFFF"/>
                  </a:solidFill>
                  <a:latin typeface="Roboto Condensed Bold"/>
                </a:rPr>
                <a:t>Nguồn</a:t>
              </a:r>
              <a:r>
                <a:rPr lang="en-US" sz="3500" dirty="0">
                  <a:solidFill>
                    <a:srgbClr val="FFFFFF"/>
                  </a:solidFill>
                  <a:latin typeface="Roboto Condensed Bold"/>
                </a:rPr>
                <a:t> </a:t>
              </a:r>
              <a:r>
                <a:rPr lang="en-US" sz="3500" dirty="0" err="1">
                  <a:solidFill>
                    <a:srgbClr val="FFFFFF"/>
                  </a:solidFill>
                  <a:latin typeface="Roboto Condensed Bold"/>
                </a:rPr>
                <a:t>gốc</a:t>
              </a:r>
              <a:endParaRPr lang="en-US" sz="3500" dirty="0">
                <a:solidFill>
                  <a:srgbClr val="FFFFFF"/>
                </a:solidFill>
                <a:latin typeface="Roboto Condensed Bold"/>
              </a:endParaRPr>
            </a:p>
          </p:txBody>
        </p:sp>
      </p:grpSp>
      <p:grpSp>
        <p:nvGrpSpPr>
          <p:cNvPr id="13" name="Group 13"/>
          <p:cNvGrpSpPr/>
          <p:nvPr/>
        </p:nvGrpSpPr>
        <p:grpSpPr>
          <a:xfrm>
            <a:off x="15616843" y="1972239"/>
            <a:ext cx="877781" cy="2598076"/>
            <a:chOff x="0" y="0"/>
            <a:chExt cx="231185" cy="684267"/>
          </a:xfrm>
        </p:grpSpPr>
        <p:sp>
          <p:nvSpPr>
            <p:cNvPr id="14" name="Freeform 14"/>
            <p:cNvSpPr/>
            <p:nvPr/>
          </p:nvSpPr>
          <p:spPr>
            <a:xfrm>
              <a:off x="0" y="0"/>
              <a:ext cx="231185" cy="684267"/>
            </a:xfrm>
            <a:custGeom>
              <a:avLst/>
              <a:gdLst/>
              <a:ahLst/>
              <a:cxnLst/>
              <a:rect l="l" t="t" r="r" b="b"/>
              <a:pathLst>
                <a:path w="231185" h="684267">
                  <a:moveTo>
                    <a:pt x="0" y="0"/>
                  </a:moveTo>
                  <a:lnTo>
                    <a:pt x="231185" y="0"/>
                  </a:lnTo>
                  <a:lnTo>
                    <a:pt x="231185" y="684267"/>
                  </a:lnTo>
                  <a:lnTo>
                    <a:pt x="0" y="684267"/>
                  </a:lnTo>
                  <a:close/>
                </a:path>
              </a:pathLst>
            </a:custGeom>
            <a:solidFill>
              <a:srgbClr val="833F4A"/>
            </a:solidFill>
          </p:spPr>
          <p:txBody>
            <a:bodyPr/>
            <a:lstStyle/>
            <a:p>
              <a:endParaRPr lang="en-US"/>
            </a:p>
          </p:txBody>
        </p:sp>
        <p:sp>
          <p:nvSpPr>
            <p:cNvPr id="15" name="TextBox 15"/>
            <p:cNvSpPr txBox="1"/>
            <p:nvPr/>
          </p:nvSpPr>
          <p:spPr>
            <a:xfrm>
              <a:off x="0" y="-85725"/>
              <a:ext cx="231185" cy="769992"/>
            </a:xfrm>
            <a:prstGeom prst="rect">
              <a:avLst/>
            </a:prstGeom>
          </p:spPr>
          <p:txBody>
            <a:bodyPr lIns="50800" tIns="50800" rIns="50800" bIns="50800" rtlCol="0" anchor="ctr"/>
            <a:lstStyle/>
            <a:p>
              <a:pPr algn="ctr">
                <a:lnSpc>
                  <a:spcPts val="4900"/>
                </a:lnSpc>
              </a:pPr>
              <a:r>
                <a:rPr lang="en-US" sz="3500" dirty="0" err="1">
                  <a:solidFill>
                    <a:srgbClr val="FFFFFF"/>
                  </a:solidFill>
                  <a:latin typeface="Roboto Condensed Bold"/>
                </a:rPr>
                <a:t>Khổ</a:t>
              </a:r>
              <a:r>
                <a:rPr lang="en-US" sz="3500" dirty="0">
                  <a:solidFill>
                    <a:srgbClr val="FFFFFF"/>
                  </a:solidFill>
                  <a:latin typeface="Roboto Condensed Bold"/>
                </a:rPr>
                <a:t> </a:t>
              </a:r>
              <a:r>
                <a:rPr lang="en-US" sz="3500" dirty="0" err="1">
                  <a:solidFill>
                    <a:srgbClr val="FFFFFF"/>
                  </a:solidFill>
                  <a:latin typeface="Roboto Condensed Bold"/>
                </a:rPr>
                <a:t>thơ</a:t>
              </a:r>
              <a:endParaRPr lang="en-US" sz="3500" dirty="0">
                <a:solidFill>
                  <a:srgbClr val="FFFFFF"/>
                </a:solidFill>
                <a:latin typeface="Roboto Condensed Bold"/>
              </a:endParaRPr>
            </a:p>
          </p:txBody>
        </p:sp>
      </p:grpSp>
      <p:sp>
        <p:nvSpPr>
          <p:cNvPr id="16" name="TextBox 16"/>
          <p:cNvSpPr txBox="1"/>
          <p:nvPr/>
        </p:nvSpPr>
        <p:spPr>
          <a:xfrm>
            <a:off x="8880810" y="2508255"/>
            <a:ext cx="6412118" cy="6748642"/>
          </a:xfrm>
          <a:prstGeom prst="rect">
            <a:avLst/>
          </a:prstGeom>
        </p:spPr>
        <p:txBody>
          <a:bodyPr wrap="square" lIns="0" tIns="0" rIns="0" bIns="0" rtlCol="0" anchor="t">
            <a:spAutoFit/>
          </a:bodyPr>
          <a:lstStyle/>
          <a:p>
            <a:pPr algn="just">
              <a:lnSpc>
                <a:spcPts val="5319"/>
              </a:lnSpc>
            </a:pPr>
            <a:r>
              <a:rPr lang="en-US" sz="3799" dirty="0">
                <a:solidFill>
                  <a:srgbClr val="000000"/>
                </a:solidFill>
                <a:latin typeface="Roboto Condensed"/>
              </a:rPr>
              <a:t>    </a:t>
            </a:r>
            <a:r>
              <a:rPr lang="en-US" sz="3799" dirty="0" err="1">
                <a:solidFill>
                  <a:srgbClr val="000000"/>
                </a:solidFill>
                <a:latin typeface="Roboto Condensed"/>
              </a:rPr>
              <a:t>Bài</a:t>
            </a:r>
            <a:r>
              <a:rPr lang="en-US" sz="3799" dirty="0">
                <a:solidFill>
                  <a:srgbClr val="000000"/>
                </a:solidFill>
                <a:latin typeface="Roboto Condensed"/>
              </a:rPr>
              <a:t> </a:t>
            </a:r>
            <a:r>
              <a:rPr lang="en-US" sz="3799" dirty="0" err="1">
                <a:solidFill>
                  <a:srgbClr val="000000"/>
                </a:solidFill>
                <a:latin typeface="Roboto Condensed"/>
              </a:rPr>
              <a:t>thơ</a:t>
            </a:r>
            <a:r>
              <a:rPr lang="en-US" sz="3799" dirty="0">
                <a:solidFill>
                  <a:srgbClr val="000000"/>
                </a:solidFill>
                <a:latin typeface="Roboto Condensed"/>
              </a:rPr>
              <a:t> song </a:t>
            </a:r>
            <a:r>
              <a:rPr lang="en-US" sz="3799" dirty="0" err="1">
                <a:solidFill>
                  <a:srgbClr val="000000"/>
                </a:solidFill>
                <a:latin typeface="Roboto Condensed"/>
              </a:rPr>
              <a:t>thất</a:t>
            </a:r>
            <a:r>
              <a:rPr lang="en-US" sz="3799" dirty="0">
                <a:solidFill>
                  <a:srgbClr val="000000"/>
                </a:solidFill>
                <a:latin typeface="Roboto Condensed"/>
              </a:rPr>
              <a:t> </a:t>
            </a:r>
            <a:r>
              <a:rPr lang="en-US" sz="3799" dirty="0" err="1">
                <a:solidFill>
                  <a:srgbClr val="000000"/>
                </a:solidFill>
                <a:latin typeface="Roboto Condensed"/>
              </a:rPr>
              <a:t>lục</a:t>
            </a:r>
            <a:r>
              <a:rPr lang="en-US" sz="3799" dirty="0">
                <a:solidFill>
                  <a:srgbClr val="000000"/>
                </a:solidFill>
                <a:latin typeface="Roboto Condensed"/>
              </a:rPr>
              <a:t> </a:t>
            </a:r>
            <a:r>
              <a:rPr lang="en-US" sz="3799" dirty="0" err="1">
                <a:solidFill>
                  <a:srgbClr val="000000"/>
                </a:solidFill>
                <a:latin typeface="Roboto Condensed"/>
              </a:rPr>
              <a:t>bát</a:t>
            </a:r>
            <a:r>
              <a:rPr lang="en-US" sz="3799" dirty="0">
                <a:solidFill>
                  <a:srgbClr val="000000"/>
                </a:solidFill>
                <a:latin typeface="Roboto Condensed"/>
              </a:rPr>
              <a:t> </a:t>
            </a:r>
            <a:r>
              <a:rPr lang="en-US" sz="3799" dirty="0" err="1">
                <a:solidFill>
                  <a:srgbClr val="000000"/>
                </a:solidFill>
                <a:latin typeface="Roboto Condensed"/>
              </a:rPr>
              <a:t>có</a:t>
            </a:r>
            <a:r>
              <a:rPr lang="en-US" sz="3799" dirty="0">
                <a:solidFill>
                  <a:srgbClr val="000000"/>
                </a:solidFill>
                <a:latin typeface="Roboto Condensed"/>
              </a:rPr>
              <a:t> </a:t>
            </a:r>
            <a:r>
              <a:rPr lang="en-US" sz="3799" dirty="0" err="1">
                <a:solidFill>
                  <a:srgbClr val="000000"/>
                </a:solidFill>
                <a:latin typeface="Roboto Condensed"/>
              </a:rPr>
              <a:t>thể</a:t>
            </a:r>
            <a:r>
              <a:rPr lang="en-US" sz="3799" dirty="0">
                <a:solidFill>
                  <a:srgbClr val="000000"/>
                </a:solidFill>
                <a:latin typeface="Roboto Condensed"/>
              </a:rPr>
              <a:t> </a:t>
            </a:r>
            <a:r>
              <a:rPr lang="en-US" sz="3799" dirty="0" err="1">
                <a:solidFill>
                  <a:srgbClr val="000000"/>
                </a:solidFill>
                <a:latin typeface="Roboto Condensed"/>
              </a:rPr>
              <a:t>được</a:t>
            </a:r>
            <a:r>
              <a:rPr lang="en-US" sz="3799" dirty="0">
                <a:solidFill>
                  <a:srgbClr val="000000"/>
                </a:solidFill>
                <a:latin typeface="Roboto Condensed"/>
              </a:rPr>
              <a:t> chia </a:t>
            </a:r>
            <a:r>
              <a:rPr lang="en-US" sz="3799" dirty="0" err="1">
                <a:solidFill>
                  <a:srgbClr val="000000"/>
                </a:solidFill>
                <a:latin typeface="Roboto Condensed"/>
              </a:rPr>
              <a:t>khổ</a:t>
            </a:r>
            <a:r>
              <a:rPr lang="en-US" sz="3799" dirty="0">
                <a:solidFill>
                  <a:srgbClr val="000000"/>
                </a:solidFill>
                <a:latin typeface="Roboto Condensed"/>
              </a:rPr>
              <a:t> </a:t>
            </a:r>
            <a:r>
              <a:rPr lang="en-US" sz="3799" dirty="0" err="1">
                <a:solidFill>
                  <a:srgbClr val="000000"/>
                </a:solidFill>
                <a:latin typeface="Roboto Condensed"/>
              </a:rPr>
              <a:t>hoặc</a:t>
            </a:r>
            <a:r>
              <a:rPr lang="en-US" sz="3799" dirty="0">
                <a:solidFill>
                  <a:srgbClr val="000000"/>
                </a:solidFill>
                <a:latin typeface="Roboto Condensed"/>
              </a:rPr>
              <a:t> </a:t>
            </a:r>
            <a:r>
              <a:rPr lang="en-US" sz="3799" dirty="0" err="1">
                <a:solidFill>
                  <a:srgbClr val="000000"/>
                </a:solidFill>
                <a:latin typeface="Roboto Condensed"/>
              </a:rPr>
              <a:t>không</a:t>
            </a:r>
            <a:r>
              <a:rPr lang="en-US" sz="3799" dirty="0">
                <a:solidFill>
                  <a:srgbClr val="000000"/>
                </a:solidFill>
                <a:latin typeface="Roboto Condensed"/>
              </a:rPr>
              <a:t>.</a:t>
            </a:r>
          </a:p>
          <a:p>
            <a:pPr algn="just">
              <a:lnSpc>
                <a:spcPts val="5319"/>
              </a:lnSpc>
            </a:pPr>
            <a:r>
              <a:rPr lang="en-US" sz="3799" dirty="0">
                <a:solidFill>
                  <a:srgbClr val="000000"/>
                </a:solidFill>
                <a:latin typeface="Roboto Condensed"/>
              </a:rPr>
              <a:t>    </a:t>
            </a:r>
            <a:r>
              <a:rPr lang="en-US" sz="3799" dirty="0" err="1">
                <a:solidFill>
                  <a:srgbClr val="000000"/>
                </a:solidFill>
                <a:latin typeface="Roboto Condensed"/>
              </a:rPr>
              <a:t>Số</a:t>
            </a:r>
            <a:r>
              <a:rPr lang="en-US" sz="3799" dirty="0">
                <a:solidFill>
                  <a:srgbClr val="000000"/>
                </a:solidFill>
                <a:latin typeface="Roboto Condensed"/>
              </a:rPr>
              <a:t> </a:t>
            </a:r>
            <a:r>
              <a:rPr lang="en-US" sz="3799" dirty="0" err="1">
                <a:solidFill>
                  <a:srgbClr val="000000"/>
                </a:solidFill>
                <a:latin typeface="Roboto Condensed"/>
              </a:rPr>
              <a:t>câu</a:t>
            </a:r>
            <a:r>
              <a:rPr lang="en-US" sz="3799" dirty="0">
                <a:solidFill>
                  <a:srgbClr val="000000"/>
                </a:solidFill>
                <a:latin typeface="Roboto Condensed"/>
              </a:rPr>
              <a:t> </a:t>
            </a:r>
            <a:r>
              <a:rPr lang="en-US" sz="3799" dirty="0" err="1">
                <a:solidFill>
                  <a:srgbClr val="000000"/>
                </a:solidFill>
                <a:latin typeface="Roboto Condensed"/>
              </a:rPr>
              <a:t>thơ</a:t>
            </a:r>
            <a:r>
              <a:rPr lang="en-US" sz="3799" dirty="0">
                <a:solidFill>
                  <a:srgbClr val="000000"/>
                </a:solidFill>
                <a:latin typeface="Roboto Condensed"/>
              </a:rPr>
              <a:t> </a:t>
            </a:r>
            <a:r>
              <a:rPr lang="en-US" sz="3799" dirty="0" err="1">
                <a:solidFill>
                  <a:srgbClr val="000000"/>
                </a:solidFill>
                <a:latin typeface="Roboto Condensed"/>
              </a:rPr>
              <a:t>trong</a:t>
            </a:r>
            <a:r>
              <a:rPr lang="en-US" sz="3799" dirty="0">
                <a:solidFill>
                  <a:srgbClr val="000000"/>
                </a:solidFill>
                <a:latin typeface="Roboto Condensed"/>
              </a:rPr>
              <a:t> </a:t>
            </a:r>
            <a:r>
              <a:rPr lang="en-US" sz="3799" dirty="0" err="1">
                <a:solidFill>
                  <a:srgbClr val="000000"/>
                </a:solidFill>
                <a:latin typeface="Roboto Condensed"/>
              </a:rPr>
              <a:t>mỗi</a:t>
            </a:r>
            <a:r>
              <a:rPr lang="en-US" sz="3799" dirty="0">
                <a:solidFill>
                  <a:srgbClr val="000000"/>
                </a:solidFill>
                <a:latin typeface="Roboto Condensed"/>
              </a:rPr>
              <a:t> </a:t>
            </a:r>
            <a:r>
              <a:rPr lang="en-US" sz="3799" dirty="0" err="1">
                <a:solidFill>
                  <a:srgbClr val="000000"/>
                </a:solidFill>
                <a:latin typeface="Roboto Condensed"/>
              </a:rPr>
              <a:t>khổ</a:t>
            </a:r>
            <a:r>
              <a:rPr lang="en-US" sz="3799" dirty="0">
                <a:solidFill>
                  <a:srgbClr val="000000"/>
                </a:solidFill>
                <a:latin typeface="Roboto Condensed"/>
              </a:rPr>
              <a:t> </a:t>
            </a:r>
            <a:r>
              <a:rPr lang="en-US" sz="3799" dirty="0" err="1">
                <a:solidFill>
                  <a:srgbClr val="000000"/>
                </a:solidFill>
                <a:latin typeface="Roboto Condensed"/>
              </a:rPr>
              <a:t>thơ</a:t>
            </a:r>
            <a:r>
              <a:rPr lang="en-US" sz="3799" dirty="0">
                <a:solidFill>
                  <a:srgbClr val="000000"/>
                </a:solidFill>
                <a:latin typeface="Roboto Condensed"/>
              </a:rPr>
              <a:t> </a:t>
            </a:r>
            <a:r>
              <a:rPr lang="en-US" sz="3799" dirty="0" err="1">
                <a:solidFill>
                  <a:srgbClr val="000000"/>
                </a:solidFill>
                <a:latin typeface="Roboto Condensed"/>
              </a:rPr>
              <a:t>cũng</a:t>
            </a:r>
            <a:r>
              <a:rPr lang="en-US" sz="3799" dirty="0">
                <a:solidFill>
                  <a:srgbClr val="000000"/>
                </a:solidFill>
                <a:latin typeface="Roboto Condensed"/>
              </a:rPr>
              <a:t> </a:t>
            </a:r>
            <a:r>
              <a:rPr lang="en-US" sz="3799" dirty="0" err="1">
                <a:solidFill>
                  <a:srgbClr val="000000"/>
                </a:solidFill>
                <a:latin typeface="Roboto Condensed"/>
              </a:rPr>
              <a:t>không</a:t>
            </a:r>
            <a:r>
              <a:rPr lang="en-US" sz="3799" dirty="0">
                <a:solidFill>
                  <a:srgbClr val="000000"/>
                </a:solidFill>
                <a:latin typeface="Roboto Condensed"/>
              </a:rPr>
              <a:t> </a:t>
            </a:r>
            <a:r>
              <a:rPr lang="en-US" sz="3799" dirty="0" err="1">
                <a:solidFill>
                  <a:srgbClr val="000000"/>
                </a:solidFill>
                <a:latin typeface="Roboto Condensed"/>
              </a:rPr>
              <a:t>cố</a:t>
            </a:r>
            <a:r>
              <a:rPr lang="en-US" sz="3799" dirty="0">
                <a:solidFill>
                  <a:srgbClr val="000000"/>
                </a:solidFill>
                <a:latin typeface="Roboto Condensed"/>
              </a:rPr>
              <a:t> </a:t>
            </a:r>
            <a:r>
              <a:rPr lang="en-US" sz="3799" dirty="0" err="1">
                <a:solidFill>
                  <a:srgbClr val="000000"/>
                </a:solidFill>
                <a:latin typeface="Roboto Condensed"/>
              </a:rPr>
              <a:t>định</a:t>
            </a:r>
            <a:r>
              <a:rPr lang="en-US" sz="3799" dirty="0">
                <a:solidFill>
                  <a:srgbClr val="000000"/>
                </a:solidFill>
                <a:latin typeface="Roboto Condensed"/>
              </a:rPr>
              <a:t>.</a:t>
            </a:r>
          </a:p>
          <a:p>
            <a:pPr algn="just">
              <a:lnSpc>
                <a:spcPts val="5319"/>
              </a:lnSpc>
            </a:pPr>
            <a:r>
              <a:rPr lang="en-US" sz="3799" dirty="0">
                <a:solidFill>
                  <a:srgbClr val="000000"/>
                </a:solidFill>
                <a:latin typeface="Roboto Condensed"/>
              </a:rPr>
              <a:t>  Thông </a:t>
            </a:r>
            <a:r>
              <a:rPr lang="en-US" sz="3799" dirty="0" err="1">
                <a:solidFill>
                  <a:srgbClr val="000000"/>
                </a:solidFill>
                <a:latin typeface="Roboto Condensed"/>
              </a:rPr>
              <a:t>thường</a:t>
            </a:r>
            <a:r>
              <a:rPr lang="en-US" sz="3799" dirty="0">
                <a:solidFill>
                  <a:srgbClr val="000000"/>
                </a:solidFill>
                <a:latin typeface="Roboto Condensed"/>
              </a:rPr>
              <a:t>, </a:t>
            </a:r>
            <a:r>
              <a:rPr lang="en-US" sz="3799" dirty="0" err="1">
                <a:solidFill>
                  <a:srgbClr val="000000"/>
                </a:solidFill>
                <a:latin typeface="Roboto Condensed"/>
              </a:rPr>
              <a:t>mỗi</a:t>
            </a:r>
            <a:r>
              <a:rPr lang="en-US" sz="3799" dirty="0">
                <a:solidFill>
                  <a:srgbClr val="000000"/>
                </a:solidFill>
                <a:latin typeface="Roboto Condensed"/>
              </a:rPr>
              <a:t> </a:t>
            </a:r>
            <a:r>
              <a:rPr lang="en-US" sz="3799" dirty="0" err="1">
                <a:solidFill>
                  <a:srgbClr val="000000"/>
                </a:solidFill>
                <a:latin typeface="Roboto Condensed"/>
              </a:rPr>
              <a:t>khổ</a:t>
            </a:r>
            <a:r>
              <a:rPr lang="en-US" sz="3799" dirty="0">
                <a:solidFill>
                  <a:srgbClr val="000000"/>
                </a:solidFill>
                <a:latin typeface="Roboto Condensed"/>
              </a:rPr>
              <a:t>  </a:t>
            </a:r>
            <a:r>
              <a:rPr lang="en-US" sz="3799" dirty="0" err="1">
                <a:solidFill>
                  <a:srgbClr val="000000"/>
                </a:solidFill>
                <a:latin typeface="Roboto Condensed"/>
              </a:rPr>
              <a:t>gồm</a:t>
            </a:r>
            <a:r>
              <a:rPr lang="en-US" sz="3799" dirty="0">
                <a:solidFill>
                  <a:srgbClr val="000000"/>
                </a:solidFill>
                <a:latin typeface="Roboto Condensed"/>
              </a:rPr>
              <a:t> </a:t>
            </a:r>
            <a:r>
              <a:rPr lang="en-US" sz="3799" dirty="0" err="1">
                <a:solidFill>
                  <a:srgbClr val="000000"/>
                </a:solidFill>
                <a:latin typeface="Roboto Condensed"/>
              </a:rPr>
              <a:t>bốn</a:t>
            </a:r>
            <a:r>
              <a:rPr lang="en-US" sz="3799" dirty="0">
                <a:solidFill>
                  <a:srgbClr val="000000"/>
                </a:solidFill>
                <a:latin typeface="Roboto Condensed"/>
              </a:rPr>
              <a:t> </a:t>
            </a:r>
            <a:r>
              <a:rPr lang="en-US" sz="3799" dirty="0" err="1">
                <a:solidFill>
                  <a:srgbClr val="000000"/>
                </a:solidFill>
                <a:latin typeface="Roboto Condensed"/>
              </a:rPr>
              <a:t>dòng</a:t>
            </a:r>
            <a:r>
              <a:rPr lang="en-US" sz="3799" dirty="0">
                <a:solidFill>
                  <a:srgbClr val="000000"/>
                </a:solidFill>
                <a:latin typeface="Roboto Condensed"/>
              </a:rPr>
              <a:t> </a:t>
            </a:r>
            <a:r>
              <a:rPr lang="en-US" sz="3799" dirty="0" err="1">
                <a:solidFill>
                  <a:srgbClr val="000000"/>
                </a:solidFill>
                <a:latin typeface="Roboto Condensed"/>
              </a:rPr>
              <a:t>thơ</a:t>
            </a:r>
            <a:r>
              <a:rPr lang="en-US" sz="3799" dirty="0">
                <a:solidFill>
                  <a:srgbClr val="000000"/>
                </a:solidFill>
                <a:latin typeface="Roboto Condensed"/>
              </a:rPr>
              <a:t>: </a:t>
            </a:r>
            <a:r>
              <a:rPr lang="en-US" sz="3799" dirty="0" err="1">
                <a:solidFill>
                  <a:srgbClr val="000000"/>
                </a:solidFill>
                <a:latin typeface="Roboto Condensed"/>
              </a:rPr>
              <a:t>một</a:t>
            </a:r>
            <a:r>
              <a:rPr lang="en-US" sz="3799" dirty="0">
                <a:solidFill>
                  <a:srgbClr val="000000"/>
                </a:solidFill>
                <a:latin typeface="Roboto Condensed"/>
              </a:rPr>
              <a:t> </a:t>
            </a:r>
            <a:r>
              <a:rPr lang="en-US" sz="3799" dirty="0" err="1">
                <a:solidFill>
                  <a:srgbClr val="000000"/>
                </a:solidFill>
                <a:latin typeface="Roboto Condensed"/>
              </a:rPr>
              <a:t>cặp</a:t>
            </a:r>
            <a:r>
              <a:rPr lang="en-US" sz="3799" dirty="0">
                <a:solidFill>
                  <a:srgbClr val="000000"/>
                </a:solidFill>
                <a:latin typeface="Roboto Condensed"/>
              </a:rPr>
              <a:t> </a:t>
            </a:r>
            <a:r>
              <a:rPr lang="en-US" sz="3799" dirty="0" err="1">
                <a:solidFill>
                  <a:srgbClr val="000000"/>
                </a:solidFill>
                <a:latin typeface="Roboto Condensed"/>
              </a:rPr>
              <a:t>thất</a:t>
            </a:r>
            <a:r>
              <a:rPr lang="en-US" sz="3799" dirty="0">
                <a:solidFill>
                  <a:srgbClr val="000000"/>
                </a:solidFill>
                <a:latin typeface="Roboto Condensed"/>
              </a:rPr>
              <a:t> </a:t>
            </a:r>
            <a:r>
              <a:rPr lang="en-US" sz="3799" dirty="0" err="1">
                <a:solidFill>
                  <a:srgbClr val="000000"/>
                </a:solidFill>
                <a:latin typeface="Roboto Condensed"/>
              </a:rPr>
              <a:t>ngôn</a:t>
            </a:r>
            <a:r>
              <a:rPr lang="en-US" sz="3799" dirty="0">
                <a:solidFill>
                  <a:srgbClr val="000000"/>
                </a:solidFill>
                <a:latin typeface="Roboto Condensed"/>
              </a:rPr>
              <a:t> và </a:t>
            </a:r>
            <a:r>
              <a:rPr lang="en-US" sz="3799" dirty="0" err="1">
                <a:solidFill>
                  <a:srgbClr val="000000"/>
                </a:solidFill>
                <a:latin typeface="Roboto Condensed"/>
              </a:rPr>
              <a:t>một</a:t>
            </a:r>
            <a:r>
              <a:rPr lang="en-US" sz="3799" dirty="0">
                <a:solidFill>
                  <a:srgbClr val="000000"/>
                </a:solidFill>
                <a:latin typeface="Roboto Condensed"/>
              </a:rPr>
              <a:t> </a:t>
            </a:r>
            <a:r>
              <a:rPr lang="en-US" sz="3799" dirty="0" err="1">
                <a:solidFill>
                  <a:srgbClr val="000000"/>
                </a:solidFill>
                <a:latin typeface="Roboto Condensed"/>
              </a:rPr>
              <a:t>cặp</a:t>
            </a:r>
            <a:r>
              <a:rPr lang="en-US" sz="3799" dirty="0">
                <a:solidFill>
                  <a:srgbClr val="000000"/>
                </a:solidFill>
                <a:latin typeface="Roboto Condensed"/>
              </a:rPr>
              <a:t> </a:t>
            </a:r>
            <a:r>
              <a:rPr lang="en-US" sz="3799" dirty="0" err="1">
                <a:solidFill>
                  <a:srgbClr val="000000"/>
                </a:solidFill>
                <a:latin typeface="Roboto Condensed"/>
              </a:rPr>
              <a:t>lục</a:t>
            </a:r>
            <a:r>
              <a:rPr lang="en-US" sz="3799" dirty="0">
                <a:solidFill>
                  <a:srgbClr val="000000"/>
                </a:solidFill>
                <a:latin typeface="Roboto Condensed"/>
              </a:rPr>
              <a:t> </a:t>
            </a:r>
            <a:r>
              <a:rPr lang="en-US" sz="3799" dirty="0" err="1">
                <a:solidFill>
                  <a:srgbClr val="000000"/>
                </a:solidFill>
                <a:latin typeface="Roboto Condensed"/>
              </a:rPr>
              <a:t>bát</a:t>
            </a:r>
            <a:r>
              <a:rPr lang="en-US" sz="3799" dirty="0">
                <a:solidFill>
                  <a:srgbClr val="000000"/>
                </a:solidFill>
                <a:latin typeface="Roboto Condensed"/>
              </a:rPr>
              <a:t>, tạo </a:t>
            </a:r>
            <a:r>
              <a:rPr lang="en-US" sz="3799" dirty="0" err="1">
                <a:solidFill>
                  <a:srgbClr val="000000"/>
                </a:solidFill>
                <a:latin typeface="Roboto Condensed"/>
              </a:rPr>
              <a:t>thành</a:t>
            </a:r>
            <a:r>
              <a:rPr lang="en-US" sz="3799" dirty="0">
                <a:solidFill>
                  <a:srgbClr val="000000"/>
                </a:solidFill>
                <a:latin typeface="Roboto Condensed"/>
              </a:rPr>
              <a:t> </a:t>
            </a:r>
            <a:r>
              <a:rPr lang="en-US" sz="3799" dirty="0" err="1">
                <a:solidFill>
                  <a:srgbClr val="000000"/>
                </a:solidFill>
                <a:latin typeface="Roboto Condensed"/>
              </a:rPr>
              <a:t>một</a:t>
            </a:r>
            <a:r>
              <a:rPr lang="en-US" sz="3799" dirty="0">
                <a:solidFill>
                  <a:srgbClr val="000000"/>
                </a:solidFill>
                <a:latin typeface="Roboto Condensed"/>
              </a:rPr>
              <a:t> </a:t>
            </a:r>
            <a:r>
              <a:rPr lang="en-US" sz="3799" dirty="0" err="1">
                <a:solidFill>
                  <a:srgbClr val="000000"/>
                </a:solidFill>
                <a:latin typeface="Roboto Condensed"/>
              </a:rPr>
              <a:t>kết</a:t>
            </a:r>
            <a:r>
              <a:rPr lang="en-US" sz="3799" dirty="0">
                <a:solidFill>
                  <a:srgbClr val="000000"/>
                </a:solidFill>
                <a:latin typeface="Roboto Condensed"/>
              </a:rPr>
              <a:t> </a:t>
            </a:r>
            <a:r>
              <a:rPr lang="en-US" sz="3799" dirty="0" err="1">
                <a:solidFill>
                  <a:srgbClr val="000000"/>
                </a:solidFill>
                <a:latin typeface="Roboto Condensed"/>
              </a:rPr>
              <a:t>cấu</a:t>
            </a:r>
            <a:r>
              <a:rPr lang="en-US" sz="3799" dirty="0">
                <a:solidFill>
                  <a:srgbClr val="000000"/>
                </a:solidFill>
                <a:latin typeface="Roboto Condensed"/>
              </a:rPr>
              <a:t> </a:t>
            </a:r>
            <a:r>
              <a:rPr lang="en-US" sz="3799" dirty="0" err="1">
                <a:solidFill>
                  <a:srgbClr val="000000"/>
                </a:solidFill>
                <a:latin typeface="Roboto Condensed"/>
              </a:rPr>
              <a:t>trọn</a:t>
            </a:r>
            <a:r>
              <a:rPr lang="en-US" sz="3799" dirty="0">
                <a:solidFill>
                  <a:srgbClr val="000000"/>
                </a:solidFill>
                <a:latin typeface="Roboto Condensed"/>
              </a:rPr>
              <a:t> </a:t>
            </a:r>
            <a:r>
              <a:rPr lang="en-US" sz="3799" dirty="0" err="1">
                <a:solidFill>
                  <a:srgbClr val="000000"/>
                </a:solidFill>
                <a:latin typeface="Roboto Condensed"/>
              </a:rPr>
              <a:t>vẹn</a:t>
            </a:r>
            <a:r>
              <a:rPr lang="en-US" sz="3799" dirty="0">
                <a:solidFill>
                  <a:srgbClr val="000000"/>
                </a:solidFill>
                <a:latin typeface="Roboto Condensed"/>
              </a:rPr>
              <a:t> </a:t>
            </a:r>
            <a:r>
              <a:rPr lang="en-US" sz="3799" dirty="0" err="1">
                <a:solidFill>
                  <a:srgbClr val="000000"/>
                </a:solidFill>
                <a:latin typeface="Roboto Condensed"/>
              </a:rPr>
              <a:t>về</a:t>
            </a:r>
            <a:r>
              <a:rPr lang="en-US" sz="3799" dirty="0">
                <a:solidFill>
                  <a:srgbClr val="000000"/>
                </a:solidFill>
                <a:latin typeface="Roboto Condensed"/>
              </a:rPr>
              <a:t> ý </a:t>
            </a:r>
            <a:r>
              <a:rPr lang="en-US" sz="3799" dirty="0" err="1">
                <a:solidFill>
                  <a:srgbClr val="000000"/>
                </a:solidFill>
                <a:latin typeface="Roboto Condensed"/>
              </a:rPr>
              <a:t>cũng</a:t>
            </a:r>
            <a:r>
              <a:rPr lang="en-US" sz="3799" dirty="0">
                <a:solidFill>
                  <a:srgbClr val="000000"/>
                </a:solidFill>
                <a:latin typeface="Roboto Condensed"/>
              </a:rPr>
              <a:t> </a:t>
            </a:r>
            <a:r>
              <a:rPr lang="en-US" sz="3799" dirty="0" err="1">
                <a:solidFill>
                  <a:srgbClr val="000000"/>
                </a:solidFill>
                <a:latin typeface="Roboto Condensed"/>
              </a:rPr>
              <a:t>như</a:t>
            </a:r>
            <a:r>
              <a:rPr lang="en-US" sz="3799" dirty="0">
                <a:solidFill>
                  <a:srgbClr val="000000"/>
                </a:solidFill>
                <a:latin typeface="Roboto Condensed"/>
              </a:rPr>
              <a:t> </a:t>
            </a:r>
            <a:r>
              <a:rPr lang="en-US" sz="3799" dirty="0" err="1">
                <a:solidFill>
                  <a:srgbClr val="000000"/>
                </a:solidFill>
                <a:latin typeface="Roboto Condensed"/>
              </a:rPr>
              <a:t>về</a:t>
            </a:r>
            <a:r>
              <a:rPr lang="en-US" sz="3799" dirty="0">
                <a:solidFill>
                  <a:srgbClr val="000000"/>
                </a:solidFill>
                <a:latin typeface="Roboto Condensed"/>
              </a:rPr>
              <a:t> </a:t>
            </a:r>
            <a:r>
              <a:rPr lang="en-US" sz="3799" dirty="0" err="1">
                <a:solidFill>
                  <a:srgbClr val="000000"/>
                </a:solidFill>
                <a:latin typeface="Roboto Condensed"/>
              </a:rPr>
              <a:t>âm</a:t>
            </a:r>
            <a:r>
              <a:rPr lang="en-US" sz="3799" dirty="0">
                <a:solidFill>
                  <a:srgbClr val="000000"/>
                </a:solidFill>
                <a:latin typeface="Roboto Condensed"/>
              </a:rPr>
              <a:t> </a:t>
            </a:r>
            <a:r>
              <a:rPr lang="en-US" sz="3799" dirty="0" err="1">
                <a:solidFill>
                  <a:srgbClr val="000000"/>
                </a:solidFill>
                <a:latin typeface="Roboto Condensed"/>
              </a:rPr>
              <a:t>thanh</a:t>
            </a:r>
            <a:r>
              <a:rPr lang="en-US" sz="3799" dirty="0">
                <a:solidFill>
                  <a:srgbClr val="000000"/>
                </a:solidFill>
                <a:latin typeface="Roboto Condensed"/>
              </a:rPr>
              <a:t>, </a:t>
            </a:r>
            <a:r>
              <a:rPr lang="en-US" sz="3799" dirty="0" err="1">
                <a:solidFill>
                  <a:srgbClr val="000000"/>
                </a:solidFill>
                <a:latin typeface="Roboto Condensed"/>
              </a:rPr>
              <a:t>nhạc</a:t>
            </a:r>
            <a:r>
              <a:rPr lang="en-US" sz="3799" dirty="0">
                <a:solidFill>
                  <a:srgbClr val="000000"/>
                </a:solidFill>
                <a:latin typeface="Roboto Condensed"/>
              </a:rPr>
              <a:t> </a:t>
            </a:r>
            <a:r>
              <a:rPr lang="en-US" sz="3799" dirty="0" err="1">
                <a:solidFill>
                  <a:srgbClr val="000000"/>
                </a:solidFill>
                <a:latin typeface="Roboto Condensed"/>
              </a:rPr>
              <a:t>điệu</a:t>
            </a:r>
            <a:r>
              <a:rPr lang="en-US" sz="3799" dirty="0">
                <a:solidFill>
                  <a:srgbClr val="000000"/>
                </a:solidFill>
                <a:latin typeface="Roboto Condensed"/>
              </a:rPr>
              <a:t>.</a:t>
            </a:r>
          </a:p>
          <a:p>
            <a:pPr algn="just">
              <a:lnSpc>
                <a:spcPts val="5319"/>
              </a:lnSpc>
            </a:pPr>
            <a:endParaRPr lang="en-US" sz="3799" dirty="0">
              <a:solidFill>
                <a:srgbClr val="000000"/>
              </a:solidFill>
              <a:latin typeface="Roboto Condensed"/>
            </a:endParaRPr>
          </a:p>
        </p:txBody>
      </p:sp>
      <p:sp>
        <p:nvSpPr>
          <p:cNvPr id="17" name="TextBox 17"/>
          <p:cNvSpPr txBox="1"/>
          <p:nvPr/>
        </p:nvSpPr>
        <p:spPr>
          <a:xfrm>
            <a:off x="1793376" y="4590691"/>
            <a:ext cx="5287128" cy="1979930"/>
          </a:xfrm>
          <a:prstGeom prst="rect">
            <a:avLst/>
          </a:prstGeom>
        </p:spPr>
        <p:txBody>
          <a:bodyPr lIns="0" tIns="0" rIns="0" bIns="0" rtlCol="0" anchor="t">
            <a:spAutoFit/>
          </a:bodyPr>
          <a:lstStyle/>
          <a:p>
            <a:pPr algn="just">
              <a:lnSpc>
                <a:spcPts val="5320"/>
              </a:lnSpc>
            </a:pPr>
            <a:r>
              <a:rPr lang="en-US" sz="3800">
                <a:solidFill>
                  <a:srgbClr val="000000"/>
                </a:solidFill>
                <a:latin typeface="Roboto Condensed"/>
              </a:rPr>
              <a:t>       Có nguồn gốc dân tộc, là sự kết hợp giữa thơ thất ngôn và thơ lục bát.</a:t>
            </a:r>
          </a:p>
        </p:txBody>
      </p:sp>
      <p:sp>
        <p:nvSpPr>
          <p:cNvPr id="18" name="Freeform 18"/>
          <p:cNvSpPr/>
          <p:nvPr/>
        </p:nvSpPr>
        <p:spPr>
          <a:xfrm>
            <a:off x="2097420" y="4863200"/>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4"/>
            <a:stretch>
              <a:fillRect/>
            </a:stretch>
          </a:blipFill>
        </p:spPr>
        <p:txBody>
          <a:bodyPr/>
          <a:lstStyle/>
          <a:p>
            <a:endParaRPr lang="en-US"/>
          </a:p>
        </p:txBody>
      </p:sp>
      <p:sp>
        <p:nvSpPr>
          <p:cNvPr id="19" name="Freeform 19"/>
          <p:cNvSpPr/>
          <p:nvPr/>
        </p:nvSpPr>
        <p:spPr>
          <a:xfrm>
            <a:off x="8458200" y="2705100"/>
            <a:ext cx="358935" cy="351828"/>
          </a:xfrm>
          <a:custGeom>
            <a:avLst/>
            <a:gdLst/>
            <a:ahLst/>
            <a:cxnLst/>
            <a:rect l="l" t="t" r="r" b="b"/>
            <a:pathLst>
              <a:path w="358935" h="351828">
                <a:moveTo>
                  <a:pt x="0" y="0"/>
                </a:moveTo>
                <a:lnTo>
                  <a:pt x="358936" y="0"/>
                </a:lnTo>
                <a:lnTo>
                  <a:pt x="358936" y="351827"/>
                </a:lnTo>
                <a:lnTo>
                  <a:pt x="0" y="351827"/>
                </a:lnTo>
                <a:lnTo>
                  <a:pt x="0" y="0"/>
                </a:lnTo>
                <a:close/>
              </a:path>
            </a:pathLst>
          </a:custGeom>
          <a:blipFill>
            <a:blip r:embed="rId4"/>
            <a:stretch>
              <a:fillRect/>
            </a:stretch>
          </a:blipFill>
        </p:spPr>
        <p:txBody>
          <a:bodyPr/>
          <a:lstStyle/>
          <a:p>
            <a:endParaRPr lang="en-US"/>
          </a:p>
        </p:txBody>
      </p:sp>
      <p:sp>
        <p:nvSpPr>
          <p:cNvPr id="20" name="Freeform 20"/>
          <p:cNvSpPr/>
          <p:nvPr/>
        </p:nvSpPr>
        <p:spPr>
          <a:xfrm>
            <a:off x="8458081" y="4047706"/>
            <a:ext cx="358935" cy="351828"/>
          </a:xfrm>
          <a:custGeom>
            <a:avLst/>
            <a:gdLst/>
            <a:ahLst/>
            <a:cxnLst/>
            <a:rect l="l" t="t" r="r" b="b"/>
            <a:pathLst>
              <a:path w="358935" h="351828">
                <a:moveTo>
                  <a:pt x="0" y="0"/>
                </a:moveTo>
                <a:lnTo>
                  <a:pt x="358936" y="0"/>
                </a:lnTo>
                <a:lnTo>
                  <a:pt x="358936" y="351827"/>
                </a:lnTo>
                <a:lnTo>
                  <a:pt x="0" y="351827"/>
                </a:lnTo>
                <a:lnTo>
                  <a:pt x="0" y="0"/>
                </a:lnTo>
                <a:close/>
              </a:path>
            </a:pathLst>
          </a:custGeom>
          <a:blipFill>
            <a:blip r:embed="rId4"/>
            <a:stretch>
              <a:fillRect/>
            </a:stretch>
          </a:blipFill>
        </p:spPr>
        <p:txBody>
          <a:bodyPr/>
          <a:lstStyle/>
          <a:p>
            <a:endParaRPr lang="en-US"/>
          </a:p>
        </p:txBody>
      </p:sp>
      <p:sp>
        <p:nvSpPr>
          <p:cNvPr id="21" name="Freeform 21"/>
          <p:cNvSpPr/>
          <p:nvPr/>
        </p:nvSpPr>
        <p:spPr>
          <a:xfrm>
            <a:off x="8591346" y="5480106"/>
            <a:ext cx="358935" cy="351828"/>
          </a:xfrm>
          <a:custGeom>
            <a:avLst/>
            <a:gdLst/>
            <a:ahLst/>
            <a:cxnLst/>
            <a:rect l="l" t="t" r="r" b="b"/>
            <a:pathLst>
              <a:path w="358935" h="351828">
                <a:moveTo>
                  <a:pt x="0" y="0"/>
                </a:moveTo>
                <a:lnTo>
                  <a:pt x="358936" y="0"/>
                </a:lnTo>
                <a:lnTo>
                  <a:pt x="358936" y="351828"/>
                </a:lnTo>
                <a:lnTo>
                  <a:pt x="0" y="351828"/>
                </a:lnTo>
                <a:lnTo>
                  <a:pt x="0" y="0"/>
                </a:lnTo>
                <a:close/>
              </a:path>
            </a:pathLst>
          </a:custGeom>
          <a:blipFill>
            <a:blip r:embed="rId4"/>
            <a:stretch>
              <a:fillRect/>
            </a:stretch>
          </a:blipFill>
        </p:spPr>
        <p:txBody>
          <a:bodyPr/>
          <a:lstStyle/>
          <a:p>
            <a:endParaRPr lang="en-US"/>
          </a:p>
        </p:txBody>
      </p:sp>
      <p:sp>
        <p:nvSpPr>
          <p:cNvPr id="22" name="Freeform 22" descr="preencoded.png"/>
          <p:cNvSpPr/>
          <p:nvPr/>
        </p:nvSpPr>
        <p:spPr>
          <a:xfrm>
            <a:off x="2097420" y="6530362"/>
            <a:ext cx="3576963" cy="2749686"/>
          </a:xfrm>
          <a:custGeom>
            <a:avLst/>
            <a:gdLst/>
            <a:ahLst/>
            <a:cxnLst/>
            <a:rect l="l" t="t" r="r" b="b"/>
            <a:pathLst>
              <a:path w="3576963" h="2749686">
                <a:moveTo>
                  <a:pt x="0" y="0"/>
                </a:moveTo>
                <a:lnTo>
                  <a:pt x="3576963" y="0"/>
                </a:lnTo>
                <a:lnTo>
                  <a:pt x="3576963" y="2749686"/>
                </a:lnTo>
                <a:lnTo>
                  <a:pt x="0" y="2749686"/>
                </a:lnTo>
                <a:lnTo>
                  <a:pt x="0" y="0"/>
                </a:lnTo>
                <a:close/>
              </a:path>
            </a:pathLst>
          </a:custGeom>
          <a:blipFill>
            <a:blip r:embed="rId5"/>
            <a:stretch>
              <a:fillRect r="-57559" b="-80311"/>
            </a:stretch>
          </a:blipFill>
        </p:spPr>
        <p:txBody>
          <a:bodyPr/>
          <a:lstStyle/>
          <a:p>
            <a:endParaRPr lang="en-US"/>
          </a:p>
        </p:txBody>
      </p:sp>
      <p:sp>
        <p:nvSpPr>
          <p:cNvPr id="23" name="Freeform 23" descr="preencoded.png"/>
          <p:cNvSpPr/>
          <p:nvPr/>
        </p:nvSpPr>
        <p:spPr>
          <a:xfrm>
            <a:off x="5143728" y="6530362"/>
            <a:ext cx="2795507" cy="2148965"/>
          </a:xfrm>
          <a:custGeom>
            <a:avLst/>
            <a:gdLst/>
            <a:ahLst/>
            <a:cxnLst/>
            <a:rect l="l" t="t" r="r" b="b"/>
            <a:pathLst>
              <a:path w="2795507" h="2148965">
                <a:moveTo>
                  <a:pt x="0" y="0"/>
                </a:moveTo>
                <a:lnTo>
                  <a:pt x="2795507" y="0"/>
                </a:lnTo>
                <a:lnTo>
                  <a:pt x="2795507" y="2148964"/>
                </a:lnTo>
                <a:lnTo>
                  <a:pt x="0" y="2148964"/>
                </a:lnTo>
                <a:lnTo>
                  <a:pt x="0" y="0"/>
                </a:lnTo>
                <a:close/>
              </a:path>
            </a:pathLst>
          </a:custGeom>
          <a:blipFill>
            <a:blip r:embed="rId5"/>
            <a:stretch>
              <a:fillRect r="-57559" b="-80311"/>
            </a:stretch>
          </a:blipFill>
        </p:spPr>
        <p:txBody>
          <a:bodyPr/>
          <a:lstStyle/>
          <a:p>
            <a:endParaRPr lang="en-US"/>
          </a:p>
        </p:txBody>
      </p:sp>
      <p:sp>
        <p:nvSpPr>
          <p:cNvPr id="24" name="Freeform 24" descr="preencoded.png"/>
          <p:cNvSpPr/>
          <p:nvPr/>
        </p:nvSpPr>
        <p:spPr>
          <a:xfrm>
            <a:off x="5937463" y="8526944"/>
            <a:ext cx="2646673" cy="2093235"/>
          </a:xfrm>
          <a:custGeom>
            <a:avLst/>
            <a:gdLst/>
            <a:ahLst/>
            <a:cxnLst/>
            <a:rect l="l" t="t" r="r" b="b"/>
            <a:pathLst>
              <a:path w="2646673" h="2093235">
                <a:moveTo>
                  <a:pt x="0" y="0"/>
                </a:moveTo>
                <a:lnTo>
                  <a:pt x="2646673" y="0"/>
                </a:lnTo>
                <a:lnTo>
                  <a:pt x="2646673" y="2093235"/>
                </a:lnTo>
                <a:lnTo>
                  <a:pt x="0" y="2093235"/>
                </a:lnTo>
                <a:lnTo>
                  <a:pt x="0" y="0"/>
                </a:lnTo>
                <a:close/>
              </a:path>
            </a:pathLst>
          </a:custGeom>
          <a:blipFill>
            <a:blip r:embed="rId5"/>
            <a:stretch>
              <a:fillRect l="-74054" t="-119688" r="-23449"/>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6" grpId="0"/>
      <p:bldP spid="17" grpId="0"/>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631867"/>
            <a:ext cx="16230600" cy="7602037"/>
            <a:chOff x="0" y="0"/>
            <a:chExt cx="4274726" cy="2002183"/>
          </a:xfrm>
        </p:grpSpPr>
        <p:sp>
          <p:nvSpPr>
            <p:cNvPr id="3" name="Freeform 3"/>
            <p:cNvSpPr/>
            <p:nvPr/>
          </p:nvSpPr>
          <p:spPr>
            <a:xfrm>
              <a:off x="0" y="0"/>
              <a:ext cx="4274726" cy="2002183"/>
            </a:xfrm>
            <a:custGeom>
              <a:avLst/>
              <a:gdLst/>
              <a:ahLst/>
              <a:cxnLst/>
              <a:rect l="l" t="t" r="r" b="b"/>
              <a:pathLst>
                <a:path w="4274726" h="2002183">
                  <a:moveTo>
                    <a:pt x="0" y="0"/>
                  </a:moveTo>
                  <a:lnTo>
                    <a:pt x="4274726" y="0"/>
                  </a:lnTo>
                  <a:lnTo>
                    <a:pt x="4274726" y="2002183"/>
                  </a:lnTo>
                  <a:lnTo>
                    <a:pt x="0" y="2002183"/>
                  </a:lnTo>
                  <a:close/>
                </a:path>
              </a:pathLst>
            </a:custGeom>
            <a:solidFill>
              <a:srgbClr val="FBF7EE"/>
            </a:solidFill>
          </p:spPr>
          <p:txBody>
            <a:bodyPr/>
            <a:lstStyle/>
            <a:p>
              <a:endParaRPr lang="en-US"/>
            </a:p>
          </p:txBody>
        </p:sp>
        <p:sp>
          <p:nvSpPr>
            <p:cNvPr id="4" name="TextBox 4"/>
            <p:cNvSpPr txBox="1"/>
            <p:nvPr/>
          </p:nvSpPr>
          <p:spPr>
            <a:xfrm>
              <a:off x="0" y="-66675"/>
              <a:ext cx="4274726" cy="2068858"/>
            </a:xfrm>
            <a:prstGeom prst="rect">
              <a:avLst/>
            </a:prstGeom>
          </p:spPr>
          <p:txBody>
            <a:bodyPr lIns="50800" tIns="50800" rIns="50800" bIns="50800" rtlCol="0" anchor="ctr"/>
            <a:lstStyle/>
            <a:p>
              <a:pPr algn="ctr">
                <a:lnSpc>
                  <a:spcPts val="3435"/>
                </a:lnSpc>
              </a:pPr>
              <a:endParaRPr/>
            </a:p>
          </p:txBody>
        </p:sp>
      </p:grpSp>
      <p:sp>
        <p:nvSpPr>
          <p:cNvPr id="5" name="Freeform 5"/>
          <p:cNvSpPr/>
          <p:nvPr/>
        </p:nvSpPr>
        <p:spPr>
          <a:xfrm>
            <a:off x="-3496650" y="9016196"/>
            <a:ext cx="8672561" cy="1973008"/>
          </a:xfrm>
          <a:custGeom>
            <a:avLst/>
            <a:gdLst/>
            <a:ahLst/>
            <a:cxnLst/>
            <a:rect l="l" t="t" r="r" b="b"/>
            <a:pathLst>
              <a:path w="8672561" h="1973008">
                <a:moveTo>
                  <a:pt x="0" y="0"/>
                </a:moveTo>
                <a:lnTo>
                  <a:pt x="8672561" y="0"/>
                </a:lnTo>
                <a:lnTo>
                  <a:pt x="8672561" y="1973008"/>
                </a:lnTo>
                <a:lnTo>
                  <a:pt x="0" y="1973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V="1">
            <a:off x="13408068" y="-944308"/>
            <a:ext cx="8672561" cy="1973008"/>
          </a:xfrm>
          <a:custGeom>
            <a:avLst/>
            <a:gdLst/>
            <a:ahLst/>
            <a:cxnLst/>
            <a:rect l="l" t="t" r="r" b="b"/>
            <a:pathLst>
              <a:path w="8672561" h="1973008">
                <a:moveTo>
                  <a:pt x="0" y="1973008"/>
                </a:moveTo>
                <a:lnTo>
                  <a:pt x="8672561" y="1973008"/>
                </a:lnTo>
                <a:lnTo>
                  <a:pt x="8672561" y="0"/>
                </a:lnTo>
                <a:lnTo>
                  <a:pt x="0" y="0"/>
                </a:lnTo>
                <a:lnTo>
                  <a:pt x="0" y="197300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AutoShape 7"/>
          <p:cNvSpPr/>
          <p:nvPr/>
        </p:nvSpPr>
        <p:spPr>
          <a:xfrm>
            <a:off x="8516806" y="2174844"/>
            <a:ext cx="19050" cy="6690822"/>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8" name="Group 8"/>
          <p:cNvGrpSpPr/>
          <p:nvPr/>
        </p:nvGrpSpPr>
        <p:grpSpPr>
          <a:xfrm>
            <a:off x="7658075" y="1944374"/>
            <a:ext cx="877781" cy="2598076"/>
            <a:chOff x="0" y="0"/>
            <a:chExt cx="231185" cy="684267"/>
          </a:xfrm>
        </p:grpSpPr>
        <p:sp>
          <p:nvSpPr>
            <p:cNvPr id="9" name="Freeform 9"/>
            <p:cNvSpPr/>
            <p:nvPr/>
          </p:nvSpPr>
          <p:spPr>
            <a:xfrm>
              <a:off x="0" y="0"/>
              <a:ext cx="231185" cy="684267"/>
            </a:xfrm>
            <a:custGeom>
              <a:avLst/>
              <a:gdLst/>
              <a:ahLst/>
              <a:cxnLst/>
              <a:rect l="l" t="t" r="r" b="b"/>
              <a:pathLst>
                <a:path w="231185" h="684267">
                  <a:moveTo>
                    <a:pt x="0" y="0"/>
                  </a:moveTo>
                  <a:lnTo>
                    <a:pt x="231185" y="0"/>
                  </a:lnTo>
                  <a:lnTo>
                    <a:pt x="231185" y="684267"/>
                  </a:lnTo>
                  <a:lnTo>
                    <a:pt x="0" y="684267"/>
                  </a:lnTo>
                  <a:close/>
                </a:path>
              </a:pathLst>
            </a:custGeom>
            <a:solidFill>
              <a:srgbClr val="9A2533"/>
            </a:solidFill>
          </p:spPr>
          <p:txBody>
            <a:bodyPr/>
            <a:lstStyle/>
            <a:p>
              <a:endParaRPr lang="en-US"/>
            </a:p>
          </p:txBody>
        </p:sp>
        <p:sp>
          <p:nvSpPr>
            <p:cNvPr id="10" name="TextBox 10"/>
            <p:cNvSpPr txBox="1"/>
            <p:nvPr/>
          </p:nvSpPr>
          <p:spPr>
            <a:xfrm>
              <a:off x="0" y="-85725"/>
              <a:ext cx="231185" cy="769992"/>
            </a:xfrm>
            <a:prstGeom prst="rect">
              <a:avLst/>
            </a:prstGeom>
          </p:spPr>
          <p:txBody>
            <a:bodyPr lIns="50800" tIns="50800" rIns="50800" bIns="50800" rtlCol="0" anchor="ctr"/>
            <a:lstStyle/>
            <a:p>
              <a:pPr algn="ctr">
                <a:lnSpc>
                  <a:spcPts val="4900"/>
                </a:lnSpc>
              </a:pPr>
              <a:r>
                <a:rPr lang="en-US" sz="3500" dirty="0" err="1">
                  <a:solidFill>
                    <a:srgbClr val="FFFFFF"/>
                  </a:solidFill>
                  <a:latin typeface="Roboto Condensed Bold"/>
                </a:rPr>
                <a:t>Vần</a:t>
              </a:r>
              <a:endParaRPr lang="en-US" sz="3500" dirty="0">
                <a:solidFill>
                  <a:srgbClr val="FFFFFF"/>
                </a:solidFill>
                <a:latin typeface="Roboto Condensed Bold"/>
              </a:endParaRPr>
            </a:p>
          </p:txBody>
        </p:sp>
      </p:grpSp>
      <p:sp>
        <p:nvSpPr>
          <p:cNvPr id="11" name="AutoShape 11"/>
          <p:cNvSpPr/>
          <p:nvPr/>
        </p:nvSpPr>
        <p:spPr>
          <a:xfrm>
            <a:off x="16251678" y="2174844"/>
            <a:ext cx="19050" cy="6690822"/>
          </a:xfrm>
          <a:prstGeom prst="line">
            <a:avLst/>
          </a:prstGeom>
          <a:ln w="19050" cap="flat">
            <a:solidFill>
              <a:srgbClr val="000000"/>
            </a:solidFill>
            <a:prstDash val="solid"/>
            <a:headEnd type="none" w="sm" len="sm"/>
            <a:tailEnd type="none" w="sm" len="sm"/>
          </a:ln>
        </p:spPr>
        <p:txBody>
          <a:bodyPr/>
          <a:lstStyle/>
          <a:p>
            <a:endParaRPr lang="en-US"/>
          </a:p>
        </p:txBody>
      </p:sp>
      <p:sp>
        <p:nvSpPr>
          <p:cNvPr id="12" name="TextBox 12"/>
          <p:cNvSpPr txBox="1"/>
          <p:nvPr/>
        </p:nvSpPr>
        <p:spPr>
          <a:xfrm>
            <a:off x="1853527" y="3772069"/>
            <a:ext cx="5667922" cy="3980180"/>
          </a:xfrm>
          <a:prstGeom prst="rect">
            <a:avLst/>
          </a:prstGeom>
        </p:spPr>
        <p:txBody>
          <a:bodyPr lIns="0" tIns="0" rIns="0" bIns="0" rtlCol="0" anchor="t">
            <a:spAutoFit/>
          </a:bodyPr>
          <a:lstStyle/>
          <a:p>
            <a:pPr algn="just">
              <a:lnSpc>
                <a:spcPts val="5320"/>
              </a:lnSpc>
            </a:pPr>
            <a:r>
              <a:rPr lang="en-US" sz="3800">
                <a:solidFill>
                  <a:srgbClr val="000000"/>
                </a:solidFill>
                <a:latin typeface="Roboto Condensed"/>
              </a:rPr>
              <a:t>       Mỗi khổ thơ có một vần trắc và ba vần bằng.</a:t>
            </a:r>
          </a:p>
          <a:p>
            <a:pPr algn="just">
              <a:lnSpc>
                <a:spcPts val="5320"/>
              </a:lnSpc>
            </a:pPr>
            <a:r>
              <a:rPr lang="en-US" sz="3800">
                <a:solidFill>
                  <a:srgbClr val="000000"/>
                </a:solidFill>
                <a:latin typeface="Roboto Condensed"/>
              </a:rPr>
              <a:t>       Câu sáu chỉ có vần chân, ba câu kia vừa có vần chân vừa có vần lưng.</a:t>
            </a:r>
          </a:p>
          <a:p>
            <a:pPr algn="just">
              <a:lnSpc>
                <a:spcPts val="5320"/>
              </a:lnSpc>
            </a:pPr>
            <a:endParaRPr lang="en-US" sz="3800">
              <a:solidFill>
                <a:srgbClr val="000000"/>
              </a:solidFill>
              <a:latin typeface="Roboto Condensed"/>
            </a:endParaRPr>
          </a:p>
        </p:txBody>
      </p:sp>
      <p:sp>
        <p:nvSpPr>
          <p:cNvPr id="13" name="TextBox 13"/>
          <p:cNvSpPr txBox="1"/>
          <p:nvPr/>
        </p:nvSpPr>
        <p:spPr>
          <a:xfrm>
            <a:off x="9591675" y="3772069"/>
            <a:ext cx="5667922" cy="3313430"/>
          </a:xfrm>
          <a:prstGeom prst="rect">
            <a:avLst/>
          </a:prstGeom>
        </p:spPr>
        <p:txBody>
          <a:bodyPr lIns="0" tIns="0" rIns="0" bIns="0" rtlCol="0" anchor="t">
            <a:spAutoFit/>
          </a:bodyPr>
          <a:lstStyle/>
          <a:p>
            <a:pPr algn="just">
              <a:lnSpc>
                <a:spcPts val="5320"/>
              </a:lnSpc>
            </a:pPr>
            <a:r>
              <a:rPr lang="en-US" sz="3800">
                <a:solidFill>
                  <a:srgbClr val="000000"/>
                </a:solidFill>
                <a:latin typeface="Roboto Condensed"/>
              </a:rPr>
              <a:t>   Các câu bảy: ¾ hoặc 3/2/2</a:t>
            </a:r>
          </a:p>
          <a:p>
            <a:pPr algn="just">
              <a:lnSpc>
                <a:spcPts val="5320"/>
              </a:lnSpc>
            </a:pPr>
            <a:r>
              <a:rPr lang="en-US" sz="3800">
                <a:solidFill>
                  <a:srgbClr val="000000"/>
                </a:solidFill>
                <a:latin typeface="Roboto Condensed"/>
              </a:rPr>
              <a:t>   Câu sáu tám: ngắt theo thể lục bát tức thường ngắt nhịp chẵn (2/2/2, 2/4, 4/4,…)</a:t>
            </a:r>
          </a:p>
          <a:p>
            <a:pPr algn="just">
              <a:lnSpc>
                <a:spcPts val="5320"/>
              </a:lnSpc>
            </a:pPr>
            <a:endParaRPr lang="en-US" sz="3800">
              <a:solidFill>
                <a:srgbClr val="000000"/>
              </a:solidFill>
              <a:latin typeface="Roboto Condensed"/>
            </a:endParaRPr>
          </a:p>
        </p:txBody>
      </p:sp>
      <p:sp>
        <p:nvSpPr>
          <p:cNvPr id="14" name="Freeform 14"/>
          <p:cNvSpPr/>
          <p:nvPr/>
        </p:nvSpPr>
        <p:spPr>
          <a:xfrm>
            <a:off x="2037413" y="3848269"/>
            <a:ext cx="495897" cy="495949"/>
          </a:xfrm>
          <a:custGeom>
            <a:avLst/>
            <a:gdLst/>
            <a:ahLst/>
            <a:cxnLst/>
            <a:rect l="l" t="t" r="r" b="b"/>
            <a:pathLst>
              <a:path w="495897" h="495949">
                <a:moveTo>
                  <a:pt x="0" y="0"/>
                </a:moveTo>
                <a:lnTo>
                  <a:pt x="495897" y="0"/>
                </a:lnTo>
                <a:lnTo>
                  <a:pt x="495897" y="495949"/>
                </a:lnTo>
                <a:lnTo>
                  <a:pt x="0" y="495949"/>
                </a:lnTo>
                <a:lnTo>
                  <a:pt x="0" y="0"/>
                </a:lnTo>
                <a:close/>
              </a:path>
            </a:pathLst>
          </a:custGeom>
          <a:blipFill>
            <a:blip r:embed="rId4"/>
            <a:stretch>
              <a:fillRect l="-1015" r="-1015"/>
            </a:stretch>
          </a:blipFill>
        </p:spPr>
        <p:txBody>
          <a:bodyPr/>
          <a:lstStyle/>
          <a:p>
            <a:endParaRPr lang="en-US"/>
          </a:p>
        </p:txBody>
      </p:sp>
      <p:sp>
        <p:nvSpPr>
          <p:cNvPr id="15" name="Freeform 15"/>
          <p:cNvSpPr/>
          <p:nvPr/>
        </p:nvSpPr>
        <p:spPr>
          <a:xfrm>
            <a:off x="2037413" y="5196331"/>
            <a:ext cx="495897" cy="495949"/>
          </a:xfrm>
          <a:custGeom>
            <a:avLst/>
            <a:gdLst/>
            <a:ahLst/>
            <a:cxnLst/>
            <a:rect l="l" t="t" r="r" b="b"/>
            <a:pathLst>
              <a:path w="495897" h="495949">
                <a:moveTo>
                  <a:pt x="0" y="0"/>
                </a:moveTo>
                <a:lnTo>
                  <a:pt x="495897" y="0"/>
                </a:lnTo>
                <a:lnTo>
                  <a:pt x="495897" y="495950"/>
                </a:lnTo>
                <a:lnTo>
                  <a:pt x="0" y="495950"/>
                </a:lnTo>
                <a:lnTo>
                  <a:pt x="0" y="0"/>
                </a:lnTo>
                <a:close/>
              </a:path>
            </a:pathLst>
          </a:custGeom>
          <a:blipFill>
            <a:blip r:embed="rId4"/>
            <a:stretch>
              <a:fillRect l="-1015" r="-1015"/>
            </a:stretch>
          </a:blipFill>
        </p:spPr>
        <p:txBody>
          <a:bodyPr/>
          <a:lstStyle/>
          <a:p>
            <a:endParaRPr lang="en-US"/>
          </a:p>
        </p:txBody>
      </p:sp>
      <p:sp>
        <p:nvSpPr>
          <p:cNvPr id="16" name="Freeform 16"/>
          <p:cNvSpPr/>
          <p:nvPr/>
        </p:nvSpPr>
        <p:spPr>
          <a:xfrm>
            <a:off x="9354379" y="3971197"/>
            <a:ext cx="449283" cy="440387"/>
          </a:xfrm>
          <a:custGeom>
            <a:avLst/>
            <a:gdLst/>
            <a:ahLst/>
            <a:cxnLst/>
            <a:rect l="l" t="t" r="r" b="b"/>
            <a:pathLst>
              <a:path w="449283" h="440387">
                <a:moveTo>
                  <a:pt x="0" y="0"/>
                </a:moveTo>
                <a:lnTo>
                  <a:pt x="449284" y="0"/>
                </a:lnTo>
                <a:lnTo>
                  <a:pt x="449284" y="440386"/>
                </a:lnTo>
                <a:lnTo>
                  <a:pt x="0" y="440386"/>
                </a:lnTo>
                <a:lnTo>
                  <a:pt x="0" y="0"/>
                </a:lnTo>
                <a:close/>
              </a:path>
            </a:pathLst>
          </a:custGeom>
          <a:blipFill>
            <a:blip r:embed="rId4"/>
            <a:stretch>
              <a:fillRect/>
            </a:stretch>
          </a:blipFill>
        </p:spPr>
        <p:txBody>
          <a:bodyPr/>
          <a:lstStyle/>
          <a:p>
            <a:endParaRPr lang="en-US"/>
          </a:p>
        </p:txBody>
      </p:sp>
      <p:sp>
        <p:nvSpPr>
          <p:cNvPr id="17" name="Freeform 17"/>
          <p:cNvSpPr/>
          <p:nvPr/>
        </p:nvSpPr>
        <p:spPr>
          <a:xfrm>
            <a:off x="9412434" y="4578067"/>
            <a:ext cx="449283" cy="440387"/>
          </a:xfrm>
          <a:custGeom>
            <a:avLst/>
            <a:gdLst/>
            <a:ahLst/>
            <a:cxnLst/>
            <a:rect l="l" t="t" r="r" b="b"/>
            <a:pathLst>
              <a:path w="449283" h="440387">
                <a:moveTo>
                  <a:pt x="0" y="0"/>
                </a:moveTo>
                <a:lnTo>
                  <a:pt x="449283" y="0"/>
                </a:lnTo>
                <a:lnTo>
                  <a:pt x="449283" y="440386"/>
                </a:lnTo>
                <a:lnTo>
                  <a:pt x="0" y="440386"/>
                </a:lnTo>
                <a:lnTo>
                  <a:pt x="0" y="0"/>
                </a:lnTo>
                <a:close/>
              </a:path>
            </a:pathLst>
          </a:custGeom>
          <a:blipFill>
            <a:blip r:embed="rId4"/>
            <a:stretch>
              <a:fillRect/>
            </a:stretch>
          </a:blipFill>
        </p:spPr>
        <p:txBody>
          <a:bodyPr/>
          <a:lstStyle/>
          <a:p>
            <a:endParaRPr lang="en-US"/>
          </a:p>
        </p:txBody>
      </p:sp>
      <p:sp>
        <p:nvSpPr>
          <p:cNvPr id="18" name="TextBox 18"/>
          <p:cNvSpPr txBox="1"/>
          <p:nvPr/>
        </p:nvSpPr>
        <p:spPr>
          <a:xfrm>
            <a:off x="215913" y="671871"/>
            <a:ext cx="15839820" cy="664721"/>
          </a:xfrm>
          <a:prstGeom prst="rect">
            <a:avLst/>
          </a:prstGeom>
        </p:spPr>
        <p:txBody>
          <a:bodyPr lIns="0" tIns="0" rIns="0" bIns="0" rtlCol="0" anchor="t">
            <a:spAutoFit/>
          </a:bodyPr>
          <a:lstStyle/>
          <a:p>
            <a:pPr algn="ctr">
              <a:lnSpc>
                <a:spcPts val="5361"/>
              </a:lnSpc>
            </a:pPr>
            <a:r>
              <a:rPr lang="en-US" sz="3829" spc="287">
                <a:solidFill>
                  <a:srgbClr val="FBF7EE"/>
                </a:solidFill>
                <a:latin typeface="#9Slide05 Dear Saturday"/>
              </a:rPr>
              <a:t>1. Một số yếu tố thi luật của thể thơ song thất lục bát</a:t>
            </a:r>
          </a:p>
        </p:txBody>
      </p:sp>
      <p:sp>
        <p:nvSpPr>
          <p:cNvPr id="19" name="Freeform 19" descr="preencoded.png"/>
          <p:cNvSpPr/>
          <p:nvPr/>
        </p:nvSpPr>
        <p:spPr>
          <a:xfrm>
            <a:off x="11500254" y="6419909"/>
            <a:ext cx="3645719" cy="2802541"/>
          </a:xfrm>
          <a:custGeom>
            <a:avLst/>
            <a:gdLst/>
            <a:ahLst/>
            <a:cxnLst/>
            <a:rect l="l" t="t" r="r" b="b"/>
            <a:pathLst>
              <a:path w="3645719" h="2802541">
                <a:moveTo>
                  <a:pt x="0" y="0"/>
                </a:moveTo>
                <a:lnTo>
                  <a:pt x="3645719" y="0"/>
                </a:lnTo>
                <a:lnTo>
                  <a:pt x="3645719" y="2802541"/>
                </a:lnTo>
                <a:lnTo>
                  <a:pt x="0" y="2802541"/>
                </a:lnTo>
                <a:lnTo>
                  <a:pt x="0" y="0"/>
                </a:lnTo>
                <a:close/>
              </a:path>
            </a:pathLst>
          </a:custGeom>
          <a:blipFill>
            <a:blip r:embed="rId5"/>
            <a:stretch>
              <a:fillRect r="-57559" b="-80311"/>
            </a:stretch>
          </a:blipFill>
        </p:spPr>
        <p:txBody>
          <a:bodyPr/>
          <a:lstStyle/>
          <a:p>
            <a:endParaRPr lang="en-US"/>
          </a:p>
        </p:txBody>
      </p:sp>
      <p:sp>
        <p:nvSpPr>
          <p:cNvPr id="20" name="Freeform 20" descr="preencoded.png"/>
          <p:cNvSpPr/>
          <p:nvPr/>
        </p:nvSpPr>
        <p:spPr>
          <a:xfrm>
            <a:off x="14521791" y="6659132"/>
            <a:ext cx="2849242" cy="2190272"/>
          </a:xfrm>
          <a:custGeom>
            <a:avLst/>
            <a:gdLst/>
            <a:ahLst/>
            <a:cxnLst/>
            <a:rect l="l" t="t" r="r" b="b"/>
            <a:pathLst>
              <a:path w="2849242" h="2190272">
                <a:moveTo>
                  <a:pt x="0" y="0"/>
                </a:moveTo>
                <a:lnTo>
                  <a:pt x="2849242" y="0"/>
                </a:lnTo>
                <a:lnTo>
                  <a:pt x="2849242" y="2190272"/>
                </a:lnTo>
                <a:lnTo>
                  <a:pt x="0" y="2190272"/>
                </a:lnTo>
                <a:lnTo>
                  <a:pt x="0" y="0"/>
                </a:lnTo>
                <a:close/>
              </a:path>
            </a:pathLst>
          </a:custGeom>
          <a:blipFill>
            <a:blip r:embed="rId5"/>
            <a:stretch>
              <a:fillRect r="-57559" b="-80311"/>
            </a:stretch>
          </a:blipFill>
        </p:spPr>
        <p:txBody>
          <a:bodyPr/>
          <a:lstStyle/>
          <a:p>
            <a:endParaRPr lang="en-US"/>
          </a:p>
        </p:txBody>
      </p:sp>
      <p:sp>
        <p:nvSpPr>
          <p:cNvPr id="21" name="Freeform 21" descr="preencoded.png"/>
          <p:cNvSpPr/>
          <p:nvPr/>
        </p:nvSpPr>
        <p:spPr>
          <a:xfrm>
            <a:off x="14117271" y="8454870"/>
            <a:ext cx="2697547" cy="2133471"/>
          </a:xfrm>
          <a:custGeom>
            <a:avLst/>
            <a:gdLst/>
            <a:ahLst/>
            <a:cxnLst/>
            <a:rect l="l" t="t" r="r" b="b"/>
            <a:pathLst>
              <a:path w="2697547" h="2133471">
                <a:moveTo>
                  <a:pt x="0" y="0"/>
                </a:moveTo>
                <a:lnTo>
                  <a:pt x="2697548" y="0"/>
                </a:lnTo>
                <a:lnTo>
                  <a:pt x="2697548" y="2133471"/>
                </a:lnTo>
                <a:lnTo>
                  <a:pt x="0" y="2133471"/>
                </a:lnTo>
                <a:lnTo>
                  <a:pt x="0" y="0"/>
                </a:lnTo>
                <a:close/>
              </a:path>
            </a:pathLst>
          </a:custGeom>
          <a:blipFill>
            <a:blip r:embed="rId5"/>
            <a:stretch>
              <a:fillRect l="-74054" t="-119688" r="-23449"/>
            </a:stretch>
          </a:blipFill>
        </p:spPr>
        <p:txBody>
          <a:bodyPr/>
          <a:lstStyle/>
          <a:p>
            <a:endParaRPr lang="en-US"/>
          </a:p>
        </p:txBody>
      </p:sp>
      <p:grpSp>
        <p:nvGrpSpPr>
          <p:cNvPr id="22" name="Group 22"/>
          <p:cNvGrpSpPr/>
          <p:nvPr/>
        </p:nvGrpSpPr>
        <p:grpSpPr>
          <a:xfrm>
            <a:off x="15145973" y="1944374"/>
            <a:ext cx="1105705" cy="2598076"/>
            <a:chOff x="0" y="0"/>
            <a:chExt cx="291215" cy="684267"/>
          </a:xfrm>
        </p:grpSpPr>
        <p:sp>
          <p:nvSpPr>
            <p:cNvPr id="23" name="Freeform 23"/>
            <p:cNvSpPr/>
            <p:nvPr/>
          </p:nvSpPr>
          <p:spPr>
            <a:xfrm>
              <a:off x="0" y="0"/>
              <a:ext cx="291215" cy="684267"/>
            </a:xfrm>
            <a:custGeom>
              <a:avLst/>
              <a:gdLst/>
              <a:ahLst/>
              <a:cxnLst/>
              <a:rect l="l" t="t" r="r" b="b"/>
              <a:pathLst>
                <a:path w="291215" h="684267">
                  <a:moveTo>
                    <a:pt x="0" y="0"/>
                  </a:moveTo>
                  <a:lnTo>
                    <a:pt x="291215" y="0"/>
                  </a:lnTo>
                  <a:lnTo>
                    <a:pt x="291215" y="684267"/>
                  </a:lnTo>
                  <a:lnTo>
                    <a:pt x="0" y="684267"/>
                  </a:lnTo>
                  <a:close/>
                </a:path>
              </a:pathLst>
            </a:custGeom>
            <a:solidFill>
              <a:srgbClr val="9A2533"/>
            </a:solidFill>
          </p:spPr>
          <p:txBody>
            <a:bodyPr/>
            <a:lstStyle/>
            <a:p>
              <a:endParaRPr lang="en-US"/>
            </a:p>
          </p:txBody>
        </p:sp>
        <p:sp>
          <p:nvSpPr>
            <p:cNvPr id="24" name="TextBox 24"/>
            <p:cNvSpPr txBox="1"/>
            <p:nvPr/>
          </p:nvSpPr>
          <p:spPr>
            <a:xfrm>
              <a:off x="0" y="-85725"/>
              <a:ext cx="291215" cy="769992"/>
            </a:xfrm>
            <a:prstGeom prst="rect">
              <a:avLst/>
            </a:prstGeom>
          </p:spPr>
          <p:txBody>
            <a:bodyPr lIns="50800" tIns="50800" rIns="50800" bIns="50800" rtlCol="0" anchor="ctr"/>
            <a:lstStyle/>
            <a:p>
              <a:pPr algn="ctr">
                <a:lnSpc>
                  <a:spcPts val="4900"/>
                </a:lnSpc>
              </a:pPr>
              <a:r>
                <a:rPr lang="en-US" sz="3500">
                  <a:solidFill>
                    <a:srgbClr val="FFFFFF"/>
                  </a:solidFill>
                  <a:latin typeface="Roboto Condensed Bold"/>
                </a:rPr>
                <a:t>Nhịp</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p:bldP spid="13" grpId="0"/>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flipV="1">
            <a:off x="13616187" y="-986504"/>
            <a:ext cx="8672561" cy="1973008"/>
          </a:xfrm>
          <a:custGeom>
            <a:avLst/>
            <a:gdLst/>
            <a:ahLst/>
            <a:cxnLst/>
            <a:rect l="l" t="t" r="r" b="b"/>
            <a:pathLst>
              <a:path w="8672561" h="1973008">
                <a:moveTo>
                  <a:pt x="0" y="1973008"/>
                </a:moveTo>
                <a:lnTo>
                  <a:pt x="8672561" y="1973008"/>
                </a:lnTo>
                <a:lnTo>
                  <a:pt x="8672561" y="0"/>
                </a:lnTo>
                <a:lnTo>
                  <a:pt x="0" y="0"/>
                </a:lnTo>
                <a:lnTo>
                  <a:pt x="0" y="197300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496650" y="9016196"/>
            <a:ext cx="8672561" cy="1973008"/>
          </a:xfrm>
          <a:custGeom>
            <a:avLst/>
            <a:gdLst/>
            <a:ahLst/>
            <a:cxnLst/>
            <a:rect l="l" t="t" r="r" b="b"/>
            <a:pathLst>
              <a:path w="8672561" h="1973008">
                <a:moveTo>
                  <a:pt x="0" y="0"/>
                </a:moveTo>
                <a:lnTo>
                  <a:pt x="8672561" y="0"/>
                </a:lnTo>
                <a:lnTo>
                  <a:pt x="8672561" y="1973008"/>
                </a:lnTo>
                <a:lnTo>
                  <a:pt x="0" y="1973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349016" y="2060920"/>
            <a:ext cx="1249390" cy="2598076"/>
            <a:chOff x="0" y="0"/>
            <a:chExt cx="329057" cy="684267"/>
          </a:xfrm>
        </p:grpSpPr>
        <p:sp>
          <p:nvSpPr>
            <p:cNvPr id="5" name="Freeform 5"/>
            <p:cNvSpPr/>
            <p:nvPr/>
          </p:nvSpPr>
          <p:spPr>
            <a:xfrm>
              <a:off x="0" y="0"/>
              <a:ext cx="329057" cy="684267"/>
            </a:xfrm>
            <a:custGeom>
              <a:avLst/>
              <a:gdLst/>
              <a:ahLst/>
              <a:cxnLst/>
              <a:rect l="l" t="t" r="r" b="b"/>
              <a:pathLst>
                <a:path w="329057" h="684267">
                  <a:moveTo>
                    <a:pt x="0" y="0"/>
                  </a:moveTo>
                  <a:lnTo>
                    <a:pt x="329057" y="0"/>
                  </a:lnTo>
                  <a:lnTo>
                    <a:pt x="329057" y="684267"/>
                  </a:lnTo>
                  <a:lnTo>
                    <a:pt x="0" y="684267"/>
                  </a:lnTo>
                  <a:close/>
                </a:path>
              </a:pathLst>
            </a:custGeom>
            <a:solidFill>
              <a:srgbClr val="FBF7EE"/>
            </a:solidFill>
          </p:spPr>
          <p:txBody>
            <a:bodyPr/>
            <a:lstStyle/>
            <a:p>
              <a:endParaRPr lang="en-US"/>
            </a:p>
          </p:txBody>
        </p:sp>
        <p:sp>
          <p:nvSpPr>
            <p:cNvPr id="6" name="TextBox 6"/>
            <p:cNvSpPr txBox="1"/>
            <p:nvPr/>
          </p:nvSpPr>
          <p:spPr>
            <a:xfrm>
              <a:off x="0" y="-76200"/>
              <a:ext cx="329057" cy="760467"/>
            </a:xfrm>
            <a:prstGeom prst="rect">
              <a:avLst/>
            </a:prstGeom>
          </p:spPr>
          <p:txBody>
            <a:bodyPr lIns="50800" tIns="50800" rIns="50800" bIns="50800" rtlCol="0" anchor="ctr"/>
            <a:lstStyle/>
            <a:p>
              <a:pPr algn="ctr">
                <a:lnSpc>
                  <a:spcPts val="4969"/>
                </a:lnSpc>
              </a:pPr>
              <a:r>
                <a:rPr lang="en-US" sz="3549" dirty="0">
                  <a:solidFill>
                    <a:srgbClr val="000000"/>
                  </a:solidFill>
                  <a:latin typeface="Roboto Condensed Bold"/>
                </a:rPr>
                <a:t>Thanh </a:t>
              </a:r>
              <a:r>
                <a:rPr lang="en-US" sz="3549" dirty="0" err="1">
                  <a:solidFill>
                    <a:srgbClr val="000000"/>
                  </a:solidFill>
                  <a:latin typeface="Roboto Condensed Bold"/>
                </a:rPr>
                <a:t>điệu</a:t>
              </a:r>
              <a:endParaRPr lang="en-US" sz="3549" dirty="0">
                <a:solidFill>
                  <a:srgbClr val="000000"/>
                </a:solidFill>
                <a:latin typeface="Roboto Condensed Bold"/>
              </a:endParaRPr>
            </a:p>
          </p:txBody>
        </p:sp>
      </p:grpSp>
      <p:sp>
        <p:nvSpPr>
          <p:cNvPr id="7" name="TextBox 7"/>
          <p:cNvSpPr txBox="1"/>
          <p:nvPr/>
        </p:nvSpPr>
        <p:spPr>
          <a:xfrm>
            <a:off x="3201958" y="1613232"/>
            <a:ext cx="14750509" cy="615950"/>
          </a:xfrm>
          <a:prstGeom prst="rect">
            <a:avLst/>
          </a:prstGeom>
        </p:spPr>
        <p:txBody>
          <a:bodyPr lIns="0" tIns="0" rIns="0" bIns="0" rtlCol="0" anchor="t">
            <a:spAutoFit/>
          </a:bodyPr>
          <a:lstStyle/>
          <a:p>
            <a:pPr algn="just">
              <a:lnSpc>
                <a:spcPts val="4900"/>
              </a:lnSpc>
              <a:spcBef>
                <a:spcPct val="0"/>
              </a:spcBef>
            </a:pPr>
            <a:r>
              <a:rPr lang="en-US" sz="3500">
                <a:solidFill>
                  <a:srgbClr val="FBF7EE"/>
                </a:solidFill>
                <a:latin typeface="Roboto Condensed"/>
              </a:rPr>
              <a:t>     Thanh bằng (B), trắc (T) của các tiếng ở một số vị trí trong câu thơ là cố định.</a:t>
            </a:r>
          </a:p>
        </p:txBody>
      </p:sp>
      <p:sp>
        <p:nvSpPr>
          <p:cNvPr id="8" name="TextBox 8"/>
          <p:cNvSpPr txBox="1"/>
          <p:nvPr/>
        </p:nvSpPr>
        <p:spPr>
          <a:xfrm>
            <a:off x="3732510" y="2289138"/>
            <a:ext cx="12669379" cy="615950"/>
          </a:xfrm>
          <a:prstGeom prst="rect">
            <a:avLst/>
          </a:prstGeom>
        </p:spPr>
        <p:txBody>
          <a:bodyPr lIns="0" tIns="0" rIns="0" bIns="0" rtlCol="0" anchor="t">
            <a:spAutoFit/>
          </a:bodyPr>
          <a:lstStyle/>
          <a:p>
            <a:pPr algn="just">
              <a:lnSpc>
                <a:spcPts val="4900"/>
              </a:lnSpc>
              <a:spcBef>
                <a:spcPct val="0"/>
              </a:spcBef>
            </a:pPr>
            <a:r>
              <a:rPr lang="en-US" sz="3500">
                <a:solidFill>
                  <a:srgbClr val="FBF7EE"/>
                </a:solidFill>
                <a:latin typeface="Roboto Condensed"/>
              </a:rPr>
              <a:t>Cụ thể thanh điệu và hiệp vần (những chữ in đỏ) như sau:</a:t>
            </a:r>
          </a:p>
        </p:txBody>
      </p:sp>
      <p:grpSp>
        <p:nvGrpSpPr>
          <p:cNvPr id="9" name="Group 9"/>
          <p:cNvGrpSpPr/>
          <p:nvPr/>
        </p:nvGrpSpPr>
        <p:grpSpPr>
          <a:xfrm>
            <a:off x="3111828" y="3236283"/>
            <a:ext cx="13872642" cy="5462642"/>
            <a:chOff x="0" y="0"/>
            <a:chExt cx="18496856" cy="7283522"/>
          </a:xfrm>
        </p:grpSpPr>
        <p:grpSp>
          <p:nvGrpSpPr>
            <p:cNvPr id="10" name="Group 10"/>
            <p:cNvGrpSpPr/>
            <p:nvPr/>
          </p:nvGrpSpPr>
          <p:grpSpPr>
            <a:xfrm>
              <a:off x="0" y="0"/>
              <a:ext cx="2736156" cy="1310930"/>
              <a:chOff x="0" y="0"/>
              <a:chExt cx="540475" cy="258949"/>
            </a:xfrm>
          </p:grpSpPr>
          <p:sp>
            <p:nvSpPr>
              <p:cNvPr id="11" name="Freeform 11"/>
              <p:cNvSpPr/>
              <p:nvPr/>
            </p:nvSpPr>
            <p:spPr>
              <a:xfrm>
                <a:off x="0" y="0"/>
                <a:ext cx="540475" cy="258949"/>
              </a:xfrm>
              <a:custGeom>
                <a:avLst/>
                <a:gdLst/>
                <a:ahLst/>
                <a:cxnLst/>
                <a:rect l="l" t="t" r="r" b="b"/>
                <a:pathLst>
                  <a:path w="540475" h="258949">
                    <a:moveTo>
                      <a:pt x="0" y="0"/>
                    </a:moveTo>
                    <a:lnTo>
                      <a:pt x="540475" y="0"/>
                    </a:lnTo>
                    <a:lnTo>
                      <a:pt x="540475"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12" name="TextBox 12"/>
              <p:cNvSpPr txBox="1"/>
              <p:nvPr/>
            </p:nvSpPr>
            <p:spPr>
              <a:xfrm>
                <a:off x="0" y="-76200"/>
                <a:ext cx="540475" cy="335149"/>
              </a:xfrm>
              <a:prstGeom prst="rect">
                <a:avLst/>
              </a:prstGeom>
            </p:spPr>
            <p:txBody>
              <a:bodyPr lIns="50800" tIns="50800" rIns="50800" bIns="50800" rtlCol="0" anchor="ctr"/>
              <a:lstStyle/>
              <a:p>
                <a:pPr algn="ctr">
                  <a:lnSpc>
                    <a:spcPts val="4969"/>
                  </a:lnSpc>
                </a:pPr>
                <a:r>
                  <a:rPr lang="en-US" sz="3549" dirty="0" err="1">
                    <a:solidFill>
                      <a:srgbClr val="FBF7EE"/>
                    </a:solidFill>
                    <a:latin typeface="Roboto Condensed"/>
                  </a:rPr>
                  <a:t>Tiếng</a:t>
                </a:r>
                <a:endParaRPr lang="en-US" sz="3549" dirty="0">
                  <a:solidFill>
                    <a:srgbClr val="FBF7EE"/>
                  </a:solidFill>
                  <a:latin typeface="Roboto Condensed"/>
                </a:endParaRPr>
              </a:p>
            </p:txBody>
          </p:sp>
        </p:grpSp>
        <p:grpSp>
          <p:nvGrpSpPr>
            <p:cNvPr id="13" name="Group 13"/>
            <p:cNvGrpSpPr/>
            <p:nvPr/>
          </p:nvGrpSpPr>
          <p:grpSpPr>
            <a:xfrm>
              <a:off x="2672656" y="0"/>
              <a:ext cx="2032000" cy="1310930"/>
              <a:chOff x="0" y="0"/>
              <a:chExt cx="401383" cy="258949"/>
            </a:xfrm>
          </p:grpSpPr>
          <p:sp>
            <p:nvSpPr>
              <p:cNvPr id="14" name="Freeform 14"/>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15" name="TextBox 15"/>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1</a:t>
                </a:r>
              </a:p>
            </p:txBody>
          </p:sp>
        </p:grpSp>
        <p:grpSp>
          <p:nvGrpSpPr>
            <p:cNvPr id="16" name="Group 16"/>
            <p:cNvGrpSpPr/>
            <p:nvPr/>
          </p:nvGrpSpPr>
          <p:grpSpPr>
            <a:xfrm>
              <a:off x="4653856" y="0"/>
              <a:ext cx="2032000" cy="1310930"/>
              <a:chOff x="0" y="0"/>
              <a:chExt cx="401383" cy="258949"/>
            </a:xfrm>
          </p:grpSpPr>
          <p:sp>
            <p:nvSpPr>
              <p:cNvPr id="17" name="Freeform 17"/>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18" name="TextBox 18"/>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2</a:t>
                </a:r>
              </a:p>
            </p:txBody>
          </p:sp>
        </p:grpSp>
        <p:grpSp>
          <p:nvGrpSpPr>
            <p:cNvPr id="19" name="Group 19"/>
            <p:cNvGrpSpPr/>
            <p:nvPr/>
          </p:nvGrpSpPr>
          <p:grpSpPr>
            <a:xfrm>
              <a:off x="6622356" y="0"/>
              <a:ext cx="2032000" cy="1310930"/>
              <a:chOff x="0" y="0"/>
              <a:chExt cx="401383" cy="258949"/>
            </a:xfrm>
          </p:grpSpPr>
          <p:sp>
            <p:nvSpPr>
              <p:cNvPr id="20" name="Freeform 20"/>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21" name="TextBox 21"/>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3</a:t>
                </a:r>
              </a:p>
            </p:txBody>
          </p:sp>
        </p:grpSp>
        <p:grpSp>
          <p:nvGrpSpPr>
            <p:cNvPr id="22" name="Group 22"/>
            <p:cNvGrpSpPr/>
            <p:nvPr/>
          </p:nvGrpSpPr>
          <p:grpSpPr>
            <a:xfrm>
              <a:off x="8578156" y="0"/>
              <a:ext cx="2032000" cy="1310930"/>
              <a:chOff x="0" y="0"/>
              <a:chExt cx="401383" cy="258949"/>
            </a:xfrm>
          </p:grpSpPr>
          <p:sp>
            <p:nvSpPr>
              <p:cNvPr id="23" name="Freeform 23"/>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24" name="TextBox 24"/>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4</a:t>
                </a:r>
              </a:p>
            </p:txBody>
          </p:sp>
        </p:grpSp>
        <p:grpSp>
          <p:nvGrpSpPr>
            <p:cNvPr id="25" name="Group 25"/>
            <p:cNvGrpSpPr/>
            <p:nvPr/>
          </p:nvGrpSpPr>
          <p:grpSpPr>
            <a:xfrm>
              <a:off x="10553006" y="0"/>
              <a:ext cx="2032000" cy="1310930"/>
              <a:chOff x="0" y="0"/>
              <a:chExt cx="401383" cy="258949"/>
            </a:xfrm>
          </p:grpSpPr>
          <p:sp>
            <p:nvSpPr>
              <p:cNvPr id="26" name="Freeform 26"/>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27" name="TextBox 27"/>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5</a:t>
                </a:r>
              </a:p>
            </p:txBody>
          </p:sp>
        </p:grpSp>
        <p:grpSp>
          <p:nvGrpSpPr>
            <p:cNvPr id="28" name="Group 28"/>
            <p:cNvGrpSpPr/>
            <p:nvPr/>
          </p:nvGrpSpPr>
          <p:grpSpPr>
            <a:xfrm>
              <a:off x="12527856" y="0"/>
              <a:ext cx="2032000" cy="1310930"/>
              <a:chOff x="0" y="0"/>
              <a:chExt cx="401383" cy="258949"/>
            </a:xfrm>
          </p:grpSpPr>
          <p:sp>
            <p:nvSpPr>
              <p:cNvPr id="29" name="Freeform 29"/>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30" name="TextBox 30"/>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6</a:t>
                </a:r>
              </a:p>
            </p:txBody>
          </p:sp>
        </p:grpSp>
        <p:grpSp>
          <p:nvGrpSpPr>
            <p:cNvPr id="31" name="Group 31"/>
            <p:cNvGrpSpPr/>
            <p:nvPr/>
          </p:nvGrpSpPr>
          <p:grpSpPr>
            <a:xfrm>
              <a:off x="14490006" y="0"/>
              <a:ext cx="2032000" cy="1310930"/>
              <a:chOff x="0" y="0"/>
              <a:chExt cx="401383" cy="258949"/>
            </a:xfrm>
          </p:grpSpPr>
          <p:sp>
            <p:nvSpPr>
              <p:cNvPr id="32" name="Freeform 32"/>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33" name="TextBox 33"/>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7</a:t>
                </a:r>
              </a:p>
            </p:txBody>
          </p:sp>
        </p:grpSp>
        <p:grpSp>
          <p:nvGrpSpPr>
            <p:cNvPr id="34" name="Group 34"/>
            <p:cNvGrpSpPr/>
            <p:nvPr/>
          </p:nvGrpSpPr>
          <p:grpSpPr>
            <a:xfrm>
              <a:off x="16464856" y="0"/>
              <a:ext cx="2032000" cy="1310930"/>
              <a:chOff x="0" y="0"/>
              <a:chExt cx="401383" cy="258949"/>
            </a:xfrm>
          </p:grpSpPr>
          <p:sp>
            <p:nvSpPr>
              <p:cNvPr id="35" name="Freeform 35"/>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36" name="TextBox 36"/>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8</a:t>
                </a:r>
              </a:p>
            </p:txBody>
          </p:sp>
        </p:grpSp>
        <p:grpSp>
          <p:nvGrpSpPr>
            <p:cNvPr id="37" name="Group 37"/>
            <p:cNvGrpSpPr/>
            <p:nvPr/>
          </p:nvGrpSpPr>
          <p:grpSpPr>
            <a:xfrm>
              <a:off x="0" y="1261684"/>
              <a:ext cx="2736156" cy="1551437"/>
              <a:chOff x="0" y="0"/>
              <a:chExt cx="540475" cy="306457"/>
            </a:xfrm>
          </p:grpSpPr>
          <p:sp>
            <p:nvSpPr>
              <p:cNvPr id="38" name="Freeform 38"/>
              <p:cNvSpPr/>
              <p:nvPr/>
            </p:nvSpPr>
            <p:spPr>
              <a:xfrm>
                <a:off x="0" y="0"/>
                <a:ext cx="540475" cy="306457"/>
              </a:xfrm>
              <a:custGeom>
                <a:avLst/>
                <a:gdLst/>
                <a:ahLst/>
                <a:cxnLst/>
                <a:rect l="l" t="t" r="r" b="b"/>
                <a:pathLst>
                  <a:path w="540475" h="306457">
                    <a:moveTo>
                      <a:pt x="0" y="0"/>
                    </a:moveTo>
                    <a:lnTo>
                      <a:pt x="540475" y="0"/>
                    </a:lnTo>
                    <a:lnTo>
                      <a:pt x="540475" y="306457"/>
                    </a:lnTo>
                    <a:lnTo>
                      <a:pt x="0" y="306457"/>
                    </a:lnTo>
                    <a:close/>
                  </a:path>
                </a:pathLst>
              </a:custGeom>
              <a:solidFill>
                <a:srgbClr val="0C5E6E"/>
              </a:solidFill>
              <a:ln w="38100" cap="sq">
                <a:solidFill>
                  <a:srgbClr val="FBF7EE"/>
                </a:solidFill>
                <a:prstDash val="solid"/>
                <a:miter/>
              </a:ln>
            </p:spPr>
            <p:txBody>
              <a:bodyPr/>
              <a:lstStyle/>
              <a:p>
                <a:endParaRPr lang="en-US"/>
              </a:p>
            </p:txBody>
          </p:sp>
          <p:sp>
            <p:nvSpPr>
              <p:cNvPr id="39" name="TextBox 39"/>
              <p:cNvSpPr txBox="1"/>
              <p:nvPr/>
            </p:nvSpPr>
            <p:spPr>
              <a:xfrm>
                <a:off x="0" y="-76200"/>
                <a:ext cx="540475"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Câu thất 1</a:t>
                </a:r>
              </a:p>
            </p:txBody>
          </p:sp>
        </p:grpSp>
        <p:grpSp>
          <p:nvGrpSpPr>
            <p:cNvPr id="40" name="Group 40"/>
            <p:cNvGrpSpPr/>
            <p:nvPr/>
          </p:nvGrpSpPr>
          <p:grpSpPr>
            <a:xfrm>
              <a:off x="0" y="2763874"/>
              <a:ext cx="2736156" cy="1551437"/>
              <a:chOff x="0" y="0"/>
              <a:chExt cx="540475" cy="306457"/>
            </a:xfrm>
          </p:grpSpPr>
          <p:sp>
            <p:nvSpPr>
              <p:cNvPr id="41" name="Freeform 41"/>
              <p:cNvSpPr/>
              <p:nvPr/>
            </p:nvSpPr>
            <p:spPr>
              <a:xfrm>
                <a:off x="0" y="0"/>
                <a:ext cx="540475" cy="306457"/>
              </a:xfrm>
              <a:custGeom>
                <a:avLst/>
                <a:gdLst/>
                <a:ahLst/>
                <a:cxnLst/>
                <a:rect l="l" t="t" r="r" b="b"/>
                <a:pathLst>
                  <a:path w="540475" h="306457">
                    <a:moveTo>
                      <a:pt x="0" y="0"/>
                    </a:moveTo>
                    <a:lnTo>
                      <a:pt x="540475" y="0"/>
                    </a:lnTo>
                    <a:lnTo>
                      <a:pt x="540475" y="306457"/>
                    </a:lnTo>
                    <a:lnTo>
                      <a:pt x="0" y="306457"/>
                    </a:lnTo>
                    <a:close/>
                  </a:path>
                </a:pathLst>
              </a:custGeom>
              <a:solidFill>
                <a:srgbClr val="0C5E6E"/>
              </a:solidFill>
              <a:ln w="38100" cap="sq">
                <a:solidFill>
                  <a:srgbClr val="FBF7EE"/>
                </a:solidFill>
                <a:prstDash val="solid"/>
                <a:miter/>
              </a:ln>
            </p:spPr>
            <p:txBody>
              <a:bodyPr/>
              <a:lstStyle/>
              <a:p>
                <a:endParaRPr lang="en-US"/>
              </a:p>
            </p:txBody>
          </p:sp>
          <p:sp>
            <p:nvSpPr>
              <p:cNvPr id="42" name="TextBox 42"/>
              <p:cNvSpPr txBox="1"/>
              <p:nvPr/>
            </p:nvSpPr>
            <p:spPr>
              <a:xfrm>
                <a:off x="0" y="-76200"/>
                <a:ext cx="540475"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Câu thất 2</a:t>
                </a:r>
              </a:p>
            </p:txBody>
          </p:sp>
        </p:grpSp>
        <p:grpSp>
          <p:nvGrpSpPr>
            <p:cNvPr id="43" name="Group 43"/>
            <p:cNvGrpSpPr/>
            <p:nvPr/>
          </p:nvGrpSpPr>
          <p:grpSpPr>
            <a:xfrm>
              <a:off x="0" y="4224934"/>
              <a:ext cx="2736156" cy="1551437"/>
              <a:chOff x="0" y="0"/>
              <a:chExt cx="540475" cy="306457"/>
            </a:xfrm>
          </p:grpSpPr>
          <p:sp>
            <p:nvSpPr>
              <p:cNvPr id="44" name="Freeform 44"/>
              <p:cNvSpPr/>
              <p:nvPr/>
            </p:nvSpPr>
            <p:spPr>
              <a:xfrm>
                <a:off x="0" y="0"/>
                <a:ext cx="540475" cy="306457"/>
              </a:xfrm>
              <a:custGeom>
                <a:avLst/>
                <a:gdLst/>
                <a:ahLst/>
                <a:cxnLst/>
                <a:rect l="l" t="t" r="r" b="b"/>
                <a:pathLst>
                  <a:path w="540475" h="306457">
                    <a:moveTo>
                      <a:pt x="0" y="0"/>
                    </a:moveTo>
                    <a:lnTo>
                      <a:pt x="540475" y="0"/>
                    </a:lnTo>
                    <a:lnTo>
                      <a:pt x="540475" y="306457"/>
                    </a:lnTo>
                    <a:lnTo>
                      <a:pt x="0" y="306457"/>
                    </a:lnTo>
                    <a:close/>
                  </a:path>
                </a:pathLst>
              </a:custGeom>
              <a:solidFill>
                <a:srgbClr val="0C5E6E"/>
              </a:solidFill>
              <a:ln w="38100" cap="sq">
                <a:solidFill>
                  <a:srgbClr val="FBF7EE"/>
                </a:solidFill>
                <a:prstDash val="solid"/>
                <a:miter/>
              </a:ln>
            </p:spPr>
            <p:txBody>
              <a:bodyPr/>
              <a:lstStyle/>
              <a:p>
                <a:endParaRPr lang="en-US"/>
              </a:p>
            </p:txBody>
          </p:sp>
          <p:sp>
            <p:nvSpPr>
              <p:cNvPr id="45" name="TextBox 45"/>
              <p:cNvSpPr txBox="1"/>
              <p:nvPr/>
            </p:nvSpPr>
            <p:spPr>
              <a:xfrm>
                <a:off x="0" y="-76200"/>
                <a:ext cx="540475"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Câu lục</a:t>
                </a:r>
              </a:p>
            </p:txBody>
          </p:sp>
        </p:grpSp>
        <p:grpSp>
          <p:nvGrpSpPr>
            <p:cNvPr id="46" name="Group 46"/>
            <p:cNvGrpSpPr/>
            <p:nvPr/>
          </p:nvGrpSpPr>
          <p:grpSpPr>
            <a:xfrm>
              <a:off x="0" y="5719009"/>
              <a:ext cx="2736156" cy="1551437"/>
              <a:chOff x="0" y="0"/>
              <a:chExt cx="540475" cy="306457"/>
            </a:xfrm>
          </p:grpSpPr>
          <p:sp>
            <p:nvSpPr>
              <p:cNvPr id="47" name="Freeform 47"/>
              <p:cNvSpPr/>
              <p:nvPr/>
            </p:nvSpPr>
            <p:spPr>
              <a:xfrm>
                <a:off x="0" y="0"/>
                <a:ext cx="540475" cy="306457"/>
              </a:xfrm>
              <a:custGeom>
                <a:avLst/>
                <a:gdLst/>
                <a:ahLst/>
                <a:cxnLst/>
                <a:rect l="l" t="t" r="r" b="b"/>
                <a:pathLst>
                  <a:path w="540475" h="306457">
                    <a:moveTo>
                      <a:pt x="0" y="0"/>
                    </a:moveTo>
                    <a:lnTo>
                      <a:pt x="540475" y="0"/>
                    </a:lnTo>
                    <a:lnTo>
                      <a:pt x="540475" y="306457"/>
                    </a:lnTo>
                    <a:lnTo>
                      <a:pt x="0" y="306457"/>
                    </a:lnTo>
                    <a:close/>
                  </a:path>
                </a:pathLst>
              </a:custGeom>
              <a:solidFill>
                <a:srgbClr val="0C5E6E"/>
              </a:solidFill>
              <a:ln w="38100" cap="sq">
                <a:solidFill>
                  <a:srgbClr val="FBF7EE"/>
                </a:solidFill>
                <a:prstDash val="solid"/>
                <a:miter/>
              </a:ln>
            </p:spPr>
            <p:txBody>
              <a:bodyPr/>
              <a:lstStyle/>
              <a:p>
                <a:endParaRPr lang="en-US"/>
              </a:p>
            </p:txBody>
          </p:sp>
          <p:sp>
            <p:nvSpPr>
              <p:cNvPr id="48" name="TextBox 48"/>
              <p:cNvSpPr txBox="1"/>
              <p:nvPr/>
            </p:nvSpPr>
            <p:spPr>
              <a:xfrm>
                <a:off x="0" y="-76200"/>
                <a:ext cx="540475"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Câu bát</a:t>
                </a:r>
              </a:p>
            </p:txBody>
          </p:sp>
        </p:grpSp>
        <p:grpSp>
          <p:nvGrpSpPr>
            <p:cNvPr id="49" name="Group 49"/>
            <p:cNvGrpSpPr/>
            <p:nvPr/>
          </p:nvGrpSpPr>
          <p:grpSpPr>
            <a:xfrm>
              <a:off x="2672656" y="1261684"/>
              <a:ext cx="2032000" cy="1551437"/>
              <a:chOff x="0" y="0"/>
              <a:chExt cx="401383" cy="306457"/>
            </a:xfrm>
          </p:grpSpPr>
          <p:sp>
            <p:nvSpPr>
              <p:cNvPr id="50" name="Freeform 50"/>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51" name="TextBox 51"/>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52" name="Group 52"/>
            <p:cNvGrpSpPr/>
            <p:nvPr/>
          </p:nvGrpSpPr>
          <p:grpSpPr>
            <a:xfrm>
              <a:off x="4653856" y="1261684"/>
              <a:ext cx="2032000" cy="1551437"/>
              <a:chOff x="0" y="0"/>
              <a:chExt cx="401383" cy="306457"/>
            </a:xfrm>
          </p:grpSpPr>
          <p:sp>
            <p:nvSpPr>
              <p:cNvPr id="53" name="Freeform 53"/>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54" name="TextBox 54"/>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55" name="Group 55"/>
            <p:cNvGrpSpPr/>
            <p:nvPr/>
          </p:nvGrpSpPr>
          <p:grpSpPr>
            <a:xfrm>
              <a:off x="6622356" y="1261684"/>
              <a:ext cx="2006600" cy="1551437"/>
              <a:chOff x="0" y="0"/>
              <a:chExt cx="396365" cy="306457"/>
            </a:xfrm>
          </p:grpSpPr>
          <p:sp>
            <p:nvSpPr>
              <p:cNvPr id="56" name="Freeform 56"/>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57" name="TextBox 57"/>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58" name="Group 58"/>
            <p:cNvGrpSpPr/>
            <p:nvPr/>
          </p:nvGrpSpPr>
          <p:grpSpPr>
            <a:xfrm>
              <a:off x="8578156" y="1261684"/>
              <a:ext cx="2032000" cy="1551437"/>
              <a:chOff x="0" y="0"/>
              <a:chExt cx="401383" cy="306457"/>
            </a:xfrm>
          </p:grpSpPr>
          <p:sp>
            <p:nvSpPr>
              <p:cNvPr id="59" name="Freeform 59"/>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60" name="TextBox 60"/>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61" name="Group 61"/>
            <p:cNvGrpSpPr/>
            <p:nvPr/>
          </p:nvGrpSpPr>
          <p:grpSpPr>
            <a:xfrm>
              <a:off x="10553006" y="1266644"/>
              <a:ext cx="2032000" cy="1551437"/>
              <a:chOff x="0" y="0"/>
              <a:chExt cx="401383" cy="306457"/>
            </a:xfrm>
          </p:grpSpPr>
          <p:sp>
            <p:nvSpPr>
              <p:cNvPr id="62" name="Freeform 62"/>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63" name="TextBox 63"/>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B</a:t>
                </a:r>
              </a:p>
            </p:txBody>
          </p:sp>
        </p:grpSp>
        <p:grpSp>
          <p:nvGrpSpPr>
            <p:cNvPr id="64" name="Group 64"/>
            <p:cNvGrpSpPr/>
            <p:nvPr/>
          </p:nvGrpSpPr>
          <p:grpSpPr>
            <a:xfrm>
              <a:off x="12534206" y="1266644"/>
              <a:ext cx="2032000" cy="1551437"/>
              <a:chOff x="0" y="0"/>
              <a:chExt cx="401383" cy="306457"/>
            </a:xfrm>
          </p:grpSpPr>
          <p:sp>
            <p:nvSpPr>
              <p:cNvPr id="65" name="Freeform 65"/>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66" name="TextBox 66"/>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67" name="Group 67"/>
            <p:cNvGrpSpPr/>
            <p:nvPr/>
          </p:nvGrpSpPr>
          <p:grpSpPr>
            <a:xfrm>
              <a:off x="14502706" y="1266644"/>
              <a:ext cx="2006600" cy="1551437"/>
              <a:chOff x="0" y="0"/>
              <a:chExt cx="396365" cy="306457"/>
            </a:xfrm>
          </p:grpSpPr>
          <p:sp>
            <p:nvSpPr>
              <p:cNvPr id="68" name="Freeform 68"/>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69" name="TextBox 69"/>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T</a:t>
                </a:r>
              </a:p>
            </p:txBody>
          </p:sp>
        </p:grpSp>
        <p:grpSp>
          <p:nvGrpSpPr>
            <p:cNvPr id="70" name="Group 70"/>
            <p:cNvGrpSpPr/>
            <p:nvPr/>
          </p:nvGrpSpPr>
          <p:grpSpPr>
            <a:xfrm>
              <a:off x="16458506" y="1266644"/>
              <a:ext cx="2032000" cy="1551437"/>
              <a:chOff x="0" y="0"/>
              <a:chExt cx="401383" cy="306457"/>
            </a:xfrm>
          </p:grpSpPr>
          <p:sp>
            <p:nvSpPr>
              <p:cNvPr id="71" name="Freeform 71"/>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72" name="TextBox 72"/>
              <p:cNvSpPr txBox="1"/>
              <p:nvPr/>
            </p:nvSpPr>
            <p:spPr>
              <a:xfrm>
                <a:off x="0" y="-76200"/>
                <a:ext cx="401383" cy="382657"/>
              </a:xfrm>
              <a:prstGeom prst="rect">
                <a:avLst/>
              </a:prstGeom>
            </p:spPr>
            <p:txBody>
              <a:bodyPr lIns="50800" tIns="50800" rIns="50800" bIns="50800" rtlCol="0" anchor="ctr"/>
              <a:lstStyle/>
              <a:p>
                <a:pPr algn="ctr">
                  <a:lnSpc>
                    <a:spcPts val="4969"/>
                  </a:lnSpc>
                </a:pPr>
                <a:endParaRPr/>
              </a:p>
            </p:txBody>
          </p:sp>
        </p:grpSp>
        <p:grpSp>
          <p:nvGrpSpPr>
            <p:cNvPr id="73" name="Group 73"/>
            <p:cNvGrpSpPr/>
            <p:nvPr/>
          </p:nvGrpSpPr>
          <p:grpSpPr>
            <a:xfrm>
              <a:off x="2672656" y="2763874"/>
              <a:ext cx="2032000" cy="1551437"/>
              <a:chOff x="0" y="0"/>
              <a:chExt cx="401383" cy="306457"/>
            </a:xfrm>
          </p:grpSpPr>
          <p:sp>
            <p:nvSpPr>
              <p:cNvPr id="74" name="Freeform 74"/>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75" name="TextBox 75"/>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76" name="Group 76"/>
            <p:cNvGrpSpPr/>
            <p:nvPr/>
          </p:nvGrpSpPr>
          <p:grpSpPr>
            <a:xfrm>
              <a:off x="4653856" y="2763874"/>
              <a:ext cx="2032000" cy="1551437"/>
              <a:chOff x="0" y="0"/>
              <a:chExt cx="401383" cy="306457"/>
            </a:xfrm>
          </p:grpSpPr>
          <p:sp>
            <p:nvSpPr>
              <p:cNvPr id="77" name="Freeform 77"/>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78" name="TextBox 78"/>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79" name="Group 79"/>
            <p:cNvGrpSpPr/>
            <p:nvPr/>
          </p:nvGrpSpPr>
          <p:grpSpPr>
            <a:xfrm>
              <a:off x="6622356" y="2763874"/>
              <a:ext cx="2006600" cy="1551437"/>
              <a:chOff x="0" y="0"/>
              <a:chExt cx="396365" cy="306457"/>
            </a:xfrm>
          </p:grpSpPr>
          <p:sp>
            <p:nvSpPr>
              <p:cNvPr id="80" name="Freeform 80"/>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81" name="TextBox 81"/>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B</a:t>
                </a:r>
              </a:p>
            </p:txBody>
          </p:sp>
        </p:grpSp>
        <p:grpSp>
          <p:nvGrpSpPr>
            <p:cNvPr id="82" name="Group 82"/>
            <p:cNvGrpSpPr/>
            <p:nvPr/>
          </p:nvGrpSpPr>
          <p:grpSpPr>
            <a:xfrm>
              <a:off x="8578156" y="2763874"/>
              <a:ext cx="2032000" cy="1551437"/>
              <a:chOff x="0" y="0"/>
              <a:chExt cx="401383" cy="306457"/>
            </a:xfrm>
          </p:grpSpPr>
          <p:sp>
            <p:nvSpPr>
              <p:cNvPr id="83" name="Freeform 83"/>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84" name="TextBox 84"/>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85" name="Group 85"/>
            <p:cNvGrpSpPr/>
            <p:nvPr/>
          </p:nvGrpSpPr>
          <p:grpSpPr>
            <a:xfrm>
              <a:off x="10553006" y="2768835"/>
              <a:ext cx="2032000" cy="1551437"/>
              <a:chOff x="0" y="0"/>
              <a:chExt cx="401383" cy="306457"/>
            </a:xfrm>
          </p:grpSpPr>
          <p:sp>
            <p:nvSpPr>
              <p:cNvPr id="86" name="Freeform 86"/>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87" name="TextBox 87"/>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T</a:t>
                </a:r>
              </a:p>
            </p:txBody>
          </p:sp>
        </p:grpSp>
        <p:grpSp>
          <p:nvGrpSpPr>
            <p:cNvPr id="88" name="Group 88"/>
            <p:cNvGrpSpPr/>
            <p:nvPr/>
          </p:nvGrpSpPr>
          <p:grpSpPr>
            <a:xfrm>
              <a:off x="12534206" y="2768835"/>
              <a:ext cx="2032000" cy="1551437"/>
              <a:chOff x="0" y="0"/>
              <a:chExt cx="401383" cy="306457"/>
            </a:xfrm>
          </p:grpSpPr>
          <p:sp>
            <p:nvSpPr>
              <p:cNvPr id="89" name="Freeform 89"/>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90" name="TextBox 90"/>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91" name="Group 91"/>
            <p:cNvGrpSpPr/>
            <p:nvPr/>
          </p:nvGrpSpPr>
          <p:grpSpPr>
            <a:xfrm>
              <a:off x="14502706" y="2768835"/>
              <a:ext cx="2006600" cy="1551437"/>
              <a:chOff x="0" y="0"/>
              <a:chExt cx="396365" cy="306457"/>
            </a:xfrm>
          </p:grpSpPr>
          <p:sp>
            <p:nvSpPr>
              <p:cNvPr id="92" name="Freeform 92"/>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93" name="TextBox 93"/>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B</a:t>
                </a:r>
              </a:p>
            </p:txBody>
          </p:sp>
        </p:grpSp>
        <p:grpSp>
          <p:nvGrpSpPr>
            <p:cNvPr id="94" name="Group 94"/>
            <p:cNvGrpSpPr/>
            <p:nvPr/>
          </p:nvGrpSpPr>
          <p:grpSpPr>
            <a:xfrm>
              <a:off x="16458506" y="2768835"/>
              <a:ext cx="2032000" cy="1551437"/>
              <a:chOff x="0" y="0"/>
              <a:chExt cx="401383" cy="306457"/>
            </a:xfrm>
          </p:grpSpPr>
          <p:sp>
            <p:nvSpPr>
              <p:cNvPr id="95" name="Freeform 95"/>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96" name="TextBox 96"/>
              <p:cNvSpPr txBox="1"/>
              <p:nvPr/>
            </p:nvSpPr>
            <p:spPr>
              <a:xfrm>
                <a:off x="0" y="-76200"/>
                <a:ext cx="401383" cy="382657"/>
              </a:xfrm>
              <a:prstGeom prst="rect">
                <a:avLst/>
              </a:prstGeom>
            </p:spPr>
            <p:txBody>
              <a:bodyPr lIns="50800" tIns="50800" rIns="50800" bIns="50800" rtlCol="0" anchor="ctr"/>
              <a:lstStyle/>
              <a:p>
                <a:pPr algn="ctr">
                  <a:lnSpc>
                    <a:spcPts val="4969"/>
                  </a:lnSpc>
                </a:pPr>
                <a:endParaRPr/>
              </a:p>
            </p:txBody>
          </p:sp>
        </p:grpSp>
        <p:grpSp>
          <p:nvGrpSpPr>
            <p:cNvPr id="97" name="Group 97"/>
            <p:cNvGrpSpPr/>
            <p:nvPr/>
          </p:nvGrpSpPr>
          <p:grpSpPr>
            <a:xfrm>
              <a:off x="2672656" y="4224934"/>
              <a:ext cx="2032000" cy="1551437"/>
              <a:chOff x="0" y="0"/>
              <a:chExt cx="401383" cy="306457"/>
            </a:xfrm>
          </p:grpSpPr>
          <p:sp>
            <p:nvSpPr>
              <p:cNvPr id="98" name="Freeform 98"/>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99" name="TextBox 99"/>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00" name="Group 100"/>
            <p:cNvGrpSpPr/>
            <p:nvPr/>
          </p:nvGrpSpPr>
          <p:grpSpPr>
            <a:xfrm>
              <a:off x="4653856" y="4224934"/>
              <a:ext cx="2032000" cy="1551437"/>
              <a:chOff x="0" y="0"/>
              <a:chExt cx="401383" cy="306457"/>
            </a:xfrm>
          </p:grpSpPr>
          <p:sp>
            <p:nvSpPr>
              <p:cNvPr id="101" name="Freeform 101"/>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02" name="TextBox 102"/>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B</a:t>
                </a:r>
              </a:p>
            </p:txBody>
          </p:sp>
        </p:grpSp>
        <p:grpSp>
          <p:nvGrpSpPr>
            <p:cNvPr id="103" name="Group 103"/>
            <p:cNvGrpSpPr/>
            <p:nvPr/>
          </p:nvGrpSpPr>
          <p:grpSpPr>
            <a:xfrm>
              <a:off x="6622356" y="4224934"/>
              <a:ext cx="2006600" cy="1551437"/>
              <a:chOff x="0" y="0"/>
              <a:chExt cx="396365" cy="306457"/>
            </a:xfrm>
          </p:grpSpPr>
          <p:sp>
            <p:nvSpPr>
              <p:cNvPr id="104" name="Freeform 104"/>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05" name="TextBox 105"/>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06" name="Group 106"/>
            <p:cNvGrpSpPr/>
            <p:nvPr/>
          </p:nvGrpSpPr>
          <p:grpSpPr>
            <a:xfrm>
              <a:off x="8578156" y="4224934"/>
              <a:ext cx="2032000" cy="1551437"/>
              <a:chOff x="0" y="0"/>
              <a:chExt cx="401383" cy="306457"/>
            </a:xfrm>
          </p:grpSpPr>
          <p:sp>
            <p:nvSpPr>
              <p:cNvPr id="107" name="Freeform 107"/>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08" name="TextBox 108"/>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T</a:t>
                </a:r>
              </a:p>
            </p:txBody>
          </p:sp>
        </p:grpSp>
        <p:grpSp>
          <p:nvGrpSpPr>
            <p:cNvPr id="109" name="Group 109"/>
            <p:cNvGrpSpPr/>
            <p:nvPr/>
          </p:nvGrpSpPr>
          <p:grpSpPr>
            <a:xfrm>
              <a:off x="10553006" y="4229895"/>
              <a:ext cx="2032000" cy="1551437"/>
              <a:chOff x="0" y="0"/>
              <a:chExt cx="401383" cy="306457"/>
            </a:xfrm>
          </p:grpSpPr>
          <p:sp>
            <p:nvSpPr>
              <p:cNvPr id="110" name="Freeform 110"/>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11" name="TextBox 111"/>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12" name="Group 112"/>
            <p:cNvGrpSpPr/>
            <p:nvPr/>
          </p:nvGrpSpPr>
          <p:grpSpPr>
            <a:xfrm>
              <a:off x="12534206" y="4229895"/>
              <a:ext cx="2032000" cy="1551437"/>
              <a:chOff x="0" y="0"/>
              <a:chExt cx="401383" cy="306457"/>
            </a:xfrm>
          </p:grpSpPr>
          <p:sp>
            <p:nvSpPr>
              <p:cNvPr id="113" name="Freeform 113"/>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14" name="TextBox 114"/>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B</a:t>
                </a:r>
              </a:p>
            </p:txBody>
          </p:sp>
        </p:grpSp>
        <p:grpSp>
          <p:nvGrpSpPr>
            <p:cNvPr id="115" name="Group 115"/>
            <p:cNvGrpSpPr/>
            <p:nvPr/>
          </p:nvGrpSpPr>
          <p:grpSpPr>
            <a:xfrm>
              <a:off x="14502706" y="4229895"/>
              <a:ext cx="2006600" cy="1551437"/>
              <a:chOff x="0" y="0"/>
              <a:chExt cx="396365" cy="306457"/>
            </a:xfrm>
          </p:grpSpPr>
          <p:sp>
            <p:nvSpPr>
              <p:cNvPr id="116" name="Freeform 116"/>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17" name="TextBox 117"/>
              <p:cNvSpPr txBox="1"/>
              <p:nvPr/>
            </p:nvSpPr>
            <p:spPr>
              <a:xfrm>
                <a:off x="0" y="-76200"/>
                <a:ext cx="396365" cy="382657"/>
              </a:xfrm>
              <a:prstGeom prst="rect">
                <a:avLst/>
              </a:prstGeom>
            </p:spPr>
            <p:txBody>
              <a:bodyPr lIns="50800" tIns="50800" rIns="50800" bIns="50800" rtlCol="0" anchor="ctr"/>
              <a:lstStyle/>
              <a:p>
                <a:pPr algn="ctr">
                  <a:lnSpc>
                    <a:spcPts val="4969"/>
                  </a:lnSpc>
                </a:pPr>
                <a:endParaRPr/>
              </a:p>
            </p:txBody>
          </p:sp>
        </p:grpSp>
        <p:grpSp>
          <p:nvGrpSpPr>
            <p:cNvPr id="118" name="Group 118"/>
            <p:cNvGrpSpPr/>
            <p:nvPr/>
          </p:nvGrpSpPr>
          <p:grpSpPr>
            <a:xfrm>
              <a:off x="16458506" y="4229895"/>
              <a:ext cx="2032000" cy="1551437"/>
              <a:chOff x="0" y="0"/>
              <a:chExt cx="401383" cy="306457"/>
            </a:xfrm>
          </p:grpSpPr>
          <p:sp>
            <p:nvSpPr>
              <p:cNvPr id="119" name="Freeform 119"/>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20" name="TextBox 120"/>
              <p:cNvSpPr txBox="1"/>
              <p:nvPr/>
            </p:nvSpPr>
            <p:spPr>
              <a:xfrm>
                <a:off x="0" y="-76200"/>
                <a:ext cx="401383" cy="382657"/>
              </a:xfrm>
              <a:prstGeom prst="rect">
                <a:avLst/>
              </a:prstGeom>
            </p:spPr>
            <p:txBody>
              <a:bodyPr lIns="50800" tIns="50800" rIns="50800" bIns="50800" rtlCol="0" anchor="ctr"/>
              <a:lstStyle/>
              <a:p>
                <a:pPr algn="ctr">
                  <a:lnSpc>
                    <a:spcPts val="4969"/>
                  </a:lnSpc>
                </a:pPr>
                <a:endParaRPr/>
              </a:p>
            </p:txBody>
          </p:sp>
        </p:grpSp>
        <p:grpSp>
          <p:nvGrpSpPr>
            <p:cNvPr id="121" name="Group 121"/>
            <p:cNvGrpSpPr/>
            <p:nvPr/>
          </p:nvGrpSpPr>
          <p:grpSpPr>
            <a:xfrm>
              <a:off x="2672656" y="5727125"/>
              <a:ext cx="2032000" cy="1551437"/>
              <a:chOff x="0" y="0"/>
              <a:chExt cx="401383" cy="306457"/>
            </a:xfrm>
          </p:grpSpPr>
          <p:sp>
            <p:nvSpPr>
              <p:cNvPr id="122" name="Freeform 122"/>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23" name="TextBox 123"/>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24" name="Group 124"/>
            <p:cNvGrpSpPr/>
            <p:nvPr/>
          </p:nvGrpSpPr>
          <p:grpSpPr>
            <a:xfrm>
              <a:off x="4653856" y="5727125"/>
              <a:ext cx="2032000" cy="1551437"/>
              <a:chOff x="0" y="0"/>
              <a:chExt cx="401383" cy="306457"/>
            </a:xfrm>
          </p:grpSpPr>
          <p:sp>
            <p:nvSpPr>
              <p:cNvPr id="125" name="Freeform 125"/>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26" name="TextBox 126"/>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B</a:t>
                </a:r>
              </a:p>
            </p:txBody>
          </p:sp>
        </p:grpSp>
        <p:grpSp>
          <p:nvGrpSpPr>
            <p:cNvPr id="127" name="Group 127"/>
            <p:cNvGrpSpPr/>
            <p:nvPr/>
          </p:nvGrpSpPr>
          <p:grpSpPr>
            <a:xfrm>
              <a:off x="6622356" y="5727125"/>
              <a:ext cx="2006600" cy="1551437"/>
              <a:chOff x="0" y="0"/>
              <a:chExt cx="396365" cy="306457"/>
            </a:xfrm>
          </p:grpSpPr>
          <p:sp>
            <p:nvSpPr>
              <p:cNvPr id="128" name="Freeform 128"/>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29" name="TextBox 129"/>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30" name="Group 130"/>
            <p:cNvGrpSpPr/>
            <p:nvPr/>
          </p:nvGrpSpPr>
          <p:grpSpPr>
            <a:xfrm>
              <a:off x="8578156" y="5727125"/>
              <a:ext cx="2032000" cy="1551437"/>
              <a:chOff x="0" y="0"/>
              <a:chExt cx="401383" cy="306457"/>
            </a:xfrm>
          </p:grpSpPr>
          <p:sp>
            <p:nvSpPr>
              <p:cNvPr id="131" name="Freeform 131"/>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32" name="TextBox 132"/>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T</a:t>
                </a:r>
              </a:p>
            </p:txBody>
          </p:sp>
        </p:grpSp>
        <p:grpSp>
          <p:nvGrpSpPr>
            <p:cNvPr id="133" name="Group 133"/>
            <p:cNvGrpSpPr/>
            <p:nvPr/>
          </p:nvGrpSpPr>
          <p:grpSpPr>
            <a:xfrm>
              <a:off x="10553006" y="5732085"/>
              <a:ext cx="2032000" cy="1551437"/>
              <a:chOff x="0" y="0"/>
              <a:chExt cx="401383" cy="306457"/>
            </a:xfrm>
          </p:grpSpPr>
          <p:sp>
            <p:nvSpPr>
              <p:cNvPr id="134" name="Freeform 134"/>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35" name="TextBox 135"/>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36" name="Group 136"/>
            <p:cNvGrpSpPr/>
            <p:nvPr/>
          </p:nvGrpSpPr>
          <p:grpSpPr>
            <a:xfrm>
              <a:off x="12534206" y="5732085"/>
              <a:ext cx="2032000" cy="1551437"/>
              <a:chOff x="0" y="0"/>
              <a:chExt cx="401383" cy="306457"/>
            </a:xfrm>
          </p:grpSpPr>
          <p:sp>
            <p:nvSpPr>
              <p:cNvPr id="137" name="Freeform 137"/>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38" name="TextBox 138"/>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B</a:t>
                </a:r>
              </a:p>
            </p:txBody>
          </p:sp>
        </p:grpSp>
        <p:grpSp>
          <p:nvGrpSpPr>
            <p:cNvPr id="139" name="Group 139"/>
            <p:cNvGrpSpPr/>
            <p:nvPr/>
          </p:nvGrpSpPr>
          <p:grpSpPr>
            <a:xfrm>
              <a:off x="14502706" y="5732085"/>
              <a:ext cx="2006600" cy="1551437"/>
              <a:chOff x="0" y="0"/>
              <a:chExt cx="396365" cy="306457"/>
            </a:xfrm>
          </p:grpSpPr>
          <p:sp>
            <p:nvSpPr>
              <p:cNvPr id="140" name="Freeform 140"/>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41" name="TextBox 141"/>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42" name="Group 142"/>
            <p:cNvGrpSpPr/>
            <p:nvPr/>
          </p:nvGrpSpPr>
          <p:grpSpPr>
            <a:xfrm>
              <a:off x="16458506" y="5732085"/>
              <a:ext cx="2032000" cy="1551437"/>
              <a:chOff x="0" y="0"/>
              <a:chExt cx="401383" cy="306457"/>
            </a:xfrm>
          </p:grpSpPr>
          <p:sp>
            <p:nvSpPr>
              <p:cNvPr id="143" name="Freeform 143"/>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44" name="TextBox 144"/>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B</a:t>
                </a:r>
              </a:p>
            </p:txBody>
          </p:sp>
        </p:grpSp>
      </p:grpSp>
      <p:sp>
        <p:nvSpPr>
          <p:cNvPr id="145" name="Freeform 145"/>
          <p:cNvSpPr/>
          <p:nvPr/>
        </p:nvSpPr>
        <p:spPr>
          <a:xfrm>
            <a:off x="3201958" y="1811829"/>
            <a:ext cx="310632" cy="304481"/>
          </a:xfrm>
          <a:custGeom>
            <a:avLst/>
            <a:gdLst/>
            <a:ahLst/>
            <a:cxnLst/>
            <a:rect l="l" t="t" r="r" b="b"/>
            <a:pathLst>
              <a:path w="310632" h="304481">
                <a:moveTo>
                  <a:pt x="0" y="0"/>
                </a:moveTo>
                <a:lnTo>
                  <a:pt x="310632" y="0"/>
                </a:lnTo>
                <a:lnTo>
                  <a:pt x="310632" y="304481"/>
                </a:lnTo>
                <a:lnTo>
                  <a:pt x="0" y="304481"/>
                </a:lnTo>
                <a:lnTo>
                  <a:pt x="0" y="0"/>
                </a:lnTo>
                <a:close/>
              </a:path>
            </a:pathLst>
          </a:custGeom>
          <a:blipFill>
            <a:blip r:embed="rId4"/>
            <a:stretch>
              <a:fillRect/>
            </a:stretch>
          </a:blipFill>
        </p:spPr>
        <p:txBody>
          <a:bodyPr/>
          <a:lstStyle/>
          <a:p>
            <a:endParaRPr lang="en-US"/>
          </a:p>
        </p:txBody>
      </p:sp>
      <p:sp>
        <p:nvSpPr>
          <p:cNvPr id="146" name="Freeform 146"/>
          <p:cNvSpPr/>
          <p:nvPr/>
        </p:nvSpPr>
        <p:spPr>
          <a:xfrm>
            <a:off x="3201958" y="2455552"/>
            <a:ext cx="310632" cy="304481"/>
          </a:xfrm>
          <a:custGeom>
            <a:avLst/>
            <a:gdLst/>
            <a:ahLst/>
            <a:cxnLst/>
            <a:rect l="l" t="t" r="r" b="b"/>
            <a:pathLst>
              <a:path w="310632" h="304481">
                <a:moveTo>
                  <a:pt x="0" y="0"/>
                </a:moveTo>
                <a:lnTo>
                  <a:pt x="310632" y="0"/>
                </a:lnTo>
                <a:lnTo>
                  <a:pt x="310632" y="304481"/>
                </a:lnTo>
                <a:lnTo>
                  <a:pt x="0" y="304481"/>
                </a:lnTo>
                <a:lnTo>
                  <a:pt x="0" y="0"/>
                </a:lnTo>
                <a:close/>
              </a:path>
            </a:pathLst>
          </a:custGeom>
          <a:blipFill>
            <a:blip r:embed="rId4"/>
            <a:stretch>
              <a:fillRect/>
            </a:stretch>
          </a:blipFill>
        </p:spPr>
        <p:txBody>
          <a:bodyPr/>
          <a:lstStyle/>
          <a:p>
            <a:endParaRPr lang="en-US"/>
          </a:p>
        </p:txBody>
      </p:sp>
      <p:sp>
        <p:nvSpPr>
          <p:cNvPr id="147" name="TextBox 147"/>
          <p:cNvSpPr txBox="1"/>
          <p:nvPr/>
        </p:nvSpPr>
        <p:spPr>
          <a:xfrm>
            <a:off x="215913" y="671871"/>
            <a:ext cx="15839820" cy="664721"/>
          </a:xfrm>
          <a:prstGeom prst="rect">
            <a:avLst/>
          </a:prstGeom>
        </p:spPr>
        <p:txBody>
          <a:bodyPr lIns="0" tIns="0" rIns="0" bIns="0" rtlCol="0" anchor="t">
            <a:spAutoFit/>
          </a:bodyPr>
          <a:lstStyle/>
          <a:p>
            <a:pPr algn="ctr">
              <a:lnSpc>
                <a:spcPts val="5361"/>
              </a:lnSpc>
            </a:pPr>
            <a:r>
              <a:rPr lang="en-US" sz="3829" spc="287">
                <a:solidFill>
                  <a:srgbClr val="FBF7EE"/>
                </a:solidFill>
                <a:latin typeface="#9Slide05 Dear Saturday"/>
              </a:rPr>
              <a:t>1. Một số yếu tố thi luật của thể thơ song thất lục bát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barn(inVertical)">
                                      <p:cBhvr>
                                        <p:cTn id="12" dur="500"/>
                                        <p:tgtEl>
                                          <p:spTgt spid="14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6"/>
                                        </p:tgtEl>
                                        <p:attrNameLst>
                                          <p:attrName>style.visibility</p:attrName>
                                        </p:attrNameLst>
                                      </p:cBhvr>
                                      <p:to>
                                        <p:strVal val="visible"/>
                                      </p:to>
                                    </p:set>
                                    <p:animEffect transition="in" filter="barn(inVertical)">
                                      <p:cBhvr>
                                        <p:cTn id="15" dur="500"/>
                                        <p:tgtEl>
                                          <p:spTgt spid="14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5" grpId="0" animBg="1"/>
      <p:bldP spid="14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TotalTime>
  <Words>3999</Words>
  <Application>Microsoft Office PowerPoint</Application>
  <PresentationFormat>Custom</PresentationFormat>
  <Paragraphs>344</Paragraphs>
  <Slides>49</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#9Slide05 VL Fadilla</vt:lpstr>
      <vt:lpstr>Roboto Condensed Italics</vt:lpstr>
      <vt:lpstr>Arial</vt:lpstr>
      <vt:lpstr>Fraunces</vt:lpstr>
      <vt:lpstr>Roboto Condensed</vt:lpstr>
      <vt:lpstr>Aptos</vt:lpstr>
      <vt:lpstr>#9Slide05 Aquarelle</vt:lpstr>
      <vt:lpstr>Roboto Condensed Bold</vt:lpstr>
      <vt:lpstr>Calibri</vt:lpstr>
      <vt:lpstr>Roboto Condensed Bold Italics</vt:lpstr>
      <vt:lpstr>Fraunces Bold</vt:lpstr>
      <vt:lpstr>UTM ThuPhap Thien An</vt:lpstr>
      <vt:lpstr>#9Slide05 Dear Saturday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9CD - B1 - Đọc 1-NAM QUỐC SƠN HÀ</dc:title>
  <dc:creator>This MC</dc:creator>
  <cp:lastModifiedBy>Nguyen Trung Nhut</cp:lastModifiedBy>
  <cp:revision>5</cp:revision>
  <dcterms:created xsi:type="dcterms:W3CDTF">2006-08-16T00:00:00Z</dcterms:created>
  <dcterms:modified xsi:type="dcterms:W3CDTF">2024-06-15T08:16:09Z</dcterms:modified>
  <dc:identifier>DAGHFdm1F3Y</dc:identifier>
</cp:coreProperties>
</file>