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333" r:id="rId3"/>
    <p:sldId id="336" r:id="rId4"/>
    <p:sldId id="337" r:id="rId5"/>
    <p:sldId id="339" r:id="rId6"/>
    <p:sldId id="340" r:id="rId7"/>
    <p:sldId id="338" r:id="rId8"/>
    <p:sldId id="351" r:id="rId9"/>
    <p:sldId id="352" r:id="rId10"/>
    <p:sldId id="335" r:id="rId11"/>
    <p:sldId id="34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40" autoAdjust="0"/>
    <p:restoredTop sz="94660"/>
  </p:normalViewPr>
  <p:slideViewPr>
    <p:cSldViewPr snapToGrid="0">
      <p:cViewPr varScale="1">
        <p:scale>
          <a:sx n="62" d="100"/>
          <a:sy n="62" d="100"/>
        </p:scale>
        <p:origin x="-5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5C0F6-DB38-4B21-A7E2-2FEAACDC26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ADB671-E332-41B4-B1AC-8ED793B5E868}">
      <dgm:prSet/>
      <dgm:spPr/>
      <dgm:t>
        <a:bodyPr/>
        <a:lstStyle/>
        <a:p>
          <a:r>
            <a:rPr lang="vi-VN" b="1"/>
            <a:t>1.</a:t>
          </a:r>
          <a:r>
            <a:rPr lang="vi-VN" b="1" i="0"/>
            <a:t>Nêu những điều em biết về từ điển Tiếng Việt?</a:t>
          </a:r>
          <a:endParaRPr lang="en-US"/>
        </a:p>
      </dgm:t>
    </dgm:pt>
    <dgm:pt modelId="{0CE7E833-E812-4FAE-B827-53CC8C8DCEF6}" type="parTrans" cxnId="{CDBC90AB-743F-4B9E-97D0-7E8348F334A3}">
      <dgm:prSet/>
      <dgm:spPr/>
      <dgm:t>
        <a:bodyPr/>
        <a:lstStyle/>
        <a:p>
          <a:endParaRPr lang="en-US"/>
        </a:p>
      </dgm:t>
    </dgm:pt>
    <dgm:pt modelId="{350A0AE7-F18D-44A8-B21A-729B18D5C6D4}" type="sibTrans" cxnId="{CDBC90AB-743F-4B9E-97D0-7E8348F334A3}">
      <dgm:prSet/>
      <dgm:spPr/>
      <dgm:t>
        <a:bodyPr/>
        <a:lstStyle/>
        <a:p>
          <a:endParaRPr lang="en-US"/>
        </a:p>
      </dgm:t>
    </dgm:pt>
    <dgm:pt modelId="{B9F8288B-A404-4713-AEBA-D025094E890E}">
      <dgm:prSet/>
      <dgm:spPr/>
      <dgm:t>
        <a:bodyPr/>
        <a:lstStyle/>
        <a:p>
          <a:r>
            <a:rPr lang="vi-VN" b="1"/>
            <a:t>2.</a:t>
          </a:r>
          <a:r>
            <a:rPr lang="vi-VN" b="1" i="0"/>
            <a:t> Việc sử dụng từ điển có tác dụng gì đối với chúng ta?</a:t>
          </a:r>
          <a:endParaRPr lang="en-US"/>
        </a:p>
      </dgm:t>
    </dgm:pt>
    <dgm:pt modelId="{038E241B-2CB4-49C7-A90B-997E2ACC7F35}" type="parTrans" cxnId="{9FDFAA47-DFAA-42D8-9146-D0812CC12307}">
      <dgm:prSet/>
      <dgm:spPr/>
      <dgm:t>
        <a:bodyPr/>
        <a:lstStyle/>
        <a:p>
          <a:endParaRPr lang="en-US"/>
        </a:p>
      </dgm:t>
    </dgm:pt>
    <dgm:pt modelId="{D59D5DC6-B68B-4E52-8BF0-9E6BF5346444}" type="sibTrans" cxnId="{9FDFAA47-DFAA-42D8-9146-D0812CC12307}">
      <dgm:prSet/>
      <dgm:spPr/>
      <dgm:t>
        <a:bodyPr/>
        <a:lstStyle/>
        <a:p>
          <a:endParaRPr lang="en-US"/>
        </a:p>
      </dgm:t>
    </dgm:pt>
    <dgm:pt modelId="{0EFEFDB3-985F-43A7-A71E-0E4FE450B815}" type="pres">
      <dgm:prSet presAssocID="{5785C0F6-DB38-4B21-A7E2-2FEAACDC26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E29C4D-81E2-487C-8C6D-8FAA8E3F959F}" type="pres">
      <dgm:prSet presAssocID="{C4ADB671-E332-41B4-B1AC-8ED793B5E868}" presName="parentText" presStyleLbl="node1" presStyleIdx="0" presStyleCnt="2" custLinFactNeighborX="7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3B79C-0F01-46DC-BD5E-71378913EEBD}" type="pres">
      <dgm:prSet presAssocID="{350A0AE7-F18D-44A8-B21A-729B18D5C6D4}" presName="spacer" presStyleCnt="0"/>
      <dgm:spPr/>
    </dgm:pt>
    <dgm:pt modelId="{A67F8AC1-E21E-4A66-829B-C8A50F6F24F6}" type="pres">
      <dgm:prSet presAssocID="{B9F8288B-A404-4713-AEBA-D025094E890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81A3BA-636F-4252-88A7-9D8D75588EE8}" type="presOf" srcId="{C4ADB671-E332-41B4-B1AC-8ED793B5E868}" destId="{BCE29C4D-81E2-487C-8C6D-8FAA8E3F959F}" srcOrd="0" destOrd="0" presId="urn:microsoft.com/office/officeart/2005/8/layout/vList2"/>
    <dgm:cxn modelId="{1764BA42-D380-40DE-B89D-FDB12DCC0DC5}" type="presOf" srcId="{5785C0F6-DB38-4B21-A7E2-2FEAACDC261D}" destId="{0EFEFDB3-985F-43A7-A71E-0E4FE450B815}" srcOrd="0" destOrd="0" presId="urn:microsoft.com/office/officeart/2005/8/layout/vList2"/>
    <dgm:cxn modelId="{9FDFAA47-DFAA-42D8-9146-D0812CC12307}" srcId="{5785C0F6-DB38-4B21-A7E2-2FEAACDC261D}" destId="{B9F8288B-A404-4713-AEBA-D025094E890E}" srcOrd="1" destOrd="0" parTransId="{038E241B-2CB4-49C7-A90B-997E2ACC7F35}" sibTransId="{D59D5DC6-B68B-4E52-8BF0-9E6BF5346444}"/>
    <dgm:cxn modelId="{CDBC90AB-743F-4B9E-97D0-7E8348F334A3}" srcId="{5785C0F6-DB38-4B21-A7E2-2FEAACDC261D}" destId="{C4ADB671-E332-41B4-B1AC-8ED793B5E868}" srcOrd="0" destOrd="0" parTransId="{0CE7E833-E812-4FAE-B827-53CC8C8DCEF6}" sibTransId="{350A0AE7-F18D-44A8-B21A-729B18D5C6D4}"/>
    <dgm:cxn modelId="{3220A38F-F113-4D14-B370-A745570CBBB3}" type="presOf" srcId="{B9F8288B-A404-4713-AEBA-D025094E890E}" destId="{A67F8AC1-E21E-4A66-829B-C8A50F6F24F6}" srcOrd="0" destOrd="0" presId="urn:microsoft.com/office/officeart/2005/8/layout/vList2"/>
    <dgm:cxn modelId="{397CB817-981B-4EDF-9795-5FB91D35F7D1}" type="presParOf" srcId="{0EFEFDB3-985F-43A7-A71E-0E4FE450B815}" destId="{BCE29C4D-81E2-487C-8C6D-8FAA8E3F959F}" srcOrd="0" destOrd="0" presId="urn:microsoft.com/office/officeart/2005/8/layout/vList2"/>
    <dgm:cxn modelId="{B4C4BDD1-E32F-456F-B84E-74EF17FE217C}" type="presParOf" srcId="{0EFEFDB3-985F-43A7-A71E-0E4FE450B815}" destId="{4463B79C-0F01-46DC-BD5E-71378913EEBD}" srcOrd="1" destOrd="0" presId="urn:microsoft.com/office/officeart/2005/8/layout/vList2"/>
    <dgm:cxn modelId="{A555A210-E07C-41F6-9171-44D79A213493}" type="presParOf" srcId="{0EFEFDB3-985F-43A7-A71E-0E4FE450B815}" destId="{A67F8AC1-E21E-4A66-829B-C8A50F6F24F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5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7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8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3G3t9wVENM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563708-0776-4076-A940-BF5C7287EF01}"/>
              </a:ext>
            </a:extLst>
          </p:cNvPr>
          <p:cNvSpPr txBox="1"/>
          <p:nvPr/>
        </p:nvSpPr>
        <p:spPr>
          <a:xfrm>
            <a:off x="1157288" y="1009947"/>
            <a:ext cx="102012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6000" b="1" u="sng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u="sng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endParaRPr lang="en-US" sz="6000" b="1" u="sng" kern="1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6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6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6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0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điển</a:t>
            </a:r>
            <a:endParaRPr lang="en-US" sz="6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3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6" name="TextBox 2">
            <a:extLst>
              <a:ext uri="{FF2B5EF4-FFF2-40B4-BE49-F238E27FC236}">
                <a16:creationId xmlns:a16="http://schemas.microsoft.com/office/drawing/2014/main" xmlns="" id="{54C1BE73-C270-D91C-4F0F-998FB85619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75277"/>
              </p:ext>
            </p:extLst>
          </p:nvPr>
        </p:nvGraphicFramePr>
        <p:xfrm>
          <a:off x="2637832" y="622278"/>
          <a:ext cx="6925267" cy="499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2" name="Picture 8" descr="Creativity ">
            <a:extLst>
              <a:ext uri="{FF2B5EF4-FFF2-40B4-BE49-F238E27FC236}">
                <a16:creationId xmlns:a16="http://schemas.microsoft.com/office/drawing/2014/main" xmlns="" id="{8692CD8B-C94D-4AD5-CC6E-E5C1B6024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19" y="1789715"/>
            <a:ext cx="1997181" cy="199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dea ">
            <a:extLst>
              <a:ext uri="{FF2B5EF4-FFF2-40B4-BE49-F238E27FC236}">
                <a16:creationId xmlns:a16="http://schemas.microsoft.com/office/drawing/2014/main" xmlns="" id="{DE6FC0B8-7AE5-F123-C5E0-7EADFA510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762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44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1FA8AF7-5A8F-4FB3-83A4-7F9A62290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691" y="1190511"/>
            <a:ext cx="9740347" cy="447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D6BBE6E-EFDA-4FCF-8624-1BA99C8D39C6}"/>
              </a:ext>
            </a:extLst>
          </p:cNvPr>
          <p:cNvSpPr txBox="1"/>
          <p:nvPr/>
        </p:nvSpPr>
        <p:spPr>
          <a:xfrm>
            <a:off x="2147453" y="174624"/>
            <a:ext cx="833161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kern="100">
                <a:solidFill>
                  <a:schemeClr val="tx2"/>
                </a:solidFill>
                <a:latin typeface="Times New Roman" panose="02020603050405020304" pitchFamily="18" charset="0"/>
              </a:rPr>
              <a:t>Cùng chúng mình hát</a:t>
            </a:r>
            <a:endParaRPr lang="en-US" sz="6600" b="1" kern="1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44" name="Picture 20" descr="Music ">
            <a:extLst>
              <a:ext uri="{FF2B5EF4-FFF2-40B4-BE49-F238E27FC236}">
                <a16:creationId xmlns:a16="http://schemas.microsoft.com/office/drawing/2014/main" xmlns="" id="{351A85D3-F583-AE74-4B3D-5D1CC51CE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6" y="65651"/>
            <a:ext cx="1682076" cy="16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title="Điều kỳ lạ quanh ta">
            <a:hlinkClick r:id="" action="ppaction://media"/>
            <a:extLst>
              <a:ext uri="{FF2B5EF4-FFF2-40B4-BE49-F238E27FC236}">
                <a16:creationId xmlns:a16="http://schemas.microsoft.com/office/drawing/2014/main" xmlns="" id="{553417E6-6E3D-A24A-0A18-97378BE977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9502" y="1501696"/>
            <a:ext cx="9171116" cy="51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9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2158BB-5C50-43B2-95DD-40E69293CA89}"/>
              </a:ext>
            </a:extLst>
          </p:cNvPr>
          <p:cNvSpPr txBox="1"/>
          <p:nvPr/>
        </p:nvSpPr>
        <p:spPr>
          <a:xfrm>
            <a:off x="310243" y="1913056"/>
            <a:ext cx="115715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600" b="1">
                <a:solidFill>
                  <a:srgbClr val="C00000"/>
                </a:solidFill>
                <a:latin typeface="Bauhaus 93" panose="04030905020B02020C02" pitchFamily="82" charset="0"/>
                <a:cs typeface="Times New Roman" panose="02020603050405020304" pitchFamily="18" charset="0"/>
              </a:rPr>
              <a:t>	Khám phá</a:t>
            </a:r>
          </a:p>
        </p:txBody>
      </p:sp>
    </p:spTree>
    <p:extLst>
      <p:ext uri="{BB962C8B-B14F-4D97-AF65-F5344CB8AC3E}">
        <p14:creationId xmlns:p14="http://schemas.microsoft.com/office/powerpoint/2010/main" val="6101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xmlns="" id="{5D1D4658-32CD-4903-BDA6-7B54EEA4ED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xmlns="" id="{7A29A97C-0C3C-4F06-9CA4-68DFD1CE4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xmlns="" id="{801292C1-8B12-4AF2-9B59-8851A132E5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6" name="Picture 4" descr="Curiosity ">
            <a:extLst>
              <a:ext uri="{FF2B5EF4-FFF2-40B4-BE49-F238E27FC236}">
                <a16:creationId xmlns:a16="http://schemas.microsoft.com/office/drawing/2014/main" xmlns="" id="{E522A863-05DD-3812-F3E9-5E9B7B9D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2201" y="1455810"/>
            <a:ext cx="2773290" cy="27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8DC725-6B31-7FE2-D9B3-8B8B4BCA0D9B}"/>
              </a:ext>
            </a:extLst>
          </p:cNvPr>
          <p:cNvSpPr txBox="1"/>
          <p:nvPr/>
        </p:nvSpPr>
        <p:spPr>
          <a:xfrm>
            <a:off x="50731" y="-56122"/>
            <a:ext cx="61125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Quyển từ điển Tiếng Việt được dùng để làm gì?</a:t>
            </a:r>
            <a:endParaRPr lang="vi-VN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C3EBB0-9A59-727C-F791-3BD836F65A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59" t="42166" r="60536" b="26908"/>
          <a:stretch/>
        </p:blipFill>
        <p:spPr>
          <a:xfrm>
            <a:off x="6463888" y="2102748"/>
            <a:ext cx="5461412" cy="3441720"/>
          </a:xfrm>
          <a:prstGeom prst="rect">
            <a:avLst/>
          </a:prstGeom>
        </p:spPr>
      </p:pic>
      <p:pic>
        <p:nvPicPr>
          <p:cNvPr id="3074" name="Picture 2" descr="Brainstorm ">
            <a:extLst>
              <a:ext uri="{FF2B5EF4-FFF2-40B4-BE49-F238E27FC236}">
                <a16:creationId xmlns:a16="http://schemas.microsoft.com/office/drawing/2014/main" xmlns="" id="{E202E88C-29E1-384D-16D8-A2B170C6E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74168" y="4924211"/>
            <a:ext cx="1901122" cy="190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1C21E7-BD0B-DA35-5068-915C426DC8DB}"/>
              </a:ext>
            </a:extLst>
          </p:cNvPr>
          <p:cNvSpPr txBox="1"/>
          <p:nvPr/>
        </p:nvSpPr>
        <p:spPr>
          <a:xfrm>
            <a:off x="50731" y="4058166"/>
            <a:ext cx="61125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3600" b="1" i="0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Quyển từ điển Học Sinh dùng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3600" b="1" i="0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để làm gì?</a:t>
            </a:r>
            <a:endParaRPr lang="vi-VN" sz="3600" b="1" dirty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r>
              <a:rPr lang="vi-VN" sz="36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vi-VN" sz="36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vi-VN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6512" y="141100"/>
            <a:ext cx="6623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" y="5733535"/>
            <a:ext cx="1044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 học sinh tra nghĩa của từ ngữ chưa hiểu khi học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7A9F3E-D65B-05A6-8CA4-5E674818E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2" t="26296" r="51042" b="38519"/>
          <a:stretch/>
        </p:blipFill>
        <p:spPr>
          <a:xfrm>
            <a:off x="0" y="679450"/>
            <a:ext cx="12192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5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565756-C295-B066-9890-38042A499EDE}"/>
              </a:ext>
            </a:extLst>
          </p:cNvPr>
          <p:cNvSpPr txBox="1"/>
          <p:nvPr/>
        </p:nvSpPr>
        <p:spPr>
          <a:xfrm>
            <a:off x="1003300" y="1074509"/>
            <a:ext cx="111887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1. L</a:t>
            </a:r>
            <a:r>
              <a:rPr lang="vi-VN" sz="32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àm thế nào để tìm khoảng xuất hiện của một từ trong từ điển?</a:t>
            </a:r>
            <a:endParaRPr lang="vi-VN" sz="32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DBA06E-135F-1493-FF63-47464CBEEA8E}"/>
              </a:ext>
            </a:extLst>
          </p:cNvPr>
          <p:cNvSpPr txBox="1"/>
          <p:nvPr/>
        </p:nvSpPr>
        <p:spPr>
          <a:xfrm>
            <a:off x="1003300" y="3891068"/>
            <a:ext cx="1097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Khi giở từ điển ra chưa thấy mục cần tìm, thì cần làm gì tiếp theo?</a:t>
            </a:r>
            <a:endParaRPr lang="vi-VN" sz="28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E04B37-75A0-DC66-43D6-D48C95BC0433}"/>
              </a:ext>
            </a:extLst>
          </p:cNvPr>
          <p:cNvSpPr txBox="1"/>
          <p:nvPr/>
        </p:nvSpPr>
        <p:spPr>
          <a:xfrm>
            <a:off x="1146174" y="2151727"/>
            <a:ext cx="103473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32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Cần tìm từ theo </a:t>
            </a:r>
            <a:r>
              <a:rPr lang="vi-VN" sz="3200" b="0" i="1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chữ cái đầu tiên </a:t>
            </a:r>
            <a:r>
              <a:rPr lang="vi-VN" sz="32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trong từ, do vậy phải học thuộc bảng chữ cái theo thứ tự abc. Khi tra từ điển ta dựa vào các chữ để tìm khoảng xuất hiện của từ.</a:t>
            </a:r>
            <a:endParaRPr lang="vi-VN" sz="3200" b="0">
              <a:solidFill>
                <a:srgbClr val="FF0000"/>
              </a:solidFill>
              <a:effectLst/>
            </a:endParaRPr>
          </a:p>
          <a:p>
            <a:r>
              <a:rPr lang="vi-VN" sz="3200">
                <a:solidFill>
                  <a:srgbClr val="FF0000"/>
                </a:solidFill>
              </a:rPr>
              <a:t/>
            </a:r>
            <a:br>
              <a:rPr lang="vi-VN" sz="3200">
                <a:solidFill>
                  <a:srgbClr val="FF0000"/>
                </a:solidFill>
              </a:rPr>
            </a:b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7F8556-B320-F15E-912D-ACE761E41998}"/>
              </a:ext>
            </a:extLst>
          </p:cNvPr>
          <p:cNvSpPr txBox="1"/>
          <p:nvPr/>
        </p:nvSpPr>
        <p:spPr>
          <a:xfrm>
            <a:off x="1289050" y="4414288"/>
            <a:ext cx="102044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Trước hết xem mục từ vừa mở ra đứng trước hay đứng sau mực từ </a:t>
            </a:r>
            <a:r>
              <a:rPr lang="vi-VN" sz="3200" b="0" i="1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cần tìm theo thứ tự abc </a:t>
            </a:r>
            <a:r>
              <a:rPr lang="vi-VN" sz="3200" b="0" i="0" u="none" strike="noStrike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rồi quyết định tìm ở các trang trước hay sau.</a:t>
            </a:r>
            <a:endParaRPr lang="vi-VN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8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6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EE5EAF-31B3-FB93-5BFE-0F54F67813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7" t="61852" r="54895" b="22778"/>
          <a:stretch/>
        </p:blipFill>
        <p:spPr>
          <a:xfrm>
            <a:off x="192392" y="2266015"/>
            <a:ext cx="11807216" cy="2572078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48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2158BB-5C50-43B2-95DD-40E69293CA89}"/>
              </a:ext>
            </a:extLst>
          </p:cNvPr>
          <p:cNvSpPr txBox="1"/>
          <p:nvPr/>
        </p:nvSpPr>
        <p:spPr>
          <a:xfrm>
            <a:off x="1231460" y="1989631"/>
            <a:ext cx="103087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>
                <a:solidFill>
                  <a:srgbClr val="C00000"/>
                </a:solidFill>
                <a:latin typeface="Bauhaus 93" panose="04030905020B02020C02" pitchFamily="82" charset="0"/>
                <a:cs typeface="Times New Roman" panose="02020603050405020304" pitchFamily="18" charset="0"/>
              </a:rPr>
              <a:t>Vận dụng</a:t>
            </a:r>
            <a:endParaRPr lang="en-US" sz="16600" b="1" dirty="0">
              <a:solidFill>
                <a:srgbClr val="C00000"/>
              </a:solidFill>
              <a:latin typeface="Bauhaus 93" panose="04030905020B02020C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1115</TotalTime>
  <Words>202</Words>
  <Application>Microsoft Office PowerPoint</Application>
  <PresentationFormat>Custom</PresentationFormat>
  <Paragraphs>21</Paragraphs>
  <Slides>10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45</cp:revision>
  <dcterms:created xsi:type="dcterms:W3CDTF">2023-08-23T14:28:38Z</dcterms:created>
  <dcterms:modified xsi:type="dcterms:W3CDTF">2025-02-12T02:44:10Z</dcterms:modified>
</cp:coreProperties>
</file>