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61" r:id="rId4"/>
    <p:sldId id="263" r:id="rId5"/>
    <p:sldId id="260" r:id="rId6"/>
    <p:sldId id="259" r:id="rId7"/>
    <p:sldId id="258" r:id="rId8"/>
    <p:sldId id="257" r:id="rId9"/>
    <p:sldId id="265" r:id="rId10"/>
    <p:sldId id="267" r:id="rId11"/>
    <p:sldId id="273" r:id="rId12"/>
    <p:sldId id="275" r:id="rId13"/>
    <p:sldId id="268" r:id="rId14"/>
    <p:sldId id="266" r:id="rId15"/>
    <p:sldId id="269" r:id="rId16"/>
    <p:sldId id="271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8" d="100"/>
          <a:sy n="68" d="100"/>
        </p:scale>
        <p:origin x="5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645ED-8F58-4FA8-9301-B6D876195172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0E503-9DAE-4AE8-95B1-41256184C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24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phổ biến luật chơi. GV có thế in hình mẫu cho HS giải đố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68581E-7D29-4842-93E9-1CB2BD3CB2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086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đặt câu hỏi, HS thảo luận nhóm, đại diện HS trả lời, các nhóm khác bổ sung (nếu có).</a:t>
            </a:r>
          </a:p>
          <a:p>
            <a:r>
              <a:rPr lang="en-US"/>
              <a:t>Gv chốt đáp án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A0EED7-0F92-47E8-9E96-06FBBEA440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62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09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40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6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70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04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605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1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3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22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32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5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0A27A-5E93-4E4D-AC60-B2A0A2EEBEE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34FDD-756C-486A-A45F-80AE5A1C1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10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601996" cy="708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3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416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01818" y="685800"/>
            <a:ext cx="6638754" cy="5486400"/>
            <a:chOff x="0" y="0"/>
            <a:chExt cx="2622718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22718" cy="2167467"/>
            </a:xfrm>
            <a:custGeom>
              <a:avLst/>
              <a:gdLst/>
              <a:ahLst/>
              <a:cxnLst/>
              <a:rect l="l" t="t" r="r" b="b"/>
              <a:pathLst>
                <a:path w="2622718" h="2167467">
                  <a:moveTo>
                    <a:pt x="0" y="0"/>
                  </a:moveTo>
                  <a:lnTo>
                    <a:pt x="2622718" y="0"/>
                  </a:lnTo>
                  <a:lnTo>
                    <a:pt x="2622718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53A9E2"/>
            </a:solidFill>
          </p:spPr>
          <p:txBody>
            <a:bodyPr/>
            <a:lstStyle/>
            <a:p>
              <a:pPr defTabSz="60966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622718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85800" y="922795"/>
            <a:ext cx="6238874" cy="5012413"/>
            <a:chOff x="0" y="0"/>
            <a:chExt cx="2464740" cy="198021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64740" cy="1980212"/>
            </a:xfrm>
            <a:custGeom>
              <a:avLst/>
              <a:gdLst/>
              <a:ahLst/>
              <a:cxnLst/>
              <a:rect l="l" t="t" r="r" b="b"/>
              <a:pathLst>
                <a:path w="2464740" h="1980212">
                  <a:moveTo>
                    <a:pt x="0" y="0"/>
                  </a:moveTo>
                  <a:lnTo>
                    <a:pt x="2464740" y="0"/>
                  </a:lnTo>
                  <a:lnTo>
                    <a:pt x="2464740" y="1980212"/>
                  </a:lnTo>
                  <a:lnTo>
                    <a:pt x="0" y="1980212"/>
                  </a:lnTo>
                  <a:close/>
                </a:path>
              </a:pathLst>
            </a:custGeom>
            <a:solidFill>
              <a:srgbClr val="050A30"/>
            </a:solidFill>
          </p:spPr>
          <p:txBody>
            <a:bodyPr/>
            <a:lstStyle/>
            <a:p>
              <a:pPr defTabSz="609660">
                <a:defRPr/>
              </a:pPr>
              <a:endParaRPr lang="vi-VN" sz="120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64740" cy="201831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60">
                <a:lnSpc>
                  <a:spcPts val="177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23486" y="1422379"/>
            <a:ext cx="5963505" cy="1373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5600"/>
              </a:lnSpc>
              <a:defRPr/>
            </a:pPr>
            <a:r>
              <a:rPr lang="en-US" sz="4000" dirty="0">
                <a:solidFill>
                  <a:prstClr val="white"/>
                </a:solidFill>
                <a:latin typeface="Roboto Slab SemiBold" pitchFamily="2" charset="0"/>
              </a:rPr>
              <a:t>TRÒ </a:t>
            </a:r>
            <a:r>
              <a:rPr lang="en-US" sz="4000" dirty="0" smtClean="0">
                <a:solidFill>
                  <a:prstClr val="white"/>
                </a:solidFill>
                <a:latin typeface="Roboto Slab SemiBold" pitchFamily="2" charset="0"/>
              </a:rPr>
              <a:t>CHƠI</a:t>
            </a:r>
            <a:endParaRPr lang="vi-VN" sz="4000" dirty="0" smtClean="0">
              <a:solidFill>
                <a:prstClr val="white"/>
              </a:solidFill>
              <a:latin typeface="Roboto Slab SemiBold" pitchFamily="2" charset="0"/>
            </a:endParaRPr>
          </a:p>
          <a:p>
            <a:pPr algn="ctr" defTabSz="609660">
              <a:lnSpc>
                <a:spcPts val="5600"/>
              </a:lnSpc>
              <a:defRPr/>
            </a:pPr>
            <a:r>
              <a:rPr lang="vi-VN" sz="4000" dirty="0" smtClean="0">
                <a:solidFill>
                  <a:prstClr val="white"/>
                </a:solidFill>
                <a:latin typeface="Roboto Slab SemiBold" pitchFamily="2" charset="0"/>
              </a:rPr>
              <a:t>TÌM SÁCH</a:t>
            </a:r>
            <a:endParaRPr lang="en-US" sz="4000" dirty="0">
              <a:solidFill>
                <a:prstClr val="white"/>
              </a:solidFill>
              <a:latin typeface="Roboto Slab SemiBold" pitchFamily="2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69801" y="3358814"/>
            <a:ext cx="530278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60">
              <a:lnSpc>
                <a:spcPts val="4028"/>
              </a:lnSpc>
              <a:defRPr/>
            </a:pPr>
            <a:r>
              <a:rPr lang="vi-VN" sz="2667" dirty="0" smtClean="0">
                <a:solidFill>
                  <a:srgbClr val="FFFFFF"/>
                </a:solidFill>
                <a:latin typeface="Barlow Medium" panose="00000600000000000000" pitchFamily="2" charset="0"/>
              </a:rPr>
              <a:t>Các nhóm sẽ có nhiệm vụ tìm những cuốn sách về Bác Hồ. </a:t>
            </a:r>
            <a:r>
              <a:rPr lang="en-US" sz="2667" dirty="0" smtClean="0">
                <a:solidFill>
                  <a:srgbClr val="FFFFFF"/>
                </a:solidFill>
                <a:latin typeface="Barlow Medium" panose="00000600000000000000" pitchFamily="2" charset="0"/>
              </a:rPr>
              <a:t> </a:t>
            </a:r>
            <a:endParaRPr lang="en-US" sz="2667" dirty="0">
              <a:solidFill>
                <a:srgbClr val="FFFFFF"/>
              </a:solidFill>
              <a:latin typeface="Barlow Medium" panose="000006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84EF75-842A-6D6A-06E5-C564110C0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6600" y="1955802"/>
            <a:ext cx="2895600" cy="498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3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l="-7878" t="-45589" r="-4239" b="-136136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564995" y="875167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6" name="Freeform 6"/>
          <p:cNvSpPr/>
          <p:nvPr/>
        </p:nvSpPr>
        <p:spPr>
          <a:xfrm rot="16200000">
            <a:off x="4803385" y="532014"/>
            <a:ext cx="4477266" cy="6123507"/>
          </a:xfrm>
          <a:custGeom>
            <a:avLst/>
            <a:gdLst/>
            <a:ahLst/>
            <a:cxnLst/>
            <a:rect l="l" t="t" r="r" b="b"/>
            <a:pathLst>
              <a:path w="5929509" h="7480834">
                <a:moveTo>
                  <a:pt x="0" y="0"/>
                </a:moveTo>
                <a:lnTo>
                  <a:pt x="5929510" y="0"/>
                </a:lnTo>
                <a:lnTo>
                  <a:pt x="5929510" y="7480834"/>
                </a:lnTo>
                <a:lnTo>
                  <a:pt x="0" y="748083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 rot="-2177259">
            <a:off x="9844885" y="5130993"/>
            <a:ext cx="3564241" cy="1628413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4854716" y="2253502"/>
            <a:ext cx="5145494" cy="3390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 smtClean="0">
                <a:solidFill>
                  <a:srgbClr val="BE636B"/>
                </a:solidFill>
                <a:latin typeface="Bahnschrift Condensed" panose="020B0502040204020203" pitchFamily="34" charset="0"/>
              </a:rPr>
              <a:t>- Tìm sách truyện theo khu vực.</a:t>
            </a:r>
          </a:p>
          <a:p>
            <a:pPr algn="ctr">
              <a:lnSpc>
                <a:spcPct val="150000"/>
              </a:lnSpc>
            </a:pPr>
            <a:r>
              <a:rPr lang="vi-VN" sz="3200" dirty="0" smtClean="0">
                <a:solidFill>
                  <a:srgbClr val="BE636B"/>
                </a:solidFill>
                <a:latin typeface="Bahnschrift Condensed" panose="020B0502040204020203" pitchFamily="34" charset="0"/>
              </a:rPr>
              <a:t>  - Mượn, trả sách truyện đúng chỗ.</a:t>
            </a:r>
          </a:p>
          <a:p>
            <a:pPr>
              <a:lnSpc>
                <a:spcPct val="150000"/>
              </a:lnSpc>
            </a:pPr>
            <a:r>
              <a:rPr lang="vi-VN" sz="3200" dirty="0">
                <a:solidFill>
                  <a:srgbClr val="BE636B"/>
                </a:solidFill>
                <a:latin typeface="Bahnschrift Condensed" panose="020B0502040204020203" pitchFamily="34" charset="0"/>
              </a:rPr>
              <a:t> </a:t>
            </a:r>
            <a:r>
              <a:rPr lang="vi-VN" sz="3200" dirty="0" smtClean="0">
                <a:solidFill>
                  <a:srgbClr val="BE636B"/>
                </a:solidFill>
                <a:latin typeface="Bahnschrift Condensed" panose="020B0502040204020203" pitchFamily="34" charset="0"/>
              </a:rPr>
              <a:t>    - Giữ gìn sách truyện.</a:t>
            </a:r>
          </a:p>
          <a:p>
            <a:pPr>
              <a:lnSpc>
                <a:spcPct val="150000"/>
              </a:lnSpc>
            </a:pPr>
            <a:r>
              <a:rPr lang="vi-VN" sz="3200" dirty="0" smtClean="0">
                <a:solidFill>
                  <a:srgbClr val="BE636B"/>
                </a:solidFill>
                <a:latin typeface="Bahnschrift Condensed" panose="020B0502040204020203" pitchFamily="34" charset="0"/>
              </a:rPr>
              <a:t>     - Không nô đùa trong thư viện.</a:t>
            </a:r>
          </a:p>
          <a:p>
            <a:pPr algn="ctr">
              <a:lnSpc>
                <a:spcPts val="3440"/>
              </a:lnSpc>
            </a:pPr>
            <a:endParaRPr lang="en-US" sz="2400" dirty="0">
              <a:solidFill>
                <a:srgbClr val="BE636B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3383979" flipV="1">
            <a:off x="-742929" y="152386"/>
            <a:ext cx="3201833" cy="1984979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7"/>
            <a:stretch>
              <a:fillRect r="-35693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586472" y="807610"/>
            <a:ext cx="1319627" cy="312827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198174" y="5893413"/>
            <a:ext cx="1319627" cy="312827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507DF1-EA13-7D5F-3503-58CE3590700C}"/>
              </a:ext>
            </a:extLst>
          </p:cNvPr>
          <p:cNvSpPr/>
          <p:nvPr/>
        </p:nvSpPr>
        <p:spPr>
          <a:xfrm>
            <a:off x="622843" y="2593096"/>
            <a:ext cx="2993193" cy="3060523"/>
          </a:xfrm>
          <a:prstGeom prst="rect">
            <a:avLst/>
          </a:prstGeom>
          <a:solidFill>
            <a:srgbClr val="FF8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C4FBF8D6-E0EC-6FC3-19E1-E3400C087254}"/>
              </a:ext>
            </a:extLst>
          </p:cNvPr>
          <p:cNvSpPr txBox="1"/>
          <p:nvPr/>
        </p:nvSpPr>
        <p:spPr>
          <a:xfrm>
            <a:off x="498576" y="3569359"/>
            <a:ext cx="32417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72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Lưu ý </a:t>
            </a:r>
            <a:endParaRPr lang="vi-VN" sz="72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8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7507DF1-EA13-7D5F-3503-58CE3590700C}"/>
              </a:ext>
            </a:extLst>
          </p:cNvPr>
          <p:cNvSpPr/>
          <p:nvPr/>
        </p:nvSpPr>
        <p:spPr>
          <a:xfrm>
            <a:off x="7201668" y="534074"/>
            <a:ext cx="4208776" cy="2047285"/>
          </a:xfrm>
          <a:prstGeom prst="rect">
            <a:avLst/>
          </a:prstGeom>
          <a:solidFill>
            <a:srgbClr val="FF85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4FBF8D6-E0EC-6FC3-19E1-E3400C087254}"/>
              </a:ext>
            </a:extLst>
          </p:cNvPr>
          <p:cNvSpPr txBox="1"/>
          <p:nvPr/>
        </p:nvSpPr>
        <p:spPr>
          <a:xfrm>
            <a:off x="7020440" y="1142217"/>
            <a:ext cx="4571232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F0000"/>
                </a:solidFill>
                <a:latin typeface="Bahnschrift Condensed" panose="020B0502040204020203" pitchFamily="34" charset="0"/>
              </a:rPr>
              <a:t>Hoạt động nhóm </a:t>
            </a:r>
            <a:endParaRPr lang="vi-VN" sz="5400" b="1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4378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2749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2357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950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1200"/>
                      </a14:imgEffect>
                    </a14:imgLayer>
                  </a14:imgProps>
                </a:ext>
              </a:extLst>
            </a:blip>
            <a:stretch>
              <a:fillRect l="-7878" t="-45589" r="-4239" b="-136136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564996" y="482179"/>
            <a:ext cx="11062010" cy="5780355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 b="1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633058" y="1331814"/>
            <a:ext cx="6373135" cy="2954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400" b="1" dirty="0">
                <a:solidFill>
                  <a:srgbClr val="BE636B"/>
                </a:solidFill>
                <a:latin typeface="Bahnschrift Condensed" panose="020B0502040204020203" pitchFamily="34" charset="0"/>
              </a:rPr>
              <a:t>KHỞI ĐỘNG TIẾT </a:t>
            </a:r>
            <a:r>
              <a:rPr lang="en-US" sz="6400" b="1" dirty="0" smtClean="0">
                <a:solidFill>
                  <a:srgbClr val="BE636B"/>
                </a:solidFill>
                <a:latin typeface="Bahnschrift Condensed" panose="020B0502040204020203" pitchFamily="34" charset="0"/>
              </a:rPr>
              <a:t>HỌC</a:t>
            </a:r>
            <a:endParaRPr lang="vi-VN" sz="6400" b="1" dirty="0" smtClean="0">
              <a:solidFill>
                <a:srgbClr val="BE636B"/>
              </a:solidFill>
              <a:latin typeface="Bahnschrift Condensed" panose="020B0502040204020203" pitchFamily="34" charset="0"/>
            </a:endParaRPr>
          </a:p>
          <a:p>
            <a:pPr algn="ctr"/>
            <a:endParaRPr lang="vi-VN" sz="6400" b="1" dirty="0" smtClean="0">
              <a:solidFill>
                <a:srgbClr val="BE636B"/>
              </a:solidFill>
              <a:latin typeface="Bahnschrift Condensed" panose="020B0502040204020203" pitchFamily="34" charset="0"/>
            </a:endParaRPr>
          </a:p>
          <a:p>
            <a:pPr algn="ctr"/>
            <a:r>
              <a:rPr lang="vi-VN" sz="6400" b="1" dirty="0" smtClean="0">
                <a:latin typeface="Bahnschrift Condensed" panose="020B0502040204020203" pitchFamily="34" charset="0"/>
              </a:rPr>
              <a:t>Trò chơi: Nhanh tay</a:t>
            </a:r>
            <a:endParaRPr lang="en-US" sz="6400" b="1" dirty="0">
              <a:latin typeface="Bahnschrift Condensed" panose="020B0502040204020203" pitchFamily="34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097604" y="4962648"/>
            <a:ext cx="890741" cy="886173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b="-109305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8" name="Freeform 18"/>
          <p:cNvSpPr/>
          <p:nvPr/>
        </p:nvSpPr>
        <p:spPr>
          <a:xfrm>
            <a:off x="10347904" y="1009180"/>
            <a:ext cx="890741" cy="886173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4727" b="-109305"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6277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5332651" y="3196354"/>
            <a:ext cx="331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.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2831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7299016" y="1610315"/>
            <a:ext cx="477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2874" y="1610315"/>
            <a:ext cx="7452765" cy="255454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/>
              <a:t>TRAO ĐỔI </a:t>
            </a:r>
          </a:p>
          <a:p>
            <a:pPr algn="ctr"/>
            <a:r>
              <a:rPr lang="en-US" sz="8000" dirty="0" smtClean="0"/>
              <a:t>BÁC HỒ CỦA EM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197481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0616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9633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258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6221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4663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120</Words>
  <Application>Microsoft Office PowerPoint</Application>
  <PresentationFormat>Widescreen</PresentationFormat>
  <Paragraphs>20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Bahnschrift Condensed</vt:lpstr>
      <vt:lpstr>Barlow Medium</vt:lpstr>
      <vt:lpstr>Calibri</vt:lpstr>
      <vt:lpstr>Calibri Light</vt:lpstr>
      <vt:lpstr>Roboto Slab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6</cp:revision>
  <dcterms:created xsi:type="dcterms:W3CDTF">2025-02-11T15:19:32Z</dcterms:created>
  <dcterms:modified xsi:type="dcterms:W3CDTF">2025-02-11T16:04:26Z</dcterms:modified>
</cp:coreProperties>
</file>