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56" r:id="rId5"/>
    <p:sldId id="293" r:id="rId6"/>
    <p:sldId id="292" r:id="rId7"/>
    <p:sldId id="298" r:id="rId8"/>
    <p:sldId id="294" r:id="rId9"/>
    <p:sldId id="295" r:id="rId10"/>
    <p:sldId id="299" r:id="rId11"/>
    <p:sldId id="300" r:id="rId12"/>
    <p:sldId id="308" r:id="rId13"/>
    <p:sldId id="301" r:id="rId14"/>
    <p:sldId id="302" r:id="rId15"/>
    <p:sldId id="297" r:id="rId16"/>
    <p:sldId id="303" r:id="rId17"/>
    <p:sldId id="305" r:id="rId18"/>
    <p:sldId id="304" r:id="rId19"/>
    <p:sldId id="306" r:id="rId20"/>
    <p:sldId id="30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6D9F66E-5EB9-4882-86FB-DCBF35E3C3E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74" autoAdjust="0"/>
  </p:normalViewPr>
  <p:slideViewPr>
    <p:cSldViewPr snapToGrid="0">
      <p:cViewPr varScale="1">
        <p:scale>
          <a:sx n="69" d="100"/>
          <a:sy n="69" d="100"/>
        </p:scale>
        <p:origin x="564" y="44"/>
      </p:cViewPr>
      <p:guideLst>
        <p:guide pos="3840"/>
        <p:guide orient="horz" pos="2160"/>
      </p:guideLst>
    </p:cSldViewPr>
  </p:slideViewPr>
  <p:outlineViewPr>
    <p:cViewPr>
      <p:scale>
        <a:sx n="33" d="100"/>
        <a:sy n="33" d="100"/>
      </p:scale>
      <p:origin x="0" y="6258"/>
    </p:cViewPr>
  </p:outlin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26/11/2024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26/11/2024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
          <p:cNvGrpSpPr/>
          <p:nvPr/>
        </p:nvGrpSpPr>
        <p:grpSpPr>
          <a:xfrm rot="248467">
            <a:off x="223563" y="2575407"/>
            <a:ext cx="4688853" cy="2424835"/>
            <a:chOff x="-10068" y="2615721"/>
            <a:chExt cx="5488038" cy="2838132"/>
          </a:xfrm>
        </p:grpSpPr>
        <p:sp>
          <p:nvSpPr>
            <p:cNvPr id="5" name="Freeform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 name="Freeform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 name="Freeform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 name="Freeform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 name="Freeform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 name="Freeform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 name="Freeform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 name="Freeform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 name="Freeform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0" name="Group 39"/>
          <p:cNvGrpSpPr/>
          <p:nvPr/>
        </p:nvGrpSpPr>
        <p:grpSpPr>
          <a:xfrm rot="18988672">
            <a:off x="68557" y="189622"/>
            <a:ext cx="517230" cy="587584"/>
            <a:chOff x="11036616" y="1071278"/>
            <a:chExt cx="1030189" cy="1170315"/>
          </a:xfrm>
        </p:grpSpPr>
        <p:sp>
          <p:nvSpPr>
            <p:cNvPr id="41"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49" name="Freeform 500"/>
          <p:cNvSpPr>
            <a:spLocks/>
          </p:cNvSpPr>
          <p:nvPr/>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50" name="Group 49"/>
          <p:cNvGrpSpPr/>
          <p:nvPr/>
        </p:nvGrpSpPr>
        <p:grpSpPr>
          <a:xfrm>
            <a:off x="11434163" y="6542"/>
            <a:ext cx="679129" cy="712528"/>
            <a:chOff x="11231706" y="127529"/>
            <a:chExt cx="679129" cy="712528"/>
          </a:xfrm>
        </p:grpSpPr>
        <p:sp>
          <p:nvSpPr>
            <p:cNvPr id="51" name="Freeform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2" name="Freeform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3" name="Freeform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59" name="Freeform 413"/>
          <p:cNvSpPr>
            <a:spLocks/>
          </p:cNvSpPr>
          <p:nvPr/>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414"/>
          <p:cNvSpPr>
            <a:spLocks/>
          </p:cNvSpPr>
          <p:nvPr/>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61" name="Group 5"/>
          <p:cNvGrpSpPr>
            <a:grpSpLocks noChangeAspect="1"/>
          </p:cNvGrpSpPr>
          <p:nvPr/>
        </p:nvGrpSpPr>
        <p:grpSpPr bwMode="auto">
          <a:xfrm>
            <a:off x="-1519" y="854145"/>
            <a:ext cx="1881474" cy="2341763"/>
            <a:chOff x="3000" y="1116"/>
            <a:chExt cx="1680" cy="2091"/>
          </a:xfrm>
        </p:grpSpPr>
        <p:sp>
          <p:nvSpPr>
            <p:cNvPr id="62" name="Freeform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0" name="Freeform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1" name="Freeform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2" name="Freeform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3" name="Freeform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4" name="Freeform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5" name="Freeform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6" name="Freeform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7" name="Freeform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8" name="Freeform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9" name="Freeform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0" name="Freeform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81" name="Group 33"/>
          <p:cNvGrpSpPr>
            <a:grpSpLocks noChangeAspect="1"/>
          </p:cNvGrpSpPr>
          <p:nvPr/>
        </p:nvGrpSpPr>
        <p:grpSpPr bwMode="auto">
          <a:xfrm>
            <a:off x="1714988" y="4544219"/>
            <a:ext cx="1873268" cy="2324202"/>
            <a:chOff x="3359" y="1523"/>
            <a:chExt cx="943" cy="1170"/>
          </a:xfrm>
        </p:grpSpPr>
        <p:sp>
          <p:nvSpPr>
            <p:cNvPr id="82" name="Freeform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3" name="Freeform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4" name="Freeform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5" name="Freeform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6" name="Freeform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87" name="Group 43"/>
          <p:cNvGrpSpPr>
            <a:grpSpLocks noChangeAspect="1"/>
          </p:cNvGrpSpPr>
          <p:nvPr/>
        </p:nvGrpSpPr>
        <p:grpSpPr bwMode="auto">
          <a:xfrm>
            <a:off x="1168399" y="5011046"/>
            <a:ext cx="1497013" cy="1857375"/>
            <a:chOff x="3367" y="1523"/>
            <a:chExt cx="943" cy="1170"/>
          </a:xfrm>
        </p:grpSpPr>
        <p:sp>
          <p:nvSpPr>
            <p:cNvPr id="88"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9"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0"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1"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2"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3"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4" name="Group 93"/>
          <p:cNvGrpSpPr/>
          <p:nvPr/>
        </p:nvGrpSpPr>
        <p:grpSpPr>
          <a:xfrm>
            <a:off x="-21971" y="4350236"/>
            <a:ext cx="1696783" cy="2518186"/>
            <a:chOff x="-3496" y="4350236"/>
            <a:chExt cx="1696783" cy="2518186"/>
          </a:xfrm>
        </p:grpSpPr>
        <p:sp>
          <p:nvSpPr>
            <p:cNvPr id="95" name="Freeform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6" name="Freeform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7" name="Freeform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8" name="Freeform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9" name="Group 43"/>
          <p:cNvGrpSpPr>
            <a:grpSpLocks noChangeAspect="1"/>
          </p:cNvGrpSpPr>
          <p:nvPr/>
        </p:nvGrpSpPr>
        <p:grpSpPr bwMode="auto">
          <a:xfrm>
            <a:off x="2911336" y="4572470"/>
            <a:ext cx="1850498" cy="2295951"/>
            <a:chOff x="3367" y="1523"/>
            <a:chExt cx="943" cy="1170"/>
          </a:xfrm>
        </p:grpSpPr>
        <p:sp>
          <p:nvSpPr>
            <p:cNvPr id="100"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1"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2"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3"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4"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5"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06" name="Group 105"/>
          <p:cNvGrpSpPr/>
          <p:nvPr/>
        </p:nvGrpSpPr>
        <p:grpSpPr>
          <a:xfrm rot="1576354">
            <a:off x="11125791" y="2895976"/>
            <a:ext cx="1030189" cy="1170315"/>
            <a:chOff x="11036616" y="1071278"/>
            <a:chExt cx="1030189" cy="1170315"/>
          </a:xfrm>
        </p:grpSpPr>
        <p:sp>
          <p:nvSpPr>
            <p:cNvPr id="107"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8"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9"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0"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1"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2"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3"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4"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115" name="Freeform 8"/>
          <p:cNvSpPr>
            <a:spLocks/>
          </p:cNvSpPr>
          <p:nvPr/>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6" name="Freeform 115"/>
          <p:cNvSpPr/>
          <p:nvPr/>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7" name="Group 116"/>
          <p:cNvGrpSpPr/>
          <p:nvPr/>
        </p:nvGrpSpPr>
        <p:grpSpPr>
          <a:xfrm rot="198573">
            <a:off x="1199275" y="2684218"/>
            <a:ext cx="2154692" cy="1686565"/>
            <a:chOff x="1175948" y="2708421"/>
            <a:chExt cx="2159248" cy="1690131"/>
          </a:xfrm>
        </p:grpSpPr>
        <p:sp>
          <p:nvSpPr>
            <p:cNvPr id="118" name="Freeform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 name="Freeform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 name="Freeform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 name="Freeform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2" name="Freeform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3" name="Freeform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4" name="Freeform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5" name="Freeform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6" name="Freeform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7" name="Freeform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8" name="Freeform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9" name="Freeform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0" name="Freeform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1" name="Freeform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2" name="Freeform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3" name="Freeform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 name="Freeform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5" name="Freeform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6" name="Freeform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7" name="Freeform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8" name="Freeform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9" name="Freeform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0" name="Freeform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1" name="Freeform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2" name="Freeform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3" name="Freeform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4" name="Freeform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p>
          </p:txBody>
        </p:sp>
        <p:sp>
          <p:nvSpPr>
            <p:cNvPr id="145" name="Freeform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p>
          </p:txBody>
        </p:sp>
      </p:grpSp>
      <p:grpSp>
        <p:nvGrpSpPr>
          <p:cNvPr id="146" name="Group 5"/>
          <p:cNvGrpSpPr>
            <a:grpSpLocks noChangeAspect="1"/>
          </p:cNvGrpSpPr>
          <p:nvPr/>
        </p:nvGrpSpPr>
        <p:grpSpPr bwMode="auto">
          <a:xfrm>
            <a:off x="9167354" y="4138360"/>
            <a:ext cx="3023057" cy="2719639"/>
            <a:chOff x="2887" y="1286"/>
            <a:chExt cx="1903" cy="1712"/>
          </a:xfrm>
        </p:grpSpPr>
        <p:sp>
          <p:nvSpPr>
            <p:cNvPr id="147" name="Freeform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8" name="Freeform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9" name="Freeform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0" name="Freeform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1" name="Freeform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2" name="Freeform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3" name="Freeform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4" name="Freeform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5" name="Freeform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6" name="Freeform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7" name="Freeform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8" name="Freeform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9" name="Freeform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0" name="Freeform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1" name="Freeform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2" name="Freeform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3" name="Freeform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4" name="Freeform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5" name="Freeform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6" name="Freeform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7" name="Freeform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8" name="Freeform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9" name="Freeform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0" name="Freeform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71" name="Group 64"/>
          <p:cNvGrpSpPr>
            <a:grpSpLocks noChangeAspect="1"/>
          </p:cNvGrpSpPr>
          <p:nvPr/>
        </p:nvGrpSpPr>
        <p:grpSpPr bwMode="auto">
          <a:xfrm rot="12827499" flipH="1">
            <a:off x="11360417" y="2338535"/>
            <a:ext cx="483752" cy="536662"/>
            <a:chOff x="2052" y="995"/>
            <a:chExt cx="768" cy="852"/>
          </a:xfrm>
        </p:grpSpPr>
        <p:sp>
          <p:nvSpPr>
            <p:cNvPr id="17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ctrTitle"/>
          </p:nvPr>
        </p:nvSpPr>
        <p:spPr>
          <a:xfrm>
            <a:off x="2681288" y="165020"/>
            <a:ext cx="9360418" cy="2263258"/>
          </a:xfrm>
        </p:spPr>
        <p:txBody>
          <a:bodyPr anchor="b">
            <a:normAutofit/>
          </a:bodyPr>
          <a:lstStyle>
            <a:lvl1pPr algn="ctr">
              <a:defRPr sz="6600"/>
            </a:lvl1pPr>
          </a:lstStyle>
          <a:p>
            <a:r>
              <a:rPr lang="en-US"/>
              <a:t>Click to edit Master title style</a:t>
            </a:r>
            <a:endParaRPr/>
          </a:p>
        </p:txBody>
      </p:sp>
      <p:sp>
        <p:nvSpPr>
          <p:cNvPr id="3" name="Subtitle 2"/>
          <p:cNvSpPr>
            <a:spLocks noGrp="1"/>
          </p:cNvSpPr>
          <p:nvPr>
            <p:ph type="subTitle" idx="1"/>
          </p:nvPr>
        </p:nvSpPr>
        <p:spPr>
          <a:xfrm>
            <a:off x="3903329" y="2476917"/>
            <a:ext cx="6916336" cy="1771600"/>
          </a:xfrm>
        </p:spPr>
        <p:txBody>
          <a:bodyPr>
            <a:normAutofit/>
          </a:bodyPr>
          <a:lstStyle>
            <a:lvl1pPr marL="0" indent="0" algn="ctr">
              <a:spcBef>
                <a:spcPts val="0"/>
              </a:spcBef>
              <a:buNone/>
              <a:defRPr sz="4800" cap="none" baseline="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26/11/2024</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92666"/>
            <a:ext cx="2628900" cy="557953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592666"/>
            <a:ext cx="7734300" cy="55795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26/11/2024</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26/11/2024</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3999" y="1485900"/>
            <a:ext cx="9144001" cy="2933700"/>
          </a:xfrm>
        </p:spPr>
        <p:txBody>
          <a:bodyPr anchor="b">
            <a:normAutofit/>
          </a:bodyPr>
          <a:lstStyle>
            <a:lvl1pPr algn="l">
              <a:defRPr sz="5200" b="0"/>
            </a:lvl1pPr>
          </a:lstStyle>
          <a:p>
            <a:r>
              <a:rPr lang="en-US"/>
              <a:t>Click to edit Master title style</a:t>
            </a:r>
            <a:endParaRPr/>
          </a:p>
        </p:txBody>
      </p:sp>
      <p:sp>
        <p:nvSpPr>
          <p:cNvPr id="3" name="Text Placeholder 2"/>
          <p:cNvSpPr>
            <a:spLocks noGrp="1"/>
          </p:cNvSpPr>
          <p:nvPr>
            <p:ph type="body" idx="1"/>
          </p:nvPr>
        </p:nvSpPr>
        <p:spPr>
          <a:xfrm>
            <a:off x="1522413" y="4454034"/>
            <a:ext cx="9144000" cy="1184766"/>
          </a:xfrm>
        </p:spPr>
        <p:txBody>
          <a:bodyPr anchor="t">
            <a:normAutofit/>
          </a:bodyPr>
          <a:lstStyle>
            <a:lvl1pPr marL="0" indent="0" algn="l">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26/11/2024</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28572"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7169"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F12952B5-7A2F-4CC8-B7CE-9234E21C2837}" type="datetime1">
              <a:rPr lang="en-US" smtClean="0"/>
              <a:t>26/11/2024</a:t>
            </a:fld>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925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528572"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8572"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7169"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7169"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CE1DA07A-9201-4B4B-BAF2-015AFA30F520}" type="datetime1">
              <a:rPr lang="en-US" smtClean="0"/>
              <a:t>26/11/2024</a:t>
            </a:fld>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00370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Freeform 92"/>
          <p:cNvSpPr>
            <a:spLocks/>
          </p:cNvSpPr>
          <p:nvPr/>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p>
        </p:txBody>
      </p:sp>
      <p:sp>
        <p:nvSpPr>
          <p:cNvPr id="7" name="Freeform 50"/>
          <p:cNvSpPr>
            <a:spLocks/>
          </p:cNvSpPr>
          <p:nvPr/>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51"/>
          <p:cNvSpPr>
            <a:spLocks/>
          </p:cNvSpPr>
          <p:nvPr/>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nvGrpSpPr>
          <p:cNvPr id="9" name="Group 69"/>
          <p:cNvGrpSpPr>
            <a:grpSpLocks noChangeAspect="1"/>
          </p:cNvGrpSpPr>
          <p:nvPr/>
        </p:nvGrpSpPr>
        <p:grpSpPr bwMode="auto">
          <a:xfrm flipH="1">
            <a:off x="9732236" y="958654"/>
            <a:ext cx="1400819" cy="4001744"/>
            <a:chOff x="3220" y="236"/>
            <a:chExt cx="1347" cy="3848"/>
          </a:xfrm>
        </p:grpSpPr>
        <p:sp>
          <p:nvSpPr>
            <p:cNvPr id="10"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9"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0"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1"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2"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3"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9"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1"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2"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0"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1"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2"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3"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4"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5"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6"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7"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8"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9"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0"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1"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2"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3"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4"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5"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6"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7"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8"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9"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0"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1"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2"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3" name="Group 69"/>
          <p:cNvGrpSpPr>
            <a:grpSpLocks noChangeAspect="1"/>
          </p:cNvGrpSpPr>
          <p:nvPr/>
        </p:nvGrpSpPr>
        <p:grpSpPr bwMode="auto">
          <a:xfrm>
            <a:off x="10895012" y="1248597"/>
            <a:ext cx="1254796" cy="3346122"/>
            <a:chOff x="3124" y="236"/>
            <a:chExt cx="1443" cy="3848"/>
          </a:xfrm>
        </p:grpSpPr>
        <p:sp>
          <p:nvSpPr>
            <p:cNvPr id="94" name="Freeform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5" name="Freeform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6" name="Freeform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7" name="Freeform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8"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9" name="Freeform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0" name="Freeform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1" name="Freeform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2" name="Freeform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3" name="Freeform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4" name="Freeform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5"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6"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7"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8"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9"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0"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1"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2"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3"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4"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5"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6"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7" name="Freeform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8"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2"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3"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4"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5"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6"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7"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8"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9"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0"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1"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2"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3"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5"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6"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7"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8"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9"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0"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1"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2"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3"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4"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5"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6"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7"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8"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9"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0"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1"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2"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3"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4"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5"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6"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7"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8"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9"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0"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1"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2"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3"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4"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5"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6"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7"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8"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9"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0"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1"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2"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3"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4"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5"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6"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77" name="Group 69"/>
          <p:cNvGrpSpPr>
            <a:grpSpLocks noChangeAspect="1"/>
          </p:cNvGrpSpPr>
          <p:nvPr/>
        </p:nvGrpSpPr>
        <p:grpSpPr bwMode="auto">
          <a:xfrm>
            <a:off x="9087454" y="2736976"/>
            <a:ext cx="906206" cy="2416549"/>
            <a:chOff x="3124" y="236"/>
            <a:chExt cx="1443" cy="3848"/>
          </a:xfrm>
        </p:grpSpPr>
        <p:sp>
          <p:nvSpPr>
            <p:cNvPr id="178"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9"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0"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1"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2"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3"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4"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5"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6"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7" name="Freeform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8"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9"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0"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1"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2"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3"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4"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5"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6"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7"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8"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9"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0"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1"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2"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3"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4"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5"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6"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7"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8"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9"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0"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1"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2"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3"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4"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5"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6"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7"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8"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9"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0"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1"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2"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3"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4"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5"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6"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7"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8"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9"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0"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1"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2"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3"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4"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5"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6"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7"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8"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9"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0"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1"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2"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3"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4"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5"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6"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7"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8"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9"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0"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1"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2"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3"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4"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5"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6"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7"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8"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9"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60" name="Group 50"/>
          <p:cNvGrpSpPr>
            <a:grpSpLocks noChangeAspect="1"/>
          </p:cNvGrpSpPr>
          <p:nvPr/>
        </p:nvGrpSpPr>
        <p:grpSpPr bwMode="auto">
          <a:xfrm>
            <a:off x="10514012" y="2438400"/>
            <a:ext cx="1485016" cy="2195929"/>
            <a:chOff x="3369" y="1563"/>
            <a:chExt cx="940" cy="1390"/>
          </a:xfrm>
        </p:grpSpPr>
        <p:sp>
          <p:nvSpPr>
            <p:cNvPr id="261" name="Freeform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2" name="Freeform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3" name="Freeform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4" name="Freeform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5" name="Freeform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6" name="Freeform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7" name="Freeform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8" name="Freeform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9" name="Freeform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0" name="Freeform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1" name="Freeform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2" name="Freeform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3" name="Freeform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endParaRPr>
            </a:p>
          </p:txBody>
        </p:sp>
        <p:sp>
          <p:nvSpPr>
            <p:cNvPr id="274" name="Freeform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5" name="Freeform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6" name="Freeform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7" name="Freeform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endParaRPr>
            </a:p>
          </p:txBody>
        </p:sp>
        <p:sp>
          <p:nvSpPr>
            <p:cNvPr id="278" name="Freeform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9" name="Freeform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0" name="Freeform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1" name="Freeform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2" name="Freeform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3" name="Freeform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4" name="Freeform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endParaRPr>
            </a:p>
          </p:txBody>
        </p:sp>
        <p:sp>
          <p:nvSpPr>
            <p:cNvPr id="285" name="Freeform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endParaRPr>
            </a:p>
          </p:txBody>
        </p:sp>
        <p:sp>
          <p:nvSpPr>
            <p:cNvPr id="286" name="Freeform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7" name="Freeform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8" name="Freeform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89" name="Group 5"/>
          <p:cNvGrpSpPr>
            <a:grpSpLocks noChangeAspect="1"/>
          </p:cNvGrpSpPr>
          <p:nvPr/>
        </p:nvGrpSpPr>
        <p:grpSpPr bwMode="auto">
          <a:xfrm>
            <a:off x="7988059" y="2988645"/>
            <a:ext cx="2439575" cy="3074765"/>
            <a:chOff x="2968" y="1107"/>
            <a:chExt cx="1736" cy="2188"/>
          </a:xfrm>
        </p:grpSpPr>
        <p:sp>
          <p:nvSpPr>
            <p:cNvPr id="290" name="Freeform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1"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2" name="Freeform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3" name="Freeform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4" name="Freeform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5" name="Freeform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6" name="Freeform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7" name="Freeform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8" name="Freeform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9" name="Freeform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0" name="Freeform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1" name="Freeform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2" name="Freeform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3" name="Freeform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4" name="Freeform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5" name="Freeform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6" name="Freeform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7" name="Freeform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8" name="Freeform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9" name="Freeform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310" name="Freeform 52"/>
          <p:cNvSpPr>
            <a:spLocks/>
          </p:cNvSpPr>
          <p:nvPr/>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311" name="Group 29"/>
          <p:cNvGrpSpPr>
            <a:grpSpLocks noChangeAspect="1"/>
          </p:cNvGrpSpPr>
          <p:nvPr/>
        </p:nvGrpSpPr>
        <p:grpSpPr bwMode="auto">
          <a:xfrm flipH="1">
            <a:off x="9191537" y="4800600"/>
            <a:ext cx="2998875" cy="2083312"/>
            <a:chOff x="2481" y="1188"/>
            <a:chExt cx="2735" cy="1900"/>
          </a:xfrm>
        </p:grpSpPr>
        <p:sp>
          <p:nvSpPr>
            <p:cNvPr id="312" name="Freeform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3" name="Freeform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4" name="Freeform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5" name="Freeform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6" name="Freeform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7" name="Freeform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8" name="Freeform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9" name="Freeform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0" name="Freeform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1" name="Freeform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2" name="Freeform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3" name="Freeform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4" name="Freeform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5" name="Freeform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6" name="Freeform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7" name="Freeform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8" name="Freeform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9" name="Freeform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0" name="Freeform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1" name="Freeform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2" name="Freeform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3" name="Freeform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4" name="Freeform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5" name="Freeform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6" name="Freeform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7" name="Freeform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8" name="Freeform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9" name="Freeform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0" name="Freeform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1" name="Freeform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2" name="Freeform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3" name="Freeform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4" name="Freeform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5" name="Freeform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6" name="Freeform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7" name="Freeform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48" name="Group 347"/>
          <p:cNvGrpSpPr/>
          <p:nvPr/>
        </p:nvGrpSpPr>
        <p:grpSpPr>
          <a:xfrm>
            <a:off x="-1588" y="3799401"/>
            <a:ext cx="4386410" cy="3084511"/>
            <a:chOff x="-1588" y="4419600"/>
            <a:chExt cx="3504440" cy="2464312"/>
          </a:xfrm>
        </p:grpSpPr>
        <p:grpSp>
          <p:nvGrpSpPr>
            <p:cNvPr id="349" name="Group 156"/>
            <p:cNvGrpSpPr>
              <a:grpSpLocks noChangeAspect="1"/>
            </p:cNvGrpSpPr>
            <p:nvPr/>
          </p:nvGrpSpPr>
          <p:grpSpPr bwMode="auto">
            <a:xfrm>
              <a:off x="-321" y="4419600"/>
              <a:ext cx="2827754" cy="2458133"/>
              <a:chOff x="437" y="-367"/>
              <a:chExt cx="5799" cy="5041"/>
            </a:xfrm>
          </p:grpSpPr>
          <p:sp>
            <p:nvSpPr>
              <p:cNvPr id="375" name="Freeform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6" name="Freeform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7" name="Freeform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8" name="Freeform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9" name="Freeform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0" name="Freeform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1" name="Freeform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2" name="Freeform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3" name="Freeform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4" name="Freeform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5" name="Freeform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6" name="Freeform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7" name="Freeform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8" name="Freeform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9" name="Freeform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0" name="Freeform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1" name="Freeform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2" name="Freeform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3" name="Freeform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4" name="Freeform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5" name="Freeform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6" name="Freeform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7" name="Freeform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8" name="Freeform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9" name="Freeform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0" name="Freeform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1" name="Freeform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2" name="Freeform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3" name="Freeform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4" name="Freeform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5" name="Freeform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6" name="Freeform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7" name="Freeform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8" name="Freeform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9" name="Freeform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0" name="Freeform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1" name="Freeform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2" name="Freeform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3" name="Freeform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4" name="Freeform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5" name="Freeform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6" name="Freeform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7" name="Freeform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8" name="Freeform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9" name="Freeform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0" name="Freeform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1" name="Freeform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0" name="Group 349"/>
            <p:cNvGrpSpPr/>
            <p:nvPr/>
          </p:nvGrpSpPr>
          <p:grpSpPr>
            <a:xfrm flipH="1">
              <a:off x="2055224" y="5313306"/>
              <a:ext cx="1134584" cy="955223"/>
              <a:chOff x="3900133" y="5425719"/>
              <a:chExt cx="1778554" cy="1449268"/>
            </a:xfrm>
          </p:grpSpPr>
          <p:sp>
            <p:nvSpPr>
              <p:cNvPr id="366" name="Freeform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7" name="Freeform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8" name="Freeform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9" name="Freeform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0" name="Freeform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1" name="Freeform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2" name="Freeform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3" name="Freeform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4" name="Freeform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1" name="Group 350"/>
            <p:cNvGrpSpPr/>
            <p:nvPr/>
          </p:nvGrpSpPr>
          <p:grpSpPr>
            <a:xfrm>
              <a:off x="-1588" y="5362669"/>
              <a:ext cx="1522208" cy="1521243"/>
              <a:chOff x="-1588" y="5362669"/>
              <a:chExt cx="1522208" cy="1521243"/>
            </a:xfrm>
          </p:grpSpPr>
          <p:sp>
            <p:nvSpPr>
              <p:cNvPr id="359" name="Freeform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0" name="Freeform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1" name="Freeform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2" name="Freeform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3" name="Freeform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4" name="Freeform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5" name="Freeform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2" name="Group 351"/>
            <p:cNvGrpSpPr/>
            <p:nvPr/>
          </p:nvGrpSpPr>
          <p:grpSpPr>
            <a:xfrm>
              <a:off x="1808901" y="5856153"/>
              <a:ext cx="1693951" cy="1019100"/>
              <a:chOff x="1623186" y="-214403"/>
              <a:chExt cx="1171187" cy="716005"/>
            </a:xfrm>
          </p:grpSpPr>
          <p:sp>
            <p:nvSpPr>
              <p:cNvPr id="353" name="Freeform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4" name="Freeform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5" name="Freeform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6" name="Freeform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7" name="Freeform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8" name="Freeform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grpSp>
        <p:nvGrpSpPr>
          <p:cNvPr id="422" name="Group 52"/>
          <p:cNvGrpSpPr>
            <a:grpSpLocks noChangeAspect="1"/>
          </p:cNvGrpSpPr>
          <p:nvPr/>
        </p:nvGrpSpPr>
        <p:grpSpPr bwMode="auto">
          <a:xfrm rot="19948164">
            <a:off x="369246" y="506291"/>
            <a:ext cx="892898" cy="1021771"/>
            <a:chOff x="4634" y="754"/>
            <a:chExt cx="1164" cy="1332"/>
          </a:xfrm>
        </p:grpSpPr>
        <p:sp>
          <p:nvSpPr>
            <p:cNvPr id="42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31" name="Group 52"/>
          <p:cNvGrpSpPr>
            <a:grpSpLocks noChangeAspect="1"/>
          </p:cNvGrpSpPr>
          <p:nvPr/>
        </p:nvGrpSpPr>
        <p:grpSpPr bwMode="auto">
          <a:xfrm rot="5825446">
            <a:off x="11635759" y="394369"/>
            <a:ext cx="408172" cy="467084"/>
            <a:chOff x="4634" y="754"/>
            <a:chExt cx="1164" cy="1332"/>
          </a:xfrm>
        </p:grpSpPr>
        <p:sp>
          <p:nvSpPr>
            <p:cNvPr id="432"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3"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4"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5"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6"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7"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8"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9"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40" name="Group 66"/>
          <p:cNvGrpSpPr>
            <a:grpSpLocks noChangeAspect="1"/>
          </p:cNvGrpSpPr>
          <p:nvPr/>
        </p:nvGrpSpPr>
        <p:grpSpPr bwMode="auto">
          <a:xfrm>
            <a:off x="23436" y="3048994"/>
            <a:ext cx="388175" cy="364678"/>
            <a:chOff x="3636" y="1964"/>
            <a:chExt cx="413" cy="388"/>
          </a:xfrm>
        </p:grpSpPr>
        <p:sp>
          <p:nvSpPr>
            <p:cNvPr id="44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2034904" y="828876"/>
            <a:ext cx="6058552" cy="3507549"/>
          </a:xfrm>
        </p:spPr>
        <p:txBody>
          <a:bodyPr anchor="ctr">
            <a:normAutofit/>
          </a:bodyPr>
          <a:lstStyle>
            <a:lvl1pPr algn="ctr">
              <a:defRPr sz="6000"/>
            </a:lvl1p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9E583DDF-CA54-461A-A486-592D2374C532}" type="datetimeFigureOut">
              <a:rPr lang="en-US"/>
              <a:t>26/11/2024</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9E583DDF-CA54-461A-A486-592D2374C532}" type="datetimeFigureOut">
              <a:rPr lang="en-US"/>
              <a:t>26/11/2024</a:t>
            </a:fld>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4480560" y="457200"/>
            <a:ext cx="6675120" cy="5943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26/11/2024</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4480560" y="457200"/>
            <a:ext cx="6675120" cy="5943600"/>
          </a:xfrm>
          <a:solidFill>
            <a:schemeClr val="bg1">
              <a:lumMod val="95000"/>
            </a:schemeClr>
          </a:solidFill>
        </p:spPr>
        <p:txBody>
          <a:bodyPr>
            <a:normAutofit/>
          </a:bodyPr>
          <a:lstStyle>
            <a:lvl1pPr marL="0" indent="0" algn="ctr">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26/11/2024</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7" name="Freeform 50"/>
          <p:cNvSpPr>
            <a:spLocks/>
          </p:cNvSpPr>
          <p:nvPr/>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sp>
        <p:nvSpPr>
          <p:cNvPr id="8" name="Freeform 51"/>
          <p:cNvSpPr>
            <a:spLocks/>
          </p:cNvSpPr>
          <p:nvPr/>
        </p:nvSpPr>
        <p:spPr bwMode="auto">
          <a:xfrm>
            <a:off x="0" y="5652178"/>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p:spPr>
        <p:txBody>
          <a:bodyPr vert="horz" wrap="square" lIns="91440" tIns="45720" rIns="91440" bIns="45720" numCol="1" anchor="t" anchorCtr="0" compatLnSpc="1">
            <a:prstTxWarp prst="textNoShape">
              <a:avLst/>
            </a:prstTxWarp>
          </a:bodyPr>
          <a:lstStyle/>
          <a:p>
            <a:endParaRPr/>
          </a:p>
        </p:txBody>
      </p:sp>
      <p:sp>
        <p:nvSpPr>
          <p:cNvPr id="9" name="Freeform 51"/>
          <p:cNvSpPr>
            <a:spLocks/>
          </p:cNvSpPr>
          <p:nvPr/>
        </p:nvSpPr>
        <p:spPr bwMode="auto">
          <a:xfrm>
            <a:off x="-13749" y="5865035"/>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 fmla="*/ 0 w 12079179"/>
              <a:gd name="connsiteY0" fmla="*/ 390824 h 2132172"/>
              <a:gd name="connsiteX1" fmla="*/ 12079179 w 12079179"/>
              <a:gd name="connsiteY1" fmla="*/ 2132172 h 2132172"/>
              <a:gd name="connsiteX2" fmla="*/ 0 w 12079179"/>
              <a:gd name="connsiteY2" fmla="*/ 2132172 h 2132172"/>
              <a:gd name="connsiteX3" fmla="*/ 0 w 12079179"/>
              <a:gd name="connsiteY3" fmla="*/ 390824 h 2132172"/>
              <a:gd name="connsiteX0" fmla="*/ 0 w 12079179"/>
              <a:gd name="connsiteY0" fmla="*/ 499104 h 2240452"/>
              <a:gd name="connsiteX1" fmla="*/ 12079179 w 12079179"/>
              <a:gd name="connsiteY1" fmla="*/ 2240452 h 2240452"/>
              <a:gd name="connsiteX2" fmla="*/ 0 w 12079179"/>
              <a:gd name="connsiteY2" fmla="*/ 2240452 h 2240452"/>
              <a:gd name="connsiteX3" fmla="*/ 0 w 12079179"/>
              <a:gd name="connsiteY3" fmla="*/ 499104 h 2240452"/>
              <a:gd name="connsiteX0" fmla="*/ 0 w 12079179"/>
              <a:gd name="connsiteY0" fmla="*/ 525643 h 2266991"/>
              <a:gd name="connsiteX1" fmla="*/ 12079179 w 12079179"/>
              <a:gd name="connsiteY1" fmla="*/ 2266991 h 2266991"/>
              <a:gd name="connsiteX2" fmla="*/ 0 w 12079179"/>
              <a:gd name="connsiteY2" fmla="*/ 2266991 h 2266991"/>
              <a:gd name="connsiteX3" fmla="*/ 0 w 12079179"/>
              <a:gd name="connsiteY3" fmla="*/ 525643 h 2266991"/>
              <a:gd name="connsiteX0" fmla="*/ 0 w 12079179"/>
              <a:gd name="connsiteY0" fmla="*/ 572389 h 2313737"/>
              <a:gd name="connsiteX1" fmla="*/ 12079179 w 12079179"/>
              <a:gd name="connsiteY1" fmla="*/ 2313737 h 2313737"/>
              <a:gd name="connsiteX2" fmla="*/ 0 w 12079179"/>
              <a:gd name="connsiteY2" fmla="*/ 2313737 h 2313737"/>
              <a:gd name="connsiteX3" fmla="*/ 0 w 12079179"/>
              <a:gd name="connsiteY3" fmla="*/ 572389 h 2313737"/>
            </a:gdLst>
            <a:ahLst/>
            <a:cxnLst>
              <a:cxn ang="0">
                <a:pos x="connsiteX0" y="connsiteY0"/>
              </a:cxn>
              <a:cxn ang="0">
                <a:pos x="connsiteX1" y="connsiteY1"/>
              </a:cxn>
              <a:cxn ang="0">
                <a:pos x="connsiteX2" y="connsiteY2"/>
              </a:cxn>
              <a:cxn ang="0">
                <a:pos x="connsiteX3" y="connsiteY3"/>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10" name="Group 66"/>
          <p:cNvGrpSpPr>
            <a:grpSpLocks noChangeAspect="1"/>
          </p:cNvGrpSpPr>
          <p:nvPr/>
        </p:nvGrpSpPr>
        <p:grpSpPr bwMode="auto">
          <a:xfrm>
            <a:off x="11647687" y="947576"/>
            <a:ext cx="426645" cy="400819"/>
            <a:chOff x="3636" y="1964"/>
            <a:chExt cx="413" cy="388"/>
          </a:xfrm>
        </p:grpSpPr>
        <p:sp>
          <p:nvSpPr>
            <p:cNvPr id="1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9" name="Group 18"/>
          <p:cNvGrpSpPr/>
          <p:nvPr/>
        </p:nvGrpSpPr>
        <p:grpSpPr>
          <a:xfrm>
            <a:off x="11308927" y="6212029"/>
            <a:ext cx="875471" cy="645972"/>
            <a:chOff x="7344986" y="5566058"/>
            <a:chExt cx="1750940" cy="1291943"/>
          </a:xfrm>
        </p:grpSpPr>
        <p:sp>
          <p:nvSpPr>
            <p:cNvPr id="20" name="Freeform 99"/>
            <p:cNvSpPr>
              <a:spLocks/>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100"/>
            <p:cNvSpPr>
              <a:spLocks/>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101"/>
            <p:cNvSpPr>
              <a:spLocks/>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102"/>
            <p:cNvSpPr>
              <a:spLocks/>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103"/>
            <p:cNvSpPr>
              <a:spLocks/>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104"/>
            <p:cNvSpPr>
              <a:spLocks/>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6" name="Group 5"/>
          <p:cNvGrpSpPr>
            <a:grpSpLocks noChangeAspect="1"/>
          </p:cNvGrpSpPr>
          <p:nvPr/>
        </p:nvGrpSpPr>
        <p:grpSpPr bwMode="auto">
          <a:xfrm>
            <a:off x="2441" y="2873890"/>
            <a:ext cx="597228" cy="789302"/>
            <a:chOff x="2121" y="1060"/>
            <a:chExt cx="597" cy="789"/>
          </a:xfrm>
        </p:grpSpPr>
        <p:sp>
          <p:nvSpPr>
            <p:cNvPr id="27" name="Freeform 6"/>
            <p:cNvSpPr>
              <a:spLocks/>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7"/>
            <p:cNvSpPr>
              <a:spLocks/>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8"/>
            <p:cNvSpPr>
              <a:spLocks/>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9"/>
            <p:cNvSpPr>
              <a:spLocks/>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10"/>
            <p:cNvSpPr>
              <a:spLocks/>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11"/>
            <p:cNvSpPr>
              <a:spLocks/>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12"/>
            <p:cNvSpPr>
              <a:spLocks/>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4" name="Group 16"/>
          <p:cNvGrpSpPr>
            <a:grpSpLocks noChangeAspect="1"/>
          </p:cNvGrpSpPr>
          <p:nvPr/>
        </p:nvGrpSpPr>
        <p:grpSpPr bwMode="auto">
          <a:xfrm>
            <a:off x="139505" y="-13010"/>
            <a:ext cx="1382907" cy="804244"/>
            <a:chOff x="1922" y="1129"/>
            <a:chExt cx="987" cy="574"/>
          </a:xfrm>
        </p:grpSpPr>
        <p:sp>
          <p:nvSpPr>
            <p:cNvPr id="35" name="Freeform 34"/>
            <p:cNvSpPr>
              <a:spLocks/>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35"/>
            <p:cNvSpPr>
              <a:spLocks/>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36"/>
            <p:cNvSpPr>
              <a:spLocks/>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37"/>
            <p:cNvSpPr>
              <a:spLocks/>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38"/>
            <p:cNvSpPr>
              <a:spLocks/>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 name="Freeform 39"/>
            <p:cNvSpPr>
              <a:spLocks/>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 name="Freeform 40"/>
            <p:cNvSpPr>
              <a:spLocks/>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41"/>
            <p:cNvSpPr>
              <a:spLocks/>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3" name="Group 28"/>
          <p:cNvGrpSpPr>
            <a:grpSpLocks noChangeAspect="1"/>
          </p:cNvGrpSpPr>
          <p:nvPr/>
        </p:nvGrpSpPr>
        <p:grpSpPr bwMode="auto">
          <a:xfrm>
            <a:off x="0" y="5007562"/>
            <a:ext cx="687853" cy="1147722"/>
            <a:chOff x="1901" y="2020"/>
            <a:chExt cx="1059" cy="1767"/>
          </a:xfrm>
        </p:grpSpPr>
        <p:sp>
          <p:nvSpPr>
            <p:cNvPr id="44" name="Freeform 29"/>
            <p:cNvSpPr>
              <a:spLocks/>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30"/>
            <p:cNvSpPr>
              <a:spLocks/>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31"/>
            <p:cNvSpPr>
              <a:spLocks/>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32"/>
            <p:cNvSpPr>
              <a:spLocks/>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33"/>
            <p:cNvSpPr>
              <a:spLocks/>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9" name="Freeform 34"/>
            <p:cNvSpPr>
              <a:spLocks/>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0" name="Freeform 35"/>
            <p:cNvSpPr>
              <a:spLocks/>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1" name="Freeform 36"/>
            <p:cNvSpPr>
              <a:spLocks/>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52" name="Group 52"/>
          <p:cNvGrpSpPr>
            <a:grpSpLocks noChangeAspect="1"/>
          </p:cNvGrpSpPr>
          <p:nvPr/>
        </p:nvGrpSpPr>
        <p:grpSpPr bwMode="auto">
          <a:xfrm rot="19948164">
            <a:off x="11143247" y="105148"/>
            <a:ext cx="675071" cy="772505"/>
            <a:chOff x="4634" y="754"/>
            <a:chExt cx="1164" cy="1332"/>
          </a:xfrm>
        </p:grpSpPr>
        <p:sp>
          <p:nvSpPr>
            <p:cNvPr id="5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61" name="Group 64"/>
          <p:cNvGrpSpPr>
            <a:grpSpLocks noChangeAspect="1"/>
          </p:cNvGrpSpPr>
          <p:nvPr/>
        </p:nvGrpSpPr>
        <p:grpSpPr bwMode="auto">
          <a:xfrm flipH="1">
            <a:off x="10782665" y="2958792"/>
            <a:ext cx="1028242" cy="1140705"/>
            <a:chOff x="2052" y="995"/>
            <a:chExt cx="768" cy="852"/>
          </a:xfrm>
        </p:grpSpPr>
        <p:sp>
          <p:nvSpPr>
            <p:cNvPr id="6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Placeholder 1"/>
          <p:cNvSpPr>
            <a:spLocks noGrp="1"/>
          </p:cNvSpPr>
          <p:nvPr>
            <p:ph type="title"/>
          </p:nvPr>
        </p:nvSpPr>
        <p:spPr>
          <a:xfrm>
            <a:off x="1524000" y="78910"/>
            <a:ext cx="913373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8572" y="1485900"/>
            <a:ext cx="9134856" cy="4152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522412" y="6601968"/>
            <a:ext cx="6978460" cy="237744"/>
          </a:xfrm>
          <a:prstGeom prst="rect">
            <a:avLst/>
          </a:prstGeom>
        </p:spPr>
        <p:txBody>
          <a:bodyPr vert="horz" lIns="91440" tIns="45720" rIns="91440" bIns="45720" rtlCol="0" anchor="ctr"/>
          <a:lstStyle>
            <a:lvl1pPr algn="l">
              <a:defRPr sz="1200" cap="none"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875776" y="6601968"/>
            <a:ext cx="1063198" cy="193933"/>
          </a:xfrm>
          <a:prstGeom prst="rect">
            <a:avLst/>
          </a:prstGeom>
        </p:spPr>
        <p:txBody>
          <a:bodyPr vert="horz" lIns="91440" tIns="45720" rIns="91440" bIns="45720" rtlCol="0" anchor="ctr"/>
          <a:lstStyle>
            <a:lvl1pPr algn="r">
              <a:defRPr sz="1200">
                <a:solidFill>
                  <a:schemeClr val="tx1"/>
                </a:solidFill>
              </a:defRPr>
            </a:lvl1pPr>
          </a:lstStyle>
          <a:p>
            <a:fld id="{9E583DDF-CA54-461A-A486-592D2374C532}" type="datetimeFigureOut">
              <a:rPr lang="en-US" smtClean="0"/>
              <a:pPr/>
              <a:t>26/11/2024</a:t>
            </a:fld>
            <a:endParaRPr lang="en-US"/>
          </a:p>
        </p:txBody>
      </p:sp>
      <p:sp>
        <p:nvSpPr>
          <p:cNvPr id="6" name="Slide Number Placeholder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a:defRPr sz="1200">
                <a:solidFill>
                  <a:schemeClr val="tx1"/>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64"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gif"/><Relationship Id="rId1" Type="http://schemas.openxmlformats.org/officeDocument/2006/relationships/slideLayout" Target="../slideLayouts/slideLayout6.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85360" y="608366"/>
            <a:ext cx="9360418" cy="2263258"/>
          </a:xfrm>
        </p:spPr>
        <p:txBody>
          <a:bodyPr>
            <a:normAutofit/>
          </a:bodyPr>
          <a:lstStyle/>
          <a:p>
            <a:pPr algn="ctr">
              <a:lnSpc>
                <a:spcPct val="112000"/>
              </a:lnSpc>
              <a:spcBef>
                <a:spcPts val="600"/>
              </a:spcBef>
            </a:pPr>
            <a:r>
              <a:rPr lang="en-US" sz="2800" b="1">
                <a:solidFill>
                  <a:srgbClr val="FF0000"/>
                </a:solidFill>
                <a:effectLst/>
                <a:latin typeface="Arial" panose="020B0604020202020204" pitchFamily="34" charset="0"/>
                <a:ea typeface="Calibri" panose="020F0502020204030204" pitchFamily="34" charset="0"/>
                <a:cs typeface="Arial" panose="020B0604020202020204" pitchFamily="34" charset="0"/>
              </a:rPr>
              <a:t>CHỦ ĐỀ: THỦ CÔNG KĨ THUẬT</a:t>
            </a:r>
            <a:r>
              <a:rPr lang="en-US" sz="28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
            </a:r>
            <a:br>
              <a:rPr lang="en-US" sz="28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br>
            <a:r>
              <a:rPr lang="en-US" sz="2800" b="1">
                <a:solidFill>
                  <a:srgbClr val="FF0000"/>
                </a:solidFill>
                <a:effectLst/>
                <a:latin typeface="Arial" panose="020B0604020202020204" pitchFamily="34" charset="0"/>
                <a:ea typeface="Calibri" panose="020F0502020204030204" pitchFamily="34" charset="0"/>
                <a:cs typeface="Arial" panose="020B0604020202020204" pitchFamily="34" charset="0"/>
              </a:rPr>
              <a:t>BÀI 8: LÀM BIỂN BÁO GIAO THÔNG (TIẾT 1)</a:t>
            </a:r>
            <a:endParaRPr lang="en-US" sz="2800" b="1">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4FACED31-1A41-A944-ACEF-D3E5148461D5}"/>
              </a:ext>
            </a:extLst>
          </p:cNvPr>
          <p:cNvSpPr txBox="1"/>
          <p:nvPr/>
        </p:nvSpPr>
        <p:spPr>
          <a:xfrm flipH="1">
            <a:off x="3777673" y="6396335"/>
            <a:ext cx="4348065" cy="461665"/>
          </a:xfrm>
          <a:prstGeom prst="rect">
            <a:avLst/>
          </a:prstGeom>
          <a:noFill/>
        </p:spPr>
        <p:txBody>
          <a:bodyPr wrap="square" rtlCol="0">
            <a:spAutoFit/>
          </a:bodyPr>
          <a:lstStyle/>
          <a:p>
            <a:pPr algn="ctr"/>
            <a:r>
              <a:rPr lang="en-GB" sz="2400" b="1">
                <a:latin typeface="Times New Roman" panose="02020603050405020304" pitchFamily="18" charset="0"/>
                <a:cs typeface="Times New Roman" panose="02020603050405020304" pitchFamily="18" charset="0"/>
              </a:rPr>
              <a:t>GV</a:t>
            </a:r>
            <a:r>
              <a:rPr lang="en-GB" sz="2400" b="1" smtClean="0">
                <a:latin typeface="Times New Roman" panose="02020603050405020304" pitchFamily="18" charset="0"/>
                <a:cs typeface="Times New Roman" panose="02020603050405020304" pitchFamily="18" charset="0"/>
              </a:rPr>
              <a:t>: Nguyễn Thị Đông</a:t>
            </a:r>
            <a:endParaRPr lang="en-US" sz="2400" b="1">
              <a:latin typeface="Times New Roman" panose="02020603050405020304" pitchFamily="18" charset="0"/>
              <a:cs typeface="Times New Roman" panose="02020603050405020304" pitchFamily="18" charset="0"/>
            </a:endParaRPr>
          </a:p>
        </p:txBody>
      </p:sp>
      <p:sp>
        <p:nvSpPr>
          <p:cNvPr id="3" name="TextBox 2"/>
          <p:cNvSpPr txBox="1"/>
          <p:nvPr/>
        </p:nvSpPr>
        <p:spPr>
          <a:xfrm>
            <a:off x="923636" y="295564"/>
            <a:ext cx="10695709" cy="461665"/>
          </a:xfrm>
          <a:prstGeom prst="rect">
            <a:avLst/>
          </a:prstGeom>
          <a:noFill/>
        </p:spPr>
        <p:txBody>
          <a:bodyPr wrap="square" rtlCol="0">
            <a:spAutoFit/>
          </a:bodyPr>
          <a:lstStyle/>
          <a:p>
            <a:pPr algn="ctr"/>
            <a:r>
              <a:rPr lang="en-US" sz="2400" b="1" i="1" smtClean="0">
                <a:latin typeface="Times New Roman" panose="02020603050405020304" pitchFamily="18" charset="0"/>
                <a:cs typeface="Times New Roman" panose="02020603050405020304" pitchFamily="18" charset="0"/>
              </a:rPr>
              <a:t>Thứ………….ngày…… tháng …….nam 2024</a:t>
            </a:r>
            <a:endParaRPr lang="en-US" sz="2400" b="1" i="1">
              <a:latin typeface="Times New Roman" panose="02020603050405020304" pitchFamily="18" charset="0"/>
              <a:cs typeface="Times New Roman" panose="02020603050405020304" pitchFamily="18" charset="0"/>
            </a:endParaRPr>
          </a:p>
        </p:txBody>
      </p:sp>
      <p:sp>
        <p:nvSpPr>
          <p:cNvPr id="4" name="TextBox 3"/>
          <p:cNvSpPr txBox="1"/>
          <p:nvPr/>
        </p:nvSpPr>
        <p:spPr>
          <a:xfrm>
            <a:off x="3777673" y="887773"/>
            <a:ext cx="5200072" cy="523220"/>
          </a:xfrm>
          <a:prstGeom prst="rect">
            <a:avLst/>
          </a:prstGeom>
          <a:noFill/>
        </p:spPr>
        <p:txBody>
          <a:bodyPr wrap="square" rtlCol="0">
            <a:spAutoFit/>
          </a:bodyPr>
          <a:lstStyle/>
          <a:p>
            <a:pPr algn="ctr"/>
            <a:r>
              <a:rPr lang="en-US" sz="2800" b="1" u="sng" smtClean="0">
                <a:latin typeface="Times New Roman" panose="02020603050405020304" pitchFamily="18" charset="0"/>
                <a:cs typeface="Times New Roman" panose="02020603050405020304" pitchFamily="18" charset="0"/>
              </a:rPr>
              <a:t>CÔNG NGHỆ</a:t>
            </a:r>
            <a:endParaRPr lang="en-US" sz="2800" b="1" u="sng">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067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0B07BA-AD4E-4AFA-B9D1-E6B9BA92157C}"/>
              </a:ext>
            </a:extLst>
          </p:cNvPr>
          <p:cNvSpPr/>
          <p:nvPr/>
        </p:nvSpPr>
        <p:spPr>
          <a:xfrm>
            <a:off x="2395959" y="173620"/>
            <a:ext cx="7836061" cy="752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Hình dạng, ý nghĩa của các loại biển báo</a:t>
            </a:r>
            <a:endParaRPr lang="en-US" sz="2800">
              <a:latin typeface="Arial" panose="020B0604020202020204" pitchFamily="34" charset="0"/>
              <a:cs typeface="Arial" panose="020B0604020202020204" pitchFamily="34" charset="0"/>
            </a:endParaRPr>
          </a:p>
        </p:txBody>
      </p:sp>
      <p:graphicFrame>
        <p:nvGraphicFramePr>
          <p:cNvPr id="3" name="Table 3">
            <a:extLst>
              <a:ext uri="{FF2B5EF4-FFF2-40B4-BE49-F238E27FC236}">
                <a16:creationId xmlns:a16="http://schemas.microsoft.com/office/drawing/2014/main" id="{D907A20D-E895-963F-5ECB-9D5D976F8035}"/>
              </a:ext>
            </a:extLst>
          </p:cNvPr>
          <p:cNvGraphicFramePr>
            <a:graphicFrameLocks noGrp="1"/>
          </p:cNvGraphicFramePr>
          <p:nvPr>
            <p:extLst>
              <p:ext uri="{D42A27DB-BD31-4B8C-83A1-F6EECF244321}">
                <p14:modId xmlns:p14="http://schemas.microsoft.com/office/powerpoint/2010/main" val="2115663297"/>
              </p:ext>
            </p:extLst>
          </p:nvPr>
        </p:nvGraphicFramePr>
        <p:xfrm>
          <a:off x="544010" y="1574158"/>
          <a:ext cx="11308466" cy="5170411"/>
        </p:xfrm>
        <a:graphic>
          <a:graphicData uri="http://schemas.openxmlformats.org/drawingml/2006/table">
            <a:tbl>
              <a:tblPr firstRow="1" bandRow="1">
                <a:tableStyleId>{16D9F66E-5EB9-4882-86FB-DCBF35E3C3E4}</a:tableStyleId>
              </a:tblPr>
              <a:tblGrid>
                <a:gridCol w="5654233">
                  <a:extLst>
                    <a:ext uri="{9D8B030D-6E8A-4147-A177-3AD203B41FA5}">
                      <a16:colId xmlns:a16="http://schemas.microsoft.com/office/drawing/2014/main" val="1439147635"/>
                    </a:ext>
                  </a:extLst>
                </a:gridCol>
                <a:gridCol w="5654233">
                  <a:extLst>
                    <a:ext uri="{9D8B030D-6E8A-4147-A177-3AD203B41FA5}">
                      <a16:colId xmlns:a16="http://schemas.microsoft.com/office/drawing/2014/main" val="1924861869"/>
                    </a:ext>
                  </a:extLst>
                </a:gridCol>
              </a:tblGrid>
              <a:tr h="487775">
                <a:tc>
                  <a:txBody>
                    <a:bodyPr/>
                    <a:lstStyle/>
                    <a:p>
                      <a:pPr algn="ctr"/>
                      <a:r>
                        <a:rPr lang="en-GB" sz="2400">
                          <a:latin typeface="Arial" panose="020B0604020202020204" pitchFamily="34" charset="0"/>
                          <a:cs typeface="Arial" panose="020B0604020202020204" pitchFamily="34" charset="0"/>
                        </a:rPr>
                        <a:t>Nhóm biển báo</a:t>
                      </a:r>
                      <a:endParaRPr lang="en-US" sz="2400">
                        <a:latin typeface="Arial" panose="020B0604020202020204" pitchFamily="34" charset="0"/>
                        <a:cs typeface="Arial" panose="020B0604020202020204" pitchFamily="34" charset="0"/>
                      </a:endParaRPr>
                    </a:p>
                  </a:txBody>
                  <a:tcPr/>
                </a:tc>
                <a:tc>
                  <a:txBody>
                    <a:bodyPr/>
                    <a:lstStyle/>
                    <a:p>
                      <a:pPr algn="ctr"/>
                      <a:r>
                        <a:rPr lang="en-GB" sz="2400">
                          <a:latin typeface="Arial" panose="020B0604020202020204" pitchFamily="34" charset="0"/>
                          <a:cs typeface="Arial" panose="020B0604020202020204" pitchFamily="34" charset="0"/>
                        </a:rPr>
                        <a:t>Đặc điểm</a:t>
                      </a:r>
                      <a:endParaRPr lang="en-US" sz="2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49319641"/>
                  </a:ext>
                </a:extLst>
              </a:tr>
              <a:tr h="1268214">
                <a:tc>
                  <a:txBody>
                    <a:bodyPr/>
                    <a:lstStyle/>
                    <a:p>
                      <a:r>
                        <a:rPr lang="en-GB" sz="2400">
                          <a:latin typeface="Arial" panose="020B0604020202020204" pitchFamily="34" charset="0"/>
                          <a:cs typeface="Arial" panose="020B0604020202020204" pitchFamily="34" charset="0"/>
                        </a:rPr>
                        <a:t>Nhóm biển báo cấm</a:t>
                      </a:r>
                      <a:endParaRPr lang="en-US" sz="2400">
                        <a:latin typeface="Arial" panose="020B0604020202020204" pitchFamily="34" charset="0"/>
                        <a:cs typeface="Arial" panose="020B0604020202020204" pitchFamily="34" charset="0"/>
                      </a:endParaRPr>
                    </a:p>
                  </a:txBody>
                  <a:tcPr/>
                </a:tc>
                <a:tc>
                  <a:txBody>
                    <a:bodyPr/>
                    <a:lstStyle/>
                    <a:p>
                      <a:r>
                        <a:rPr lang="en-GB" sz="2400">
                          <a:latin typeface="Arial" panose="020B0604020202020204" pitchFamily="34" charset="0"/>
                          <a:cs typeface="Arial" panose="020B0604020202020204" pitchFamily="34" charset="0"/>
                        </a:rPr>
                        <a:t>Có hình dạng tròn, viền đỏ, nền trắng, trên nền có hình vẽ màu đen</a:t>
                      </a:r>
                      <a:endParaRPr lang="en-US" sz="2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38930769"/>
                  </a:ext>
                </a:extLst>
              </a:tr>
              <a:tr h="1268214">
                <a:tc>
                  <a:txBody>
                    <a:bodyPr/>
                    <a:lstStyle/>
                    <a:p>
                      <a:r>
                        <a:rPr lang="en-GB" sz="2400">
                          <a:latin typeface="Arial" panose="020B0604020202020204" pitchFamily="34" charset="0"/>
                          <a:cs typeface="Arial" panose="020B0604020202020204" pitchFamily="34" charset="0"/>
                        </a:rPr>
                        <a:t>Nhóm biển báo nguy hiểm</a:t>
                      </a:r>
                      <a:endParaRPr lang="en-US" sz="2400">
                        <a:latin typeface="Arial" panose="020B0604020202020204" pitchFamily="34" charset="0"/>
                        <a:cs typeface="Arial" panose="020B0604020202020204" pitchFamily="34" charset="0"/>
                      </a:endParaRPr>
                    </a:p>
                  </a:txBody>
                  <a:tcPr/>
                </a:tc>
                <a:tc>
                  <a:txBody>
                    <a:bodyPr/>
                    <a:lstStyle/>
                    <a:p>
                      <a:r>
                        <a:rPr lang="en-GB" sz="2400">
                          <a:latin typeface="Arial" panose="020B0604020202020204" pitchFamily="34" charset="0"/>
                          <a:cs typeface="Arial" panose="020B0604020202020204" pitchFamily="34" charset="0"/>
                        </a:rPr>
                        <a:t>Có hình tam giác đều, viền đỏ, nền vàng, trên nền có hình vẽ màu đen</a:t>
                      </a:r>
                      <a:endParaRPr lang="en-US" sz="2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79036530"/>
                  </a:ext>
                </a:extLst>
              </a:tr>
              <a:tr h="877994">
                <a:tc>
                  <a:txBody>
                    <a:bodyPr/>
                    <a:lstStyle/>
                    <a:p>
                      <a:r>
                        <a:rPr lang="en-GB" sz="2400">
                          <a:latin typeface="Arial" panose="020B0604020202020204" pitchFamily="34" charset="0"/>
                          <a:cs typeface="Arial" panose="020B0604020202020204" pitchFamily="34" charset="0"/>
                        </a:rPr>
                        <a:t>Nhóm biển báo hiệu lệnh</a:t>
                      </a:r>
                      <a:endParaRPr lang="en-US" sz="2400">
                        <a:latin typeface="Arial" panose="020B0604020202020204" pitchFamily="34" charset="0"/>
                        <a:cs typeface="Arial" panose="020B0604020202020204" pitchFamily="34" charset="0"/>
                      </a:endParaRPr>
                    </a:p>
                  </a:txBody>
                  <a:tcPr/>
                </a:tc>
                <a:tc>
                  <a:txBody>
                    <a:bodyPr/>
                    <a:lstStyle/>
                    <a:p>
                      <a:r>
                        <a:rPr lang="en-GB" sz="2400">
                          <a:latin typeface="Arial" panose="020B0604020202020204" pitchFamily="34" charset="0"/>
                          <a:cs typeface="Arial" panose="020B0604020202020204" pitchFamily="34" charset="0"/>
                        </a:rPr>
                        <a:t>Có hình dạng tròn, nền xanh, trên nền có hình vẽ màu trắng</a:t>
                      </a:r>
                      <a:endParaRPr lang="en-US" sz="2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68369816"/>
                  </a:ext>
                </a:extLst>
              </a:tr>
              <a:tr h="1268214">
                <a:tc>
                  <a:txBody>
                    <a:bodyPr/>
                    <a:lstStyle/>
                    <a:p>
                      <a:r>
                        <a:rPr lang="en-GB" sz="2400">
                          <a:latin typeface="Arial" panose="020B0604020202020204" pitchFamily="34" charset="0"/>
                          <a:cs typeface="Arial" panose="020B0604020202020204" pitchFamily="34" charset="0"/>
                        </a:rPr>
                        <a:t>Nhóm biển báo chỉ dẫn</a:t>
                      </a:r>
                      <a:endParaRPr lang="en-US" sz="2400">
                        <a:latin typeface="Arial" panose="020B0604020202020204" pitchFamily="34" charset="0"/>
                        <a:cs typeface="Arial" panose="020B0604020202020204" pitchFamily="34" charset="0"/>
                      </a:endParaRPr>
                    </a:p>
                  </a:txBody>
                  <a:tcPr/>
                </a:tc>
                <a:tc>
                  <a:txBody>
                    <a:bodyPr/>
                    <a:lstStyle/>
                    <a:p>
                      <a:r>
                        <a:rPr lang="en-GB" sz="2400">
                          <a:latin typeface="Arial" panose="020B0604020202020204" pitchFamily="34" charset="0"/>
                          <a:cs typeface="Arial" panose="020B0604020202020204" pitchFamily="34" charset="0"/>
                        </a:rPr>
                        <a:t>Có hình dạng vuông hoặc hình chữ nhật, nền xanh, trên nền có hình vẽ màu trắng</a:t>
                      </a:r>
                      <a:endParaRPr lang="en-US" sz="2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69014955"/>
                  </a:ext>
                </a:extLst>
              </a:tr>
            </a:tbl>
          </a:graphicData>
        </a:graphic>
      </p:graphicFrame>
    </p:spTree>
    <p:extLst>
      <p:ext uri="{BB962C8B-B14F-4D97-AF65-F5344CB8AC3E}">
        <p14:creationId xmlns:p14="http://schemas.microsoft.com/office/powerpoint/2010/main" val="230475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
            <a:extLst>
              <a:ext uri="{FF2B5EF4-FFF2-40B4-BE49-F238E27FC236}">
                <a16:creationId xmlns:a16="http://schemas.microsoft.com/office/drawing/2014/main" id="{A407EE41-C6FA-2AA3-A666-CD0F7461A4B5}"/>
              </a:ext>
            </a:extLst>
          </p:cNvPr>
          <p:cNvPicPr>
            <a:picLocks noChangeAspect="1"/>
          </p:cNvPicPr>
          <p:nvPr/>
        </p:nvPicPr>
        <p:blipFill>
          <a:blip r:embed="rId2"/>
          <a:srcRect/>
          <a:stretch>
            <a:fillRect/>
          </a:stretch>
        </p:blipFill>
        <p:spPr>
          <a:xfrm>
            <a:off x="4838873" y="4980605"/>
            <a:ext cx="3991701" cy="1776307"/>
          </a:xfrm>
          <a:prstGeom prst="rect">
            <a:avLst/>
          </a:prstGeom>
        </p:spPr>
      </p:pic>
      <p:grpSp>
        <p:nvGrpSpPr>
          <p:cNvPr id="6" name="Group 5">
            <a:extLst>
              <a:ext uri="{FF2B5EF4-FFF2-40B4-BE49-F238E27FC236}">
                <a16:creationId xmlns:a16="http://schemas.microsoft.com/office/drawing/2014/main" id="{D67DF072-675C-87AB-B4A8-F960E5DF0BA7}"/>
              </a:ext>
            </a:extLst>
          </p:cNvPr>
          <p:cNvGrpSpPr/>
          <p:nvPr/>
        </p:nvGrpSpPr>
        <p:grpSpPr>
          <a:xfrm>
            <a:off x="1776242" y="993906"/>
            <a:ext cx="7054332" cy="3762310"/>
            <a:chOff x="-494911" y="426746"/>
            <a:chExt cx="7054332" cy="3762310"/>
          </a:xfrm>
        </p:grpSpPr>
        <p:pic>
          <p:nvPicPr>
            <p:cNvPr id="7" name="Picture 4" descr="Khung ảnh đám Mây Clip nghệ thuật - dễ thương khung hình png tải về - Miễn  phí trong suốt Màu Xanh png Tải về.">
              <a:extLst>
                <a:ext uri="{FF2B5EF4-FFF2-40B4-BE49-F238E27FC236}">
                  <a16:creationId xmlns:a16="http://schemas.microsoft.com/office/drawing/2014/main" id="{AC1F6FC2-EB94-77B4-7ACF-24D97633C4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10000" r="90000">
                          <a14:foregroundMark x1="21333" y1="20417" x2="39111" y2="6667"/>
                          <a14:foregroundMark x1="45444" y1="5208" x2="53667" y2="2500"/>
                          <a14:foregroundMark x1="63111" y1="3542" x2="79444" y2="23750"/>
                          <a14:foregroundMark x1="79444" y1="23750" x2="87333" y2="46458"/>
                          <a14:foregroundMark x1="87333" y1="46458" x2="84444" y2="62500"/>
                          <a14:foregroundMark x1="84444" y1="62500" x2="63667" y2="83750"/>
                          <a14:foregroundMark x1="63667" y1="83750" x2="57333" y2="81250"/>
                          <a14:foregroundMark x1="57333" y1="81250" x2="41000" y2="88542"/>
                          <a14:foregroundMark x1="41000" y1="88542" x2="35222" y2="87708"/>
                          <a14:foregroundMark x1="35222" y1="87708" x2="35222" y2="85208"/>
                          <a14:foregroundMark x1="49333" y1="23750" x2="44556" y2="42708"/>
                          <a14:foregroundMark x1="44556" y1="42708" x2="70556" y2="62917"/>
                          <a14:foregroundMark x1="70556" y1="62917" x2="43444" y2="59167"/>
                          <a14:foregroundMark x1="43444" y1="59167" x2="36000" y2="33542"/>
                          <a14:foregroundMark x1="36000" y1="33542" x2="38000" y2="49375"/>
                          <a14:foregroundMark x1="38000" y1="49375" x2="38111" y2="48333"/>
                          <a14:foregroundMark x1="53667" y1="22708" x2="47556" y2="17917"/>
                          <a14:foregroundMark x1="47556" y1="17917" x2="27333" y2="27500"/>
                          <a14:foregroundMark x1="27333" y1="27500" x2="34222" y2="62083"/>
                          <a14:foregroundMark x1="34222" y1="62083" x2="77667" y2="64167"/>
                          <a14:foregroundMark x1="77667" y1="64167" x2="81778" y2="42917"/>
                          <a14:foregroundMark x1="81778" y1="42917" x2="71556" y2="25833"/>
                          <a14:foregroundMark x1="71556" y1="25833" x2="48556" y2="13125"/>
                          <a14:foregroundMark x1="48556" y1="13125" x2="47889" y2="13542"/>
                          <a14:foregroundMark x1="22444" y1="32083" x2="20667" y2="51458"/>
                          <a14:foregroundMark x1="20667" y1="51458" x2="20667" y2="52292"/>
                        </a14:backgroundRemoval>
                      </a14:imgEffect>
                    </a14:imgLayer>
                  </a14:imgProps>
                </a:ext>
                <a:ext uri="{28A0092B-C50C-407E-A947-70E740481C1C}">
                  <a14:useLocalDpi xmlns:a14="http://schemas.microsoft.com/office/drawing/2010/main" val="0"/>
                </a:ext>
              </a:extLst>
            </a:blip>
            <a:srcRect/>
            <a:stretch>
              <a:fillRect/>
            </a:stretch>
          </p:blipFill>
          <p:spPr bwMode="auto">
            <a:xfrm>
              <a:off x="-494911" y="426746"/>
              <a:ext cx="7054332" cy="37623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C145271-7BB3-5639-3746-8D0A1B81512D}"/>
                </a:ext>
              </a:extLst>
            </p:cNvPr>
            <p:cNvSpPr txBox="1"/>
            <p:nvPr/>
          </p:nvSpPr>
          <p:spPr>
            <a:xfrm>
              <a:off x="830424" y="1619160"/>
              <a:ext cx="4562669" cy="461665"/>
            </a:xfrm>
            <a:prstGeom prst="rect">
              <a:avLst/>
            </a:prstGeom>
            <a:noFill/>
          </p:spPr>
          <p:txBody>
            <a:bodyPr wrap="square" rtlCol="0">
              <a:spAutoFit/>
            </a:bodyPr>
            <a:lstStyle/>
            <a:p>
              <a:pPr algn="ctr"/>
              <a:r>
                <a:rPr lang="en-GB" sz="2400">
                  <a:latin typeface="Arial" panose="020B0604020202020204" pitchFamily="34" charset="0"/>
                  <a:cs typeface="Arial" panose="020B0604020202020204" pitchFamily="34" charset="0"/>
                </a:rPr>
                <a:t>Trò chơi: Ai nhanh ai đúng</a:t>
              </a:r>
              <a:endParaRPr lang="en-US" sz="2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1549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CBBBFC-39A4-87BA-6094-7EBD13DE0862}"/>
              </a:ext>
            </a:extLst>
          </p:cNvPr>
          <p:cNvPicPr>
            <a:picLocks noChangeAspect="1"/>
          </p:cNvPicPr>
          <p:nvPr/>
        </p:nvPicPr>
        <p:blipFill>
          <a:blip r:embed="rId2"/>
          <a:stretch>
            <a:fillRect/>
          </a:stretch>
        </p:blipFill>
        <p:spPr>
          <a:xfrm>
            <a:off x="452582" y="1267797"/>
            <a:ext cx="10935854" cy="5123767"/>
          </a:xfrm>
          <a:prstGeom prst="rect">
            <a:avLst/>
          </a:prstGeom>
        </p:spPr>
      </p:pic>
      <p:sp>
        <p:nvSpPr>
          <p:cNvPr id="11" name="TextBox 10">
            <a:extLst>
              <a:ext uri="{FF2B5EF4-FFF2-40B4-BE49-F238E27FC236}">
                <a16:creationId xmlns:a16="http://schemas.microsoft.com/office/drawing/2014/main" id="{711EDD87-C69A-8F2E-46DE-E8F776EB84B5}"/>
              </a:ext>
            </a:extLst>
          </p:cNvPr>
          <p:cNvSpPr txBox="1"/>
          <p:nvPr/>
        </p:nvSpPr>
        <p:spPr>
          <a:xfrm>
            <a:off x="775855" y="161526"/>
            <a:ext cx="929412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3200">
                <a:latin typeface="Arial" panose="020B0604020202020204" pitchFamily="34" charset="0"/>
                <a:cs typeface="Arial" panose="020B0604020202020204" pitchFamily="34" charset="0"/>
              </a:rPr>
              <a:t>Em hãy ghép đúng biển báo với nhóm của chúng</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272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CBBBFC-39A4-87BA-6094-7EBD13DE0862}"/>
              </a:ext>
            </a:extLst>
          </p:cNvPr>
          <p:cNvPicPr>
            <a:picLocks noChangeAspect="1"/>
          </p:cNvPicPr>
          <p:nvPr/>
        </p:nvPicPr>
        <p:blipFill>
          <a:blip r:embed="rId2"/>
          <a:stretch>
            <a:fillRect/>
          </a:stretch>
        </p:blipFill>
        <p:spPr>
          <a:xfrm>
            <a:off x="249382" y="1600306"/>
            <a:ext cx="11684000" cy="4634503"/>
          </a:xfrm>
          <a:prstGeom prst="rect">
            <a:avLst/>
          </a:prstGeom>
        </p:spPr>
      </p:pic>
      <p:sp>
        <p:nvSpPr>
          <p:cNvPr id="11" name="TextBox 10">
            <a:extLst>
              <a:ext uri="{FF2B5EF4-FFF2-40B4-BE49-F238E27FC236}">
                <a16:creationId xmlns:a16="http://schemas.microsoft.com/office/drawing/2014/main" id="{711EDD87-C69A-8F2E-46DE-E8F776EB84B5}"/>
              </a:ext>
            </a:extLst>
          </p:cNvPr>
          <p:cNvSpPr txBox="1"/>
          <p:nvPr/>
        </p:nvSpPr>
        <p:spPr>
          <a:xfrm>
            <a:off x="2615879" y="161526"/>
            <a:ext cx="7454096"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3200">
                <a:latin typeface="Arial" panose="020B0604020202020204" pitchFamily="34" charset="0"/>
                <a:cs typeface="Arial" panose="020B0604020202020204" pitchFamily="34" charset="0"/>
              </a:rPr>
              <a:t>Đáp án</a:t>
            </a:r>
            <a:endParaRPr lang="en-US" sz="3200">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9AEB1AEB-7885-03F5-3E04-5CCCB469BA11}"/>
              </a:ext>
            </a:extLst>
          </p:cNvPr>
          <p:cNvSpPr/>
          <p:nvPr/>
        </p:nvSpPr>
        <p:spPr>
          <a:xfrm>
            <a:off x="2534856" y="5702373"/>
            <a:ext cx="567159" cy="5324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4</a:t>
            </a:r>
            <a:endParaRPr lang="en-US"/>
          </a:p>
        </p:txBody>
      </p:sp>
      <p:sp>
        <p:nvSpPr>
          <p:cNvPr id="5" name="Oval 4">
            <a:extLst>
              <a:ext uri="{FF2B5EF4-FFF2-40B4-BE49-F238E27FC236}">
                <a16:creationId xmlns:a16="http://schemas.microsoft.com/office/drawing/2014/main" id="{D393AEBE-4161-D425-BA65-2EB8F2989A49}"/>
              </a:ext>
            </a:extLst>
          </p:cNvPr>
          <p:cNvSpPr/>
          <p:nvPr/>
        </p:nvSpPr>
        <p:spPr>
          <a:xfrm>
            <a:off x="4816997" y="5702373"/>
            <a:ext cx="567159" cy="5324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3</a:t>
            </a:r>
            <a:endParaRPr lang="en-US"/>
          </a:p>
        </p:txBody>
      </p:sp>
      <p:sp>
        <p:nvSpPr>
          <p:cNvPr id="6" name="Oval 5">
            <a:extLst>
              <a:ext uri="{FF2B5EF4-FFF2-40B4-BE49-F238E27FC236}">
                <a16:creationId xmlns:a16="http://schemas.microsoft.com/office/drawing/2014/main" id="{00B067CC-AF3E-C544-B417-C8704E40D7AE}"/>
              </a:ext>
            </a:extLst>
          </p:cNvPr>
          <p:cNvSpPr/>
          <p:nvPr/>
        </p:nvSpPr>
        <p:spPr>
          <a:xfrm>
            <a:off x="7099138" y="5702373"/>
            <a:ext cx="567159" cy="5324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2</a:t>
            </a:r>
            <a:endParaRPr lang="en-US"/>
          </a:p>
        </p:txBody>
      </p:sp>
      <p:sp>
        <p:nvSpPr>
          <p:cNvPr id="7" name="Oval 6">
            <a:extLst>
              <a:ext uri="{FF2B5EF4-FFF2-40B4-BE49-F238E27FC236}">
                <a16:creationId xmlns:a16="http://schemas.microsoft.com/office/drawing/2014/main" id="{8DC115B0-4964-49E9-9A82-4AFB4B76C726}"/>
              </a:ext>
            </a:extLst>
          </p:cNvPr>
          <p:cNvSpPr/>
          <p:nvPr/>
        </p:nvSpPr>
        <p:spPr>
          <a:xfrm>
            <a:off x="9381279" y="5702373"/>
            <a:ext cx="567159" cy="5324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a:t>
            </a:r>
            <a:endParaRPr lang="en-US"/>
          </a:p>
        </p:txBody>
      </p:sp>
    </p:spTree>
    <p:extLst>
      <p:ext uri="{BB962C8B-B14F-4D97-AF65-F5344CB8AC3E}">
        <p14:creationId xmlns:p14="http://schemas.microsoft.com/office/powerpoint/2010/main" val="210333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67DF072-675C-87AB-B4A8-F960E5DF0BA7}"/>
              </a:ext>
            </a:extLst>
          </p:cNvPr>
          <p:cNvGrpSpPr/>
          <p:nvPr/>
        </p:nvGrpSpPr>
        <p:grpSpPr>
          <a:xfrm>
            <a:off x="1776242" y="993906"/>
            <a:ext cx="7054332" cy="3762310"/>
            <a:chOff x="-494911" y="426746"/>
            <a:chExt cx="7054332" cy="3762310"/>
          </a:xfrm>
        </p:grpSpPr>
        <p:pic>
          <p:nvPicPr>
            <p:cNvPr id="7" name="Picture 4" descr="Khung ảnh đám Mây Clip nghệ thuật - dễ thương khung hình png tải về - Miễn  phí trong suốt Màu Xanh png Tải về.">
              <a:extLst>
                <a:ext uri="{FF2B5EF4-FFF2-40B4-BE49-F238E27FC236}">
                  <a16:creationId xmlns:a16="http://schemas.microsoft.com/office/drawing/2014/main" id="{AC1F6FC2-EB94-77B4-7ACF-24D97633C4B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00" b="90000" l="10000" r="90000">
                          <a14:foregroundMark x1="21333" y1="20417" x2="39111" y2="6667"/>
                          <a14:foregroundMark x1="45444" y1="5208" x2="53667" y2="2500"/>
                          <a14:foregroundMark x1="63111" y1="3542" x2="79444" y2="23750"/>
                          <a14:foregroundMark x1="79444" y1="23750" x2="87333" y2="46458"/>
                          <a14:foregroundMark x1="87333" y1="46458" x2="84444" y2="62500"/>
                          <a14:foregroundMark x1="84444" y1="62500" x2="63667" y2="83750"/>
                          <a14:foregroundMark x1="63667" y1="83750" x2="57333" y2="81250"/>
                          <a14:foregroundMark x1="57333" y1="81250" x2="41000" y2="88542"/>
                          <a14:foregroundMark x1="41000" y1="88542" x2="35222" y2="87708"/>
                          <a14:foregroundMark x1="35222" y1="87708" x2="35222" y2="85208"/>
                          <a14:foregroundMark x1="49333" y1="23750" x2="44556" y2="42708"/>
                          <a14:foregroundMark x1="44556" y1="42708" x2="70556" y2="62917"/>
                          <a14:foregroundMark x1="70556" y1="62917" x2="43444" y2="59167"/>
                          <a14:foregroundMark x1="43444" y1="59167" x2="36000" y2="33542"/>
                          <a14:foregroundMark x1="36000" y1="33542" x2="38000" y2="49375"/>
                          <a14:foregroundMark x1="38000" y1="49375" x2="38111" y2="48333"/>
                          <a14:foregroundMark x1="53667" y1="22708" x2="47556" y2="17917"/>
                          <a14:foregroundMark x1="47556" y1="17917" x2="27333" y2="27500"/>
                          <a14:foregroundMark x1="27333" y1="27500" x2="34222" y2="62083"/>
                          <a14:foregroundMark x1="34222" y1="62083" x2="77667" y2="64167"/>
                          <a14:foregroundMark x1="77667" y1="64167" x2="81778" y2="42917"/>
                          <a14:foregroundMark x1="81778" y1="42917" x2="71556" y2="25833"/>
                          <a14:foregroundMark x1="71556" y1="25833" x2="48556" y2="13125"/>
                          <a14:foregroundMark x1="48556" y1="13125" x2="47889" y2="13542"/>
                          <a14:foregroundMark x1="22444" y1="32083" x2="20667" y2="51458"/>
                          <a14:foregroundMark x1="20667" y1="51458" x2="20667" y2="52292"/>
                        </a14:backgroundRemoval>
                      </a14:imgEffect>
                    </a14:imgLayer>
                  </a14:imgProps>
                </a:ext>
                <a:ext uri="{28A0092B-C50C-407E-A947-70E740481C1C}">
                  <a14:useLocalDpi xmlns:a14="http://schemas.microsoft.com/office/drawing/2010/main" val="0"/>
                </a:ext>
              </a:extLst>
            </a:blip>
            <a:srcRect/>
            <a:stretch>
              <a:fillRect/>
            </a:stretch>
          </p:blipFill>
          <p:spPr bwMode="auto">
            <a:xfrm>
              <a:off x="-494911" y="426746"/>
              <a:ext cx="7054332" cy="37623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C145271-7BB3-5639-3746-8D0A1B81512D}"/>
                </a:ext>
              </a:extLst>
            </p:cNvPr>
            <p:cNvSpPr txBox="1"/>
            <p:nvPr/>
          </p:nvSpPr>
          <p:spPr>
            <a:xfrm>
              <a:off x="830424" y="1619160"/>
              <a:ext cx="4562669" cy="1077218"/>
            </a:xfrm>
            <a:prstGeom prst="rect">
              <a:avLst/>
            </a:prstGeom>
            <a:noFill/>
          </p:spPr>
          <p:txBody>
            <a:bodyPr wrap="square" rtlCol="0">
              <a:spAutoFit/>
            </a:bodyPr>
            <a:lstStyle/>
            <a:p>
              <a:pPr algn="ctr"/>
              <a:r>
                <a:rPr lang="en-GB" sz="3200">
                  <a:latin typeface="Arial" panose="020B0604020202020204" pitchFamily="34" charset="0"/>
                  <a:cs typeface="Arial" panose="020B0604020202020204" pitchFamily="34" charset="0"/>
                </a:rPr>
                <a:t>Trò chơi: Em là diễn viên nhí</a:t>
              </a:r>
              <a:endParaRPr lang="en-US" sz="3200">
                <a:latin typeface="Arial" panose="020B0604020202020204" pitchFamily="34" charset="0"/>
                <a:cs typeface="Arial" panose="020B0604020202020204" pitchFamily="34" charset="0"/>
              </a:endParaRPr>
            </a:p>
          </p:txBody>
        </p:sp>
      </p:grpSp>
      <p:pic>
        <p:nvPicPr>
          <p:cNvPr id="4" name="Graphic 3" descr="A bicycle">
            <a:extLst>
              <a:ext uri="{FF2B5EF4-FFF2-40B4-BE49-F238E27FC236}">
                <a16:creationId xmlns:a16="http://schemas.microsoft.com/office/drawing/2014/main" id="{7AADC24A-A572-413B-9761-1DBB31D453B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623122" y="4139603"/>
            <a:ext cx="3618053" cy="3618053"/>
          </a:xfrm>
          <a:prstGeom prst="rect">
            <a:avLst/>
          </a:prstGeom>
        </p:spPr>
      </p:pic>
    </p:spTree>
    <p:extLst>
      <p:ext uri="{BB962C8B-B14F-4D97-AF65-F5344CB8AC3E}">
        <p14:creationId xmlns:p14="http://schemas.microsoft.com/office/powerpoint/2010/main" val="317682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11B12C-AD19-65A3-8D19-847CC4684183}"/>
              </a:ext>
            </a:extLst>
          </p:cNvPr>
          <p:cNvSpPr txBox="1"/>
          <p:nvPr/>
        </p:nvSpPr>
        <p:spPr>
          <a:xfrm>
            <a:off x="1537505" y="243537"/>
            <a:ext cx="9116991"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 hãy hóa thân thành các nhân vật: Chú công an, Chi, Bố để xử lý tình huống sau:</a:t>
            </a:r>
            <a:endParaRPr lang="en-US" sz="2400">
              <a:effectLst/>
              <a:latin typeface="Arial" panose="020B0604020202020204" pitchFamily="34" charset="0"/>
              <a:ea typeface="Times New Roman" panose="02020603050405020304" pitchFamily="18" charset="0"/>
              <a:cs typeface="Arial" panose="020B0604020202020204" pitchFamily="34" charset="0"/>
            </a:endParaRPr>
          </a:p>
          <a:p>
            <a:pPr algn="ctr"/>
            <a:endParaRPr lang="en-US" sz="240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762F62EB-8CE3-7A16-3026-D217D75587E1}"/>
              </a:ext>
            </a:extLst>
          </p:cNvPr>
          <p:cNvGrpSpPr/>
          <p:nvPr/>
        </p:nvGrpSpPr>
        <p:grpSpPr>
          <a:xfrm>
            <a:off x="1283762" y="1443866"/>
            <a:ext cx="9299614" cy="2808677"/>
            <a:chOff x="1354882" y="1731181"/>
            <a:chExt cx="9299614" cy="2808677"/>
          </a:xfrm>
        </p:grpSpPr>
        <p:sp>
          <p:nvSpPr>
            <p:cNvPr id="13" name="TextBox 12">
              <a:extLst>
                <a:ext uri="{FF2B5EF4-FFF2-40B4-BE49-F238E27FC236}">
                  <a16:creationId xmlns:a16="http://schemas.microsoft.com/office/drawing/2014/main" id="{56BAA773-73C1-D1E4-48CF-423CECA9CDBB}"/>
                </a:ext>
              </a:extLst>
            </p:cNvPr>
            <p:cNvSpPr txBox="1"/>
            <p:nvPr/>
          </p:nvSpPr>
          <p:spPr>
            <a:xfrm>
              <a:off x="1840374" y="2022222"/>
              <a:ext cx="8814122" cy="2466316"/>
            </a:xfrm>
            <a:prstGeom prst="rect">
              <a:avLst/>
            </a:prstGeom>
            <a:noFill/>
          </p:spPr>
          <p:txBody>
            <a:bodyPr wrap="square">
              <a:spAutoFit/>
            </a:bodyPr>
            <a:lstStyle/>
            <a:p>
              <a:pPr algn="just">
                <a:lnSpc>
                  <a:spcPct val="112000"/>
                </a:lnSpc>
                <a:spcBef>
                  <a:spcPts val="600"/>
                </a:spcBef>
              </a:pPr>
              <a:r>
                <a:rPr lang="en-US" sz="2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Tình huống</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“Như mọi ngày, Chi được bố đèo đi học. Hôm nay vì ngủ quên nên Chi đi học muộn. Bố và Chi nhanh chóng đến trường cho kịp giờ. Gần đến nơi mà còn 2s nữa đèn sẽ nhảy sang màu đỏ, thế là bố Chi cố vượt nhưng không may bị chú công an giữ lại”. </a:t>
              </a:r>
            </a:p>
          </p:txBody>
        </p:sp>
        <p:pic>
          <p:nvPicPr>
            <p:cNvPr id="3074" name="Picture 2" descr="Dấu ngoặc kép Biểu tượng máy tính Biểu đồ Vector có thể mở rộng - Báo png  tải về - Miễn phí trong suốt Logo png Tải về.">
              <a:extLst>
                <a:ext uri="{FF2B5EF4-FFF2-40B4-BE49-F238E27FC236}">
                  <a16:creationId xmlns:a16="http://schemas.microsoft.com/office/drawing/2014/main" id="{D9E1E1CF-E1CE-5622-8B11-31C6C15135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96053" l="2444" r="93000">
                          <a14:foregroundMark x1="35222" y1="16447" x2="12000" y2="83289"/>
                          <a14:foregroundMark x1="12000" y1="83289" x2="17667" y2="59605"/>
                          <a14:foregroundMark x1="86444" y1="13289" x2="60333" y2="78553"/>
                          <a14:foregroundMark x1="60333" y1="78553" x2="66222" y2="58026"/>
                          <a14:foregroundMark x1="93222" y1="10000" x2="75667" y2="11711"/>
                          <a14:foregroundMark x1="64889" y1="56447" x2="77000" y2="56447"/>
                          <a14:foregroundMark x1="42000" y1="10526" x2="19556" y2="29079"/>
                          <a14:foregroundMark x1="19556" y1="29079" x2="10667" y2="42763"/>
                          <a14:foregroundMark x1="10667" y1="42763" x2="8444" y2="75789"/>
                          <a14:foregroundMark x1="8444" y1="75789" x2="26111" y2="87500"/>
                          <a14:foregroundMark x1="26111" y1="87500" x2="33778" y2="63026"/>
                          <a14:foregroundMark x1="33778" y1="63026" x2="21444" y2="49079"/>
                          <a14:foregroundMark x1="42667" y1="4211" x2="44222" y2="12763"/>
                          <a14:foregroundMark x1="5667" y1="52105" x2="3778" y2="75658"/>
                          <a14:foregroundMark x1="3778" y1="75658" x2="10444" y2="92500"/>
                          <a14:foregroundMark x1="10444" y1="92500" x2="34667" y2="96053"/>
                          <a14:foregroundMark x1="34667" y1="96053" x2="38667" y2="70789"/>
                          <a14:foregroundMark x1="38667" y1="70789" x2="37667" y2="66711"/>
                          <a14:foregroundMark x1="5111" y1="60395" x2="2444" y2="78289"/>
                          <a14:foregroundMark x1="2444" y1="78289" x2="2889" y2="79079"/>
                        </a14:backgroundRemoval>
                      </a14:imgEffect>
                    </a14:imgLayer>
                  </a14:imgProps>
                </a:ext>
                <a:ext uri="{28A0092B-C50C-407E-A947-70E740481C1C}">
                  <a14:useLocalDpi xmlns:a14="http://schemas.microsoft.com/office/drawing/2010/main" val="0"/>
                </a:ext>
              </a:extLst>
            </a:blip>
            <a:srcRect/>
            <a:stretch>
              <a:fillRect/>
            </a:stretch>
          </p:blipFill>
          <p:spPr bwMode="auto">
            <a:xfrm>
              <a:off x="1354882" y="1731181"/>
              <a:ext cx="689336" cy="5820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ấu ngoặc kép Biểu tượng máy tính Biểu đồ Vector có thể mở rộng - Báo png  tải về - Miễn phí trong suốt Logo png Tải về.">
              <a:extLst>
                <a:ext uri="{FF2B5EF4-FFF2-40B4-BE49-F238E27FC236}">
                  <a16:creationId xmlns:a16="http://schemas.microsoft.com/office/drawing/2014/main" id="{5B2264AC-629D-25F3-5653-6117BDD04D7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96053" l="2444" r="93000">
                          <a14:foregroundMark x1="35222" y1="16447" x2="12000" y2="83289"/>
                          <a14:foregroundMark x1="12000" y1="83289" x2="17667" y2="59605"/>
                          <a14:foregroundMark x1="86444" y1="13289" x2="60333" y2="78553"/>
                          <a14:foregroundMark x1="60333" y1="78553" x2="66222" y2="58026"/>
                          <a14:foregroundMark x1="93222" y1="10000" x2="75667" y2="11711"/>
                          <a14:foregroundMark x1="64889" y1="56447" x2="77000" y2="56447"/>
                          <a14:foregroundMark x1="42000" y1="10526" x2="19556" y2="29079"/>
                          <a14:foregroundMark x1="19556" y1="29079" x2="10667" y2="42763"/>
                          <a14:foregroundMark x1="10667" y1="42763" x2="8444" y2="75789"/>
                          <a14:foregroundMark x1="8444" y1="75789" x2="26111" y2="87500"/>
                          <a14:foregroundMark x1="26111" y1="87500" x2="33778" y2="63026"/>
                          <a14:foregroundMark x1="33778" y1="63026" x2="21444" y2="49079"/>
                          <a14:foregroundMark x1="42667" y1="4211" x2="44222" y2="12763"/>
                          <a14:foregroundMark x1="5667" y1="52105" x2="3778" y2="75658"/>
                          <a14:foregroundMark x1="3778" y1="75658" x2="10444" y2="92500"/>
                          <a14:foregroundMark x1="10444" y1="92500" x2="34667" y2="96053"/>
                          <a14:foregroundMark x1="34667" y1="96053" x2="38667" y2="70789"/>
                          <a14:foregroundMark x1="38667" y1="70789" x2="37667" y2="66711"/>
                          <a14:foregroundMark x1="5111" y1="60395" x2="2444" y2="78289"/>
                          <a14:foregroundMark x1="2444" y1="78289" x2="2889" y2="79079"/>
                        </a14:backgroundRemoval>
                      </a14:imgEffect>
                    </a14:imgLayer>
                  </a14:imgProps>
                </a:ext>
                <a:ext uri="{28A0092B-C50C-407E-A947-70E740481C1C}">
                  <a14:useLocalDpi xmlns:a14="http://schemas.microsoft.com/office/drawing/2010/main" val="0"/>
                </a:ext>
              </a:extLst>
            </a:blip>
            <a:srcRect/>
            <a:stretch>
              <a:fillRect/>
            </a:stretch>
          </p:blipFill>
          <p:spPr bwMode="auto">
            <a:xfrm flipH="1" flipV="1">
              <a:off x="9965160" y="3957776"/>
              <a:ext cx="689336" cy="582082"/>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descr="100+ hình ảnh chú công an hoạt hình - hinhanhsieudep.net">
            <a:extLst>
              <a:ext uri="{FF2B5EF4-FFF2-40B4-BE49-F238E27FC236}">
                <a16:creationId xmlns:a16="http://schemas.microsoft.com/office/drawing/2014/main" id="{9A79C613-434C-EFFB-D6BC-E88884909DA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28" b="92603" l="2344" r="89974">
                        <a14:foregroundMark x1="65885" y1="7301" x2="42969" y2="6820"/>
                        <a14:foregroundMark x1="37240" y1="92699" x2="44922" y2="92699"/>
                        <a14:foregroundMark x1="2344" y1="26129" x2="11198" y2="29395"/>
                      </a14:backgroundRemoval>
                    </a14:imgEffect>
                  </a14:imgLayer>
                </a14:imgProps>
              </a:ext>
              <a:ext uri="{28A0092B-C50C-407E-A947-70E740481C1C}">
                <a14:useLocalDpi xmlns:a14="http://schemas.microsoft.com/office/drawing/2010/main" val="0"/>
              </a:ext>
            </a:extLst>
          </a:blip>
          <a:srcRect/>
          <a:stretch>
            <a:fillRect/>
          </a:stretch>
        </p:blipFill>
        <p:spPr bwMode="auto">
          <a:xfrm>
            <a:off x="7544794" y="4139388"/>
            <a:ext cx="2005606" cy="271861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Vẽ Tay Hoạt Hình đáng Yêu PNG , Cha Và Con Gái, Cha, Con PNG miễn  phí tải tập tin PSDComment và Vector">
            <a:extLst>
              <a:ext uri="{FF2B5EF4-FFF2-40B4-BE49-F238E27FC236}">
                <a16:creationId xmlns:a16="http://schemas.microsoft.com/office/drawing/2014/main" id="{9DEB7373-7995-74AB-DDD3-FF1D0327E59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5313" l="10000" r="90000">
                        <a14:foregroundMark x1="30156" y1="93594" x2="53750" y2="95313"/>
                        <a14:foregroundMark x1="53750" y1="95313" x2="60313" y2="90781"/>
                        <a14:foregroundMark x1="43438" y1="76563" x2="52656" y2="76250"/>
                      </a14:backgroundRemoval>
                    </a14:imgEffect>
                  </a14:imgLayer>
                </a14:imgProps>
              </a:ext>
              <a:ext uri="{28A0092B-C50C-407E-A947-70E740481C1C}">
                <a14:useLocalDpi xmlns:a14="http://schemas.microsoft.com/office/drawing/2010/main" val="0"/>
              </a:ext>
            </a:extLst>
          </a:blip>
          <a:srcRect/>
          <a:stretch>
            <a:fillRect/>
          </a:stretch>
        </p:blipFill>
        <p:spPr bwMode="auto">
          <a:xfrm>
            <a:off x="2479040" y="4269771"/>
            <a:ext cx="2519680" cy="2519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32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1000"/>
                                        <p:tgtEl>
                                          <p:spTgt spid="3078"/>
                                        </p:tgtEl>
                                      </p:cBhvr>
                                    </p:animEffect>
                                    <p:anim calcmode="lin" valueType="num">
                                      <p:cBhvr>
                                        <p:cTn id="18" dur="1000" fill="hold"/>
                                        <p:tgtEl>
                                          <p:spTgt spid="3078"/>
                                        </p:tgtEl>
                                        <p:attrNameLst>
                                          <p:attrName>ppt_x</p:attrName>
                                        </p:attrNameLst>
                                      </p:cBhvr>
                                      <p:tavLst>
                                        <p:tav tm="0">
                                          <p:val>
                                            <p:strVal val="#ppt_x"/>
                                          </p:val>
                                        </p:tav>
                                        <p:tav tm="100000">
                                          <p:val>
                                            <p:strVal val="#ppt_x"/>
                                          </p:val>
                                        </p:tav>
                                      </p:tavLst>
                                    </p:anim>
                                    <p:anim calcmode="lin" valueType="num">
                                      <p:cBhvr>
                                        <p:cTn id="19" dur="1000" fill="hold"/>
                                        <p:tgtEl>
                                          <p:spTgt spid="307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1000"/>
                                        <p:tgtEl>
                                          <p:spTgt spid="3076"/>
                                        </p:tgtEl>
                                      </p:cBhvr>
                                    </p:animEffect>
                                    <p:anim calcmode="lin" valueType="num">
                                      <p:cBhvr>
                                        <p:cTn id="24" dur="1000" fill="hold"/>
                                        <p:tgtEl>
                                          <p:spTgt spid="3076"/>
                                        </p:tgtEl>
                                        <p:attrNameLst>
                                          <p:attrName>ppt_x</p:attrName>
                                        </p:attrNameLst>
                                      </p:cBhvr>
                                      <p:tavLst>
                                        <p:tav tm="0">
                                          <p:val>
                                            <p:strVal val="#ppt_x"/>
                                          </p:val>
                                        </p:tav>
                                        <p:tav tm="100000">
                                          <p:val>
                                            <p:strVal val="#ppt_x"/>
                                          </p:val>
                                        </p:tav>
                                      </p:tavLst>
                                    </p:anim>
                                    <p:anim calcmode="lin" valueType="num">
                                      <p:cBhvr>
                                        <p:cTn id="25"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BBAA80A-97AF-247F-F86B-AD4ED2DB634F}"/>
              </a:ext>
            </a:extLst>
          </p:cNvPr>
          <p:cNvGrpSpPr/>
          <p:nvPr/>
        </p:nvGrpSpPr>
        <p:grpSpPr>
          <a:xfrm>
            <a:off x="1085362" y="380114"/>
            <a:ext cx="10923758" cy="6477886"/>
            <a:chOff x="-997232" y="48037"/>
            <a:chExt cx="7054332" cy="3762310"/>
          </a:xfrm>
        </p:grpSpPr>
        <p:pic>
          <p:nvPicPr>
            <p:cNvPr id="3" name="Picture 4" descr="Khung ảnh đám Mây Clip nghệ thuật - dễ thương khung hình png tải về - Miễn  phí trong suốt Màu Xanh png Tải về.">
              <a:extLst>
                <a:ext uri="{FF2B5EF4-FFF2-40B4-BE49-F238E27FC236}">
                  <a16:creationId xmlns:a16="http://schemas.microsoft.com/office/drawing/2014/main" id="{3404FC63-CA2D-AE05-9D4A-F85ADFA829D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00" b="90000" l="10000" r="90000">
                          <a14:foregroundMark x1="21333" y1="20417" x2="39111" y2="6667"/>
                          <a14:foregroundMark x1="45444" y1="5208" x2="53667" y2="2500"/>
                          <a14:foregroundMark x1="63111" y1="3542" x2="79444" y2="23750"/>
                          <a14:foregroundMark x1="79444" y1="23750" x2="87333" y2="46458"/>
                          <a14:foregroundMark x1="87333" y1="46458" x2="84444" y2="62500"/>
                          <a14:foregroundMark x1="84444" y1="62500" x2="63667" y2="83750"/>
                          <a14:foregroundMark x1="63667" y1="83750" x2="57333" y2="81250"/>
                          <a14:foregroundMark x1="57333" y1="81250" x2="41000" y2="88542"/>
                          <a14:foregroundMark x1="41000" y1="88542" x2="35222" y2="87708"/>
                          <a14:foregroundMark x1="35222" y1="87708" x2="35222" y2="85208"/>
                          <a14:foregroundMark x1="49333" y1="23750" x2="44556" y2="42708"/>
                          <a14:foregroundMark x1="44556" y1="42708" x2="70556" y2="62917"/>
                          <a14:foregroundMark x1="70556" y1="62917" x2="43444" y2="59167"/>
                          <a14:foregroundMark x1="43444" y1="59167" x2="36000" y2="33542"/>
                          <a14:foregroundMark x1="36000" y1="33542" x2="38000" y2="49375"/>
                          <a14:foregroundMark x1="38000" y1="49375" x2="38111" y2="48333"/>
                          <a14:foregroundMark x1="53667" y1="22708" x2="47556" y2="17917"/>
                          <a14:foregroundMark x1="47556" y1="17917" x2="27333" y2="27500"/>
                          <a14:foregroundMark x1="27333" y1="27500" x2="34222" y2="62083"/>
                          <a14:foregroundMark x1="34222" y1="62083" x2="77667" y2="64167"/>
                          <a14:foregroundMark x1="77667" y1="64167" x2="81778" y2="42917"/>
                          <a14:foregroundMark x1="81778" y1="42917" x2="71556" y2="25833"/>
                          <a14:foregroundMark x1="71556" y1="25833" x2="48556" y2="13125"/>
                          <a14:foregroundMark x1="48556" y1="13125" x2="47889" y2="13542"/>
                          <a14:foregroundMark x1="22444" y1="32083" x2="20667" y2="51458"/>
                          <a14:foregroundMark x1="20667" y1="51458" x2="20667" y2="52292"/>
                        </a14:backgroundRemoval>
                      </a14:imgEffect>
                    </a14:imgLayer>
                  </a14:imgProps>
                </a:ext>
                <a:ext uri="{28A0092B-C50C-407E-A947-70E740481C1C}">
                  <a14:useLocalDpi xmlns:a14="http://schemas.microsoft.com/office/drawing/2010/main" val="0"/>
                </a:ext>
              </a:extLst>
            </a:blip>
            <a:srcRect/>
            <a:stretch>
              <a:fillRect/>
            </a:stretch>
          </p:blipFill>
          <p:spPr bwMode="auto">
            <a:xfrm>
              <a:off x="-997232" y="48037"/>
              <a:ext cx="7054332" cy="37623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E53F698-46FC-1D68-8318-3246CC568F8B}"/>
                </a:ext>
              </a:extLst>
            </p:cNvPr>
            <p:cNvSpPr txBox="1"/>
            <p:nvPr/>
          </p:nvSpPr>
          <p:spPr>
            <a:xfrm>
              <a:off x="430197" y="828445"/>
              <a:ext cx="4562669" cy="2341683"/>
            </a:xfrm>
            <a:prstGeom prst="rect">
              <a:avLst/>
            </a:prstGeom>
            <a:noFill/>
          </p:spPr>
          <p:txBody>
            <a:bodyPr wrap="square" rtlCol="0">
              <a:spAutoFit/>
            </a:bodyPr>
            <a:lstStyle/>
            <a:p>
              <a:pPr algn="ctr"/>
              <a:r>
                <a:rPr lang="en-GB" sz="3200">
                  <a:latin typeface="Arial" panose="020B0604020202020204" pitchFamily="34" charset="0"/>
                  <a:cs typeface="Arial" panose="020B0604020202020204" pitchFamily="34" charset="0"/>
                </a:rPr>
                <a:t>Ghi nhớ:</a:t>
              </a:r>
            </a:p>
            <a:p>
              <a:pPr algn="ctr"/>
              <a:r>
                <a:rPr lang="en-GB" sz="3200">
                  <a:latin typeface="Arial" panose="020B0604020202020204" pitchFamily="34" charset="0"/>
                  <a:cs typeface="Arial" panose="020B0604020202020204" pitchFamily="34" charset="0"/>
                </a:rPr>
                <a:t>Có 4 nhóm biển báo giao thông</a:t>
              </a:r>
            </a:p>
            <a:p>
              <a:pPr marL="514350" indent="-514350" algn="ctr">
                <a:buAutoNum type="arabicPeriod"/>
              </a:pPr>
              <a:r>
                <a:rPr lang="en-GB" sz="3200">
                  <a:latin typeface="Arial" panose="020B0604020202020204" pitchFamily="34" charset="0"/>
                  <a:cs typeface="Arial" panose="020B0604020202020204" pitchFamily="34" charset="0"/>
                </a:rPr>
                <a:t>Biển báo nguy hiểm</a:t>
              </a:r>
            </a:p>
            <a:p>
              <a:pPr marL="514350" indent="-514350" algn="ctr">
                <a:buAutoNum type="arabicPeriod"/>
              </a:pPr>
              <a:r>
                <a:rPr lang="en-GB" sz="3200">
                  <a:latin typeface="Arial" panose="020B0604020202020204" pitchFamily="34" charset="0"/>
                  <a:cs typeface="Arial" panose="020B0604020202020204" pitchFamily="34" charset="0"/>
                </a:rPr>
                <a:t>Biển báo cấm</a:t>
              </a:r>
            </a:p>
            <a:p>
              <a:pPr marL="514350" indent="-514350" algn="ctr">
                <a:buAutoNum type="arabicPeriod"/>
              </a:pPr>
              <a:r>
                <a:rPr lang="en-GB" sz="3200">
                  <a:latin typeface="Arial" panose="020B0604020202020204" pitchFamily="34" charset="0"/>
                  <a:cs typeface="Arial" panose="020B0604020202020204" pitchFamily="34" charset="0"/>
                </a:rPr>
                <a:t>Biển báo chỉ dẫn</a:t>
              </a:r>
            </a:p>
            <a:p>
              <a:pPr marL="514350" indent="-514350" algn="ctr">
                <a:buAutoNum type="arabicPeriod"/>
              </a:pPr>
              <a:r>
                <a:rPr lang="en-GB" sz="3200">
                  <a:latin typeface="Arial" panose="020B0604020202020204" pitchFamily="34" charset="0"/>
                  <a:cs typeface="Arial" panose="020B0604020202020204" pitchFamily="34" charset="0"/>
                </a:rPr>
                <a:t>Biển báo hiệu lệnh</a:t>
              </a:r>
            </a:p>
            <a:p>
              <a:pPr marL="514350" indent="-514350" algn="ctr">
                <a:buAutoNum type="arabicPeriod"/>
              </a:pPr>
              <a:endParaRPr lang="en-GB" sz="3200">
                <a:latin typeface="Arial" panose="020B0604020202020204" pitchFamily="34" charset="0"/>
                <a:cs typeface="Arial" panose="020B0604020202020204" pitchFamily="34" charset="0"/>
              </a:endParaRPr>
            </a:p>
            <a:p>
              <a:pPr algn="ctr"/>
              <a:endParaRPr lang="en-US" sz="32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2700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duation cartoon bee">
            <a:extLst>
              <a:ext uri="{FF2B5EF4-FFF2-40B4-BE49-F238E27FC236}">
                <a16:creationId xmlns:a16="http://schemas.microsoft.com/office/drawing/2014/main" id="{45683E0C-BD96-8A36-EFA1-D92172C84EB1}"/>
              </a:ext>
            </a:extLst>
          </p:cNvPr>
          <p:cNvPicPr>
            <a:picLocks noChangeAspect="1"/>
          </p:cNvPicPr>
          <p:nvPr/>
        </p:nvPicPr>
        <p:blipFill>
          <a:blip r:embed="rId2"/>
          <a:stretch>
            <a:fillRect/>
          </a:stretch>
        </p:blipFill>
        <p:spPr>
          <a:xfrm>
            <a:off x="542622" y="3825240"/>
            <a:ext cx="1881068" cy="2169160"/>
          </a:xfrm>
          <a:prstGeom prst="rect">
            <a:avLst/>
          </a:prstGeom>
        </p:spPr>
      </p:pic>
      <p:pic>
        <p:nvPicPr>
          <p:cNvPr id="7" name="Picture 6" descr="Cartoon bee with pencil">
            <a:extLst>
              <a:ext uri="{FF2B5EF4-FFF2-40B4-BE49-F238E27FC236}">
                <a16:creationId xmlns:a16="http://schemas.microsoft.com/office/drawing/2014/main" id="{8C922288-FA85-9930-379C-1D28DFE164A9}"/>
              </a:ext>
            </a:extLst>
          </p:cNvPr>
          <p:cNvPicPr>
            <a:picLocks noChangeAspect="1"/>
          </p:cNvPicPr>
          <p:nvPr/>
        </p:nvPicPr>
        <p:blipFill>
          <a:blip r:embed="rId3"/>
          <a:stretch>
            <a:fillRect/>
          </a:stretch>
        </p:blipFill>
        <p:spPr>
          <a:xfrm>
            <a:off x="9642414" y="511900"/>
            <a:ext cx="1475584" cy="1583855"/>
          </a:xfrm>
          <a:prstGeom prst="rect">
            <a:avLst/>
          </a:prstGeom>
        </p:spPr>
      </p:pic>
      <p:sp>
        <p:nvSpPr>
          <p:cNvPr id="3" name="Freeform: Shape 2">
            <a:extLst>
              <a:ext uri="{FF2B5EF4-FFF2-40B4-BE49-F238E27FC236}">
                <a16:creationId xmlns:a16="http://schemas.microsoft.com/office/drawing/2014/main" id="{FC17B5DB-D53A-AE0B-B3F4-41CD3FFBA302}"/>
              </a:ext>
            </a:extLst>
          </p:cNvPr>
          <p:cNvSpPr/>
          <p:nvPr/>
        </p:nvSpPr>
        <p:spPr>
          <a:xfrm>
            <a:off x="1554481" y="511900"/>
            <a:ext cx="9286810" cy="4516031"/>
          </a:xfrm>
          <a:custGeom>
            <a:avLst/>
            <a:gdLst>
              <a:gd name="connsiteX0" fmla="*/ 1050131 w 9138061"/>
              <a:gd name="connsiteY0" fmla="*/ 3881122 h 4194813"/>
              <a:gd name="connsiteX1" fmla="*/ 359251 w 9138061"/>
              <a:gd name="connsiteY1" fmla="*/ 1554482 h 4194813"/>
              <a:gd name="connsiteX2" fmla="*/ 4636611 w 9138061"/>
              <a:gd name="connsiteY2" fmla="*/ 2 h 4194813"/>
              <a:gd name="connsiteX3" fmla="*/ 8974931 w 9138061"/>
              <a:gd name="connsiteY3" fmla="*/ 1564642 h 4194813"/>
              <a:gd name="connsiteX4" fmla="*/ 7522051 w 9138061"/>
              <a:gd name="connsiteY4" fmla="*/ 3921762 h 4194813"/>
              <a:gd name="connsiteX5" fmla="*/ 1050131 w 9138061"/>
              <a:gd name="connsiteY5" fmla="*/ 3881122 h 419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8061" h="4194813">
                <a:moveTo>
                  <a:pt x="1050131" y="3881122"/>
                </a:moveTo>
                <a:cubicBezTo>
                  <a:pt x="-143669" y="3486575"/>
                  <a:pt x="-238496" y="2201335"/>
                  <a:pt x="359251" y="1554482"/>
                </a:cubicBezTo>
                <a:cubicBezTo>
                  <a:pt x="956998" y="907629"/>
                  <a:pt x="3200664" y="-1691"/>
                  <a:pt x="4636611" y="2"/>
                </a:cubicBezTo>
                <a:cubicBezTo>
                  <a:pt x="6072558" y="1695"/>
                  <a:pt x="8494024" y="911015"/>
                  <a:pt x="8974931" y="1564642"/>
                </a:cubicBezTo>
                <a:cubicBezTo>
                  <a:pt x="9455838" y="2218269"/>
                  <a:pt x="8844544" y="3535682"/>
                  <a:pt x="7522051" y="3921762"/>
                </a:cubicBezTo>
                <a:cubicBezTo>
                  <a:pt x="6199558" y="4307842"/>
                  <a:pt x="2243931" y="4275669"/>
                  <a:pt x="1050131" y="3881122"/>
                </a:cubicBezTo>
                <a:close/>
              </a:path>
            </a:pathLst>
          </a:custGeom>
          <a:solidFill>
            <a:schemeClr val="bg1"/>
          </a:solidFill>
          <a:ln w="381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solidFill>
                  <a:schemeClr val="tx1"/>
                </a:solidFill>
                <a:latin typeface="Arial" panose="020B0604020202020204" pitchFamily="34" charset="0"/>
                <a:cs typeface="Arial" panose="020B0604020202020204" pitchFamily="34" charset="0"/>
              </a:rPr>
              <a:t>Ngoài biển báo hôm nay chúng mình được học trên lớp về nhà các con hãy sưu tầm thêm một số hình ảnh về các biển báo nhé!</a:t>
            </a:r>
            <a:endParaRPr lang="en-US" sz="3200">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E27AA3A-3456-F9AD-6397-164B4B0A850F}"/>
              </a:ext>
            </a:extLst>
          </p:cNvPr>
          <p:cNvSpPr txBox="1"/>
          <p:nvPr/>
        </p:nvSpPr>
        <p:spPr>
          <a:xfrm>
            <a:off x="5354320" y="332924"/>
            <a:ext cx="1672253"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3600">
                <a:latin typeface="Arial" panose="020B0604020202020204" pitchFamily="34" charset="0"/>
                <a:cs typeface="Arial" panose="020B0604020202020204" pitchFamily="34" charset="0"/>
              </a:rPr>
              <a:t>Dặn dò</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080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32" presetClass="emph" presetSubtype="0" repeatCount="indefinite" fill="hold" nodeType="afterEffect">
                                  <p:stCondLst>
                                    <p:cond delay="0"/>
                                  </p:stCondLst>
                                  <p:endCondLst>
                                    <p:cond evt="onNext" delay="0">
                                      <p:tgtEl>
                                        <p:sldTgt/>
                                      </p:tgtEl>
                                    </p:cond>
                                  </p:end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par>
                          <p:cTn id="19" fill="hold">
                            <p:stCondLst>
                              <p:cond delay="2000"/>
                            </p:stCondLst>
                            <p:childTnLst>
                              <p:par>
                                <p:cTn id="20" presetID="32" presetClass="emph" presetSubtype="0" repeatCount="indefinite" fill="hold" nodeType="afterEffect">
                                  <p:stCondLst>
                                    <p:cond delay="0"/>
                                  </p:stCondLst>
                                  <p:endCondLst>
                                    <p:cond evt="onNext" delay="0">
                                      <p:tgtEl>
                                        <p:sldTgt/>
                                      </p:tgtEl>
                                    </p:cond>
                                  </p:end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9231" y="186611"/>
            <a:ext cx="9263713" cy="1032589"/>
          </a:xfrm>
        </p:spPr>
        <p:style>
          <a:lnRef idx="2">
            <a:schemeClr val="accent1"/>
          </a:lnRef>
          <a:fillRef idx="1">
            <a:schemeClr val="lt1"/>
          </a:fillRef>
          <a:effectRef idx="0">
            <a:schemeClr val="accent1"/>
          </a:effectRef>
          <a:fontRef idx="minor">
            <a:schemeClr val="dk1"/>
          </a:fontRef>
        </p:style>
        <p:txBody>
          <a:bodyPr>
            <a:normAutofit/>
          </a:bodyPr>
          <a:lstStyle/>
          <a:p>
            <a:pPr algn="ctr"/>
            <a:r>
              <a:rPr lang="en-GB" sz="3200" b="1" smtClean="0">
                <a:solidFill>
                  <a:srgbClr val="FF0000"/>
                </a:solidFill>
                <a:latin typeface="Times New Roman" panose="02020603050405020304" pitchFamily="18" charset="0"/>
                <a:cs typeface="Times New Roman" panose="02020603050405020304" pitchFamily="18" charset="0"/>
              </a:rPr>
              <a:t>KHỞI ĐỘNG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Cloud 3">
            <a:extLst>
              <a:ext uri="{FF2B5EF4-FFF2-40B4-BE49-F238E27FC236}">
                <a16:creationId xmlns:a16="http://schemas.microsoft.com/office/drawing/2014/main" id="{3D449B56-40F5-0686-2BF7-53240C0F2E56}"/>
              </a:ext>
            </a:extLst>
          </p:cNvPr>
          <p:cNvSpPr/>
          <p:nvPr/>
        </p:nvSpPr>
        <p:spPr>
          <a:xfrm>
            <a:off x="3135086" y="1709754"/>
            <a:ext cx="5495731" cy="2584579"/>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sz="2400">
                <a:latin typeface="Arial" panose="020B0604020202020204" pitchFamily="34" charset="0"/>
                <a:cs typeface="Arial" panose="020B0604020202020204" pitchFamily="34" charset="0"/>
              </a:rPr>
              <a:t>Các bạn hãy quan sát video dưới đây và trả lời câu hỏi.</a:t>
            </a:r>
            <a:endParaRPr lang="en-US" sz="2400">
              <a:latin typeface="Arial" panose="020B0604020202020204" pitchFamily="34" charset="0"/>
              <a:cs typeface="Arial" panose="020B0604020202020204" pitchFamily="34" charset="0"/>
            </a:endParaRPr>
          </a:p>
        </p:txBody>
      </p:sp>
      <p:pic>
        <p:nvPicPr>
          <p:cNvPr id="7" name="Picture 21">
            <a:extLst>
              <a:ext uri="{FF2B5EF4-FFF2-40B4-BE49-F238E27FC236}">
                <a16:creationId xmlns:a16="http://schemas.microsoft.com/office/drawing/2014/main" id="{DD362499-39CD-0ADE-CAD5-9D7A0C3E25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248758" y="3002044"/>
            <a:ext cx="1679013" cy="3123746"/>
          </a:xfrm>
          <a:prstGeom prst="rect">
            <a:avLst/>
          </a:prstGeom>
        </p:spPr>
      </p:pic>
    </p:spTree>
    <p:extLst>
      <p:ext uri="{BB962C8B-B14F-4D97-AF65-F5344CB8AC3E}">
        <p14:creationId xmlns:p14="http://schemas.microsoft.com/office/powerpoint/2010/main" val="211129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FAF7802-6FFB-8959-8BA5-D6E0321C52B6}"/>
              </a:ext>
            </a:extLst>
          </p:cNvPr>
          <p:cNvSpPr>
            <a:spLocks noGrp="1"/>
          </p:cNvSpPr>
          <p:nvPr>
            <p:ph type="title"/>
          </p:nvPr>
        </p:nvSpPr>
        <p:spPr>
          <a:xfrm>
            <a:off x="1283855" y="-502981"/>
            <a:ext cx="9133730" cy="1233424"/>
          </a:xfrm>
        </p:spPr>
        <p:txBody>
          <a:bodyPr/>
          <a:lstStyle/>
          <a:p>
            <a:r>
              <a:rPr lang="en-GB"/>
              <a:t>Video: đèn giao thông</a:t>
            </a:r>
            <a:endParaRPr lang="en-US"/>
          </a:p>
        </p:txBody>
      </p:sp>
      <p:pic>
        <p:nvPicPr>
          <p:cNvPr id="9" name="Phim hoạt hình trẻ em _ Tập 9 - Đèn giao thông _ Câu chuyện ý nghĩa _ Bingo Và Các Bạn">
            <a:hlinkClick r:id="" action="ppaction://media"/>
            <a:extLst>
              <a:ext uri="{FF2B5EF4-FFF2-40B4-BE49-F238E27FC236}">
                <a16:creationId xmlns:a16="http://schemas.microsoft.com/office/drawing/2014/main" id="{34B017CF-E07E-1B9A-DBB6-C36C6CDD92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31274"/>
            <a:ext cx="12192000" cy="5310908"/>
          </a:xfrm>
          <a:prstGeom prst="rect">
            <a:avLst/>
          </a:prstGeom>
          <a:noFill/>
        </p:spPr>
      </p:pic>
    </p:spTree>
    <p:extLst>
      <p:ext uri="{BB962C8B-B14F-4D97-AF65-F5344CB8AC3E}">
        <p14:creationId xmlns:p14="http://schemas.microsoft.com/office/powerpoint/2010/main" val="19506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9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Khung ảnh đám Mây Clip nghệ thuật - dễ thương khung hình png tải về - Miễn  phí trong suốt Màu Xanh png Tải về.">
            <a:extLst>
              <a:ext uri="{FF2B5EF4-FFF2-40B4-BE49-F238E27FC236}">
                <a16:creationId xmlns:a16="http://schemas.microsoft.com/office/drawing/2014/main" id="{0E4CE21E-C43B-5A5D-93FC-8A0B8328B8CF}"/>
              </a:ext>
            </a:extLst>
          </p:cNvPr>
          <p:cNvSpPr>
            <a:spLocks noChangeAspect="1" noChangeArrowheads="1"/>
          </p:cNvSpPr>
          <p:nvPr/>
        </p:nvSpPr>
        <p:spPr bwMode="auto">
          <a:xfrm>
            <a:off x="5943600" y="857250"/>
            <a:ext cx="2724150" cy="2724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a:extLst>
              <a:ext uri="{FF2B5EF4-FFF2-40B4-BE49-F238E27FC236}">
                <a16:creationId xmlns:a16="http://schemas.microsoft.com/office/drawing/2014/main" id="{4F12D47A-7D22-B336-3FCC-0EF6DB62F30C}"/>
              </a:ext>
            </a:extLst>
          </p:cNvPr>
          <p:cNvGrpSpPr/>
          <p:nvPr/>
        </p:nvGrpSpPr>
        <p:grpSpPr>
          <a:xfrm>
            <a:off x="-494911" y="426746"/>
            <a:ext cx="7054332" cy="3762310"/>
            <a:chOff x="-494911" y="426746"/>
            <a:chExt cx="7054332" cy="3762310"/>
          </a:xfrm>
        </p:grpSpPr>
        <p:pic>
          <p:nvPicPr>
            <p:cNvPr id="1028" name="Picture 4" descr="Khung ảnh đám Mây Clip nghệ thuật - dễ thương khung hình png tải về - Miễn  phí trong suốt Màu Xanh png Tải về.">
              <a:extLst>
                <a:ext uri="{FF2B5EF4-FFF2-40B4-BE49-F238E27FC236}">
                  <a16:creationId xmlns:a16="http://schemas.microsoft.com/office/drawing/2014/main" id="{AAAB271E-035E-D5D7-C917-7E6670FD800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00" b="90000" l="10000" r="90000">
                          <a14:foregroundMark x1="21333" y1="20417" x2="39111" y2="6667"/>
                          <a14:foregroundMark x1="45444" y1="5208" x2="53667" y2="2500"/>
                          <a14:foregroundMark x1="63111" y1="3542" x2="79444" y2="23750"/>
                          <a14:foregroundMark x1="79444" y1="23750" x2="87333" y2="46458"/>
                          <a14:foregroundMark x1="87333" y1="46458" x2="84444" y2="62500"/>
                          <a14:foregroundMark x1="84444" y1="62500" x2="63667" y2="83750"/>
                          <a14:foregroundMark x1="63667" y1="83750" x2="57333" y2="81250"/>
                          <a14:foregroundMark x1="57333" y1="81250" x2="41000" y2="88542"/>
                          <a14:foregroundMark x1="41000" y1="88542" x2="35222" y2="87708"/>
                          <a14:foregroundMark x1="35222" y1="87708" x2="35222" y2="85208"/>
                          <a14:foregroundMark x1="49333" y1="23750" x2="44556" y2="42708"/>
                          <a14:foregroundMark x1="44556" y1="42708" x2="70556" y2="62917"/>
                          <a14:foregroundMark x1="70556" y1="62917" x2="43444" y2="59167"/>
                          <a14:foregroundMark x1="43444" y1="59167" x2="36000" y2="33542"/>
                          <a14:foregroundMark x1="36000" y1="33542" x2="38000" y2="49375"/>
                          <a14:foregroundMark x1="38000" y1="49375" x2="38111" y2="48333"/>
                          <a14:foregroundMark x1="53667" y1="22708" x2="47556" y2="17917"/>
                          <a14:foregroundMark x1="47556" y1="17917" x2="27333" y2="27500"/>
                          <a14:foregroundMark x1="27333" y1="27500" x2="34222" y2="62083"/>
                          <a14:foregroundMark x1="34222" y1="62083" x2="77667" y2="64167"/>
                          <a14:foregroundMark x1="77667" y1="64167" x2="81778" y2="42917"/>
                          <a14:foregroundMark x1="81778" y1="42917" x2="71556" y2="25833"/>
                          <a14:foregroundMark x1="71556" y1="25833" x2="48556" y2="13125"/>
                          <a14:foregroundMark x1="48556" y1="13125" x2="47889" y2="13542"/>
                          <a14:foregroundMark x1="22444" y1="32083" x2="20667" y2="51458"/>
                          <a14:foregroundMark x1="20667" y1="51458" x2="20667" y2="52292"/>
                        </a14:backgroundRemoval>
                      </a14:imgEffect>
                    </a14:imgLayer>
                  </a14:imgProps>
                </a:ext>
                <a:ext uri="{28A0092B-C50C-407E-A947-70E740481C1C}">
                  <a14:useLocalDpi xmlns:a14="http://schemas.microsoft.com/office/drawing/2010/main" val="0"/>
                </a:ext>
              </a:extLst>
            </a:blip>
            <a:srcRect/>
            <a:stretch>
              <a:fillRect/>
            </a:stretch>
          </p:blipFill>
          <p:spPr bwMode="auto">
            <a:xfrm>
              <a:off x="-494911" y="426746"/>
              <a:ext cx="7054332" cy="37623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2628E5C-5B6F-FCC7-E1B9-5E139EEA0444}"/>
                </a:ext>
              </a:extLst>
            </p:cNvPr>
            <p:cNvSpPr txBox="1"/>
            <p:nvPr/>
          </p:nvSpPr>
          <p:spPr>
            <a:xfrm>
              <a:off x="830424" y="1619160"/>
              <a:ext cx="4562669" cy="1569660"/>
            </a:xfrm>
            <a:prstGeom prst="rect">
              <a:avLst/>
            </a:prstGeom>
            <a:noFill/>
          </p:spPr>
          <p:txBody>
            <a:bodyPr wrap="square" rtlCol="0">
              <a:spAutoFit/>
            </a:bodyPr>
            <a:lstStyle/>
            <a:p>
              <a:pPr algn="ctr"/>
              <a:r>
                <a:rPr lang="en-US" sz="2400">
                  <a:effectLst/>
                  <a:latin typeface="Arial" panose="020B0604020202020204" pitchFamily="34" charset="0"/>
                  <a:ea typeface="Times New Roman" panose="02020603050405020304" pitchFamily="18" charset="0"/>
                  <a:cs typeface="Arial" panose="020B0604020202020204" pitchFamily="34" charset="0"/>
                </a:rPr>
                <a:t>Trong video em thấy những loại đèn nào? Em đã gặp đèn này ngoài đời chưa?</a:t>
              </a:r>
            </a:p>
            <a:p>
              <a:pPr algn="ctr"/>
              <a:endParaRPr lang="en-US" sz="2400">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46F1E37D-1D11-DAC4-C6ED-BB69BEDDD613}"/>
              </a:ext>
            </a:extLst>
          </p:cNvPr>
          <p:cNvGrpSpPr/>
          <p:nvPr/>
        </p:nvGrpSpPr>
        <p:grpSpPr>
          <a:xfrm>
            <a:off x="5097236" y="2128029"/>
            <a:ext cx="7054332" cy="3762310"/>
            <a:chOff x="5097236" y="2128029"/>
            <a:chExt cx="7054332" cy="3762310"/>
          </a:xfrm>
        </p:grpSpPr>
        <p:pic>
          <p:nvPicPr>
            <p:cNvPr id="7" name="Picture 4" descr="Khung ảnh đám Mây Clip nghệ thuật - dễ thương khung hình png tải về - Miễn  phí trong suốt Màu Xanh png Tải về.">
              <a:extLst>
                <a:ext uri="{FF2B5EF4-FFF2-40B4-BE49-F238E27FC236}">
                  <a16:creationId xmlns:a16="http://schemas.microsoft.com/office/drawing/2014/main" id="{6E6EFE8E-653C-007E-A36F-AC7AA363587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00" b="90000" l="10000" r="90000">
                          <a14:foregroundMark x1="21333" y1="20417" x2="39111" y2="6667"/>
                          <a14:foregroundMark x1="45444" y1="5208" x2="53667" y2="2500"/>
                          <a14:foregroundMark x1="63111" y1="3542" x2="79444" y2="23750"/>
                          <a14:foregroundMark x1="79444" y1="23750" x2="87333" y2="46458"/>
                          <a14:foregroundMark x1="87333" y1="46458" x2="84444" y2="62500"/>
                          <a14:foregroundMark x1="84444" y1="62500" x2="63667" y2="83750"/>
                          <a14:foregroundMark x1="63667" y1="83750" x2="57333" y2="81250"/>
                          <a14:foregroundMark x1="57333" y1="81250" x2="41000" y2="88542"/>
                          <a14:foregroundMark x1="41000" y1="88542" x2="35222" y2="87708"/>
                          <a14:foregroundMark x1="35222" y1="87708" x2="35222" y2="85208"/>
                          <a14:foregroundMark x1="49333" y1="23750" x2="44556" y2="42708"/>
                          <a14:foregroundMark x1="44556" y1="42708" x2="70556" y2="62917"/>
                          <a14:foregroundMark x1="70556" y1="62917" x2="43444" y2="59167"/>
                          <a14:foregroundMark x1="43444" y1="59167" x2="36000" y2="33542"/>
                          <a14:foregroundMark x1="36000" y1="33542" x2="38000" y2="49375"/>
                          <a14:foregroundMark x1="38000" y1="49375" x2="38111" y2="48333"/>
                          <a14:foregroundMark x1="53667" y1="22708" x2="47556" y2="17917"/>
                          <a14:foregroundMark x1="47556" y1="17917" x2="27333" y2="27500"/>
                          <a14:foregroundMark x1="27333" y1="27500" x2="34222" y2="62083"/>
                          <a14:foregroundMark x1="34222" y1="62083" x2="77667" y2="64167"/>
                          <a14:foregroundMark x1="77667" y1="64167" x2="81778" y2="42917"/>
                          <a14:foregroundMark x1="81778" y1="42917" x2="71556" y2="25833"/>
                          <a14:foregroundMark x1="71556" y1="25833" x2="48556" y2="13125"/>
                          <a14:foregroundMark x1="48556" y1="13125" x2="47889" y2="13542"/>
                          <a14:foregroundMark x1="22444" y1="32083" x2="20667" y2="51458"/>
                          <a14:foregroundMark x1="20667" y1="51458" x2="20667" y2="52292"/>
                        </a14:backgroundRemoval>
                      </a14:imgEffect>
                    </a14:imgLayer>
                  </a14:imgProps>
                </a:ext>
                <a:ext uri="{28A0092B-C50C-407E-A947-70E740481C1C}">
                  <a14:useLocalDpi xmlns:a14="http://schemas.microsoft.com/office/drawing/2010/main" val="0"/>
                </a:ext>
              </a:extLst>
            </a:blip>
            <a:srcRect/>
            <a:stretch>
              <a:fillRect/>
            </a:stretch>
          </p:blipFill>
          <p:spPr bwMode="auto">
            <a:xfrm>
              <a:off x="5097236" y="2128029"/>
              <a:ext cx="7054332" cy="37623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85646E-1176-7546-3D8F-0DE3A6A31461}"/>
                </a:ext>
              </a:extLst>
            </p:cNvPr>
            <p:cNvSpPr txBox="1"/>
            <p:nvPr/>
          </p:nvSpPr>
          <p:spPr>
            <a:xfrm>
              <a:off x="6422571" y="3320443"/>
              <a:ext cx="4562669" cy="1938992"/>
            </a:xfrm>
            <a:prstGeom prst="rect">
              <a:avLst/>
            </a:prstGeom>
            <a:noFill/>
          </p:spPr>
          <p:txBody>
            <a:bodyPr wrap="square" rtlCol="0">
              <a:spAutoFit/>
            </a:bodyPr>
            <a:lstStyle/>
            <a:p>
              <a:pPr algn="ctr"/>
              <a:r>
                <a:rPr lang="en-US" sz="2400">
                  <a:effectLst/>
                  <a:latin typeface="Arial" panose="020B0604020202020204" pitchFamily="34" charset="0"/>
                  <a:ea typeface="Times New Roman" panose="02020603050405020304" pitchFamily="18" charset="0"/>
                  <a:cs typeface="Arial" panose="020B0604020202020204" pitchFamily="34" charset="0"/>
                </a:rPr>
                <a:t>Qua đoạn phim em thấy các biển báo giao thông có tác dụng như thế nào với người tham gia giao thông?</a:t>
              </a:r>
            </a:p>
            <a:p>
              <a:pPr algn="ctr"/>
              <a:endParaRPr lang="en-US" sz="2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5380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417" y="101089"/>
            <a:ext cx="8663709" cy="961094"/>
          </a:xfrm>
        </p:spPr>
        <p:style>
          <a:lnRef idx="2">
            <a:schemeClr val="accent1"/>
          </a:lnRef>
          <a:fillRef idx="1">
            <a:schemeClr val="lt1"/>
          </a:fillRef>
          <a:effectRef idx="0">
            <a:schemeClr val="accent1"/>
          </a:effectRef>
          <a:fontRef idx="minor">
            <a:schemeClr val="dk1"/>
          </a:fontRef>
        </p:style>
        <p:txBody>
          <a:bodyPr>
            <a:normAutofit/>
          </a:bodyPr>
          <a:lstStyle/>
          <a:p>
            <a:r>
              <a:rPr lang="en-US" sz="3200" b="1" smtClean="0">
                <a:effectLst/>
                <a:latin typeface="Arial" panose="020B0604020202020204" pitchFamily="34" charset="0"/>
                <a:ea typeface="Times New Roman" panose="02020603050405020304" pitchFamily="18" charset="0"/>
                <a:cs typeface="Arial" panose="020B0604020202020204" pitchFamily="34" charset="0"/>
              </a:rPr>
              <a:t>Tìm </a:t>
            </a:r>
            <a:r>
              <a:rPr lang="en-US" sz="3200" b="1">
                <a:effectLst/>
                <a:latin typeface="Arial" panose="020B0604020202020204" pitchFamily="34" charset="0"/>
                <a:ea typeface="Times New Roman" panose="02020603050405020304" pitchFamily="18" charset="0"/>
                <a:cs typeface="Arial" panose="020B0604020202020204" pitchFamily="34" charset="0"/>
              </a:rPr>
              <a:t>hiểu về biển báo giao thông </a:t>
            </a:r>
            <a:endParaRPr lang="en-US" sz="3200" dirty="0">
              <a:latin typeface="Arial" panose="020B0604020202020204" pitchFamily="34" charset="0"/>
              <a:cs typeface="Arial" panose="020B0604020202020204" pitchFamily="34" charset="0"/>
            </a:endParaRPr>
          </a:p>
        </p:txBody>
      </p:sp>
      <p:pic>
        <p:nvPicPr>
          <p:cNvPr id="3" name="Picture 18">
            <a:extLst>
              <a:ext uri="{FF2B5EF4-FFF2-40B4-BE49-F238E27FC236}">
                <a16:creationId xmlns:a16="http://schemas.microsoft.com/office/drawing/2014/main" id="{A407EE41-C6FA-2AA3-A666-CD0F7461A4B5}"/>
              </a:ext>
            </a:extLst>
          </p:cNvPr>
          <p:cNvPicPr>
            <a:picLocks noChangeAspect="1"/>
          </p:cNvPicPr>
          <p:nvPr/>
        </p:nvPicPr>
        <p:blipFill>
          <a:blip r:embed="rId2"/>
          <a:srcRect/>
          <a:stretch>
            <a:fillRect/>
          </a:stretch>
        </p:blipFill>
        <p:spPr>
          <a:xfrm>
            <a:off x="4838873" y="4980605"/>
            <a:ext cx="3991701" cy="1776307"/>
          </a:xfrm>
          <a:prstGeom prst="rect">
            <a:avLst/>
          </a:prstGeom>
        </p:spPr>
      </p:pic>
    </p:spTree>
    <p:extLst>
      <p:ext uri="{BB962C8B-B14F-4D97-AF65-F5344CB8AC3E}">
        <p14:creationId xmlns:p14="http://schemas.microsoft.com/office/powerpoint/2010/main" val="417014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040DADC-9118-E129-0041-06DEFCC55A8B}"/>
              </a:ext>
            </a:extLst>
          </p:cNvPr>
          <p:cNvGrpSpPr/>
          <p:nvPr/>
        </p:nvGrpSpPr>
        <p:grpSpPr>
          <a:xfrm>
            <a:off x="11358563" y="2421974"/>
            <a:ext cx="10264353" cy="3571875"/>
            <a:chOff x="1240292" y="1475111"/>
            <a:chExt cx="10264353" cy="3571875"/>
          </a:xfrm>
        </p:grpSpPr>
        <p:pic>
          <p:nvPicPr>
            <p:cNvPr id="5" name="Picture 4" descr="Bicycle Dude">
              <a:extLst>
                <a:ext uri="{FF2B5EF4-FFF2-40B4-BE49-F238E27FC236}">
                  <a16:creationId xmlns:a16="http://schemas.microsoft.com/office/drawing/2014/main" id="{FB545B82-733A-F616-EA6E-BC73B5525F5E}"/>
                </a:ext>
              </a:extLst>
            </p:cNvPr>
            <p:cNvPicPr>
              <a:picLocks noChangeAspect="1"/>
            </p:cNvPicPr>
            <p:nvPr/>
          </p:nvPicPr>
          <p:blipFill>
            <a:blip r:embed="rId2"/>
            <a:stretch>
              <a:fillRect/>
            </a:stretch>
          </p:blipFill>
          <p:spPr>
            <a:xfrm>
              <a:off x="1240292" y="1475111"/>
              <a:ext cx="3571875" cy="3571875"/>
            </a:xfrm>
            <a:prstGeom prst="rect">
              <a:avLst/>
            </a:prstGeom>
          </p:spPr>
        </p:pic>
        <p:sp>
          <p:nvSpPr>
            <p:cNvPr id="10" name="Double Wave 9">
              <a:extLst>
                <a:ext uri="{FF2B5EF4-FFF2-40B4-BE49-F238E27FC236}">
                  <a16:creationId xmlns:a16="http://schemas.microsoft.com/office/drawing/2014/main" id="{BD4E73BF-7F86-A82F-7002-1C661318BBEF}"/>
                </a:ext>
              </a:extLst>
            </p:cNvPr>
            <p:cNvSpPr/>
            <p:nvPr/>
          </p:nvSpPr>
          <p:spPr>
            <a:xfrm>
              <a:off x="4506686" y="2729204"/>
              <a:ext cx="6997959" cy="1399592"/>
            </a:xfrm>
            <a:prstGeom prst="doubleWav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GB" sz="2400">
                  <a:solidFill>
                    <a:schemeClr val="tx1"/>
                  </a:solidFill>
                  <a:latin typeface="Arial" panose="020B0604020202020204" pitchFamily="34" charset="0"/>
                  <a:cs typeface="Arial" panose="020B0604020202020204" pitchFamily="34" charset="0"/>
                </a:rPr>
                <a:t>Em hãy quan sát video và trả lời các câu hỏi sau</a:t>
              </a:r>
              <a:endParaRPr lang="en-US" sz="240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8C90C66-EDBB-E1D8-250F-3CFA9F28C6BC}"/>
                </a:ext>
              </a:extLst>
            </p:cNvPr>
            <p:cNvSpPr/>
            <p:nvPr/>
          </p:nvSpPr>
          <p:spPr>
            <a:xfrm>
              <a:off x="3872204" y="3338026"/>
              <a:ext cx="634482" cy="1819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6545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3932 0.10578 L -0.33932 0.10578 C -0.372 0.11597 -0.37187 0.11967 -0.41601 0.10301 C -0.425 0.09953 -0.45989 0.06551 -0.46679 0.05578 C -0.47526 0.04352 -0.48125 0.02685 -0.48945 0.01412 C -0.5095 -0.01806 -0.53046 -0.05047 -0.55586 -0.06922 C -0.56406 -0.07547 -0.57304 -0.07755 -0.58164 -0.08172 C -0.58919 -0.07986 -0.59726 -0.08172 -0.60429 -0.07616 C -0.61562 -0.0676 -0.63372 -0.03681 -0.64882 -0.02894 C -0.65312 -0.02685 -0.65768 -0.02709 -0.66211 -0.02616 C -0.66367 -0.02662 -0.66523 -0.02778 -0.66679 -0.02755 C -0.68658 -0.02639 -0.72617 -0.02199 -0.72617 -0.02199 C -0.73606 -0.02246 -0.74596 -0.02246 -0.75586 -0.02338 C -0.76002 -0.02385 -0.76432 -0.02385 -0.76836 -0.02616 C -0.79427 -0.04283 -0.76562 -0.03472 -0.78398 -0.03866 C -0.78711 -0.03426 -0.79036 -0.02917 -0.79414 -0.02616 C -0.79661 -0.02431 -0.79934 -0.02361 -0.80195 -0.02199 C -0.80429 -0.02084 -0.80664 -0.01922 -0.80898 -0.01783 C -0.87135 -0.04861 -0.84479 -0.03658 -0.88867 -0.05533 C -0.8983 -0.05023 -0.90807 -0.0463 -0.91757 -0.04005 C -0.92018 -0.03843 -0.92213 -0.03449 -0.92461 -0.03172 C -0.92773 -0.02847 -0.92799 -0.02894 -0.93164 -0.02755 C -0.93684 -0.02801 -0.94205 -0.02894 -0.94726 -0.02894 C -0.96158 -0.02894 -0.97591 -0.02824 -0.99023 -0.02755 C -0.99127 -0.02755 -0.98815 -0.02755 -0.98711 -0.02755 L -0.95586 -0.01783 " pathEditMode="relative" ptsTypes="AAAAAAAAAAAAAAAAAAAAAAAAAA">
                                      <p:cBhvr>
                                        <p:cTn id="6"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é tìm hiểu về biển báo giao thông số 1">
            <a:hlinkClick r:id="" action="ppaction://media"/>
            <a:extLst>
              <a:ext uri="{FF2B5EF4-FFF2-40B4-BE49-F238E27FC236}">
                <a16:creationId xmlns:a16="http://schemas.microsoft.com/office/drawing/2014/main" id="{780E987B-57E3-9313-6DDD-DF7A3047581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7091" y="289895"/>
            <a:ext cx="11831782" cy="5750687"/>
          </a:xfrm>
        </p:spPr>
      </p:pic>
    </p:spTree>
    <p:extLst>
      <p:ext uri="{BB962C8B-B14F-4D97-AF65-F5344CB8AC3E}">
        <p14:creationId xmlns:p14="http://schemas.microsoft.com/office/powerpoint/2010/main" val="406146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29CC9E-E0FF-FEDA-3229-30086C0C166C}"/>
              </a:ext>
            </a:extLst>
          </p:cNvPr>
          <p:cNvSpPr txBox="1"/>
          <p:nvPr/>
        </p:nvSpPr>
        <p:spPr>
          <a:xfrm>
            <a:off x="879676" y="694228"/>
            <a:ext cx="11007524" cy="185647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400">
                <a:latin typeface="Arial" panose="020B0604020202020204" pitchFamily="34" charset="0"/>
                <a:cs typeface="Arial" panose="020B0604020202020204" pitchFamily="34" charset="0"/>
              </a:rPr>
              <a:t>Chia nhóm hoạt động – Nội dung tìm hiểu:</a:t>
            </a:r>
          </a:p>
          <a:p>
            <a:pPr algn="just">
              <a:lnSpc>
                <a:spcPct val="112000"/>
              </a:lnSpc>
              <a:spcBef>
                <a:spcPts val="600"/>
              </a:spcBef>
            </a:pPr>
            <a:r>
              <a:rPr lang="en-US" sz="2400">
                <a:latin typeface="Arial" panose="020B0604020202020204" pitchFamily="34" charset="0"/>
                <a:ea typeface="Times New Roman" panose="02020603050405020304" pitchFamily="18" charset="0"/>
                <a:cs typeface="Arial" panose="020B0604020202020204" pitchFamily="34" charset="0"/>
              </a:rPr>
              <a:t>1.</a:t>
            </a:r>
            <a:r>
              <a:rPr lang="en-US" sz="2400">
                <a:effectLst/>
                <a:latin typeface="Arial" panose="020B0604020202020204" pitchFamily="34" charset="0"/>
                <a:ea typeface="Times New Roman" panose="02020603050405020304" pitchFamily="18" charset="0"/>
                <a:cs typeface="Arial" panose="020B0604020202020204" pitchFamily="34" charset="0"/>
              </a:rPr>
              <a:t> Em hãy quan sát</a:t>
            </a:r>
            <a:r>
              <a:rPr lang="en-US" sz="2400" i="1">
                <a:effectLst/>
                <a:latin typeface="Arial" panose="020B0604020202020204" pitchFamily="34" charset="0"/>
                <a:ea typeface="Times New Roman" panose="02020603050405020304" pitchFamily="18" charset="0"/>
                <a:cs typeface="Arial" panose="020B0604020202020204" pitchFamily="34" charset="0"/>
              </a:rPr>
              <a:t> hình ảnh </a:t>
            </a:r>
            <a:r>
              <a:rPr lang="en-US" sz="2400">
                <a:effectLst/>
                <a:latin typeface="Arial" panose="020B0604020202020204" pitchFamily="34" charset="0"/>
                <a:ea typeface="Times New Roman" panose="02020603050405020304" pitchFamily="18" charset="0"/>
                <a:cs typeface="Arial" panose="020B0604020202020204" pitchFamily="34" charset="0"/>
              </a:rPr>
              <a:t>và cho biết biển báo giao thông gồm mấy loại?</a:t>
            </a:r>
          </a:p>
          <a:p>
            <a:pPr algn="just">
              <a:lnSpc>
                <a:spcPct val="112000"/>
              </a:lnSpc>
              <a:spcBef>
                <a:spcPts val="600"/>
              </a:spcBef>
            </a:pPr>
            <a:r>
              <a:rPr lang="en-US" sz="2400">
                <a:latin typeface="Arial" panose="020B0604020202020204" pitchFamily="34" charset="0"/>
                <a:ea typeface="Times New Roman" panose="02020603050405020304" pitchFamily="18" charset="0"/>
                <a:cs typeface="Arial" panose="020B0604020202020204" pitchFamily="34" charset="0"/>
              </a:rPr>
              <a:t>2.</a:t>
            </a:r>
            <a:r>
              <a:rPr lang="en-US" sz="2400">
                <a:effectLst/>
                <a:latin typeface="Arial" panose="020B0604020202020204" pitchFamily="34" charset="0"/>
                <a:ea typeface="Times New Roman" panose="02020603050405020304" pitchFamily="18" charset="0"/>
                <a:cs typeface="Arial" panose="020B0604020202020204" pitchFamily="34" charset="0"/>
              </a:rPr>
              <a:t> Các biển báo giao thông trong hình có hình dạng, màu sắc và ý nghĩa như thế nào</a:t>
            </a:r>
            <a:r>
              <a:rPr lang="en-US" sz="2400" smtClean="0">
                <a:effectLst/>
                <a:latin typeface="Arial" panose="020B0604020202020204" pitchFamily="34" charset="0"/>
                <a:ea typeface="Times New Roman" panose="02020603050405020304" pitchFamily="18" charset="0"/>
                <a:cs typeface="Arial" panose="020B0604020202020204" pitchFamily="34" charset="0"/>
              </a:rPr>
              <a:t>?</a:t>
            </a:r>
            <a:endParaRPr lang="en-US" sz="2400">
              <a:latin typeface="Arial" panose="020B0604020202020204" pitchFamily="34" charset="0"/>
              <a:cs typeface="Arial" panose="020B0604020202020204" pitchFamily="34" charset="0"/>
            </a:endParaRPr>
          </a:p>
        </p:txBody>
      </p:sp>
      <p:pic>
        <p:nvPicPr>
          <p:cNvPr id="5" name="Picture 4" descr="Graduation cartoon bee">
            <a:extLst>
              <a:ext uri="{FF2B5EF4-FFF2-40B4-BE49-F238E27FC236}">
                <a16:creationId xmlns:a16="http://schemas.microsoft.com/office/drawing/2014/main" id="{45683E0C-BD96-8A36-EFA1-D92172C84EB1}"/>
              </a:ext>
            </a:extLst>
          </p:cNvPr>
          <p:cNvPicPr>
            <a:picLocks noChangeAspect="1"/>
          </p:cNvPicPr>
          <p:nvPr/>
        </p:nvPicPr>
        <p:blipFill>
          <a:blip r:embed="rId2"/>
          <a:stretch>
            <a:fillRect/>
          </a:stretch>
        </p:blipFill>
        <p:spPr>
          <a:xfrm>
            <a:off x="40324" y="2219509"/>
            <a:ext cx="1214966" cy="1401042"/>
          </a:xfrm>
          <a:prstGeom prst="rect">
            <a:avLst/>
          </a:prstGeom>
        </p:spPr>
      </p:pic>
      <p:pic>
        <p:nvPicPr>
          <p:cNvPr id="7" name="Picture 6" descr="Cartoon bee with pencil">
            <a:extLst>
              <a:ext uri="{FF2B5EF4-FFF2-40B4-BE49-F238E27FC236}">
                <a16:creationId xmlns:a16="http://schemas.microsoft.com/office/drawing/2014/main" id="{8C922288-FA85-9930-379C-1D28DFE164A9}"/>
              </a:ext>
            </a:extLst>
          </p:cNvPr>
          <p:cNvPicPr>
            <a:picLocks noChangeAspect="1"/>
          </p:cNvPicPr>
          <p:nvPr/>
        </p:nvPicPr>
        <p:blipFill>
          <a:blip r:embed="rId3"/>
          <a:stretch>
            <a:fillRect/>
          </a:stretch>
        </p:blipFill>
        <p:spPr>
          <a:xfrm>
            <a:off x="10851454" y="-97700"/>
            <a:ext cx="1475584" cy="1583855"/>
          </a:xfrm>
          <a:prstGeom prst="rect">
            <a:avLst/>
          </a:prstGeom>
        </p:spPr>
      </p:pic>
      <p:pic>
        <p:nvPicPr>
          <p:cNvPr id="9" name="Picture 8">
            <a:extLst>
              <a:ext uri="{FF2B5EF4-FFF2-40B4-BE49-F238E27FC236}">
                <a16:creationId xmlns:a16="http://schemas.microsoft.com/office/drawing/2014/main" id="{B74FCB97-350F-B711-7479-C56184D2CA92}"/>
              </a:ext>
            </a:extLst>
          </p:cNvPr>
          <p:cNvPicPr>
            <a:picLocks noChangeAspect="1"/>
          </p:cNvPicPr>
          <p:nvPr/>
        </p:nvPicPr>
        <p:blipFill>
          <a:blip r:embed="rId4"/>
          <a:stretch>
            <a:fillRect/>
          </a:stretch>
        </p:blipFill>
        <p:spPr>
          <a:xfrm>
            <a:off x="1071418" y="3043360"/>
            <a:ext cx="10067637" cy="3204653"/>
          </a:xfrm>
          <a:prstGeom prst="rect">
            <a:avLst/>
          </a:prstGeom>
        </p:spPr>
      </p:pic>
    </p:spTree>
    <p:extLst>
      <p:ext uri="{BB962C8B-B14F-4D97-AF65-F5344CB8AC3E}">
        <p14:creationId xmlns:p14="http://schemas.microsoft.com/office/powerpoint/2010/main" val="47308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32" presetClass="emph" presetSubtype="0" repeatCount="1000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par>
                                <p:cTn id="14" presetID="32" presetClass="emph" presetSubtype="0" repeatCount="10000" fill="hold" nodeType="with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E924CC-EA88-22B8-D770-203D5AE8F835}"/>
              </a:ext>
            </a:extLst>
          </p:cNvPr>
          <p:cNvSpPr/>
          <p:nvPr/>
        </p:nvSpPr>
        <p:spPr>
          <a:xfrm>
            <a:off x="2395959" y="173620"/>
            <a:ext cx="7836061" cy="752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Hình dạng, ý nghĩa của các loại biển báo</a:t>
            </a:r>
            <a:endParaRPr lang="en-US" sz="2800">
              <a:latin typeface="Arial" panose="020B0604020202020204" pitchFamily="34" charset="0"/>
              <a:cs typeface="Arial" panose="020B0604020202020204" pitchFamily="34" charset="0"/>
            </a:endParaRPr>
          </a:p>
        </p:txBody>
      </p:sp>
      <p:sp>
        <p:nvSpPr>
          <p:cNvPr id="3" name="Rectangle 2"/>
          <p:cNvSpPr/>
          <p:nvPr/>
        </p:nvSpPr>
        <p:spPr>
          <a:xfrm>
            <a:off x="461469" y="1256146"/>
            <a:ext cx="4452276" cy="2610812"/>
          </a:xfrm>
          <a:prstGeom prst="rect">
            <a:avLst/>
          </a:prstGeom>
          <a:blipFill>
            <a:blip r:embed="rId2"/>
            <a:srcRect/>
            <a:stretch>
              <a:fillRect l="-5000" r="-5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grpSp>
        <p:nvGrpSpPr>
          <p:cNvPr id="4" name="Group 3"/>
          <p:cNvGrpSpPr/>
          <p:nvPr/>
        </p:nvGrpSpPr>
        <p:grpSpPr>
          <a:xfrm>
            <a:off x="4799617" y="2322377"/>
            <a:ext cx="936164" cy="1086408"/>
            <a:chOff x="3132070" y="796615"/>
            <a:chExt cx="936164" cy="1086408"/>
          </a:xfrm>
        </p:grpSpPr>
        <p:sp>
          <p:nvSpPr>
            <p:cNvPr id="5" name="Rounded Rectangle 4"/>
            <p:cNvSpPr/>
            <p:nvPr/>
          </p:nvSpPr>
          <p:spPr>
            <a:xfrm>
              <a:off x="3132070" y="796615"/>
              <a:ext cx="737408" cy="1086408"/>
            </a:xfrm>
            <a:prstGeom prst="roundRect">
              <a:avLst>
                <a:gd name="adj" fmla="val 10000"/>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Rounded Rectangle 4"/>
            <p:cNvSpPr txBox="1"/>
            <p:nvPr/>
          </p:nvSpPr>
          <p:spPr>
            <a:xfrm>
              <a:off x="3153667" y="818213"/>
              <a:ext cx="914567" cy="10432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2000" b="1" kern="1200"/>
                <a:t>Biển báo cấm</a:t>
              </a:r>
              <a:endParaRPr lang="en-US" sz="2000" b="1" kern="1200"/>
            </a:p>
          </p:txBody>
        </p:sp>
      </p:grpSp>
      <p:sp>
        <p:nvSpPr>
          <p:cNvPr id="7" name="Rectangle 6"/>
          <p:cNvSpPr/>
          <p:nvPr/>
        </p:nvSpPr>
        <p:spPr>
          <a:xfrm>
            <a:off x="6160305" y="1256145"/>
            <a:ext cx="4637004" cy="2610813"/>
          </a:xfrm>
          <a:prstGeom prst="rect">
            <a:avLst/>
          </a:prstGeom>
          <a:blipFill>
            <a:blip r:embed="rId3"/>
            <a:srcRect/>
            <a:stretch>
              <a:fillRect l="-24000" r="-24000"/>
            </a:stretch>
          </a:blipFill>
        </p:spPr>
        <p:style>
          <a:lnRef idx="2">
            <a:schemeClr val="lt1">
              <a:hueOff val="0"/>
              <a:satOff val="0"/>
              <a:lumOff val="0"/>
              <a:alphaOff val="0"/>
            </a:schemeClr>
          </a:lnRef>
          <a:fillRef idx="1">
            <a:scrgbClr r="0" g="0" b="0"/>
          </a:fillRef>
          <a:effectRef idx="0">
            <a:schemeClr val="accent5">
              <a:tint val="50000"/>
              <a:hueOff val="3978924"/>
              <a:satOff val="24665"/>
              <a:lumOff val="6844"/>
              <a:alphaOff val="0"/>
            </a:schemeClr>
          </a:effectRef>
          <a:fontRef idx="minor">
            <a:schemeClr val="lt1">
              <a:hueOff val="0"/>
              <a:satOff val="0"/>
              <a:lumOff val="0"/>
              <a:alphaOff val="0"/>
            </a:schemeClr>
          </a:fontRef>
        </p:style>
      </p:sp>
      <p:grpSp>
        <p:nvGrpSpPr>
          <p:cNvPr id="8" name="Group 7"/>
          <p:cNvGrpSpPr/>
          <p:nvPr/>
        </p:nvGrpSpPr>
        <p:grpSpPr>
          <a:xfrm>
            <a:off x="10665509" y="2119752"/>
            <a:ext cx="755080" cy="1182239"/>
            <a:chOff x="6625914" y="748700"/>
            <a:chExt cx="755080" cy="1182239"/>
          </a:xfrm>
        </p:grpSpPr>
        <p:sp>
          <p:nvSpPr>
            <p:cNvPr id="9" name="Rounded Rectangle 8"/>
            <p:cNvSpPr/>
            <p:nvPr/>
          </p:nvSpPr>
          <p:spPr>
            <a:xfrm>
              <a:off x="6625914" y="748700"/>
              <a:ext cx="755080" cy="1182239"/>
            </a:xfrm>
            <a:prstGeom prst="roundRect">
              <a:avLst>
                <a:gd name="adj" fmla="val 10000"/>
              </a:avLst>
            </a:prstGeom>
          </p:spPr>
          <p:style>
            <a:lnRef idx="2">
              <a:schemeClr val="accent5">
                <a:hueOff val="3920009"/>
                <a:satOff val="9038"/>
                <a:lumOff val="1751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ounded Rectangle 4"/>
            <p:cNvSpPr txBox="1"/>
            <p:nvPr/>
          </p:nvSpPr>
          <p:spPr>
            <a:xfrm>
              <a:off x="6648030" y="770816"/>
              <a:ext cx="710848" cy="11380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2000" b="1" kern="1200"/>
                <a:t>Biển chỉ dẫn</a:t>
              </a:r>
              <a:endParaRPr lang="en-US" sz="2000" b="1" kern="1200"/>
            </a:p>
          </p:txBody>
        </p:sp>
      </p:grpSp>
      <p:sp>
        <p:nvSpPr>
          <p:cNvPr id="11" name="Rectangle 10"/>
          <p:cNvSpPr/>
          <p:nvPr/>
        </p:nvSpPr>
        <p:spPr>
          <a:xfrm>
            <a:off x="387927" y="4008582"/>
            <a:ext cx="4525818" cy="2583845"/>
          </a:xfrm>
          <a:prstGeom prst="rect">
            <a:avLst/>
          </a:prstGeom>
          <a:blipFill>
            <a:blip r:embed="rId4"/>
            <a:srcRect/>
            <a:stretch>
              <a:fillRect t="-9000" b="-9000"/>
            </a:stretch>
          </a:blipFill>
        </p:spPr>
        <p:style>
          <a:lnRef idx="2">
            <a:schemeClr val="lt1">
              <a:hueOff val="0"/>
              <a:satOff val="0"/>
              <a:lumOff val="0"/>
              <a:alphaOff val="0"/>
            </a:schemeClr>
          </a:lnRef>
          <a:fillRef idx="1">
            <a:scrgbClr r="0" g="0" b="0"/>
          </a:fillRef>
          <a:effectRef idx="0">
            <a:schemeClr val="accent5">
              <a:tint val="50000"/>
              <a:hueOff val="7957848"/>
              <a:satOff val="49331"/>
              <a:lumOff val="13687"/>
              <a:alphaOff val="0"/>
            </a:schemeClr>
          </a:effectRef>
          <a:fontRef idx="minor">
            <a:schemeClr val="lt1">
              <a:hueOff val="0"/>
              <a:satOff val="0"/>
              <a:lumOff val="0"/>
              <a:alphaOff val="0"/>
            </a:schemeClr>
          </a:fontRef>
        </p:style>
      </p:sp>
      <p:grpSp>
        <p:nvGrpSpPr>
          <p:cNvPr id="12" name="Group 11"/>
          <p:cNvGrpSpPr/>
          <p:nvPr/>
        </p:nvGrpSpPr>
        <p:grpSpPr>
          <a:xfrm>
            <a:off x="4799617" y="4475016"/>
            <a:ext cx="1222492" cy="1741057"/>
            <a:chOff x="2691033" y="3575380"/>
            <a:chExt cx="1182863" cy="1231127"/>
          </a:xfrm>
        </p:grpSpPr>
        <p:sp>
          <p:nvSpPr>
            <p:cNvPr id="13" name="Rounded Rectangle 12"/>
            <p:cNvSpPr/>
            <p:nvPr/>
          </p:nvSpPr>
          <p:spPr>
            <a:xfrm>
              <a:off x="2691033" y="3575380"/>
              <a:ext cx="1182863" cy="1231127"/>
            </a:xfrm>
            <a:prstGeom prst="roundRect">
              <a:avLst>
                <a:gd name="adj" fmla="val 10000"/>
              </a:avLst>
            </a:prstGeom>
          </p:spPr>
          <p:style>
            <a:lnRef idx="2">
              <a:schemeClr val="accent5">
                <a:hueOff val="7840018"/>
                <a:satOff val="18076"/>
                <a:lumOff val="3503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Rounded Rectangle 4"/>
            <p:cNvSpPr txBox="1"/>
            <p:nvPr/>
          </p:nvSpPr>
          <p:spPr>
            <a:xfrm>
              <a:off x="2725678" y="3610025"/>
              <a:ext cx="1113573" cy="11618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2000" b="1" kern="1200"/>
                <a:t>Biển cảnh náo nguy hiểm</a:t>
              </a:r>
              <a:endParaRPr lang="en-US" sz="2000" b="1" kern="1200"/>
            </a:p>
          </p:txBody>
        </p:sp>
      </p:grpSp>
      <p:sp>
        <p:nvSpPr>
          <p:cNvPr id="15" name="Rectangle 14"/>
          <p:cNvSpPr/>
          <p:nvPr/>
        </p:nvSpPr>
        <p:spPr>
          <a:xfrm>
            <a:off x="6160305" y="3955499"/>
            <a:ext cx="4637004" cy="2583845"/>
          </a:xfrm>
          <a:prstGeom prst="rect">
            <a:avLst/>
          </a:prstGeom>
          <a:blipFill>
            <a:blip r:embed="rId5"/>
            <a:srcRect/>
            <a:stretch>
              <a:fillRect l="-6000" r="-6000"/>
            </a:stretch>
          </a:blipFill>
        </p:spPr>
        <p:style>
          <a:lnRef idx="2">
            <a:schemeClr val="lt1">
              <a:hueOff val="0"/>
              <a:satOff val="0"/>
              <a:lumOff val="0"/>
              <a:alphaOff val="0"/>
            </a:schemeClr>
          </a:lnRef>
          <a:fillRef idx="1">
            <a:scrgbClr r="0" g="0" b="0"/>
          </a:fillRef>
          <a:effectRef idx="0">
            <a:schemeClr val="accent5">
              <a:tint val="50000"/>
              <a:hueOff val="11936772"/>
              <a:satOff val="73996"/>
              <a:lumOff val="20531"/>
              <a:alphaOff val="0"/>
            </a:schemeClr>
          </a:effectRef>
          <a:fontRef idx="minor">
            <a:schemeClr val="lt1">
              <a:hueOff val="0"/>
              <a:satOff val="0"/>
              <a:lumOff val="0"/>
              <a:alphaOff val="0"/>
            </a:schemeClr>
          </a:fontRef>
        </p:style>
      </p:sp>
      <p:grpSp>
        <p:nvGrpSpPr>
          <p:cNvPr id="16" name="Group 15"/>
          <p:cNvGrpSpPr/>
          <p:nvPr/>
        </p:nvGrpSpPr>
        <p:grpSpPr>
          <a:xfrm>
            <a:off x="10797310" y="4638359"/>
            <a:ext cx="905164" cy="1346805"/>
            <a:chOff x="6416440" y="3575380"/>
            <a:chExt cx="1182863" cy="1231127"/>
          </a:xfrm>
        </p:grpSpPr>
        <p:sp>
          <p:nvSpPr>
            <p:cNvPr id="17" name="Rounded Rectangle 16"/>
            <p:cNvSpPr/>
            <p:nvPr/>
          </p:nvSpPr>
          <p:spPr>
            <a:xfrm>
              <a:off x="6416440" y="3575380"/>
              <a:ext cx="1182863" cy="1231127"/>
            </a:xfrm>
            <a:prstGeom prst="roundRect">
              <a:avLst>
                <a:gd name="adj" fmla="val 10000"/>
              </a:avLst>
            </a:prstGeom>
          </p:spPr>
          <p:style>
            <a:lnRef idx="2">
              <a:schemeClr val="accent5">
                <a:hueOff val="11760027"/>
                <a:satOff val="27114"/>
                <a:lumOff val="5255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ounded Rectangle 4"/>
            <p:cNvSpPr txBox="1"/>
            <p:nvPr/>
          </p:nvSpPr>
          <p:spPr>
            <a:xfrm>
              <a:off x="6451085" y="3610025"/>
              <a:ext cx="1113573" cy="11618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2000" b="1" kern="1200"/>
                <a:t>Biển báo hiệu lệnh</a:t>
              </a:r>
              <a:endParaRPr lang="en-US" sz="2000" b="1" kern="1200"/>
            </a:p>
          </p:txBody>
        </p:sp>
      </p:grpSp>
    </p:spTree>
    <p:extLst>
      <p:ext uri="{BB962C8B-B14F-4D97-AF65-F5344CB8AC3E}">
        <p14:creationId xmlns:p14="http://schemas.microsoft.com/office/powerpoint/2010/main" val="69711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Back to School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ll fun education presentation (widescreen).potx" id="{13F266B3-3667-4715-838E-2D35384A824B}" vid="{5EC2A2B6-6A5B-436A-9EF3-6607D16C2EDB}"/>
    </a:ext>
  </a:extLst>
</a:theme>
</file>

<file path=ppt/theme/theme2.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6CC9A7CA-BEC5-41E5-AAE1-C9D7FC518E00}">
  <ds:schemaRefs>
    <ds:schemaRef ds:uri="http://schemas.microsoft.com/sharepoint/v3/contenttype/forms"/>
  </ds:schemaRefs>
</ds:datastoreItem>
</file>

<file path=customXml/itemProps2.xml><?xml version="1.0" encoding="utf-8"?>
<ds:datastoreItem xmlns:ds="http://schemas.openxmlformats.org/officeDocument/2006/customXml" ds:itemID="{D59B8A7B-DB68-4625-86A7-7FECB4C2A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F5AFAE-B80F-42D3-94B4-729362BC1BCB}">
  <ds:schemaRefs>
    <ds:schemaRef ds:uri="http://purl.org/dc/dcmitype/"/>
    <ds:schemaRef ds:uri="http://schemas.microsoft.com/office/2006/documentManagement/types"/>
    <ds:schemaRef ds:uri="http://purl.org/dc/elements/1.1/"/>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40262f94-9f35-4ac3-9a90-690165a166b7"/>
    <ds:schemaRef ds:uri="a4f35948-e619-41b3-aa29-22878b09cfd2"/>
    <ds:schemaRef ds:uri="http://purl.org/dc/terms/"/>
  </ds:schemaRefs>
</ds:datastoreItem>
</file>

<file path=docProps/app.xml><?xml version="1.0" encoding="utf-8"?>
<Properties xmlns="http://schemas.openxmlformats.org/officeDocument/2006/extended-properties" xmlns:vt="http://schemas.openxmlformats.org/officeDocument/2006/docPropsVTypes">
  <Template>Fall fun education presentation (widescreen)</Template>
  <TotalTime>319</TotalTime>
  <Words>461</Words>
  <Application>Microsoft Office PowerPoint</Application>
  <PresentationFormat>Widescreen</PresentationFormat>
  <Paragraphs>48</Paragraphs>
  <Slides>17</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Cambria</vt:lpstr>
      <vt:lpstr>Times New Roman</vt:lpstr>
      <vt:lpstr>Back to School 16x9</vt:lpstr>
      <vt:lpstr>CHỦ ĐỀ: THỦ CÔNG KĨ THUẬT BÀI 8: LÀM BIỂN BÁO GIAO THÔNG (TIẾT 1)</vt:lpstr>
      <vt:lpstr>KHỞI ĐỘNG</vt:lpstr>
      <vt:lpstr>Video: đèn giao thông</vt:lpstr>
      <vt:lpstr>PowerPoint Presentation</vt:lpstr>
      <vt:lpstr>Tìm hiểu về biển báo giao thông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THỦ CÔNG KĨ THUẬT BÀI 8: LÀM BIỂN BÁO GIAO THÔNG (TIẾT 1)</dc:title>
  <dc:creator>Huyen Trang</dc:creator>
  <cp:lastModifiedBy>Administrator</cp:lastModifiedBy>
  <cp:revision>8</cp:revision>
  <dcterms:created xsi:type="dcterms:W3CDTF">2022-08-01T11:08:55Z</dcterms:created>
  <dcterms:modified xsi:type="dcterms:W3CDTF">2024-11-26T13:35:54Z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