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6"/>
  </p:notesMasterIdLst>
  <p:sldIdLst>
    <p:sldId id="358" r:id="rId4"/>
    <p:sldId id="359" r:id="rId5"/>
    <p:sldId id="360" r:id="rId6"/>
    <p:sldId id="361" r:id="rId7"/>
    <p:sldId id="362" r:id="rId8"/>
    <p:sldId id="363" r:id="rId9"/>
    <p:sldId id="364" r:id="rId10"/>
    <p:sldId id="365" r:id="rId11"/>
    <p:sldId id="370" r:id="rId12"/>
    <p:sldId id="368" r:id="rId13"/>
    <p:sldId id="371" r:id="rId14"/>
    <p:sldId id="372" r:id="rId15"/>
    <p:sldId id="373" r:id="rId16"/>
    <p:sldId id="374" r:id="rId17"/>
    <p:sldId id="375" r:id="rId18"/>
    <p:sldId id="376" r:id="rId19"/>
    <p:sldId id="377" r:id="rId20"/>
    <p:sldId id="378" r:id="rId21"/>
    <p:sldId id="381" r:id="rId22"/>
    <p:sldId id="379" r:id="rId23"/>
    <p:sldId id="380" r:id="rId24"/>
    <p:sldId id="3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85" d="100"/>
          <a:sy n="85" d="100"/>
        </p:scale>
        <p:origin x="6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AFC3A-0F9C-4743-9951-3476137E796B}" type="datetimeFigureOut">
              <a:rPr lang="en-US" smtClean="0"/>
              <a:t>11/27/2024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3E1482-2A3A-4113-AA85-F8EF25D52F90}" type="slidenum">
              <a:rPr lang="en-US" smtClean="0"/>
              <a:t>‹#›</a:t>
            </a:fld>
            <a:endParaRPr lang="en-US"/>
          </a:p>
        </p:txBody>
      </p:sp>
    </p:spTree>
    <p:extLst>
      <p:ext uri="{BB962C8B-B14F-4D97-AF65-F5344CB8AC3E}">
        <p14:creationId xmlns:p14="http://schemas.microsoft.com/office/powerpoint/2010/main" val="1074420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77314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49952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03596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847836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673180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168284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751413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11257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83117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35618" y="5208737"/>
            <a:ext cx="1427032" cy="1330175"/>
          </a:xfrm>
          <a:prstGeom prst="rect">
            <a:avLst/>
          </a:prstGeom>
        </p:spPr>
      </p:pic>
    </p:spTree>
    <p:extLst>
      <p:ext uri="{BB962C8B-B14F-4D97-AF65-F5344CB8AC3E}">
        <p14:creationId xmlns:p14="http://schemas.microsoft.com/office/powerpoint/2010/main" val="2191395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61552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564685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54502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44923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11/27/2024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174258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15" name="图片 14"/>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6" name="图片 15"/>
          <p:cNvPicPr>
            <a:picLocks noChangeAspect="1"/>
          </p:cNvPicPr>
          <p:nvPr userDrawn="1"/>
        </p:nvPicPr>
        <p:blipFill>
          <a:blip r:embed="rId3"/>
          <a:stretch>
            <a:fillRect/>
          </a:stretch>
        </p:blipFill>
        <p:spPr>
          <a:xfrm>
            <a:off x="7780022" y="1354415"/>
            <a:ext cx="4678681" cy="5274985"/>
          </a:xfrm>
          <a:prstGeom prst="rect">
            <a:avLst/>
          </a:prstGeom>
        </p:spPr>
      </p:pic>
      <p:pic>
        <p:nvPicPr>
          <p:cNvPr id="3" name="图片 2" descr="图片包含 文字&#10;&#10;描述已自动生成"/>
          <p:cNvPicPr>
            <a:picLocks noChangeAspect="1"/>
          </p:cNvPicPr>
          <p:nvPr userDrawn="1"/>
        </p:nvPicPr>
        <p:blipFill>
          <a:blip r:embed="rId4" cstate="email"/>
          <a:stretch>
            <a:fillRect/>
          </a:stretch>
        </p:blipFill>
        <p:spPr>
          <a:xfrm>
            <a:off x="1319642" y="131198"/>
            <a:ext cx="9571530" cy="5972859"/>
          </a:xfrm>
          <a:prstGeom prst="rect">
            <a:avLst/>
          </a:prstGeom>
        </p:spPr>
      </p:pic>
      <p:pic>
        <p:nvPicPr>
          <p:cNvPr id="18" name="图片 17"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pic>
        <p:nvPicPr>
          <p:cNvPr id="9" name="图片 8" descr="图片包含 矢量图形&#10;&#10;描述已自动生成"/>
          <p:cNvPicPr>
            <a:picLocks noChangeAspect="1"/>
          </p:cNvPicPr>
          <p:nvPr userDrawn="1"/>
        </p:nvPicPr>
        <p:blipFill>
          <a:blip r:embed="rId6"/>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20804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1367083" y="678654"/>
            <a:ext cx="9457833" cy="5368785"/>
          </a:xfrm>
          <a:prstGeom prst="rect">
            <a:avLst/>
          </a:prstGeom>
        </p:spPr>
      </p:pic>
      <p:pic>
        <p:nvPicPr>
          <p:cNvPr id="3" name="图片 2" descr="图片包含 矢量图形&#10;&#10;描述已自动生成"/>
          <p:cNvPicPr>
            <a:picLocks noChangeAspect="1"/>
          </p:cNvPicPr>
          <p:nvPr userDrawn="1"/>
        </p:nvPicPr>
        <p:blipFill>
          <a:blip r:embed="rId4"/>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148521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4" name="图片 3"/>
          <p:cNvPicPr>
            <a:picLocks noChangeAspect="1"/>
          </p:cNvPicPr>
          <p:nvPr userDrawn="1"/>
        </p:nvPicPr>
        <p:blipFill rotWithShape="1">
          <a:blip r:embed="rId3" cstate="screen"/>
          <a:srcRect/>
          <a:stretch>
            <a:fillRect/>
          </a:stretch>
        </p:blipFill>
        <p:spPr>
          <a:xfrm>
            <a:off x="4493623" y="182880"/>
            <a:ext cx="7406640" cy="5525284"/>
          </a:xfrm>
          <a:prstGeom prst="rect">
            <a:avLst/>
          </a:prstGeom>
        </p:spPr>
      </p:pic>
      <p:pic>
        <p:nvPicPr>
          <p:cNvPr id="8" name="图片 7" descr="图片包含 矢量图形&#10;&#10;描述已自动生成"/>
          <p:cNvPicPr>
            <a:picLocks noChangeAspect="1"/>
          </p:cNvPicPr>
          <p:nvPr userDrawn="1"/>
        </p:nvPicPr>
        <p:blipFill rotWithShape="1">
          <a:blip r:embed="rId4" cstate="screen"/>
          <a:srcRect/>
          <a:stretch>
            <a:fill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062174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4" name="图片 3"/>
          <p:cNvPicPr>
            <a:picLocks noChangeAspect="1"/>
          </p:cNvPicPr>
          <p:nvPr userDrawn="1"/>
        </p:nvPicPr>
        <p:blipFill>
          <a:blip r:embed="rId3"/>
          <a:stretch>
            <a:fillRect/>
          </a:stretch>
        </p:blipFill>
        <p:spPr>
          <a:xfrm>
            <a:off x="7780022" y="1354415"/>
            <a:ext cx="4678681" cy="5274985"/>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909412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3" name="图片 2"/>
          <p:cNvPicPr>
            <a:picLocks noChangeAspect="1"/>
          </p:cNvPicPr>
          <p:nvPr userDrawn="1"/>
        </p:nvPicPr>
        <p:blipFill rotWithShape="1">
          <a:blip r:embed="rId3" cstate="screen"/>
          <a:srcRect/>
          <a:stretch>
            <a:fillRect/>
          </a:stretch>
        </p:blipFill>
        <p:spPr>
          <a:xfrm>
            <a:off x="377524" y="182880"/>
            <a:ext cx="11436951" cy="6492241"/>
          </a:xfrm>
          <a:prstGeom prst="rect">
            <a:avLst/>
          </a:prstGeom>
        </p:spPr>
      </p:pic>
      <p:pic>
        <p:nvPicPr>
          <p:cNvPr id="5" name="图片 4" descr="图片包含 矢量图形&#10;&#10;描述已自动生成"/>
          <p:cNvPicPr>
            <a:picLocks noChangeAspect="1"/>
          </p:cNvPicPr>
          <p:nvPr userDrawn="1"/>
        </p:nvPicPr>
        <p:blipFill>
          <a:blip r:embed="rId4" cstate="email"/>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94594394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pic>
        <p:nvPicPr>
          <p:cNvPr id="9" name="图片 8"/>
          <p:cNvPicPr>
            <a:picLocks noChangeAspect="1"/>
          </p:cNvPicPr>
          <p:nvPr userDrawn="1"/>
        </p:nvPicPr>
        <p:blipFill>
          <a:blip r:embed="rId3" cstate="email"/>
          <a:stretch>
            <a:fillRect/>
          </a:stretch>
        </p:blipFill>
        <p:spPr>
          <a:xfrm rot="21120710">
            <a:off x="104089" y="2528964"/>
            <a:ext cx="3633370" cy="4096447"/>
          </a:xfrm>
          <a:prstGeom prst="rect">
            <a:avLst/>
          </a:prstGeom>
        </p:spPr>
      </p:pic>
      <p:pic>
        <p:nvPicPr>
          <p:cNvPr id="10" name="图片 9"/>
          <p:cNvPicPr>
            <a:picLocks noChangeAspect="1"/>
          </p:cNvPicPr>
          <p:nvPr userDrawn="1"/>
        </p:nvPicPr>
        <p:blipFill>
          <a:blip r:embed="rId3"/>
          <a:stretch>
            <a:fillRect/>
          </a:stretch>
        </p:blipFill>
        <p:spPr>
          <a:xfrm>
            <a:off x="7780022" y="1354415"/>
            <a:ext cx="4678681" cy="5274985"/>
          </a:xfrm>
          <a:prstGeom prst="rect">
            <a:avLst/>
          </a:prstGeom>
        </p:spPr>
      </p:pic>
      <p:pic>
        <p:nvPicPr>
          <p:cNvPr id="11" name="图片 10"/>
          <p:cNvPicPr>
            <a:picLocks noChangeAspect="1"/>
          </p:cNvPicPr>
          <p:nvPr userDrawn="1"/>
        </p:nvPicPr>
        <p:blipFill rotWithShape="1">
          <a:blip r:embed="rId4" cstate="screen"/>
          <a:srcRect/>
          <a:stretch>
            <a:fillRect/>
          </a:stretch>
        </p:blipFill>
        <p:spPr>
          <a:xfrm>
            <a:off x="1379989" y="22860"/>
            <a:ext cx="9432022" cy="5854499"/>
          </a:xfrm>
          <a:prstGeom prst="rect">
            <a:avLst/>
          </a:prstGeom>
        </p:spPr>
      </p:pic>
      <p:pic>
        <p:nvPicPr>
          <p:cNvPr id="12" name="图片 11" descr="图片包含 屏幕截图&#10;&#10;描述已自动生成"/>
          <p:cNvPicPr>
            <a:picLocks noChangeAspect="1"/>
          </p:cNvPicPr>
          <p:nvPr userDrawn="1"/>
        </p:nvPicPr>
        <p:blipFill>
          <a:blip r:embed="rId5"/>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86363619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screen"/>
          <a:srcRect/>
          <a:stretch>
            <a:fillRect/>
          </a:stretch>
        </p:blipFill>
        <p:spPr>
          <a:xfrm>
            <a:off x="0" y="182880"/>
            <a:ext cx="12192000" cy="6675120"/>
          </a:xfrm>
          <a:prstGeom prst="rect">
            <a:avLst/>
          </a:prstGeom>
        </p:spPr>
      </p:pic>
      <p:sp>
        <p:nvSpPr>
          <p:cNvPr id="3" name="矩形: 圆角 2"/>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1687989308"/>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85457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565117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51911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7867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29249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6839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3761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11/27/2024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56648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11/27/2024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92540612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p:cNvPicPr>
            <a:picLocks noChangeAspect="1"/>
          </p:cNvPicPr>
          <p:nvPr userDrawn="1"/>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25595121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0.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381000" y="193123"/>
            <a:ext cx="11430000" cy="638694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E63D72D3-0655-742A-1739-650672E1426A}"/>
              </a:ext>
            </a:extLst>
          </p:cNvPr>
          <p:cNvSpPr txBox="1">
            <a:spLocks/>
          </p:cNvSpPr>
          <p:nvPr/>
        </p:nvSpPr>
        <p:spPr>
          <a:xfrm>
            <a:off x="1524000" y="533154"/>
            <a:ext cx="9144000" cy="1242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1F60"/>
                </a:solidFill>
                <a:latin typeface="UTM Avo" panose="02040603050506020204" pitchFamily="18" charset="0"/>
              </a:rPr>
              <a:t>Tuần 10</a:t>
            </a:r>
            <a:endParaRPr lang="en-US" sz="5400" b="1" dirty="0">
              <a:solidFill>
                <a:srgbClr val="001F60"/>
              </a:solidFill>
              <a:latin typeface="UTM Avo" panose="02040603050506020204" pitchFamily="18" charset="0"/>
            </a:endParaRPr>
          </a:p>
        </p:txBody>
      </p:sp>
      <p:sp>
        <p:nvSpPr>
          <p:cNvPr id="13" name="Subtitle 2">
            <a:extLst>
              <a:ext uri="{FF2B5EF4-FFF2-40B4-BE49-F238E27FC236}">
                <a16:creationId xmlns:a16="http://schemas.microsoft.com/office/drawing/2014/main" id="{2B695205-2C54-FA03-4CF6-6BFEC220057E}"/>
              </a:ext>
            </a:extLst>
          </p:cNvPr>
          <p:cNvSpPr txBox="1">
            <a:spLocks/>
          </p:cNvSpPr>
          <p:nvPr/>
        </p:nvSpPr>
        <p:spPr>
          <a:xfrm>
            <a:off x="1872216" y="1553099"/>
            <a:ext cx="10129284" cy="298973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vi-VN"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Luyện</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từ</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và</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câu</a:t>
            </a:r>
            <a:endParaRPr lang="en-US" sz="5400" b="1" dirty="0">
              <a:solidFill>
                <a:schemeClr val="accent1">
                  <a:lumMod val="50000"/>
                </a:schemeClr>
              </a:solidFill>
              <a:latin typeface="Times New Roman" panose="02020603050405020304" pitchFamily="18" charset="0"/>
              <a:cs typeface="Times New Roman" panose="02020603050405020304" pitchFamily="18" charset="0"/>
            </a:endParaRPr>
          </a:p>
          <a:p>
            <a:pPr>
              <a:lnSpc>
                <a:spcPct val="150000"/>
              </a:lnSpc>
            </a:pP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Luyện</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tập</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tra</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tự</a:t>
            </a:r>
            <a:r>
              <a:rPr lang="en-US" sz="5400" b="1" dirty="0">
                <a:solidFill>
                  <a:schemeClr val="accent1">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1">
                    <a:lumMod val="50000"/>
                  </a:schemeClr>
                </a:solidFill>
                <a:latin typeface="Times New Roman" panose="02020603050405020304" pitchFamily="18" charset="0"/>
                <a:cs typeface="Times New Roman" panose="02020603050405020304" pitchFamily="18" charset="0"/>
              </a:rPr>
              <a:t>điển</a:t>
            </a:r>
            <a:endParaRPr lang="en-US" sz="5400" b="1" dirty="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4783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59768E7-85A9-78C8-7037-533F58EDA8CF}"/>
              </a:ext>
            </a:extLst>
          </p:cNvPr>
          <p:cNvSpPr/>
          <p:nvPr/>
        </p:nvSpPr>
        <p:spPr>
          <a:xfrm>
            <a:off x="1191490" y="437346"/>
            <a:ext cx="9809018" cy="781854"/>
          </a:xfrm>
          <a:prstGeom prst="roundRect">
            <a:avLst>
              <a:gd name="adj" fmla="val 24908"/>
            </a:avLst>
          </a:prstGeom>
          <a:solidFill>
            <a:schemeClr val="accent4">
              <a:lumMod val="40000"/>
              <a:lumOff val="6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Thảo</a:t>
            </a:r>
            <a:r>
              <a:rPr kumimoji="0" lang="en-US"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luận</a:t>
            </a:r>
            <a:r>
              <a:rPr kumimoji="0" lang="en-US"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trong</a:t>
            </a:r>
            <a:r>
              <a:rPr kumimoji="0" lang="en-US"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6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nhóm</a:t>
            </a:r>
            <a:endParaRPr kumimoji="0" lang="vi-VN" sz="6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12714309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373233"/>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59768E7-85A9-78C8-7037-533F58EDA8CF}"/>
              </a:ext>
            </a:extLst>
          </p:cNvPr>
          <p:cNvSpPr/>
          <p:nvPr/>
        </p:nvSpPr>
        <p:spPr>
          <a:xfrm>
            <a:off x="2777835" y="193963"/>
            <a:ext cx="6636327" cy="975817"/>
          </a:xfrm>
          <a:prstGeom prst="roundRect">
            <a:avLst>
              <a:gd name="adj" fmla="val 24908"/>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Chia </a:t>
            </a:r>
            <a:r>
              <a:rPr kumimoji="0" lang="en-US" sz="6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sẻ</a:t>
            </a:r>
            <a:r>
              <a:rPr kumimoji="0" lang="en-US"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kết</a:t>
            </a:r>
            <a:r>
              <a:rPr kumimoji="0" lang="en-US"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6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quả</a:t>
            </a:r>
            <a:endParaRPr kumimoji="0" lang="vi-VN" sz="6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91651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180010"/>
            <a:ext cx="11305309" cy="64840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A08064A6-7959-AC34-8761-DED16786D413}"/>
              </a:ext>
            </a:extLst>
          </p:cNvPr>
          <p:cNvSpPr/>
          <p:nvPr/>
        </p:nvSpPr>
        <p:spPr>
          <a:xfrm>
            <a:off x="720869" y="568000"/>
            <a:ext cx="8832034" cy="570505"/>
          </a:xfrm>
          <a:prstGeom prst="roundRect">
            <a:avLst>
              <a:gd name="adj" fmla="val 24908"/>
            </a:avLst>
          </a:prstGeom>
          <a:solidFill>
            <a:schemeClr val="accent4"/>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just">
              <a:lnSpc>
                <a:spcPct val="150000"/>
              </a:lnSpc>
              <a:buClr>
                <a:srgbClr val="000000"/>
              </a:buClr>
              <a:defRPr/>
            </a:pP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Tác</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dụng</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của</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quyển</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Từ</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điển</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đồng</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nghĩa</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Tiếng</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b="1" kern="0" dirty="0" err="1">
                <a:solidFill>
                  <a:schemeClr val="accent1">
                    <a:lumMod val="50000"/>
                  </a:schemeClr>
                </a:solidFill>
                <a:latin typeface="Times New Roman" panose="02020603050405020304" pitchFamily="18" charset="0"/>
                <a:cs typeface="Times New Roman" panose="02020603050405020304" pitchFamily="18" charset="0"/>
                <a:sym typeface="Arial"/>
              </a:rPr>
              <a:t>Việt</a:t>
            </a:r>
            <a:r>
              <a:rPr lang="en-US" sz="2800" b="1" kern="0" dirty="0">
                <a:solidFill>
                  <a:schemeClr val="accent1">
                    <a:lumMod val="50000"/>
                  </a:schemeClr>
                </a:solidFill>
                <a:latin typeface="Times New Roman" panose="02020603050405020304" pitchFamily="18" charset="0"/>
                <a:cs typeface="Times New Roman" panose="02020603050405020304" pitchFamily="18" charset="0"/>
                <a:sym typeface="Arial"/>
              </a:rPr>
              <a:t>?</a:t>
            </a:r>
          </a:p>
        </p:txBody>
      </p:sp>
      <p:sp>
        <p:nvSpPr>
          <p:cNvPr id="6" name="Freeform 12">
            <a:extLst>
              <a:ext uri="{FF2B5EF4-FFF2-40B4-BE49-F238E27FC236}">
                <a16:creationId xmlns:a16="http://schemas.microsoft.com/office/drawing/2014/main" id="{36FEBE68-4566-C459-0E2C-5165316E6D23}"/>
              </a:ext>
            </a:extLst>
          </p:cNvPr>
          <p:cNvSpPr/>
          <p:nvPr/>
        </p:nvSpPr>
        <p:spPr>
          <a:xfrm>
            <a:off x="669750" y="1399853"/>
            <a:ext cx="8404194" cy="526844"/>
          </a:xfrm>
          <a:prstGeom prst="roundRect">
            <a:avLst>
              <a:gd name="adj" fmla="val 24908"/>
            </a:avLst>
          </a:prstGeom>
          <a:solidFill>
            <a:schemeClr val="accent4">
              <a:lumMod val="60000"/>
              <a:lumOff val="40000"/>
            </a:schemeClr>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400" b="1" dirty="0">
                <a:solidFill>
                  <a:schemeClr val="accent1">
                    <a:lumMod val="50000"/>
                  </a:schemeClr>
                </a:solidFill>
                <a:latin typeface="Times New Roman" panose="02020603050405020304" pitchFamily="18" charset="0"/>
                <a:cs typeface="Times New Roman" panose="02020603050405020304" pitchFamily="18" charset="0"/>
              </a:rPr>
              <a:t>G</a:t>
            </a:r>
            <a:r>
              <a:rPr lang="vi-VN" sz="2400" b="1" dirty="0">
                <a:solidFill>
                  <a:schemeClr val="accent1">
                    <a:lumMod val="50000"/>
                  </a:schemeClr>
                </a:solidFill>
                <a:latin typeface="Times New Roman" panose="02020603050405020304" pitchFamily="18" charset="0"/>
                <a:cs typeface="Times New Roman" panose="02020603050405020304" pitchFamily="18" charset="0"/>
              </a:rPr>
              <a:t>iúp em tìm được các từ đồng nghĩa và nghĩa của mỗi từ.</a:t>
            </a:r>
            <a:endParaRPr lang="en-US" sz="24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Freeform 12">
            <a:extLst>
              <a:ext uri="{FF2B5EF4-FFF2-40B4-BE49-F238E27FC236}">
                <a16:creationId xmlns:a16="http://schemas.microsoft.com/office/drawing/2014/main" id="{077045E4-30EC-1029-5CF7-960EB291249C}"/>
              </a:ext>
            </a:extLst>
          </p:cNvPr>
          <p:cNvSpPr/>
          <p:nvPr/>
        </p:nvSpPr>
        <p:spPr>
          <a:xfrm>
            <a:off x="669750" y="2073708"/>
            <a:ext cx="10704831" cy="570505"/>
          </a:xfrm>
          <a:prstGeom prst="roundRect">
            <a:avLst>
              <a:gd name="adj" fmla="val 24908"/>
            </a:avLst>
          </a:prstGeom>
          <a:solidFill>
            <a:schemeClr val="accent2">
              <a:lumMod val="60000"/>
              <a:lumOff val="40000"/>
            </a:schemeClr>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just">
              <a:buClr>
                <a:srgbClr val="000000"/>
              </a:buClr>
              <a:defRPr/>
            </a:pP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Tác</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dụng</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của</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latin typeface="Times New Roman" panose="02020603050405020304" pitchFamily="18" charset="0"/>
                <a:cs typeface="Times New Roman" panose="02020603050405020304" pitchFamily="18" charset="0"/>
                <a:sym typeface="Arial"/>
              </a:rPr>
              <a:t>quyển</a:t>
            </a:r>
            <a:r>
              <a:rPr lang="en-US" sz="32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Từ</a:t>
            </a:r>
            <a:r>
              <a:rPr lang="en-US" sz="3200" kern="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sz="3200" kern="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điển</a:t>
            </a:r>
            <a:r>
              <a:rPr lang="en-US" sz="3200" kern="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thành</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tục</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ngữ</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r>
              <a:rPr lang="en-US" sz="320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Nam?</a:t>
            </a:r>
            <a:endParaRPr lang="en-US" sz="3200" kern="0" dirty="0">
              <a:solidFill>
                <a:schemeClr val="accent1">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p:txBody>
      </p:sp>
      <p:sp>
        <p:nvSpPr>
          <p:cNvPr id="9" name="Freeform 12">
            <a:extLst>
              <a:ext uri="{FF2B5EF4-FFF2-40B4-BE49-F238E27FC236}">
                <a16:creationId xmlns:a16="http://schemas.microsoft.com/office/drawing/2014/main" id="{9C2C4566-4573-0A8F-AD89-CD017EEE2A7A}"/>
              </a:ext>
            </a:extLst>
          </p:cNvPr>
          <p:cNvSpPr/>
          <p:nvPr/>
        </p:nvSpPr>
        <p:spPr>
          <a:xfrm>
            <a:off x="659220" y="2895801"/>
            <a:ext cx="9495271" cy="526844"/>
          </a:xfrm>
          <a:prstGeom prst="roundRect">
            <a:avLst>
              <a:gd name="adj" fmla="val 24908"/>
            </a:avLst>
          </a:prstGeom>
          <a:solidFill>
            <a:schemeClr val="accent2">
              <a:lumMod val="60000"/>
              <a:lumOff val="40000"/>
            </a:schemeClr>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400" dirty="0"/>
              <a:t>G</a:t>
            </a:r>
            <a:r>
              <a:rPr lang="vi-VN" sz="2400" dirty="0"/>
              <a:t>iúp em tìm được các thành ngữ, tục ngữ và hiểu nghĩa của chúng.</a:t>
            </a:r>
            <a:endParaRPr lang="en-US" sz="2400" dirty="0"/>
          </a:p>
        </p:txBody>
      </p:sp>
      <p:sp>
        <p:nvSpPr>
          <p:cNvPr id="2" name="Down Arrow 1"/>
          <p:cNvSpPr/>
          <p:nvPr/>
        </p:nvSpPr>
        <p:spPr>
          <a:xfrm>
            <a:off x="4184073" y="2644213"/>
            <a:ext cx="360218" cy="341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073237" y="1076775"/>
            <a:ext cx="360218" cy="341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2">
            <a:extLst>
              <a:ext uri="{FF2B5EF4-FFF2-40B4-BE49-F238E27FC236}">
                <a16:creationId xmlns:a16="http://schemas.microsoft.com/office/drawing/2014/main" id="{BDAA4EEB-3CF4-EA76-5A1F-27973D36A0AC}"/>
              </a:ext>
            </a:extLst>
          </p:cNvPr>
          <p:cNvSpPr/>
          <p:nvPr/>
        </p:nvSpPr>
        <p:spPr>
          <a:xfrm>
            <a:off x="810685" y="3555295"/>
            <a:ext cx="9213399" cy="570505"/>
          </a:xfrm>
          <a:prstGeom prst="roundRect">
            <a:avLst>
              <a:gd name="adj" fmla="val 24908"/>
            </a:avLst>
          </a:prstGeom>
          <a:solidFill>
            <a:srgbClr val="FFFF00"/>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ctr">
              <a:lnSpc>
                <a:spcPct val="150000"/>
              </a:lnSpc>
              <a:buClr>
                <a:srgbClr val="000000"/>
              </a:buClr>
              <a:defRPr/>
            </a:pP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Tác</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dụng</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của</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quyển</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Từ</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kern="0" dirty="0" err="1">
                <a:solidFill>
                  <a:schemeClr val="accent1">
                    <a:lumMod val="50000"/>
                  </a:schemeClr>
                </a:solidFill>
                <a:latin typeface="Times New Roman" panose="02020603050405020304" pitchFamily="18" charset="0"/>
                <a:cs typeface="Times New Roman" panose="02020603050405020304" pitchFamily="18" charset="0"/>
                <a:sym typeface="Arial"/>
              </a:rPr>
              <a:t>điển</a:t>
            </a:r>
            <a:r>
              <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sym typeface="Arial"/>
              </a:rPr>
              <a:t>N</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hân</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vật</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lịch</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sử</a:t>
            </a:r>
            <a:r>
              <a:rPr lang="en-US" sz="2800" dirty="0">
                <a:solidFill>
                  <a:schemeClr val="accent1">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1">
                    <a:lumMod val="50000"/>
                  </a:schemeClr>
                </a:solidFill>
                <a:latin typeface="Times New Roman" panose="02020603050405020304" pitchFamily="18" charset="0"/>
                <a:cs typeface="Times New Roman" panose="02020603050405020304" pitchFamily="18" charset="0"/>
              </a:rPr>
              <a:t>Việt</a:t>
            </a:r>
            <a:r>
              <a:rPr lang="en-US" sz="2800" dirty="0">
                <a:solidFill>
                  <a:schemeClr val="accent1">
                    <a:lumMod val="50000"/>
                  </a:schemeClr>
                </a:solidFill>
                <a:latin typeface="Times New Roman" panose="02020603050405020304" pitchFamily="18" charset="0"/>
                <a:cs typeface="Times New Roman" panose="02020603050405020304" pitchFamily="18" charset="0"/>
              </a:rPr>
              <a:t> Nam?</a:t>
            </a:r>
            <a:endParaRPr lang="en-US" sz="2800" kern="0" dirty="0">
              <a:solidFill>
                <a:schemeClr val="accent1">
                  <a:lumMod val="50000"/>
                </a:schemeClr>
              </a:solidFill>
              <a:latin typeface="Times New Roman" panose="02020603050405020304" pitchFamily="18" charset="0"/>
              <a:cs typeface="Times New Roman" panose="02020603050405020304" pitchFamily="18" charset="0"/>
              <a:sym typeface="Arial"/>
            </a:endParaRPr>
          </a:p>
        </p:txBody>
      </p:sp>
      <p:sp>
        <p:nvSpPr>
          <p:cNvPr id="13" name="Freeform 12">
            <a:extLst>
              <a:ext uri="{FF2B5EF4-FFF2-40B4-BE49-F238E27FC236}">
                <a16:creationId xmlns:a16="http://schemas.microsoft.com/office/drawing/2014/main" id="{9184B5D5-C6AB-C369-B0C3-EB645D0B7928}"/>
              </a:ext>
            </a:extLst>
          </p:cNvPr>
          <p:cNvSpPr/>
          <p:nvPr/>
        </p:nvSpPr>
        <p:spPr>
          <a:xfrm>
            <a:off x="810685" y="4435846"/>
            <a:ext cx="9793328" cy="526844"/>
          </a:xfrm>
          <a:prstGeom prst="roundRect">
            <a:avLst>
              <a:gd name="adj" fmla="val 24908"/>
            </a:avLst>
          </a:prstGeom>
          <a:solidFill>
            <a:srgbClr val="FFFF00"/>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200" dirty="0"/>
              <a:t>C</a:t>
            </a:r>
            <a:r>
              <a:rPr lang="vi-VN" sz="2200" dirty="0"/>
              <a:t>ung cấp cho em thông tin về các nhân vật nổi tiếng trong lịch sử Việt Nam.</a:t>
            </a:r>
            <a:endParaRPr lang="en-US" sz="2200" dirty="0"/>
          </a:p>
        </p:txBody>
      </p:sp>
      <p:sp>
        <p:nvSpPr>
          <p:cNvPr id="14" name="Down Arrow 13"/>
          <p:cNvSpPr/>
          <p:nvPr/>
        </p:nvSpPr>
        <p:spPr>
          <a:xfrm>
            <a:off x="4364182" y="4103494"/>
            <a:ext cx="360218" cy="34115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2">
            <a:extLst>
              <a:ext uri="{FF2B5EF4-FFF2-40B4-BE49-F238E27FC236}">
                <a16:creationId xmlns:a16="http://schemas.microsoft.com/office/drawing/2014/main" id="{92B14EFB-6FCB-B6A0-9B35-68526E29F30E}"/>
              </a:ext>
            </a:extLst>
          </p:cNvPr>
          <p:cNvSpPr/>
          <p:nvPr/>
        </p:nvSpPr>
        <p:spPr>
          <a:xfrm>
            <a:off x="810685" y="5130656"/>
            <a:ext cx="7553181" cy="570505"/>
          </a:xfrm>
          <a:prstGeom prst="roundRect">
            <a:avLst>
              <a:gd name="adj" fmla="val 24908"/>
            </a:avLst>
          </a:prstGeom>
          <a:solidFill>
            <a:srgbClr val="FF0000"/>
          </a:solidFill>
          <a:ln w="38100" cap="flat" cmpd="sng" algn="ctr">
            <a:solidFill>
              <a:srgbClr val="0070C0"/>
            </a:solidFill>
            <a:prstDash val="solid"/>
          </a:ln>
          <a:effectLst>
            <a:outerShdw blurRad="40000" dist="20000" dir="5400000" rotWithShape="0">
              <a:srgbClr val="000000">
                <a:alpha val="38000"/>
              </a:srgbClr>
            </a:outerShdw>
          </a:effectLst>
        </p:spPr>
        <p:txBody>
          <a:bodyPr anchor="ctr"/>
          <a:lstStyle/>
          <a:p>
            <a:pPr lvl="0" algn="ctr">
              <a:lnSpc>
                <a:spcPct val="150000"/>
              </a:lnSpc>
              <a:buClr>
                <a:srgbClr val="000000"/>
              </a:buClr>
              <a:defRPr/>
            </a:pPr>
            <a:r>
              <a:rPr lang="en-US" sz="2400" b="1" kern="0" dirty="0" err="1">
                <a:latin typeface="Times New Roman" panose="02020603050405020304" pitchFamily="18" charset="0"/>
                <a:cs typeface="Times New Roman" panose="02020603050405020304" pitchFamily="18" charset="0"/>
                <a:sym typeface="Arial"/>
              </a:rPr>
              <a:t>Tác</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dụng</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của</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latin typeface="Times New Roman" panose="02020603050405020304" pitchFamily="18" charset="0"/>
                <a:cs typeface="Times New Roman" panose="02020603050405020304" pitchFamily="18" charset="0"/>
                <a:sym typeface="Arial"/>
              </a:rPr>
              <a:t>quyển</a:t>
            </a:r>
            <a:r>
              <a:rPr lang="en-US" sz="2400" b="1" kern="0" dirty="0">
                <a:latin typeface="Times New Roman" panose="02020603050405020304" pitchFamily="18" charset="0"/>
                <a:cs typeface="Times New Roman" panose="02020603050405020304" pitchFamily="18" charset="0"/>
                <a:sym typeface="Arial"/>
              </a:rPr>
              <a:t> </a:t>
            </a:r>
            <a:r>
              <a:rPr lang="en-US" sz="2400" b="1"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Từ</a:t>
            </a:r>
            <a:r>
              <a:rPr lang="en-US" sz="2400" b="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en-US" sz="2400" b="1" kern="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điển</a:t>
            </a:r>
            <a:r>
              <a:rPr lang="en-US" sz="2400" b="1" kern="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rPr>
              <a:t> </a:t>
            </a:r>
            <a:r>
              <a:rPr lang="vi-VN" sz="2800" b="1" dirty="0">
                <a:latin typeface="Times New Roman" panose="02020603050405020304" pitchFamily="18" charset="0"/>
                <a:cs typeface="Times New Roman" panose="02020603050405020304" pitchFamily="18" charset="0"/>
              </a:rPr>
              <a:t>tranh về các loài hoa</a:t>
            </a:r>
            <a:endParaRPr lang="en-US" sz="2800" b="1" kern="0" dirty="0">
              <a:latin typeface="Times New Roman" panose="02020603050405020304" pitchFamily="18" charset="0"/>
              <a:cs typeface="Times New Roman" panose="02020603050405020304" pitchFamily="18" charset="0"/>
              <a:sym typeface="Arial"/>
            </a:endParaRPr>
          </a:p>
        </p:txBody>
      </p:sp>
      <p:sp>
        <p:nvSpPr>
          <p:cNvPr id="16" name="Down Arrow 15"/>
          <p:cNvSpPr/>
          <p:nvPr/>
        </p:nvSpPr>
        <p:spPr>
          <a:xfrm>
            <a:off x="4184073" y="5746854"/>
            <a:ext cx="360218" cy="2290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2">
            <a:extLst>
              <a:ext uri="{FF2B5EF4-FFF2-40B4-BE49-F238E27FC236}">
                <a16:creationId xmlns:a16="http://schemas.microsoft.com/office/drawing/2014/main" id="{179D0E1D-78DC-7C2F-7C2C-2735634BD05A}"/>
              </a:ext>
            </a:extLst>
          </p:cNvPr>
          <p:cNvSpPr/>
          <p:nvPr/>
        </p:nvSpPr>
        <p:spPr>
          <a:xfrm>
            <a:off x="847640" y="6022324"/>
            <a:ext cx="10866197" cy="526844"/>
          </a:xfrm>
          <a:prstGeom prst="roundRect">
            <a:avLst>
              <a:gd name="adj" fmla="val 24908"/>
            </a:avLst>
          </a:prstGeom>
          <a:solidFill>
            <a:srgbClr val="FF0000"/>
          </a:solidFill>
          <a:ln w="38100" cap="flat" cmpd="sng" algn="ctr">
            <a:solidFill>
              <a:schemeClr val="accent1">
                <a:lumMod val="40000"/>
                <a:lumOff val="60000"/>
              </a:schemeClr>
            </a:solidFill>
            <a:prstDash val="solid"/>
          </a:ln>
          <a:effectLst>
            <a:outerShdw blurRad="40000" dist="20000" dir="5400000" rotWithShape="0">
              <a:srgbClr val="000000">
                <a:alpha val="38000"/>
              </a:srgbClr>
            </a:outerShdw>
          </a:effectLst>
        </p:spPr>
        <p:txBody>
          <a:bodyPr anchor="ctr"/>
          <a:lstStyle/>
          <a:p>
            <a:r>
              <a:rPr lang="en-US" sz="2200" dirty="0"/>
              <a:t>C</a:t>
            </a:r>
            <a:r>
              <a:rPr lang="vi-VN" sz="2200" dirty="0"/>
              <a:t>ung cấp cho em thông tin về các loài hoa để mở rộng, nâng cao hiểu biết của mình.</a:t>
            </a:r>
            <a:endParaRPr lang="en-US" sz="2200" dirty="0"/>
          </a:p>
        </p:txBody>
      </p:sp>
    </p:spTree>
    <p:extLst>
      <p:ext uri="{BB962C8B-B14F-4D97-AF65-F5344CB8AC3E}">
        <p14:creationId xmlns:p14="http://schemas.microsoft.com/office/powerpoint/2010/main" val="11703706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fade">
                                      <p:cBhvr>
                                        <p:cTn id="36" dur="1000"/>
                                        <p:tgtEl>
                                          <p:spTgt spid="12">
                                            <p:txEl>
                                              <p:pRg st="0" end="0"/>
                                            </p:txEl>
                                          </p:spTgt>
                                        </p:tgtEl>
                                      </p:cBhvr>
                                    </p:animEffect>
                                    <p:anim calcmode="lin" valueType="num">
                                      <p:cBhvr>
                                        <p:cTn id="37"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80">
                                          <p:stCondLst>
                                            <p:cond delay="0"/>
                                          </p:stCondLst>
                                        </p:cTn>
                                        <p:tgtEl>
                                          <p:spTgt spid="17"/>
                                        </p:tgtEl>
                                      </p:cBhvr>
                                    </p:animEffect>
                                    <p:anim calcmode="lin" valueType="num">
                                      <p:cBhvr>
                                        <p:cTn id="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59" dur="26">
                                          <p:stCondLst>
                                            <p:cond delay="650"/>
                                          </p:stCondLst>
                                        </p:cTn>
                                        <p:tgtEl>
                                          <p:spTgt spid="17"/>
                                        </p:tgtEl>
                                      </p:cBhvr>
                                      <p:to x="100000" y="60000"/>
                                    </p:animScale>
                                    <p:animScale>
                                      <p:cBhvr>
                                        <p:cTn id="60" dur="166" decel="50000">
                                          <p:stCondLst>
                                            <p:cond delay="676"/>
                                          </p:stCondLst>
                                        </p:cTn>
                                        <p:tgtEl>
                                          <p:spTgt spid="17"/>
                                        </p:tgtEl>
                                      </p:cBhvr>
                                      <p:to x="100000" y="100000"/>
                                    </p:animScale>
                                    <p:animScale>
                                      <p:cBhvr>
                                        <p:cTn id="61" dur="26">
                                          <p:stCondLst>
                                            <p:cond delay="1312"/>
                                          </p:stCondLst>
                                        </p:cTn>
                                        <p:tgtEl>
                                          <p:spTgt spid="17"/>
                                        </p:tgtEl>
                                      </p:cBhvr>
                                      <p:to x="100000" y="80000"/>
                                    </p:animScale>
                                    <p:animScale>
                                      <p:cBhvr>
                                        <p:cTn id="62" dur="166" decel="50000">
                                          <p:stCondLst>
                                            <p:cond delay="1338"/>
                                          </p:stCondLst>
                                        </p:cTn>
                                        <p:tgtEl>
                                          <p:spTgt spid="17"/>
                                        </p:tgtEl>
                                      </p:cBhvr>
                                      <p:to x="100000" y="100000"/>
                                    </p:animScale>
                                    <p:animScale>
                                      <p:cBhvr>
                                        <p:cTn id="63" dur="26">
                                          <p:stCondLst>
                                            <p:cond delay="1642"/>
                                          </p:stCondLst>
                                        </p:cTn>
                                        <p:tgtEl>
                                          <p:spTgt spid="17"/>
                                        </p:tgtEl>
                                      </p:cBhvr>
                                      <p:to x="100000" y="90000"/>
                                    </p:animScale>
                                    <p:animScale>
                                      <p:cBhvr>
                                        <p:cTn id="64" dur="166" decel="50000">
                                          <p:stCondLst>
                                            <p:cond delay="1668"/>
                                          </p:stCondLst>
                                        </p:cTn>
                                        <p:tgtEl>
                                          <p:spTgt spid="17"/>
                                        </p:tgtEl>
                                      </p:cBhvr>
                                      <p:to x="100000" y="100000"/>
                                    </p:animScale>
                                    <p:animScale>
                                      <p:cBhvr>
                                        <p:cTn id="65" dur="26">
                                          <p:stCondLst>
                                            <p:cond delay="1808"/>
                                          </p:stCondLst>
                                        </p:cTn>
                                        <p:tgtEl>
                                          <p:spTgt spid="17"/>
                                        </p:tgtEl>
                                      </p:cBhvr>
                                      <p:to x="100000" y="95000"/>
                                    </p:animScale>
                                    <p:animScale>
                                      <p:cBhvr>
                                        <p:cTn id="6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2" grpId="0" animBg="1"/>
      <p:bldP spid="13"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Google Shape;3737;p10">
            <a:extLst>
              <a:ext uri="{FF2B5EF4-FFF2-40B4-BE49-F238E27FC236}">
                <a16:creationId xmlns:a16="http://schemas.microsoft.com/office/drawing/2014/main" id="{7BB1A3C2-3724-C260-0632-0D095061A2A6}"/>
              </a:ext>
            </a:extLst>
          </p:cNvPr>
          <p:cNvSpPr/>
          <p:nvPr/>
        </p:nvSpPr>
        <p:spPr>
          <a:xfrm>
            <a:off x="443345" y="735103"/>
            <a:ext cx="11087889" cy="1606316"/>
          </a:xfrm>
          <a:prstGeom prst="roundRect">
            <a:avLst>
              <a:gd name="adj" fmla="val 8028"/>
            </a:avLst>
          </a:prstGeom>
          <a:solidFill>
            <a:srgbClr val="FFFFFF"/>
          </a:solidFill>
          <a:ln w="25400" cap="flat" cmpd="sng">
            <a:solidFill>
              <a:srgbClr val="FFC001"/>
            </a:solidFill>
            <a:prstDash val="solid"/>
            <a:round/>
            <a:headEnd type="none" w="sm" len="sm"/>
            <a:tailEnd type="none" w="sm" len="sm"/>
          </a:ln>
        </p:spPr>
        <p:txBody>
          <a:bodyPr spcFirstLastPara="1" wrap="square" lIns="121900" tIns="60933" rIns="121900" bIns="288000" anchor="ctr" anchorCtr="0">
            <a:noAutofit/>
          </a:bodyPr>
          <a:lstStyle/>
          <a:p>
            <a:pPr marL="0" marR="0" lvl="0" indent="0" algn="ctr" defTabSz="914400" eaLnBrk="1" fontAlgn="auto" latinLnBrk="0" hangingPunct="1">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bg1"/>
                </a:solidFill>
                <a:effectLst/>
                <a:uLnTx/>
                <a:uFillTx/>
                <a:latin typeface="UTM Avo" panose="02040603050506020204" pitchFamily="18"/>
                <a:cs typeface="Arial"/>
                <a:sym typeface="Arial"/>
              </a:rPr>
              <a:t>   </a:t>
            </a:r>
            <a:r>
              <a:rPr kumimoji="0" lang="en-US" sz="3600" b="1" i="0" u="none" strike="noStrike" kern="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Giáo</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viên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giới</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thiệu</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thêm</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một</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số</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loại</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từ</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điển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khác</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mà</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thư</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viện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trường</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mình</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có</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hoặc</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giáo</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viên</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sưu</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tầm</a:t>
            </a:r>
            <a:r>
              <a:rPr kumimoji="0" lang="en-US" sz="3600" b="1" i="0" u="none" strike="noStrike" kern="0" cap="none" spc="0" normalizeH="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0" cap="none" spc="0" normalizeH="0" noProof="0" dirty="0" err="1">
                <a:ln>
                  <a:noFill/>
                </a:ln>
                <a:solidFill>
                  <a:schemeClr val="bg1"/>
                </a:solidFill>
                <a:effectLst/>
                <a:uLnTx/>
                <a:uFillTx/>
                <a:latin typeface="Times New Roman" panose="02020603050405020304" pitchFamily="18" charset="0"/>
                <a:cs typeface="Times New Roman" panose="02020603050405020304" pitchFamily="18" charset="0"/>
                <a:sym typeface="Arial"/>
              </a:rPr>
              <a:t>được</a:t>
            </a:r>
            <a:endParaRPr kumimoji="0" sz="24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5884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Rectangle: Rounded Corners 1">
            <a:extLst>
              <a:ext uri="{FF2B5EF4-FFF2-40B4-BE49-F238E27FC236}">
                <a16:creationId xmlns:a16="http://schemas.microsoft.com/office/drawing/2014/main" id="{51FB8FC7-E7DB-8772-89BF-A3AB0DDF6980}"/>
              </a:ext>
            </a:extLst>
          </p:cNvPr>
          <p:cNvSpPr/>
          <p:nvPr/>
        </p:nvSpPr>
        <p:spPr>
          <a:xfrm>
            <a:off x="1707918" y="166254"/>
            <a:ext cx="8374383" cy="969819"/>
          </a:xfrm>
          <a:custGeom>
            <a:avLst/>
            <a:gdLst>
              <a:gd name="connsiteX0" fmla="*/ 0 w 6066911"/>
              <a:gd name="connsiteY0" fmla="*/ 588515 h 1553671"/>
              <a:gd name="connsiteX1" fmla="*/ 588515 w 6066911"/>
              <a:gd name="connsiteY1" fmla="*/ 0 h 1553671"/>
              <a:gd name="connsiteX2" fmla="*/ 1335968 w 6066911"/>
              <a:gd name="connsiteY2" fmla="*/ 0 h 1553671"/>
              <a:gd name="connsiteX3" fmla="*/ 1985624 w 6066911"/>
              <a:gd name="connsiteY3" fmla="*/ 0 h 1553671"/>
              <a:gd name="connsiteX4" fmla="*/ 2684178 w 6066911"/>
              <a:gd name="connsiteY4" fmla="*/ 0 h 1553671"/>
              <a:gd name="connsiteX5" fmla="*/ 3284935 w 6066911"/>
              <a:gd name="connsiteY5" fmla="*/ 0 h 1553671"/>
              <a:gd name="connsiteX6" fmla="*/ 3934591 w 6066911"/>
              <a:gd name="connsiteY6" fmla="*/ 0 h 1553671"/>
              <a:gd name="connsiteX7" fmla="*/ 4633145 w 6066911"/>
              <a:gd name="connsiteY7" fmla="*/ 0 h 1553671"/>
              <a:gd name="connsiteX8" fmla="*/ 5478396 w 6066911"/>
              <a:gd name="connsiteY8" fmla="*/ 0 h 1553671"/>
              <a:gd name="connsiteX9" fmla="*/ 6066911 w 6066911"/>
              <a:gd name="connsiteY9" fmla="*/ 588515 h 1553671"/>
              <a:gd name="connsiteX10" fmla="*/ 6066911 w 6066911"/>
              <a:gd name="connsiteY10" fmla="*/ 965156 h 1553671"/>
              <a:gd name="connsiteX11" fmla="*/ 5478396 w 6066911"/>
              <a:gd name="connsiteY11" fmla="*/ 1553671 h 1553671"/>
              <a:gd name="connsiteX12" fmla="*/ 4926538 w 6066911"/>
              <a:gd name="connsiteY12" fmla="*/ 1553671 h 1553671"/>
              <a:gd name="connsiteX13" fmla="*/ 4130186 w 6066911"/>
              <a:gd name="connsiteY13" fmla="*/ 1553671 h 1553671"/>
              <a:gd name="connsiteX14" fmla="*/ 3480530 w 6066911"/>
              <a:gd name="connsiteY14" fmla="*/ 1553671 h 1553671"/>
              <a:gd name="connsiteX15" fmla="*/ 2928672 w 6066911"/>
              <a:gd name="connsiteY15" fmla="*/ 1553671 h 1553671"/>
              <a:gd name="connsiteX16" fmla="*/ 2279017 w 6066911"/>
              <a:gd name="connsiteY16" fmla="*/ 1553671 h 1553671"/>
              <a:gd name="connsiteX17" fmla="*/ 1727159 w 6066911"/>
              <a:gd name="connsiteY17" fmla="*/ 1553671 h 1553671"/>
              <a:gd name="connsiteX18" fmla="*/ 588515 w 6066911"/>
              <a:gd name="connsiteY18" fmla="*/ 1553671 h 1553671"/>
              <a:gd name="connsiteX19" fmla="*/ 0 w 6066911"/>
              <a:gd name="connsiteY19" fmla="*/ 965156 h 1553671"/>
              <a:gd name="connsiteX20" fmla="*/ 0 w 6066911"/>
              <a:gd name="connsiteY20" fmla="*/ 588515 h 1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6911" h="1553671" fill="none" extrusionOk="0">
                <a:moveTo>
                  <a:pt x="0" y="588515"/>
                </a:moveTo>
                <a:cubicBezTo>
                  <a:pt x="74609" y="266744"/>
                  <a:pt x="287988" y="2327"/>
                  <a:pt x="588515" y="0"/>
                </a:cubicBezTo>
                <a:cubicBezTo>
                  <a:pt x="820994" y="27784"/>
                  <a:pt x="965569" y="36307"/>
                  <a:pt x="1335968" y="0"/>
                </a:cubicBezTo>
                <a:cubicBezTo>
                  <a:pt x="1706367" y="-36307"/>
                  <a:pt x="1668901" y="6507"/>
                  <a:pt x="1985624" y="0"/>
                </a:cubicBezTo>
                <a:cubicBezTo>
                  <a:pt x="2302347" y="-6507"/>
                  <a:pt x="2492630" y="29910"/>
                  <a:pt x="2684178" y="0"/>
                </a:cubicBezTo>
                <a:cubicBezTo>
                  <a:pt x="2875726" y="-29910"/>
                  <a:pt x="3021012" y="-13512"/>
                  <a:pt x="3284935" y="0"/>
                </a:cubicBezTo>
                <a:cubicBezTo>
                  <a:pt x="3548858" y="13512"/>
                  <a:pt x="3634383" y="-21608"/>
                  <a:pt x="3934591" y="0"/>
                </a:cubicBezTo>
                <a:cubicBezTo>
                  <a:pt x="4234799" y="21608"/>
                  <a:pt x="4398398" y="-22708"/>
                  <a:pt x="4633145" y="0"/>
                </a:cubicBezTo>
                <a:cubicBezTo>
                  <a:pt x="4867892" y="22708"/>
                  <a:pt x="5248586" y="-10017"/>
                  <a:pt x="5478396" y="0"/>
                </a:cubicBezTo>
                <a:cubicBezTo>
                  <a:pt x="5872319" y="-4746"/>
                  <a:pt x="6003776" y="250433"/>
                  <a:pt x="6066911" y="588515"/>
                </a:cubicBezTo>
                <a:cubicBezTo>
                  <a:pt x="6073766" y="691085"/>
                  <a:pt x="6063401" y="869289"/>
                  <a:pt x="6066911" y="965156"/>
                </a:cubicBezTo>
                <a:cubicBezTo>
                  <a:pt x="6019507" y="1299407"/>
                  <a:pt x="5777532" y="1613289"/>
                  <a:pt x="5478396" y="1553671"/>
                </a:cubicBezTo>
                <a:cubicBezTo>
                  <a:pt x="5259697" y="1538238"/>
                  <a:pt x="5143137" y="1544596"/>
                  <a:pt x="4926538" y="1553671"/>
                </a:cubicBezTo>
                <a:cubicBezTo>
                  <a:pt x="4709939" y="1562746"/>
                  <a:pt x="4405071" y="1516455"/>
                  <a:pt x="4130186" y="1553671"/>
                </a:cubicBezTo>
                <a:cubicBezTo>
                  <a:pt x="3855301" y="1590887"/>
                  <a:pt x="3755314" y="1541053"/>
                  <a:pt x="3480530" y="1553671"/>
                </a:cubicBezTo>
                <a:cubicBezTo>
                  <a:pt x="3205746" y="1566289"/>
                  <a:pt x="3129689" y="1560891"/>
                  <a:pt x="2928672" y="1553671"/>
                </a:cubicBezTo>
                <a:cubicBezTo>
                  <a:pt x="2727655" y="1546451"/>
                  <a:pt x="2444470" y="1537849"/>
                  <a:pt x="2279017" y="1553671"/>
                </a:cubicBezTo>
                <a:cubicBezTo>
                  <a:pt x="2113564" y="1569493"/>
                  <a:pt x="1873139" y="1551303"/>
                  <a:pt x="1727159" y="1553671"/>
                </a:cubicBezTo>
                <a:cubicBezTo>
                  <a:pt x="1581179" y="1556039"/>
                  <a:pt x="857475" y="1504903"/>
                  <a:pt x="588515" y="1553671"/>
                </a:cubicBezTo>
                <a:cubicBezTo>
                  <a:pt x="291740" y="1483277"/>
                  <a:pt x="3155" y="1354378"/>
                  <a:pt x="0" y="965156"/>
                </a:cubicBezTo>
                <a:cubicBezTo>
                  <a:pt x="8313" y="863231"/>
                  <a:pt x="10843" y="738494"/>
                  <a:pt x="0" y="588515"/>
                </a:cubicBezTo>
                <a:close/>
              </a:path>
              <a:path w="6066911" h="1553671" stroke="0" extrusionOk="0">
                <a:moveTo>
                  <a:pt x="0" y="588515"/>
                </a:moveTo>
                <a:cubicBezTo>
                  <a:pt x="-2943" y="200474"/>
                  <a:pt x="325825" y="34279"/>
                  <a:pt x="588515" y="0"/>
                </a:cubicBezTo>
                <a:cubicBezTo>
                  <a:pt x="960918" y="-15327"/>
                  <a:pt x="1172466" y="22601"/>
                  <a:pt x="1384867" y="0"/>
                </a:cubicBezTo>
                <a:cubicBezTo>
                  <a:pt x="1597268" y="-22601"/>
                  <a:pt x="1713894" y="-80"/>
                  <a:pt x="1936725" y="0"/>
                </a:cubicBezTo>
                <a:cubicBezTo>
                  <a:pt x="2159556" y="80"/>
                  <a:pt x="2323039" y="21979"/>
                  <a:pt x="2586381" y="0"/>
                </a:cubicBezTo>
                <a:cubicBezTo>
                  <a:pt x="2849723" y="-21979"/>
                  <a:pt x="3006913" y="-19535"/>
                  <a:pt x="3284935" y="0"/>
                </a:cubicBezTo>
                <a:cubicBezTo>
                  <a:pt x="3562957" y="19535"/>
                  <a:pt x="3794377" y="-21889"/>
                  <a:pt x="3934591" y="0"/>
                </a:cubicBezTo>
                <a:cubicBezTo>
                  <a:pt x="4074805" y="21889"/>
                  <a:pt x="4443539" y="-19062"/>
                  <a:pt x="4730943" y="0"/>
                </a:cubicBezTo>
                <a:cubicBezTo>
                  <a:pt x="5018347" y="19062"/>
                  <a:pt x="5292041" y="-3762"/>
                  <a:pt x="5478396" y="0"/>
                </a:cubicBezTo>
                <a:cubicBezTo>
                  <a:pt x="5846427" y="-29293"/>
                  <a:pt x="6072559" y="255848"/>
                  <a:pt x="6066911" y="588515"/>
                </a:cubicBezTo>
                <a:cubicBezTo>
                  <a:pt x="6053197" y="771493"/>
                  <a:pt x="6048918" y="860414"/>
                  <a:pt x="6066911" y="965156"/>
                </a:cubicBezTo>
                <a:cubicBezTo>
                  <a:pt x="6078049" y="1316367"/>
                  <a:pt x="5794123" y="1542714"/>
                  <a:pt x="5478396" y="1553671"/>
                </a:cubicBezTo>
                <a:cubicBezTo>
                  <a:pt x="5171232" y="1569405"/>
                  <a:pt x="5005250" y="1584971"/>
                  <a:pt x="4730943" y="1553671"/>
                </a:cubicBezTo>
                <a:cubicBezTo>
                  <a:pt x="4456636" y="1522371"/>
                  <a:pt x="4329390" y="1523511"/>
                  <a:pt x="3934591" y="1553671"/>
                </a:cubicBezTo>
                <a:cubicBezTo>
                  <a:pt x="3539792" y="1583831"/>
                  <a:pt x="3550747" y="1547008"/>
                  <a:pt x="3236036" y="1553671"/>
                </a:cubicBezTo>
                <a:cubicBezTo>
                  <a:pt x="2921326" y="1560334"/>
                  <a:pt x="2776257" y="1532068"/>
                  <a:pt x="2635279" y="1553671"/>
                </a:cubicBezTo>
                <a:cubicBezTo>
                  <a:pt x="2494301" y="1575274"/>
                  <a:pt x="2128976" y="1548271"/>
                  <a:pt x="1887826" y="1553671"/>
                </a:cubicBezTo>
                <a:cubicBezTo>
                  <a:pt x="1646676" y="1559071"/>
                  <a:pt x="1423632" y="1575266"/>
                  <a:pt x="1287069" y="1553671"/>
                </a:cubicBezTo>
                <a:cubicBezTo>
                  <a:pt x="1150506" y="1532076"/>
                  <a:pt x="924717" y="1579757"/>
                  <a:pt x="588515" y="1553671"/>
                </a:cubicBezTo>
                <a:cubicBezTo>
                  <a:pt x="214185" y="1597888"/>
                  <a:pt x="27156" y="1247115"/>
                  <a:pt x="0" y="965156"/>
                </a:cubicBezTo>
                <a:cubicBezTo>
                  <a:pt x="6043" y="779919"/>
                  <a:pt x="-4827" y="667262"/>
                  <a:pt x="0" y="588515"/>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LUYỆN</a:t>
            </a:r>
            <a:r>
              <a:rPr kumimoji="0" lang="vi-VN"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TẬP</a:t>
            </a:r>
            <a:endPar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endParaRPr>
          </a:p>
        </p:txBody>
      </p:sp>
      <p:sp>
        <p:nvSpPr>
          <p:cNvPr id="5" name="Freeform 12">
            <a:extLst>
              <a:ext uri="{FF2B5EF4-FFF2-40B4-BE49-F238E27FC236}">
                <a16:creationId xmlns:a16="http://schemas.microsoft.com/office/drawing/2014/main" id="{1465C578-EA72-D01E-7294-3B812404D47A}"/>
              </a:ext>
            </a:extLst>
          </p:cNvPr>
          <p:cNvSpPr/>
          <p:nvPr/>
        </p:nvSpPr>
        <p:spPr>
          <a:xfrm>
            <a:off x="1707918" y="1532172"/>
            <a:ext cx="9282507" cy="1458515"/>
          </a:xfrm>
          <a:prstGeom prst="roundRect">
            <a:avLst>
              <a:gd name="adj" fmla="val 24908"/>
            </a:avLst>
          </a:prstGeom>
          <a:solidFill>
            <a:schemeClr val="accent6">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Hoạt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Thực</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hành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tra</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từ</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điển</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5159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5997A6A1-2AE6-C8C4-A6A3-9C27F0DF997A}"/>
              </a:ext>
            </a:extLst>
          </p:cNvPr>
          <p:cNvSpPr/>
          <p:nvPr/>
        </p:nvSpPr>
        <p:spPr>
          <a:xfrm>
            <a:off x="1579418" y="606583"/>
            <a:ext cx="6822197" cy="709600"/>
          </a:xfrm>
          <a:prstGeom prst="roundRect">
            <a:avLst>
              <a:gd name="adj" fmla="val 24908"/>
            </a:avLst>
          </a:prstGeom>
          <a:solidFill>
            <a:schemeClr val="accent6">
              <a:lumMod val="60000"/>
              <a:lumOff val="4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Thảo</a:t>
            </a:r>
            <a:r>
              <a:rPr kumimoji="0" lang="en-US"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rPr>
              <a:t> </a:t>
            </a:r>
            <a:r>
              <a:rPr kumimoji="0" lang="en-US" sz="54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luận</a:t>
            </a:r>
            <a:r>
              <a:rPr kumimoji="0" lang="en-US"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rPr>
              <a:t> </a:t>
            </a:r>
            <a:r>
              <a:rPr kumimoji="0" lang="en-US" sz="54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nhóm</a:t>
            </a:r>
            <a:r>
              <a:rPr kumimoji="0" lang="en-US"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rPr>
              <a:t> 4</a:t>
            </a:r>
            <a:endParaRPr kumimoji="0" lang="vi-VN" sz="54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125F42C1-8AA3-18BD-F9BF-6208ED9A27BD}"/>
              </a:ext>
            </a:extLst>
          </p:cNvPr>
          <p:cNvSpPr txBox="1"/>
          <p:nvPr/>
        </p:nvSpPr>
        <p:spPr>
          <a:xfrm>
            <a:off x="505484" y="2089019"/>
            <a:ext cx="11181029" cy="3101618"/>
          </a:xfrm>
          <a:prstGeom prst="rect">
            <a:avLst/>
          </a:prstGeom>
          <a:noFill/>
        </p:spPr>
        <p:txBody>
          <a:bodyPr wrap="square">
            <a:spAutoFit/>
          </a:bodyPr>
          <a:lstStyle/>
          <a:p>
            <a:pPr algn="just">
              <a:lnSpc>
                <a:spcPct val="150000"/>
              </a:lnSpc>
              <a:spcAft>
                <a:spcPts val="80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1" dirty="0">
                <a:solidFill>
                  <a:srgbClr val="002060"/>
                </a:solidFill>
                <a:latin typeface="Arial" panose="020B0604020202020204" pitchFamily="34" charset="0"/>
                <a:ea typeface="Times New Roman" panose="02020603050405020304" pitchFamily="18" charset="0"/>
                <a:cs typeface="Arial" panose="020B0604020202020204" pitchFamily="34" charset="0"/>
              </a:rPr>
              <a:t>2.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Chọn</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từ</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điển</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hợp</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thực</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trong</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yêu</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cầu</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Times New Roman" panose="02020603050405020304" pitchFamily="18" charset="0"/>
                <a:cs typeface="Arial" panose="020B0604020202020204" pitchFamily="34" charset="0"/>
              </a:rPr>
              <a:t>đây</a:t>
            </a:r>
            <a:r>
              <a:rPr lang="en-US" sz="24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tabLst>
                <a:tab pos="438785" algn="l"/>
              </a:tabLs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a:t>
            </a:r>
            <a:r>
              <a:rPr lang="vi-VN"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Tìm các từ đồng nghĩa với </a:t>
            </a:r>
            <a:r>
              <a:rPr lang="vi-VN" sz="24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thơm ngát</a:t>
            </a:r>
            <a:r>
              <a:rPr lang="vi-VN"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tabLst>
                <a:tab pos="438785" algn="l"/>
              </a:tabLs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b)</a:t>
            </a:r>
            <a:r>
              <a:rPr lang="vi-VN"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Tìm và giải thích nghĩa của câu tục ngữ </a:t>
            </a:r>
            <a:r>
              <a:rPr lang="vi-VN" sz="2400" b="1" i="1" dirty="0">
                <a:solidFill>
                  <a:srgbClr val="002060"/>
                </a:solidFill>
                <a:effectLst/>
                <a:latin typeface="Arial" panose="020B0604020202020204" pitchFamily="34" charset="0"/>
                <a:ea typeface="Arial" panose="020B0604020202020204" pitchFamily="34" charset="0"/>
                <a:cs typeface="Arial" panose="020B0604020202020204" pitchFamily="34" charset="0"/>
              </a:rPr>
              <a:t>Nhất nghệ tinh, nhất thân vinh</a:t>
            </a:r>
            <a:r>
              <a:rPr lang="vi-VN"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tabLst>
                <a:tab pos="438785" algn="l"/>
              </a:tabLs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c)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giới</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thiệu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về</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nhân</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vật</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một</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trường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học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hoặc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phố</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ở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địa</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phương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em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mang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241767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5997A6A1-2AE6-C8C4-A6A3-9C27F0DF997A}"/>
              </a:ext>
            </a:extLst>
          </p:cNvPr>
          <p:cNvSpPr/>
          <p:nvPr/>
        </p:nvSpPr>
        <p:spPr>
          <a:xfrm>
            <a:off x="3286209" y="277090"/>
            <a:ext cx="4809782" cy="862002"/>
          </a:xfrm>
          <a:prstGeom prst="roundRect">
            <a:avLst>
              <a:gd name="adj" fmla="val 24908"/>
            </a:avLst>
          </a:prstGeom>
          <a:solidFill>
            <a:srgbClr val="FFC000">
              <a:lumMod val="40000"/>
              <a:lumOff val="60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Trò</a:t>
            </a:r>
            <a:r>
              <a:rPr kumimoji="0" lang="en-US" sz="5400" b="1" i="0" u="none" strike="noStrike" kern="0" cap="none" spc="0" normalizeH="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5400" b="1" i="0" u="none" strike="noStrike" kern="0" cap="none" spc="0" normalizeH="0" noProof="0" dirty="0" err="1">
                <a:ln>
                  <a:noFill/>
                </a:ln>
                <a:solidFill>
                  <a:srgbClr val="7030A0"/>
                </a:solidFill>
                <a:effectLst/>
                <a:uLnTx/>
                <a:uFillTx/>
                <a:latin typeface="UTM Avo" panose="02040603050506020204" pitchFamily="18"/>
                <a:ea typeface="+mn-ea"/>
                <a:cs typeface="Arial" panose="020B0604020202020204" pitchFamily="34" charset="0"/>
              </a:rPr>
              <a:t>chơi</a:t>
            </a:r>
            <a:r>
              <a:rPr kumimoji="0" lang="en-US" sz="5400" b="1" i="0" u="none" strike="noStrike" kern="0" cap="none" spc="0" normalizeH="0" noProof="0" dirty="0">
                <a:ln>
                  <a:noFill/>
                </a:ln>
                <a:solidFill>
                  <a:srgbClr val="7030A0"/>
                </a:solidFill>
                <a:effectLst/>
                <a:uLnTx/>
                <a:uFillTx/>
                <a:latin typeface="UTM Avo" panose="02040603050506020204" pitchFamily="18"/>
                <a:ea typeface="+mn-ea"/>
                <a:cs typeface="Arial" panose="020B0604020202020204" pitchFamily="34" charset="0"/>
              </a:rPr>
              <a:t>:</a:t>
            </a:r>
          </a:p>
        </p:txBody>
      </p:sp>
      <p:sp>
        <p:nvSpPr>
          <p:cNvPr id="5" name="Google Shape;3705;p7">
            <a:extLst>
              <a:ext uri="{FF2B5EF4-FFF2-40B4-BE49-F238E27FC236}">
                <a16:creationId xmlns:a16="http://schemas.microsoft.com/office/drawing/2014/main" id="{4F806780-F972-C65A-24BD-C648A8ABE92F}"/>
              </a:ext>
            </a:extLst>
          </p:cNvPr>
          <p:cNvSpPr/>
          <p:nvPr/>
        </p:nvSpPr>
        <p:spPr>
          <a:xfrm>
            <a:off x="3036351" y="1458586"/>
            <a:ext cx="5309498" cy="763600"/>
          </a:xfrm>
          <a:prstGeom prst="hexagon">
            <a:avLst>
              <a:gd name="adj" fmla="val 25000"/>
              <a:gd name="vf" fmla="val 115470"/>
            </a:avLst>
          </a:prstGeom>
          <a:solidFill>
            <a:srgbClr val="00B0F0"/>
          </a:solidFill>
          <a:ln w="381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chemeClr val="bg1"/>
                </a:solidFill>
                <a:effectLst/>
                <a:uLnTx/>
                <a:uFillTx/>
                <a:latin typeface="UTM Avo" panose="02040603050506020204" pitchFamily="18"/>
                <a:cs typeface="Arial"/>
                <a:sym typeface="Arial"/>
              </a:rPr>
              <a:t>Từ</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đồng</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nghĩa</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với</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thơm</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kumimoji="0" lang="en-US" sz="2800" b="1" i="0" u="none" strike="noStrike" kern="0" cap="none" spc="0" normalizeH="0" noProof="0" dirty="0" err="1">
                <a:ln>
                  <a:noFill/>
                </a:ln>
                <a:solidFill>
                  <a:schemeClr val="bg1"/>
                </a:solidFill>
                <a:effectLst/>
                <a:uLnTx/>
                <a:uFillTx/>
                <a:latin typeface="UTM Avo" panose="02040603050506020204" pitchFamily="18"/>
                <a:cs typeface="Arial"/>
                <a:sym typeface="Arial"/>
              </a:rPr>
              <a:t>mát</a:t>
            </a:r>
            <a:r>
              <a:rPr lang="en-US" sz="2800" b="1" kern="0" dirty="0">
                <a:solidFill>
                  <a:schemeClr val="bg1"/>
                </a:solidFill>
                <a:latin typeface="UTM Avo" panose="02040603050506020204" pitchFamily="18"/>
                <a:cs typeface="Arial"/>
                <a:sym typeface="Arial"/>
              </a:rPr>
              <a:t>”</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cxnSp>
        <p:nvCxnSpPr>
          <p:cNvPr id="3" name="Straight Arrow Connector 2"/>
          <p:cNvCxnSpPr/>
          <p:nvPr/>
        </p:nvCxnSpPr>
        <p:spPr>
          <a:xfrm flipH="1">
            <a:off x="1648691" y="2189018"/>
            <a:ext cx="1399309" cy="8866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Freeform 12">
            <a:extLst>
              <a:ext uri="{FF2B5EF4-FFF2-40B4-BE49-F238E27FC236}">
                <a16:creationId xmlns:a16="http://schemas.microsoft.com/office/drawing/2014/main" id="{ACB7F2FF-B4AE-B938-EAEC-D146DB22E999}"/>
              </a:ext>
            </a:extLst>
          </p:cNvPr>
          <p:cNvSpPr/>
          <p:nvPr/>
        </p:nvSpPr>
        <p:spPr>
          <a:xfrm>
            <a:off x="612282" y="3219703"/>
            <a:ext cx="3280845" cy="695532"/>
          </a:xfrm>
          <a:prstGeom prst="roundRect">
            <a:avLst>
              <a:gd name="adj" fmla="val 24908"/>
            </a:avLst>
          </a:prstGeom>
          <a:solidFill>
            <a:srgbClr val="FFFF00"/>
          </a:solidFill>
          <a:ln w="38100" cap="flat" cmpd="sng" algn="ctr">
            <a:solidFill>
              <a:srgbClr val="002060"/>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UTM Avo" panose="02040603050506020204" pitchFamily="18"/>
                <a:cs typeface="Arial" panose="020B0604020202020204" pitchFamily="34" charset="0"/>
              </a:rPr>
              <a:t>Thơm</a:t>
            </a:r>
            <a:r>
              <a:rPr kumimoji="0" lang="en-US" sz="4000" b="1" i="0" u="none" strike="noStrike" kern="0" cap="none" spc="0" normalizeH="0" noProof="0" dirty="0">
                <a:ln>
                  <a:noFill/>
                </a:ln>
                <a:solidFill>
                  <a:srgbClr val="7030A0"/>
                </a:solidFill>
                <a:effectLst/>
                <a:uLnTx/>
                <a:uFillTx/>
                <a:latin typeface="UTM Avo" panose="02040603050506020204" pitchFamily="18"/>
                <a:cs typeface="Arial" panose="020B0604020202020204" pitchFamily="34" charset="0"/>
              </a:rPr>
              <a:t> </a:t>
            </a:r>
            <a:r>
              <a:rPr kumimoji="0" lang="en-US" sz="4000" b="1" i="0" u="none" strike="noStrike" kern="0" cap="none" spc="0" normalizeH="0" noProof="0" dirty="0" err="1">
                <a:ln>
                  <a:noFill/>
                </a:ln>
                <a:solidFill>
                  <a:srgbClr val="7030A0"/>
                </a:solidFill>
                <a:effectLst/>
                <a:uLnTx/>
                <a:uFillTx/>
                <a:latin typeface="UTM Avo" panose="02040603050506020204" pitchFamily="18"/>
                <a:cs typeface="Arial" panose="020B0604020202020204" pitchFamily="34" charset="0"/>
              </a:rPr>
              <a:t>lừng</a:t>
            </a:r>
            <a:endParaRPr kumimoji="0" lang="vi-VN" sz="4000" b="1" i="0" u="none" strike="noStrike" kern="0" cap="none" spc="0" normalizeH="0" baseline="0" noProof="0" dirty="0">
              <a:ln>
                <a:noFill/>
              </a:ln>
              <a:solidFill>
                <a:srgbClr val="7030A0"/>
              </a:solidFill>
              <a:effectLst/>
              <a:uLnTx/>
              <a:uFillTx/>
              <a:latin typeface="UTM Avo" panose="02040603050506020204" pitchFamily="18"/>
              <a:cs typeface="Arial" panose="020B0604020202020204" pitchFamily="34" charset="0"/>
            </a:endParaRPr>
          </a:p>
        </p:txBody>
      </p:sp>
      <p:cxnSp>
        <p:nvCxnSpPr>
          <p:cNvPr id="7" name="Straight Arrow Connector 6"/>
          <p:cNvCxnSpPr/>
          <p:nvPr/>
        </p:nvCxnSpPr>
        <p:spPr>
          <a:xfrm>
            <a:off x="5486400" y="2222186"/>
            <a:ext cx="96982" cy="85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Freeform 12">
            <a:extLst>
              <a:ext uri="{FF2B5EF4-FFF2-40B4-BE49-F238E27FC236}">
                <a16:creationId xmlns:a16="http://schemas.microsoft.com/office/drawing/2014/main" id="{90E8C8F4-A73B-9B69-2421-982471876F7A}"/>
              </a:ext>
            </a:extLst>
          </p:cNvPr>
          <p:cNvSpPr/>
          <p:nvPr/>
        </p:nvSpPr>
        <p:spPr>
          <a:xfrm>
            <a:off x="4062064" y="3219703"/>
            <a:ext cx="3498753" cy="695532"/>
          </a:xfrm>
          <a:prstGeom prst="roundRect">
            <a:avLst>
              <a:gd name="adj" fmla="val 24908"/>
            </a:avLst>
          </a:prstGeom>
          <a:solidFill>
            <a:srgbClr val="92D050"/>
          </a:solidFill>
          <a:ln w="38100" cap="flat" cmpd="sng" algn="ctr">
            <a:solidFill>
              <a:srgbClr val="002060"/>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sz="4000" b="1" i="0" u="none" strike="noStrike" kern="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nức</a:t>
            </a:r>
            <a:endParaRPr kumimoji="0" lang="vi-VN" sz="4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a:off x="8345849" y="2222186"/>
            <a:ext cx="728878" cy="8535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Freeform 12">
            <a:extLst>
              <a:ext uri="{FF2B5EF4-FFF2-40B4-BE49-F238E27FC236}">
                <a16:creationId xmlns:a16="http://schemas.microsoft.com/office/drawing/2014/main" id="{90E8C8F4-A73B-9B69-2421-982471876F7A}"/>
              </a:ext>
            </a:extLst>
          </p:cNvPr>
          <p:cNvSpPr/>
          <p:nvPr/>
        </p:nvSpPr>
        <p:spPr>
          <a:xfrm>
            <a:off x="7729754" y="3143777"/>
            <a:ext cx="3498753" cy="695532"/>
          </a:xfrm>
          <a:prstGeom prst="roundRect">
            <a:avLst>
              <a:gd name="adj" fmla="val 24908"/>
            </a:avLst>
          </a:prstGeom>
          <a:solidFill>
            <a:srgbClr val="FF0000"/>
          </a:solidFill>
          <a:ln w="38100" cap="flat" cmpd="sng" algn="ctr">
            <a:solidFill>
              <a:srgbClr val="002060"/>
            </a:solidFill>
            <a:prstDash val="solid"/>
          </a:ln>
          <a:effectLst>
            <a:outerShdw blurRad="40000" dist="20000" dir="5400000" rotWithShape="0">
              <a:srgbClr val="000000">
                <a:alpha val="38000"/>
              </a:srgbClr>
            </a:outerShdw>
          </a:effectLst>
        </p:spPr>
        <p:txBody>
          <a:bodyPr anchor="ctr"/>
          <a:lstStyle/>
          <a:p>
            <a:pPr marL="0" marR="0" lvl="0" indent="0" algn="ctr" defTabSz="609722"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sz="4000" b="1" i="0" u="none" strike="noStrike" kern="0" cap="none" spc="0" normalizeH="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vi-VN" sz="4000" b="1" kern="0" dirty="0">
                <a:solidFill>
                  <a:srgbClr val="7030A0"/>
                </a:solidFill>
                <a:latin typeface="Times New Roman" panose="02020603050405020304" pitchFamily="18" charset="0"/>
                <a:cs typeface="Times New Roman" panose="02020603050405020304" pitchFamily="18" charset="0"/>
              </a:rPr>
              <a:t>ph</a:t>
            </a:r>
            <a:r>
              <a:rPr kumimoji="0" lang="en-US" sz="4000" b="1" i="0" u="none" strike="noStrike" kern="0" cap="none" spc="0" normalizeH="0" noProof="0" dirty="0" err="1">
                <a:ln>
                  <a:noFill/>
                </a:ln>
                <a:solidFill>
                  <a:srgbClr val="7030A0"/>
                </a:solidFill>
                <a:effectLst/>
                <a:uLnTx/>
                <a:uFillTx/>
                <a:latin typeface="Times New Roman" panose="02020603050405020304" pitchFamily="18" charset="0"/>
                <a:cs typeface="Times New Roman" panose="02020603050405020304" pitchFamily="18" charset="0"/>
              </a:rPr>
              <a:t>ức</a:t>
            </a:r>
            <a:endParaRPr kumimoji="0" lang="vi-VN" sz="40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045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1"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Google Shape;3705;p7">
            <a:extLst>
              <a:ext uri="{FF2B5EF4-FFF2-40B4-BE49-F238E27FC236}">
                <a16:creationId xmlns:a16="http://schemas.microsoft.com/office/drawing/2014/main" id="{4F806780-F972-C65A-24BD-C648A8ABE92F}"/>
              </a:ext>
            </a:extLst>
          </p:cNvPr>
          <p:cNvSpPr/>
          <p:nvPr/>
        </p:nvSpPr>
        <p:spPr>
          <a:xfrm>
            <a:off x="1161860" y="656395"/>
            <a:ext cx="9868277" cy="1172406"/>
          </a:xfrm>
          <a:prstGeom prst="hexagon">
            <a:avLst>
              <a:gd name="adj" fmla="val 25000"/>
              <a:gd name="vf" fmla="val 115470"/>
            </a:avLst>
          </a:prstGeom>
          <a:solidFill>
            <a:srgbClr val="FFFF00"/>
          </a:solidFill>
          <a:ln w="381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1"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Nhất</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nghệ</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tinh</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nhất</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thân</a:t>
            </a:r>
            <a:r>
              <a:rPr kumimoji="0" lang="en-US" sz="3600" b="1" i="1"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1"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vinh</a:t>
            </a:r>
            <a:r>
              <a:rPr kumimoji="0" lang="en-US" sz="3600"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giỏi</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một</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nghề</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thì</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vẻ</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vang, sung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sướng</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cả</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i="0" u="none" strike="noStrike" kern="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đời</a:t>
            </a:r>
            <a:r>
              <a:rPr kumimoji="0" lang="en-US" sz="36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endParaRPr kumimoji="0" sz="32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507679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706584" y="581720"/>
            <a:ext cx="10875822" cy="1337865"/>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5F42C1-8AA3-18BD-F9BF-6208ED9A27BD}"/>
              </a:ext>
            </a:extLst>
          </p:cNvPr>
          <p:cNvSpPr txBox="1"/>
          <p:nvPr/>
        </p:nvSpPr>
        <p:spPr>
          <a:xfrm>
            <a:off x="838204" y="719256"/>
            <a:ext cx="10612582" cy="1200329"/>
          </a:xfrm>
          <a:prstGeom prst="rect">
            <a:avLst/>
          </a:prstGeom>
          <a:noFill/>
        </p:spPr>
        <p:txBody>
          <a:bodyPr wrap="square">
            <a:spAutoFit/>
          </a:bodyPr>
          <a:lstStyle/>
          <a:p>
            <a:pPr algn="just">
              <a:lnSpc>
                <a:spcPct val="150000"/>
              </a:lnSpc>
              <a:spcAft>
                <a:spcPts val="800"/>
              </a:spcAft>
            </a:pP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c)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Tìm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hiểu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giới</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thiệu</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về</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nhân</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b="1" dirty="0" err="1">
                <a:solidFill>
                  <a:srgbClr val="002060"/>
                </a:solidFill>
                <a:effectLst/>
                <a:latin typeface="Arial" panose="020B0604020202020204" pitchFamily="34" charset="0"/>
                <a:ea typeface="Arial" panose="020B0604020202020204" pitchFamily="34" charset="0"/>
                <a:cs typeface="Arial" panose="020B0604020202020204" pitchFamily="34" charset="0"/>
              </a:rPr>
              <a:t>vật</a:t>
            </a:r>
            <a:r>
              <a:rPr lang="en-US" sz="2400" b="1"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mà</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một</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trường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học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hoặc</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đường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phố</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ở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địa</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phương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em</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mang</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002060"/>
                </a:solidFill>
                <a:effectLst/>
                <a:latin typeface="Arial" panose="020B0604020202020204" pitchFamily="34" charset="0"/>
                <a:ea typeface="Arial" panose="020B0604020202020204" pitchFamily="34" charset="0"/>
                <a:cs typeface="Arial" panose="020B0604020202020204" pitchFamily="34" charset="0"/>
              </a:rPr>
              <a:t>tên</a:t>
            </a:r>
            <a:r>
              <a:rPr lang="en-US" sz="2400" dirty="0">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21170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221672" y="180109"/>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14813F9-EC47-2B50-AB3C-2016234E6433}"/>
              </a:ext>
            </a:extLst>
          </p:cNvPr>
          <p:cNvSpPr txBox="1"/>
          <p:nvPr/>
        </p:nvSpPr>
        <p:spPr>
          <a:xfrm>
            <a:off x="5540521" y="2250665"/>
            <a:ext cx="5029200" cy="1446550"/>
          </a:xfrm>
          <a:prstGeom prst="rect">
            <a:avLst/>
          </a:prstGeom>
          <a:solidFill>
            <a:schemeClr val="accent4">
              <a:lumMod val="40000"/>
              <a:lumOff val="60000"/>
            </a:schemeClr>
          </a:solidFill>
        </p:spPr>
        <p:txBody>
          <a:bodyPr wrap="square">
            <a:spAutoFit/>
          </a:bodyPr>
          <a:lstStyle/>
          <a:p>
            <a:pPr algn="just"/>
            <a:r>
              <a:rPr lang="en-US" sz="2200"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Ông Hoàng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Diệu</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sinh</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năm</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1828,</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quê</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ở</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tỉnh</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Quảng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Nam.</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Ông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đỗ</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phó</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bảng</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năm</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25</a:t>
            </a:r>
            <a:r>
              <a:rPr lang="vi-VN" sz="2200" spc="-35" dirty="0">
                <a:solidFill>
                  <a:srgbClr val="231F20"/>
                </a:solidFill>
                <a:effectLst/>
                <a:latin typeface="Times New Roman" panose="02020603050405020304" pitchFamily="18" charset="0"/>
                <a:ea typeface="Times New Roman" panose="02020603050405020304" pitchFamily="18" charset="0"/>
              </a:rPr>
              <a:t> </a:t>
            </a:r>
            <a:r>
              <a:rPr lang="vi-VN" sz="2200" dirty="0">
                <a:solidFill>
                  <a:srgbClr val="231F20"/>
                </a:solidFill>
                <a:effectLst/>
                <a:latin typeface="Times New Roman" panose="02020603050405020304" pitchFamily="18" charset="0"/>
                <a:ea typeface="Times New Roman" panose="02020603050405020304" pitchFamily="18" charset="0"/>
              </a:rPr>
              <a:t>tuổi, làm quan, trải qua nhiều chức vụ, nổi tiếng chính trực, thanh liêm. </a:t>
            </a:r>
            <a:endParaRPr lang="en-US" sz="2200" dirty="0"/>
          </a:p>
        </p:txBody>
      </p:sp>
      <p:pic>
        <p:nvPicPr>
          <p:cNvPr id="5" name="Picture 2" descr="Hoàng Diệu – Vị Tổng Đốc Tuẫn Tiết Cùng Thành Hà Nội">
            <a:extLst>
              <a:ext uri="{FF2B5EF4-FFF2-40B4-BE49-F238E27FC236}">
                <a16:creationId xmlns:a16="http://schemas.microsoft.com/office/drawing/2014/main" id="{C5FE10F8-18F6-52C0-1A55-7940160A2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0" y="457158"/>
            <a:ext cx="3886330" cy="20839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a:stCxn id="5" idx="3"/>
          </p:cNvCxnSpPr>
          <p:nvPr/>
        </p:nvCxnSpPr>
        <p:spPr>
          <a:xfrm>
            <a:off x="4442220" y="1499118"/>
            <a:ext cx="919489" cy="925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8" descr="Đường Hoàng Diệu - tọa độ “sống ảo” được nhiều người yêu thích">
            <a:extLst>
              <a:ext uri="{FF2B5EF4-FFF2-40B4-BE49-F238E27FC236}">
                <a16:creationId xmlns:a16="http://schemas.microsoft.com/office/drawing/2014/main" id="{765DFF88-289E-FC39-943A-66782262B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69" y="2973940"/>
            <a:ext cx="4027372" cy="280003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4594620" y="1651518"/>
            <a:ext cx="919489" cy="925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415759" y="2924282"/>
            <a:ext cx="1153768" cy="15101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1385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6" presetClass="entr" presetSubtype="16"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86691" y="471055"/>
            <a:ext cx="9933710" cy="561109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E63D72D3-0655-742A-1739-650672E1426A}"/>
              </a:ext>
            </a:extLst>
          </p:cNvPr>
          <p:cNvSpPr txBox="1">
            <a:spLocks/>
          </p:cNvSpPr>
          <p:nvPr/>
        </p:nvSpPr>
        <p:spPr>
          <a:xfrm>
            <a:off x="1676400" y="921081"/>
            <a:ext cx="9144000" cy="12421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5400" b="1" dirty="0">
                <a:solidFill>
                  <a:srgbClr val="001F60"/>
                </a:solidFill>
                <a:latin typeface="UTM Avo" panose="02040603050506020204" pitchFamily="18" charset="0"/>
              </a:rPr>
              <a:t>KHỞI ĐỘNG</a:t>
            </a:r>
            <a:endParaRPr lang="en-US" sz="5400" b="1" dirty="0">
              <a:solidFill>
                <a:srgbClr val="001F60"/>
              </a:solidFill>
              <a:latin typeface="UTM Avo" panose="02040603050506020204" pitchFamily="18" charset="0"/>
            </a:endParaRPr>
          </a:p>
        </p:txBody>
      </p:sp>
    </p:spTree>
    <p:extLst>
      <p:ext uri="{BB962C8B-B14F-4D97-AF65-F5344CB8AC3E}">
        <p14:creationId xmlns:p14="http://schemas.microsoft.com/office/powerpoint/2010/main" val="1642588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pic>
        <p:nvPicPr>
          <p:cNvPr id="4" name="Y2meta.app-Tôi Yêu Sách Hay _ The Reading Song (Parody Lyrics)-(720p60)">
            <a:hlinkClick r:id="" action="ppaction://media"/>
            <a:extLst>
              <a:ext uri="{FF2B5EF4-FFF2-40B4-BE49-F238E27FC236}">
                <a16:creationId xmlns:a16="http://schemas.microsoft.com/office/drawing/2014/main" id="{0BCA2808-E406-4C71-6DA9-9EBB2B1473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0691" y="348240"/>
            <a:ext cx="11895097" cy="6076711"/>
          </a:xfrm>
          <a:prstGeom prst="rect">
            <a:avLst/>
          </a:prstGeom>
        </p:spPr>
      </p:pic>
    </p:spTree>
    <p:extLst>
      <p:ext uri="{BB962C8B-B14F-4D97-AF65-F5344CB8AC3E}">
        <p14:creationId xmlns:p14="http://schemas.microsoft.com/office/powerpoint/2010/main" val="4115886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4" name="Google Shape;3819;p22">
            <a:extLst>
              <a:ext uri="{FF2B5EF4-FFF2-40B4-BE49-F238E27FC236}">
                <a16:creationId xmlns:a16="http://schemas.microsoft.com/office/drawing/2014/main" id="{A109EB84-B1A0-2973-F0CF-A61ED2563559}"/>
              </a:ext>
            </a:extLst>
          </p:cNvPr>
          <p:cNvSpPr/>
          <p:nvPr/>
        </p:nvSpPr>
        <p:spPr>
          <a:xfrm>
            <a:off x="2279072" y="1153726"/>
            <a:ext cx="7633854" cy="1787899"/>
          </a:xfrm>
          <a:prstGeom prst="roundRect">
            <a:avLst>
              <a:gd name="adj" fmla="val 7006"/>
            </a:avLst>
          </a:prstGeom>
          <a:solidFill>
            <a:schemeClr val="lt1"/>
          </a:solidFill>
          <a:ln w="25400" cap="flat" cmpd="sng">
            <a:solidFill>
              <a:schemeClr val="accent6"/>
            </a:solidFill>
            <a:prstDash val="solid"/>
            <a:round/>
            <a:headEnd type="none" w="sm" len="sm"/>
            <a:tailEnd type="none" w="sm" len="sm"/>
          </a:ln>
        </p:spPr>
        <p:txBody>
          <a:bodyPr spcFirstLastPara="1" wrap="square" lIns="121900" tIns="60933" rIns="121900" bIns="2880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Tập</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tra</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từ</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điển</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tìm</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hiểu</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những</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điều</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mà</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em</a:t>
            </a:r>
            <a:r>
              <a:rPr kumimoji="0" lang="en-US" sz="2400" b="0" i="0" u="none" strike="noStrike" kern="1200" cap="none" spc="0" normalizeH="0" baseline="0" noProof="0" dirty="0">
                <a:ln>
                  <a:noFill/>
                </a:ln>
                <a:solidFill>
                  <a:srgbClr val="232323"/>
                </a:solidFill>
                <a:effectLst/>
                <a:uLnTx/>
                <a:uFillTx/>
                <a:latin typeface="UTM Avo" panose="02040603050506020204" pitchFamily="18"/>
                <a:ea typeface="+mn-ea"/>
                <a:cs typeface="+mn-cs"/>
              </a:rPr>
              <a:t> </a:t>
            </a:r>
            <a:r>
              <a:rPr kumimoji="0" lang="en-US" sz="2400" b="0" i="0" u="none" strike="noStrike" kern="1200" cap="none" spc="0" normalizeH="0" baseline="0" noProof="0" dirty="0" err="1">
                <a:ln>
                  <a:noFill/>
                </a:ln>
                <a:solidFill>
                  <a:srgbClr val="232323"/>
                </a:solidFill>
                <a:effectLst/>
                <a:uLnTx/>
                <a:uFillTx/>
                <a:latin typeface="UTM Avo" panose="02040603050506020204" pitchFamily="18"/>
                <a:ea typeface="+mn-ea"/>
                <a:cs typeface="+mn-cs"/>
              </a:rPr>
              <a:t>thích</a:t>
            </a:r>
            <a:endParaRPr kumimoji="0" sz="2400" b="0" i="1" u="none" strike="noStrike" kern="1200" cap="none" spc="0" normalizeH="0" baseline="0" noProof="0" dirty="0">
              <a:ln>
                <a:noFill/>
              </a:ln>
              <a:solidFill>
                <a:srgbClr val="232323"/>
              </a:solidFill>
              <a:effectLst/>
              <a:uLnTx/>
              <a:uFillTx/>
              <a:latin typeface="UTM Avo" panose="02040603050506020204" pitchFamily="18"/>
              <a:ea typeface="+mn-ea"/>
              <a:cs typeface="+mn-cs"/>
            </a:endParaRPr>
          </a:p>
        </p:txBody>
      </p:sp>
    </p:spTree>
    <p:extLst>
      <p:ext uri="{BB962C8B-B14F-4D97-AF65-F5344CB8AC3E}">
        <p14:creationId xmlns:p14="http://schemas.microsoft.com/office/powerpoint/2010/main" val="38161319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00101" y="762704"/>
            <a:ext cx="10396000" cy="552379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3200" b="1" dirty="0" err="1">
                <a:solidFill>
                  <a:srgbClr val="0070C0"/>
                </a:solidFill>
                <a:latin typeface="Times New Roman" panose="02020603050405020304" pitchFamily="18" charset="0"/>
                <a:cs typeface="Times New Roman" panose="02020603050405020304" pitchFamily="18" charset="0"/>
              </a:rPr>
              <a:t>Cảm</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ơn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quý</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thầy</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cô</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đã</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ủng</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hộ</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bài</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soạn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điện</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tử</a:t>
            </a:r>
            <a:r>
              <a:rPr lang="en-GB" sz="3200" b="1" dirty="0">
                <a:solidFill>
                  <a:srgbClr val="0070C0"/>
                </a:solidFill>
                <a:latin typeface="Times New Roman" panose="02020603050405020304" pitchFamily="18" charset="0"/>
                <a:cs typeface="Times New Roman" panose="02020603050405020304" pitchFamily="18" charset="0"/>
              </a:rPr>
              <a:t> 2,3,4</a:t>
            </a:r>
            <a:r>
              <a:rPr lang="vi-VN" sz="3200" b="1" dirty="0">
                <a:solidFill>
                  <a:srgbClr val="0070C0"/>
                </a:solidFill>
                <a:latin typeface="Times New Roman" panose="02020603050405020304" pitchFamily="18" charset="0"/>
                <a:cs typeface="Times New Roman" panose="02020603050405020304" pitchFamily="18" charset="0"/>
              </a:rPr>
              <a:t>,5</a:t>
            </a:r>
            <a:r>
              <a:rPr lang="en-GB" sz="3200" b="1" dirty="0">
                <a:solidFill>
                  <a:srgbClr val="0070C0"/>
                </a:solidFill>
                <a:latin typeface="Times New Roman" panose="02020603050405020304" pitchFamily="18" charset="0"/>
                <a:cs typeface="Times New Roman" panose="02020603050405020304" pitchFamily="18" charset="0"/>
              </a:rPr>
              <a:t> </a:t>
            </a:r>
            <a:r>
              <a:rPr lang="en-GB" sz="3200" b="1" dirty="0" err="1">
                <a:solidFill>
                  <a:srgbClr val="0070C0"/>
                </a:solidFill>
                <a:latin typeface="Times New Roman" panose="02020603050405020304" pitchFamily="18" charset="0"/>
                <a:cs typeface="Times New Roman" panose="02020603050405020304" pitchFamily="18" charset="0"/>
              </a:rPr>
              <a:t>của</a:t>
            </a:r>
            <a:r>
              <a:rPr lang="en-GB" sz="3200" b="1" dirty="0">
                <a:solidFill>
                  <a:srgbClr val="0070C0"/>
                </a:solidFill>
                <a:latin typeface="Times New Roman" panose="02020603050405020304" pitchFamily="18" charset="0"/>
                <a:cs typeface="Times New Roman" panose="02020603050405020304" pitchFamily="18" charset="0"/>
              </a:rPr>
              <a:t> </a:t>
            </a:r>
            <a:r>
              <a:rPr lang="vi-VN" sz="3200" b="1" dirty="0">
                <a:solidFill>
                  <a:srgbClr val="0070C0"/>
                </a:solidFill>
                <a:latin typeface="Times New Roman" panose="02020603050405020304" pitchFamily="18" charset="0"/>
                <a:cs typeface="Times New Roman" panose="02020603050405020304" pitchFamily="18" charset="0"/>
              </a:rPr>
              <a:t>Kênh giáo án  điện tử Hiền Trần</a:t>
            </a:r>
            <a:endParaRPr lang="en-GB" sz="3200" b="1" dirty="0">
              <a:solidFill>
                <a:srgbClr val="0070C0"/>
              </a:solidFill>
              <a:latin typeface="Times New Roman" panose="02020603050405020304" pitchFamily="18" charset="0"/>
              <a:cs typeface="Times New Roman" panose="02020603050405020304" pitchFamily="18" charset="0"/>
            </a:endParaRPr>
          </a:p>
          <a:p>
            <a:pPr lvl="0" algn="ctr">
              <a:defRPr/>
            </a:pPr>
            <a:r>
              <a:rPr lang="en-GB" sz="4000" dirty="0">
                <a:solidFill>
                  <a:srgbClr val="FF0000"/>
                </a:solidFill>
                <a:latin typeface="Times New Roman" panose="02020603050405020304" pitchFamily="18" charset="0"/>
                <a:cs typeface="Times New Roman" panose="02020603050405020304" pitchFamily="18" charset="0"/>
              </a:rPr>
              <a:t>. </a:t>
            </a: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8E1576-10E8-4A26-B63C-D34C7A26C258}"/>
              </a:ext>
            </a:extLst>
          </p:cNvPr>
          <p:cNvSpPr txBox="1"/>
          <p:nvPr/>
        </p:nvSpPr>
        <p:spPr>
          <a:xfrm>
            <a:off x="1352108" y="4261698"/>
            <a:ext cx="10077357" cy="1836337"/>
          </a:xfrm>
          <a:prstGeom prst="rect">
            <a:avLst/>
          </a:prstGeom>
          <a:noFill/>
        </p:spPr>
        <p:txBody>
          <a:bodyPr wrap="square" rtlCol="0">
            <a:spAutoFit/>
          </a:bodyPr>
          <a:lstStyle/>
          <a:p>
            <a:pPr algn="ctr"/>
            <a:r>
              <a:rPr lang="vi-VN" sz="5333"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cs typeface="Times New Roman" panose="02020603050405020304" pitchFamily="18" charset="0"/>
              </a:rPr>
              <a:t>Liên hệ: Hiền Trần</a:t>
            </a:r>
          </a:p>
          <a:p>
            <a:pPr algn="ctr"/>
            <a:r>
              <a:rPr lang="vi-VN"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pitchFamily="18" charset="0"/>
              </a:rPr>
              <a:t>ZALO: 0353095025</a:t>
            </a:r>
          </a:p>
        </p:txBody>
      </p:sp>
      <p:pic>
        <p:nvPicPr>
          <p:cNvPr id="7"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083554" y="762704"/>
            <a:ext cx="2290614" cy="1723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920" y="4988349"/>
            <a:ext cx="1305366" cy="99677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8098" y="3558144"/>
            <a:ext cx="1477302" cy="1172034"/>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7751" y="910753"/>
            <a:ext cx="2165459" cy="14273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5758" y="936237"/>
            <a:ext cx="1875799" cy="1432355"/>
          </a:xfrm>
          <a:prstGeom prst="rect">
            <a:avLst/>
          </a:prstGeom>
        </p:spPr>
      </p:pic>
    </p:spTree>
    <p:extLst>
      <p:ext uri="{BB962C8B-B14F-4D97-AF65-F5344CB8AC3E}">
        <p14:creationId xmlns:p14="http://schemas.microsoft.com/office/powerpoint/2010/main" val="2104310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86691" y="471054"/>
            <a:ext cx="9933710"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a16="http://schemas.microsoft.com/office/drawing/2014/main" id="{51FB8FC7-E7DB-8772-89BF-A3AB0DDF6980}"/>
              </a:ext>
            </a:extLst>
          </p:cNvPr>
          <p:cNvSpPr/>
          <p:nvPr/>
        </p:nvSpPr>
        <p:spPr>
          <a:xfrm>
            <a:off x="2820090" y="845740"/>
            <a:ext cx="6066911" cy="1553671"/>
          </a:xfrm>
          <a:custGeom>
            <a:avLst/>
            <a:gdLst>
              <a:gd name="connsiteX0" fmla="*/ 0 w 6066911"/>
              <a:gd name="connsiteY0" fmla="*/ 588515 h 1553671"/>
              <a:gd name="connsiteX1" fmla="*/ 588515 w 6066911"/>
              <a:gd name="connsiteY1" fmla="*/ 0 h 1553671"/>
              <a:gd name="connsiteX2" fmla="*/ 1335968 w 6066911"/>
              <a:gd name="connsiteY2" fmla="*/ 0 h 1553671"/>
              <a:gd name="connsiteX3" fmla="*/ 1985624 w 6066911"/>
              <a:gd name="connsiteY3" fmla="*/ 0 h 1553671"/>
              <a:gd name="connsiteX4" fmla="*/ 2684178 w 6066911"/>
              <a:gd name="connsiteY4" fmla="*/ 0 h 1553671"/>
              <a:gd name="connsiteX5" fmla="*/ 3284935 w 6066911"/>
              <a:gd name="connsiteY5" fmla="*/ 0 h 1553671"/>
              <a:gd name="connsiteX6" fmla="*/ 3934591 w 6066911"/>
              <a:gd name="connsiteY6" fmla="*/ 0 h 1553671"/>
              <a:gd name="connsiteX7" fmla="*/ 4633145 w 6066911"/>
              <a:gd name="connsiteY7" fmla="*/ 0 h 1553671"/>
              <a:gd name="connsiteX8" fmla="*/ 5478396 w 6066911"/>
              <a:gd name="connsiteY8" fmla="*/ 0 h 1553671"/>
              <a:gd name="connsiteX9" fmla="*/ 6066911 w 6066911"/>
              <a:gd name="connsiteY9" fmla="*/ 588515 h 1553671"/>
              <a:gd name="connsiteX10" fmla="*/ 6066911 w 6066911"/>
              <a:gd name="connsiteY10" fmla="*/ 965156 h 1553671"/>
              <a:gd name="connsiteX11" fmla="*/ 5478396 w 6066911"/>
              <a:gd name="connsiteY11" fmla="*/ 1553671 h 1553671"/>
              <a:gd name="connsiteX12" fmla="*/ 4926538 w 6066911"/>
              <a:gd name="connsiteY12" fmla="*/ 1553671 h 1553671"/>
              <a:gd name="connsiteX13" fmla="*/ 4130186 w 6066911"/>
              <a:gd name="connsiteY13" fmla="*/ 1553671 h 1553671"/>
              <a:gd name="connsiteX14" fmla="*/ 3480530 w 6066911"/>
              <a:gd name="connsiteY14" fmla="*/ 1553671 h 1553671"/>
              <a:gd name="connsiteX15" fmla="*/ 2928672 w 6066911"/>
              <a:gd name="connsiteY15" fmla="*/ 1553671 h 1553671"/>
              <a:gd name="connsiteX16" fmla="*/ 2279017 w 6066911"/>
              <a:gd name="connsiteY16" fmla="*/ 1553671 h 1553671"/>
              <a:gd name="connsiteX17" fmla="*/ 1727159 w 6066911"/>
              <a:gd name="connsiteY17" fmla="*/ 1553671 h 1553671"/>
              <a:gd name="connsiteX18" fmla="*/ 588515 w 6066911"/>
              <a:gd name="connsiteY18" fmla="*/ 1553671 h 1553671"/>
              <a:gd name="connsiteX19" fmla="*/ 0 w 6066911"/>
              <a:gd name="connsiteY19" fmla="*/ 965156 h 1553671"/>
              <a:gd name="connsiteX20" fmla="*/ 0 w 6066911"/>
              <a:gd name="connsiteY20" fmla="*/ 588515 h 1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6911" h="1553671" fill="none" extrusionOk="0">
                <a:moveTo>
                  <a:pt x="0" y="588515"/>
                </a:moveTo>
                <a:cubicBezTo>
                  <a:pt x="74609" y="266744"/>
                  <a:pt x="287988" y="2327"/>
                  <a:pt x="588515" y="0"/>
                </a:cubicBezTo>
                <a:cubicBezTo>
                  <a:pt x="820994" y="27784"/>
                  <a:pt x="965569" y="36307"/>
                  <a:pt x="1335968" y="0"/>
                </a:cubicBezTo>
                <a:cubicBezTo>
                  <a:pt x="1706367" y="-36307"/>
                  <a:pt x="1668901" y="6507"/>
                  <a:pt x="1985624" y="0"/>
                </a:cubicBezTo>
                <a:cubicBezTo>
                  <a:pt x="2302347" y="-6507"/>
                  <a:pt x="2492630" y="29910"/>
                  <a:pt x="2684178" y="0"/>
                </a:cubicBezTo>
                <a:cubicBezTo>
                  <a:pt x="2875726" y="-29910"/>
                  <a:pt x="3021012" y="-13512"/>
                  <a:pt x="3284935" y="0"/>
                </a:cubicBezTo>
                <a:cubicBezTo>
                  <a:pt x="3548858" y="13512"/>
                  <a:pt x="3634383" y="-21608"/>
                  <a:pt x="3934591" y="0"/>
                </a:cubicBezTo>
                <a:cubicBezTo>
                  <a:pt x="4234799" y="21608"/>
                  <a:pt x="4398398" y="-22708"/>
                  <a:pt x="4633145" y="0"/>
                </a:cubicBezTo>
                <a:cubicBezTo>
                  <a:pt x="4867892" y="22708"/>
                  <a:pt x="5248586" y="-10017"/>
                  <a:pt x="5478396" y="0"/>
                </a:cubicBezTo>
                <a:cubicBezTo>
                  <a:pt x="5872319" y="-4746"/>
                  <a:pt x="6003776" y="250433"/>
                  <a:pt x="6066911" y="588515"/>
                </a:cubicBezTo>
                <a:cubicBezTo>
                  <a:pt x="6073766" y="691085"/>
                  <a:pt x="6063401" y="869289"/>
                  <a:pt x="6066911" y="965156"/>
                </a:cubicBezTo>
                <a:cubicBezTo>
                  <a:pt x="6019507" y="1299407"/>
                  <a:pt x="5777532" y="1613289"/>
                  <a:pt x="5478396" y="1553671"/>
                </a:cubicBezTo>
                <a:cubicBezTo>
                  <a:pt x="5259697" y="1538238"/>
                  <a:pt x="5143137" y="1544596"/>
                  <a:pt x="4926538" y="1553671"/>
                </a:cubicBezTo>
                <a:cubicBezTo>
                  <a:pt x="4709939" y="1562746"/>
                  <a:pt x="4405071" y="1516455"/>
                  <a:pt x="4130186" y="1553671"/>
                </a:cubicBezTo>
                <a:cubicBezTo>
                  <a:pt x="3855301" y="1590887"/>
                  <a:pt x="3755314" y="1541053"/>
                  <a:pt x="3480530" y="1553671"/>
                </a:cubicBezTo>
                <a:cubicBezTo>
                  <a:pt x="3205746" y="1566289"/>
                  <a:pt x="3129689" y="1560891"/>
                  <a:pt x="2928672" y="1553671"/>
                </a:cubicBezTo>
                <a:cubicBezTo>
                  <a:pt x="2727655" y="1546451"/>
                  <a:pt x="2444470" y="1537849"/>
                  <a:pt x="2279017" y="1553671"/>
                </a:cubicBezTo>
                <a:cubicBezTo>
                  <a:pt x="2113564" y="1569493"/>
                  <a:pt x="1873139" y="1551303"/>
                  <a:pt x="1727159" y="1553671"/>
                </a:cubicBezTo>
                <a:cubicBezTo>
                  <a:pt x="1581179" y="1556039"/>
                  <a:pt x="857475" y="1504903"/>
                  <a:pt x="588515" y="1553671"/>
                </a:cubicBezTo>
                <a:cubicBezTo>
                  <a:pt x="291740" y="1483277"/>
                  <a:pt x="3155" y="1354378"/>
                  <a:pt x="0" y="965156"/>
                </a:cubicBezTo>
                <a:cubicBezTo>
                  <a:pt x="8313" y="863231"/>
                  <a:pt x="10843" y="738494"/>
                  <a:pt x="0" y="588515"/>
                </a:cubicBezTo>
                <a:close/>
              </a:path>
              <a:path w="6066911" h="1553671" stroke="0" extrusionOk="0">
                <a:moveTo>
                  <a:pt x="0" y="588515"/>
                </a:moveTo>
                <a:cubicBezTo>
                  <a:pt x="-2943" y="200474"/>
                  <a:pt x="325825" y="34279"/>
                  <a:pt x="588515" y="0"/>
                </a:cubicBezTo>
                <a:cubicBezTo>
                  <a:pt x="960918" y="-15327"/>
                  <a:pt x="1172466" y="22601"/>
                  <a:pt x="1384867" y="0"/>
                </a:cubicBezTo>
                <a:cubicBezTo>
                  <a:pt x="1597268" y="-22601"/>
                  <a:pt x="1713894" y="-80"/>
                  <a:pt x="1936725" y="0"/>
                </a:cubicBezTo>
                <a:cubicBezTo>
                  <a:pt x="2159556" y="80"/>
                  <a:pt x="2323039" y="21979"/>
                  <a:pt x="2586381" y="0"/>
                </a:cubicBezTo>
                <a:cubicBezTo>
                  <a:pt x="2849723" y="-21979"/>
                  <a:pt x="3006913" y="-19535"/>
                  <a:pt x="3284935" y="0"/>
                </a:cubicBezTo>
                <a:cubicBezTo>
                  <a:pt x="3562957" y="19535"/>
                  <a:pt x="3794377" y="-21889"/>
                  <a:pt x="3934591" y="0"/>
                </a:cubicBezTo>
                <a:cubicBezTo>
                  <a:pt x="4074805" y="21889"/>
                  <a:pt x="4443539" y="-19062"/>
                  <a:pt x="4730943" y="0"/>
                </a:cubicBezTo>
                <a:cubicBezTo>
                  <a:pt x="5018347" y="19062"/>
                  <a:pt x="5292041" y="-3762"/>
                  <a:pt x="5478396" y="0"/>
                </a:cubicBezTo>
                <a:cubicBezTo>
                  <a:pt x="5846427" y="-29293"/>
                  <a:pt x="6072559" y="255848"/>
                  <a:pt x="6066911" y="588515"/>
                </a:cubicBezTo>
                <a:cubicBezTo>
                  <a:pt x="6053197" y="771493"/>
                  <a:pt x="6048918" y="860414"/>
                  <a:pt x="6066911" y="965156"/>
                </a:cubicBezTo>
                <a:cubicBezTo>
                  <a:pt x="6078049" y="1316367"/>
                  <a:pt x="5794123" y="1542714"/>
                  <a:pt x="5478396" y="1553671"/>
                </a:cubicBezTo>
                <a:cubicBezTo>
                  <a:pt x="5171232" y="1569405"/>
                  <a:pt x="5005250" y="1584971"/>
                  <a:pt x="4730943" y="1553671"/>
                </a:cubicBezTo>
                <a:cubicBezTo>
                  <a:pt x="4456636" y="1522371"/>
                  <a:pt x="4329390" y="1523511"/>
                  <a:pt x="3934591" y="1553671"/>
                </a:cubicBezTo>
                <a:cubicBezTo>
                  <a:pt x="3539792" y="1583831"/>
                  <a:pt x="3550747" y="1547008"/>
                  <a:pt x="3236036" y="1553671"/>
                </a:cubicBezTo>
                <a:cubicBezTo>
                  <a:pt x="2921326" y="1560334"/>
                  <a:pt x="2776257" y="1532068"/>
                  <a:pt x="2635279" y="1553671"/>
                </a:cubicBezTo>
                <a:cubicBezTo>
                  <a:pt x="2494301" y="1575274"/>
                  <a:pt x="2128976" y="1548271"/>
                  <a:pt x="1887826" y="1553671"/>
                </a:cubicBezTo>
                <a:cubicBezTo>
                  <a:pt x="1646676" y="1559071"/>
                  <a:pt x="1423632" y="1575266"/>
                  <a:pt x="1287069" y="1553671"/>
                </a:cubicBezTo>
                <a:cubicBezTo>
                  <a:pt x="1150506" y="1532076"/>
                  <a:pt x="924717" y="1579757"/>
                  <a:pt x="588515" y="1553671"/>
                </a:cubicBezTo>
                <a:cubicBezTo>
                  <a:pt x="214185" y="1597888"/>
                  <a:pt x="27156" y="1247115"/>
                  <a:pt x="0" y="965156"/>
                </a:cubicBezTo>
                <a:cubicBezTo>
                  <a:pt x="6043" y="779919"/>
                  <a:pt x="-4827" y="667262"/>
                  <a:pt x="0" y="588515"/>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7030A0"/>
                </a:solidFill>
                <a:effectLst/>
                <a:uLnTx/>
                <a:uFillTx/>
                <a:latin typeface="Calibri" panose="020F0502020204030204"/>
                <a:ea typeface="微软雅黑"/>
                <a:cs typeface="Calibri" panose="020F0502020204030204" pitchFamily="34" charset="0"/>
              </a:rPr>
              <a:t>Trò</a:t>
            </a: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baseline="0" noProof="0" dirty="0" err="1">
                <a:ln>
                  <a:noFill/>
                </a:ln>
                <a:solidFill>
                  <a:srgbClr val="7030A0"/>
                </a:solidFill>
                <a:effectLst/>
                <a:uLnTx/>
                <a:uFillTx/>
                <a:latin typeface="Calibri" panose="020F0502020204030204"/>
                <a:ea typeface="微软雅黑"/>
                <a:cs typeface="Calibri" panose="020F0502020204030204" pitchFamily="34" charset="0"/>
              </a:rPr>
              <a:t>chơi</a:t>
            </a: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a:t>
            </a:r>
            <a:r>
              <a:rPr kumimoji="0" lang="en-US" sz="4800" b="1" i="0" u="none" strike="noStrike" kern="0" cap="none" spc="0" normalizeH="0" baseline="0" noProof="0" dirty="0" err="1">
                <a:ln>
                  <a:noFill/>
                </a:ln>
                <a:solidFill>
                  <a:srgbClr val="7030A0"/>
                </a:solidFill>
                <a:effectLst/>
                <a:uLnTx/>
                <a:uFillTx/>
                <a:latin typeface="Calibri" panose="020F0502020204030204"/>
                <a:ea typeface="微软雅黑"/>
                <a:cs typeface="Calibri" panose="020F0502020204030204" pitchFamily="34" charset="0"/>
              </a:rPr>
              <a:t>Thư</a:t>
            </a:r>
            <a:r>
              <a:rPr kumimoji="0" lang="en-US"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noProof="0" dirty="0" err="1">
                <a:ln>
                  <a:noFill/>
                </a:ln>
                <a:solidFill>
                  <a:srgbClr val="7030A0"/>
                </a:solidFill>
                <a:effectLst/>
                <a:uLnTx/>
                <a:uFillTx/>
                <a:latin typeface="Calibri" panose="020F0502020204030204"/>
                <a:ea typeface="微软雅黑"/>
                <a:cs typeface="Calibri" panose="020F0502020204030204" pitchFamily="34" charset="0"/>
              </a:rPr>
              <a:t>viện</a:t>
            </a:r>
            <a:r>
              <a:rPr kumimoji="0" lang="en-US"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noProof="0" dirty="0" err="1">
                <a:ln>
                  <a:noFill/>
                </a:ln>
                <a:solidFill>
                  <a:srgbClr val="7030A0"/>
                </a:solidFill>
                <a:effectLst/>
                <a:uLnTx/>
                <a:uFillTx/>
                <a:latin typeface="Calibri" panose="020F0502020204030204"/>
                <a:ea typeface="微软雅黑"/>
                <a:cs typeface="Calibri" panose="020F0502020204030204" pitchFamily="34" charset="0"/>
              </a:rPr>
              <a:t>kì</a:t>
            </a:r>
            <a:r>
              <a:rPr kumimoji="0" lang="en-US"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a:t>
            </a:r>
            <a:r>
              <a:rPr kumimoji="0" lang="en-US" sz="4800" b="1" i="0" u="none" strike="noStrike" kern="0" cap="none" spc="0" normalizeH="0" noProof="0" dirty="0" err="1">
                <a:ln>
                  <a:noFill/>
                </a:ln>
                <a:solidFill>
                  <a:srgbClr val="7030A0"/>
                </a:solidFill>
                <a:effectLst/>
                <a:uLnTx/>
                <a:uFillTx/>
                <a:latin typeface="Calibri" panose="020F0502020204030204"/>
                <a:ea typeface="微软雅黑"/>
                <a:cs typeface="Calibri" panose="020F0502020204030204" pitchFamily="34" charset="0"/>
              </a:rPr>
              <a:t>bí</a:t>
            </a:r>
            <a:r>
              <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a:t>
            </a:r>
          </a:p>
        </p:txBody>
      </p:sp>
    </p:spTree>
    <p:extLst>
      <p:ext uri="{BB962C8B-B14F-4D97-AF65-F5344CB8AC3E}">
        <p14:creationId xmlns:p14="http://schemas.microsoft.com/office/powerpoint/2010/main" val="1605275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98763" y="221673"/>
            <a:ext cx="11180619"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Rectangle: Rounded Corners 7">
            <a:extLst>
              <a:ext uri="{FF2B5EF4-FFF2-40B4-BE49-F238E27FC236}">
                <a16:creationId xmlns:a16="http://schemas.microsoft.com/office/drawing/2014/main" id="{E3F3AD6D-1F77-C9D9-B0A8-5A921B820543}"/>
              </a:ext>
            </a:extLst>
          </p:cNvPr>
          <p:cNvSpPr/>
          <p:nvPr/>
        </p:nvSpPr>
        <p:spPr>
          <a:xfrm>
            <a:off x="1114311" y="356960"/>
            <a:ext cx="9963377" cy="708959"/>
          </a:xfrm>
          <a:custGeom>
            <a:avLst/>
            <a:gdLst>
              <a:gd name="connsiteX0" fmla="*/ 0 w 9963377"/>
              <a:gd name="connsiteY0" fmla="*/ 268547 h 708959"/>
              <a:gd name="connsiteX1" fmla="*/ 268547 w 9963377"/>
              <a:gd name="connsiteY1" fmla="*/ 0 h 708959"/>
              <a:gd name="connsiteX2" fmla="*/ 659064 w 9963377"/>
              <a:gd name="connsiteY2" fmla="*/ 0 h 708959"/>
              <a:gd name="connsiteX3" fmla="*/ 1238108 w 9963377"/>
              <a:gd name="connsiteY3" fmla="*/ 0 h 708959"/>
              <a:gd name="connsiteX4" fmla="*/ 1628625 w 9963377"/>
              <a:gd name="connsiteY4" fmla="*/ 0 h 708959"/>
              <a:gd name="connsiteX5" fmla="*/ 2207668 w 9963377"/>
              <a:gd name="connsiteY5" fmla="*/ 0 h 708959"/>
              <a:gd name="connsiteX6" fmla="*/ 2598186 w 9963377"/>
              <a:gd name="connsiteY6" fmla="*/ 0 h 708959"/>
              <a:gd name="connsiteX7" fmla="*/ 3082966 w 9963377"/>
              <a:gd name="connsiteY7" fmla="*/ 0 h 708959"/>
              <a:gd name="connsiteX8" fmla="*/ 3662009 w 9963377"/>
              <a:gd name="connsiteY8" fmla="*/ 0 h 708959"/>
              <a:gd name="connsiteX9" fmla="*/ 4241052 w 9963377"/>
              <a:gd name="connsiteY9" fmla="*/ 0 h 708959"/>
              <a:gd name="connsiteX10" fmla="*/ 4725832 w 9963377"/>
              <a:gd name="connsiteY10" fmla="*/ 0 h 708959"/>
              <a:gd name="connsiteX11" fmla="*/ 5493401 w 9963377"/>
              <a:gd name="connsiteY11" fmla="*/ 0 h 708959"/>
              <a:gd name="connsiteX12" fmla="*/ 6072444 w 9963377"/>
              <a:gd name="connsiteY12" fmla="*/ 0 h 708959"/>
              <a:gd name="connsiteX13" fmla="*/ 6934276 w 9963377"/>
              <a:gd name="connsiteY13" fmla="*/ 0 h 708959"/>
              <a:gd name="connsiteX14" fmla="*/ 7324793 w 9963377"/>
              <a:gd name="connsiteY14" fmla="*/ 0 h 708959"/>
              <a:gd name="connsiteX15" fmla="*/ 7809573 w 9963377"/>
              <a:gd name="connsiteY15" fmla="*/ 0 h 708959"/>
              <a:gd name="connsiteX16" fmla="*/ 8294354 w 9963377"/>
              <a:gd name="connsiteY16" fmla="*/ 0 h 708959"/>
              <a:gd name="connsiteX17" fmla="*/ 8779134 w 9963377"/>
              <a:gd name="connsiteY17" fmla="*/ 0 h 708959"/>
              <a:gd name="connsiteX18" fmla="*/ 9694830 w 9963377"/>
              <a:gd name="connsiteY18" fmla="*/ 0 h 708959"/>
              <a:gd name="connsiteX19" fmla="*/ 9963377 w 9963377"/>
              <a:gd name="connsiteY19" fmla="*/ 268547 h 708959"/>
              <a:gd name="connsiteX20" fmla="*/ 9963377 w 9963377"/>
              <a:gd name="connsiteY20" fmla="*/ 440412 h 708959"/>
              <a:gd name="connsiteX21" fmla="*/ 9694830 w 9963377"/>
              <a:gd name="connsiteY21" fmla="*/ 708959 h 708959"/>
              <a:gd name="connsiteX22" fmla="*/ 8832998 w 9963377"/>
              <a:gd name="connsiteY22" fmla="*/ 708959 h 708959"/>
              <a:gd name="connsiteX23" fmla="*/ 8348218 w 9963377"/>
              <a:gd name="connsiteY23" fmla="*/ 708959 h 708959"/>
              <a:gd name="connsiteX24" fmla="*/ 7863438 w 9963377"/>
              <a:gd name="connsiteY24" fmla="*/ 708959 h 708959"/>
              <a:gd name="connsiteX25" fmla="*/ 7378658 w 9963377"/>
              <a:gd name="connsiteY25" fmla="*/ 708959 h 708959"/>
              <a:gd name="connsiteX26" fmla="*/ 6893877 w 9963377"/>
              <a:gd name="connsiteY26" fmla="*/ 708959 h 708959"/>
              <a:gd name="connsiteX27" fmla="*/ 6314834 w 9963377"/>
              <a:gd name="connsiteY27" fmla="*/ 708959 h 708959"/>
              <a:gd name="connsiteX28" fmla="*/ 5830054 w 9963377"/>
              <a:gd name="connsiteY28" fmla="*/ 708959 h 708959"/>
              <a:gd name="connsiteX29" fmla="*/ 5251011 w 9963377"/>
              <a:gd name="connsiteY29" fmla="*/ 708959 h 708959"/>
              <a:gd name="connsiteX30" fmla="*/ 4766231 w 9963377"/>
              <a:gd name="connsiteY30" fmla="*/ 708959 h 708959"/>
              <a:gd name="connsiteX31" fmla="*/ 3904399 w 9963377"/>
              <a:gd name="connsiteY31" fmla="*/ 708959 h 708959"/>
              <a:gd name="connsiteX32" fmla="*/ 3136830 w 9963377"/>
              <a:gd name="connsiteY32" fmla="*/ 708959 h 708959"/>
              <a:gd name="connsiteX33" fmla="*/ 2557787 w 9963377"/>
              <a:gd name="connsiteY33" fmla="*/ 708959 h 708959"/>
              <a:gd name="connsiteX34" fmla="*/ 1884481 w 9963377"/>
              <a:gd name="connsiteY34" fmla="*/ 708959 h 708959"/>
              <a:gd name="connsiteX35" fmla="*/ 1022650 w 9963377"/>
              <a:gd name="connsiteY35" fmla="*/ 708959 h 708959"/>
              <a:gd name="connsiteX36" fmla="*/ 268547 w 9963377"/>
              <a:gd name="connsiteY36" fmla="*/ 708959 h 708959"/>
              <a:gd name="connsiteX37" fmla="*/ 0 w 9963377"/>
              <a:gd name="connsiteY37" fmla="*/ 440412 h 708959"/>
              <a:gd name="connsiteX38" fmla="*/ 0 w 9963377"/>
              <a:gd name="connsiteY38" fmla="*/ 268547 h 70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63377" h="708959" fill="none" extrusionOk="0">
                <a:moveTo>
                  <a:pt x="0" y="268547"/>
                </a:moveTo>
                <a:cubicBezTo>
                  <a:pt x="17263" y="134915"/>
                  <a:pt x="123259" y="-7847"/>
                  <a:pt x="268547" y="0"/>
                </a:cubicBezTo>
                <a:cubicBezTo>
                  <a:pt x="363775" y="8439"/>
                  <a:pt x="520769" y="-2055"/>
                  <a:pt x="659064" y="0"/>
                </a:cubicBezTo>
                <a:cubicBezTo>
                  <a:pt x="797359" y="2055"/>
                  <a:pt x="998208" y="-13766"/>
                  <a:pt x="1238108" y="0"/>
                </a:cubicBezTo>
                <a:cubicBezTo>
                  <a:pt x="1478008" y="13766"/>
                  <a:pt x="1525701" y="-11503"/>
                  <a:pt x="1628625" y="0"/>
                </a:cubicBezTo>
                <a:cubicBezTo>
                  <a:pt x="1731549" y="11503"/>
                  <a:pt x="2020533" y="-712"/>
                  <a:pt x="2207668" y="0"/>
                </a:cubicBezTo>
                <a:cubicBezTo>
                  <a:pt x="2394803" y="712"/>
                  <a:pt x="2463941" y="10482"/>
                  <a:pt x="2598186" y="0"/>
                </a:cubicBezTo>
                <a:cubicBezTo>
                  <a:pt x="2732431" y="-10482"/>
                  <a:pt x="2854115" y="-23765"/>
                  <a:pt x="3082966" y="0"/>
                </a:cubicBezTo>
                <a:cubicBezTo>
                  <a:pt x="3311817" y="23765"/>
                  <a:pt x="3427259" y="-1516"/>
                  <a:pt x="3662009" y="0"/>
                </a:cubicBezTo>
                <a:cubicBezTo>
                  <a:pt x="3896759" y="1516"/>
                  <a:pt x="4093286" y="-757"/>
                  <a:pt x="4241052" y="0"/>
                </a:cubicBezTo>
                <a:cubicBezTo>
                  <a:pt x="4388818" y="757"/>
                  <a:pt x="4490421" y="-23396"/>
                  <a:pt x="4725832" y="0"/>
                </a:cubicBezTo>
                <a:cubicBezTo>
                  <a:pt x="4961243" y="23396"/>
                  <a:pt x="5176498" y="8103"/>
                  <a:pt x="5493401" y="0"/>
                </a:cubicBezTo>
                <a:cubicBezTo>
                  <a:pt x="5810304" y="-8103"/>
                  <a:pt x="5794769" y="-25919"/>
                  <a:pt x="6072444" y="0"/>
                </a:cubicBezTo>
                <a:cubicBezTo>
                  <a:pt x="6350119" y="25919"/>
                  <a:pt x="6603886" y="10224"/>
                  <a:pt x="6934276" y="0"/>
                </a:cubicBezTo>
                <a:cubicBezTo>
                  <a:pt x="7264666" y="-10224"/>
                  <a:pt x="7177144" y="-13513"/>
                  <a:pt x="7324793" y="0"/>
                </a:cubicBezTo>
                <a:cubicBezTo>
                  <a:pt x="7472442" y="13513"/>
                  <a:pt x="7633462" y="-6161"/>
                  <a:pt x="7809573" y="0"/>
                </a:cubicBezTo>
                <a:cubicBezTo>
                  <a:pt x="7985684" y="6161"/>
                  <a:pt x="8065164" y="-17888"/>
                  <a:pt x="8294354" y="0"/>
                </a:cubicBezTo>
                <a:cubicBezTo>
                  <a:pt x="8523544" y="17888"/>
                  <a:pt x="8648031" y="-8050"/>
                  <a:pt x="8779134" y="0"/>
                </a:cubicBezTo>
                <a:cubicBezTo>
                  <a:pt x="8910237" y="8050"/>
                  <a:pt x="9395822" y="-28515"/>
                  <a:pt x="9694830" y="0"/>
                </a:cubicBezTo>
                <a:cubicBezTo>
                  <a:pt x="9835198" y="4401"/>
                  <a:pt x="9951598" y="104500"/>
                  <a:pt x="9963377" y="268547"/>
                </a:cubicBezTo>
                <a:cubicBezTo>
                  <a:pt x="9960514" y="312420"/>
                  <a:pt x="9971017" y="389875"/>
                  <a:pt x="9963377" y="440412"/>
                </a:cubicBezTo>
                <a:cubicBezTo>
                  <a:pt x="9948702" y="566521"/>
                  <a:pt x="9839982" y="704438"/>
                  <a:pt x="9694830" y="708959"/>
                </a:cubicBezTo>
                <a:cubicBezTo>
                  <a:pt x="9301222" y="710775"/>
                  <a:pt x="9156237" y="716447"/>
                  <a:pt x="8832998" y="708959"/>
                </a:cubicBezTo>
                <a:cubicBezTo>
                  <a:pt x="8509759" y="701471"/>
                  <a:pt x="8565425" y="729728"/>
                  <a:pt x="8348218" y="708959"/>
                </a:cubicBezTo>
                <a:cubicBezTo>
                  <a:pt x="8131011" y="688190"/>
                  <a:pt x="7965884" y="719794"/>
                  <a:pt x="7863438" y="708959"/>
                </a:cubicBezTo>
                <a:cubicBezTo>
                  <a:pt x="7760992" y="698124"/>
                  <a:pt x="7617006" y="699857"/>
                  <a:pt x="7378658" y="708959"/>
                </a:cubicBezTo>
                <a:cubicBezTo>
                  <a:pt x="7140310" y="718061"/>
                  <a:pt x="7102703" y="704600"/>
                  <a:pt x="6893877" y="708959"/>
                </a:cubicBezTo>
                <a:cubicBezTo>
                  <a:pt x="6685051" y="713318"/>
                  <a:pt x="6477089" y="707466"/>
                  <a:pt x="6314834" y="708959"/>
                </a:cubicBezTo>
                <a:cubicBezTo>
                  <a:pt x="6152579" y="710452"/>
                  <a:pt x="5928362" y="691160"/>
                  <a:pt x="5830054" y="708959"/>
                </a:cubicBezTo>
                <a:cubicBezTo>
                  <a:pt x="5731746" y="726758"/>
                  <a:pt x="5377205" y="735485"/>
                  <a:pt x="5251011" y="708959"/>
                </a:cubicBezTo>
                <a:cubicBezTo>
                  <a:pt x="5124817" y="682433"/>
                  <a:pt x="4991641" y="692815"/>
                  <a:pt x="4766231" y="708959"/>
                </a:cubicBezTo>
                <a:cubicBezTo>
                  <a:pt x="4540821" y="725103"/>
                  <a:pt x="4147519" y="708553"/>
                  <a:pt x="3904399" y="708959"/>
                </a:cubicBezTo>
                <a:cubicBezTo>
                  <a:pt x="3661279" y="709365"/>
                  <a:pt x="3390260" y="730728"/>
                  <a:pt x="3136830" y="708959"/>
                </a:cubicBezTo>
                <a:cubicBezTo>
                  <a:pt x="2883400" y="687190"/>
                  <a:pt x="2845615" y="723164"/>
                  <a:pt x="2557787" y="708959"/>
                </a:cubicBezTo>
                <a:cubicBezTo>
                  <a:pt x="2269959" y="694754"/>
                  <a:pt x="2195163" y="681916"/>
                  <a:pt x="1884481" y="708959"/>
                </a:cubicBezTo>
                <a:cubicBezTo>
                  <a:pt x="1573799" y="736002"/>
                  <a:pt x="1235537" y="688205"/>
                  <a:pt x="1022650" y="708959"/>
                </a:cubicBezTo>
                <a:cubicBezTo>
                  <a:pt x="809763" y="729713"/>
                  <a:pt x="433637" y="690400"/>
                  <a:pt x="268547" y="708959"/>
                </a:cubicBezTo>
                <a:cubicBezTo>
                  <a:pt x="135104" y="693117"/>
                  <a:pt x="6814" y="587824"/>
                  <a:pt x="0" y="440412"/>
                </a:cubicBezTo>
                <a:cubicBezTo>
                  <a:pt x="904" y="359967"/>
                  <a:pt x="-8366" y="343495"/>
                  <a:pt x="0" y="268547"/>
                </a:cubicBezTo>
                <a:close/>
              </a:path>
              <a:path w="9963377" h="708959" stroke="0" extrusionOk="0">
                <a:moveTo>
                  <a:pt x="0" y="268547"/>
                </a:moveTo>
                <a:cubicBezTo>
                  <a:pt x="-780" y="103528"/>
                  <a:pt x="148052" y="15298"/>
                  <a:pt x="268547" y="0"/>
                </a:cubicBezTo>
                <a:cubicBezTo>
                  <a:pt x="569842" y="3760"/>
                  <a:pt x="922042" y="12840"/>
                  <a:pt x="1130379" y="0"/>
                </a:cubicBezTo>
                <a:cubicBezTo>
                  <a:pt x="1338716" y="-12840"/>
                  <a:pt x="1345854" y="9711"/>
                  <a:pt x="1520896" y="0"/>
                </a:cubicBezTo>
                <a:cubicBezTo>
                  <a:pt x="1695938" y="-9711"/>
                  <a:pt x="1906309" y="-6022"/>
                  <a:pt x="2099939" y="0"/>
                </a:cubicBezTo>
                <a:cubicBezTo>
                  <a:pt x="2293569" y="6022"/>
                  <a:pt x="2562381" y="-9675"/>
                  <a:pt x="2773245" y="0"/>
                </a:cubicBezTo>
                <a:cubicBezTo>
                  <a:pt x="2984109" y="9675"/>
                  <a:pt x="3097495" y="-20504"/>
                  <a:pt x="3352288" y="0"/>
                </a:cubicBezTo>
                <a:cubicBezTo>
                  <a:pt x="3607081" y="20504"/>
                  <a:pt x="4001243" y="1142"/>
                  <a:pt x="4214120" y="0"/>
                </a:cubicBezTo>
                <a:cubicBezTo>
                  <a:pt x="4426997" y="-1142"/>
                  <a:pt x="4486564" y="14220"/>
                  <a:pt x="4604637" y="0"/>
                </a:cubicBezTo>
                <a:cubicBezTo>
                  <a:pt x="4722710" y="-14220"/>
                  <a:pt x="5050800" y="-10436"/>
                  <a:pt x="5183680" y="0"/>
                </a:cubicBezTo>
                <a:cubicBezTo>
                  <a:pt x="5316560" y="10436"/>
                  <a:pt x="5680840" y="-25602"/>
                  <a:pt x="6045512" y="0"/>
                </a:cubicBezTo>
                <a:cubicBezTo>
                  <a:pt x="6410184" y="25602"/>
                  <a:pt x="6453244" y="3549"/>
                  <a:pt x="6624555" y="0"/>
                </a:cubicBezTo>
                <a:cubicBezTo>
                  <a:pt x="6795866" y="-3549"/>
                  <a:pt x="7220497" y="42324"/>
                  <a:pt x="7486387" y="0"/>
                </a:cubicBezTo>
                <a:cubicBezTo>
                  <a:pt x="7752277" y="-42324"/>
                  <a:pt x="7949559" y="31469"/>
                  <a:pt x="8159692" y="0"/>
                </a:cubicBezTo>
                <a:cubicBezTo>
                  <a:pt x="8369825" y="-31469"/>
                  <a:pt x="8595119" y="-14995"/>
                  <a:pt x="8738736" y="0"/>
                </a:cubicBezTo>
                <a:cubicBezTo>
                  <a:pt x="8882353" y="14995"/>
                  <a:pt x="9308153" y="-21505"/>
                  <a:pt x="9694830" y="0"/>
                </a:cubicBezTo>
                <a:cubicBezTo>
                  <a:pt x="9839061" y="26703"/>
                  <a:pt x="9960712" y="117841"/>
                  <a:pt x="9963377" y="268547"/>
                </a:cubicBezTo>
                <a:cubicBezTo>
                  <a:pt x="9968165" y="335232"/>
                  <a:pt x="9955631" y="369237"/>
                  <a:pt x="9963377" y="440412"/>
                </a:cubicBezTo>
                <a:cubicBezTo>
                  <a:pt x="9933214" y="588827"/>
                  <a:pt x="9844835" y="705818"/>
                  <a:pt x="9694830" y="708959"/>
                </a:cubicBezTo>
                <a:cubicBezTo>
                  <a:pt x="9547071" y="685975"/>
                  <a:pt x="9322726" y="688525"/>
                  <a:pt x="9115787" y="708959"/>
                </a:cubicBezTo>
                <a:cubicBezTo>
                  <a:pt x="8908848" y="729393"/>
                  <a:pt x="8586748" y="743322"/>
                  <a:pt x="8253955" y="708959"/>
                </a:cubicBezTo>
                <a:cubicBezTo>
                  <a:pt x="7921162" y="674596"/>
                  <a:pt x="7849222" y="715378"/>
                  <a:pt x="7580649" y="708959"/>
                </a:cubicBezTo>
                <a:cubicBezTo>
                  <a:pt x="7312076" y="702540"/>
                  <a:pt x="7253942" y="692332"/>
                  <a:pt x="7001606" y="708959"/>
                </a:cubicBezTo>
                <a:cubicBezTo>
                  <a:pt x="6749270" y="725586"/>
                  <a:pt x="6521459" y="731913"/>
                  <a:pt x="6139775" y="708959"/>
                </a:cubicBezTo>
                <a:cubicBezTo>
                  <a:pt x="5758091" y="686005"/>
                  <a:pt x="5555444" y="706473"/>
                  <a:pt x="5277943" y="708959"/>
                </a:cubicBezTo>
                <a:cubicBezTo>
                  <a:pt x="5000442" y="711445"/>
                  <a:pt x="4985555" y="737719"/>
                  <a:pt x="4698900" y="708959"/>
                </a:cubicBezTo>
                <a:cubicBezTo>
                  <a:pt x="4412245" y="680199"/>
                  <a:pt x="4349287" y="736644"/>
                  <a:pt x="4025594" y="708959"/>
                </a:cubicBezTo>
                <a:cubicBezTo>
                  <a:pt x="3701901" y="681274"/>
                  <a:pt x="3724720" y="693879"/>
                  <a:pt x="3540814" y="708959"/>
                </a:cubicBezTo>
                <a:cubicBezTo>
                  <a:pt x="3356908" y="724039"/>
                  <a:pt x="3210244" y="682284"/>
                  <a:pt x="2961771" y="708959"/>
                </a:cubicBezTo>
                <a:cubicBezTo>
                  <a:pt x="2713298" y="735634"/>
                  <a:pt x="2617228" y="681734"/>
                  <a:pt x="2288465" y="708959"/>
                </a:cubicBezTo>
                <a:cubicBezTo>
                  <a:pt x="1959702" y="736184"/>
                  <a:pt x="1735798" y="704540"/>
                  <a:pt x="1520896" y="708959"/>
                </a:cubicBezTo>
                <a:cubicBezTo>
                  <a:pt x="1305994" y="713378"/>
                  <a:pt x="520607" y="710330"/>
                  <a:pt x="268547" y="708959"/>
                </a:cubicBezTo>
                <a:cubicBezTo>
                  <a:pt x="116971" y="714934"/>
                  <a:pt x="-20103" y="565918"/>
                  <a:pt x="0" y="440412"/>
                </a:cubicBezTo>
                <a:cubicBezTo>
                  <a:pt x="1657" y="357078"/>
                  <a:pt x="96" y="325548"/>
                  <a:pt x="0" y="268547"/>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800" b="1" kern="0" dirty="0" err="1">
                <a:solidFill>
                  <a:srgbClr val="7030A0"/>
                </a:solidFill>
                <a:latin typeface="Calibri" panose="020F0502020204030204"/>
                <a:ea typeface="微软雅黑"/>
                <a:cs typeface="Calibri" panose="020F0502020204030204" pitchFamily="34" charset="0"/>
              </a:rPr>
              <a:t>Tìm</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nghĩa</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của</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các</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từ</a:t>
            </a:r>
            <a:r>
              <a:rPr lang="en-US" sz="4800" b="1" kern="0" dirty="0">
                <a:solidFill>
                  <a:srgbClr val="7030A0"/>
                </a:solidFill>
                <a:latin typeface="Calibri" panose="020F0502020204030204"/>
                <a:ea typeface="微软雅黑"/>
                <a:cs typeface="Calibri" panose="020F0502020204030204" pitchFamily="34" charset="0"/>
              </a:rPr>
              <a:t> </a:t>
            </a:r>
            <a:r>
              <a:rPr lang="en-US" sz="4800" b="1" kern="0" dirty="0" err="1">
                <a:solidFill>
                  <a:srgbClr val="7030A0"/>
                </a:solidFill>
                <a:latin typeface="Calibri" panose="020F0502020204030204"/>
                <a:ea typeface="微软雅黑"/>
                <a:cs typeface="Calibri" panose="020F0502020204030204" pitchFamily="34" charset="0"/>
              </a:rPr>
              <a:t>sau</a:t>
            </a:r>
            <a:r>
              <a:rPr lang="en-US" sz="4800" b="1" kern="0" dirty="0">
                <a:solidFill>
                  <a:srgbClr val="7030A0"/>
                </a:solidFill>
                <a:latin typeface="Calibri" panose="020F0502020204030204"/>
                <a:ea typeface="微软雅黑"/>
                <a:cs typeface="Calibri" panose="020F0502020204030204" pitchFamily="34" charset="0"/>
              </a:rPr>
              <a:t>:</a:t>
            </a:r>
            <a:endPar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endParaRPr>
          </a:p>
        </p:txBody>
      </p:sp>
      <p:sp>
        <p:nvSpPr>
          <p:cNvPr id="9" name="Google Shape;3705;p7">
            <a:extLst>
              <a:ext uri="{FF2B5EF4-FFF2-40B4-BE49-F238E27FC236}">
                <a16:creationId xmlns:a16="http://schemas.microsoft.com/office/drawing/2014/main" id="{D3555B16-C173-E911-1647-FE6E0C1071D0}"/>
              </a:ext>
            </a:extLst>
          </p:cNvPr>
          <p:cNvSpPr/>
          <p:nvPr/>
        </p:nvSpPr>
        <p:spPr>
          <a:xfrm>
            <a:off x="1258344" y="1951646"/>
            <a:ext cx="2953438" cy="763600"/>
          </a:xfrm>
          <a:prstGeom prst="hexagon">
            <a:avLst>
              <a:gd name="adj" fmla="val 25000"/>
              <a:gd name="vf" fmla="val 115470"/>
            </a:avLst>
          </a:prstGeom>
          <a:solidFill>
            <a:srgbClr val="FFC001"/>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bg1"/>
                </a:solidFill>
                <a:effectLst/>
                <a:uLnTx/>
                <a:uFillTx/>
                <a:latin typeface="UTM Avo" panose="02040603050506020204" pitchFamily="18"/>
                <a:cs typeface="Arial"/>
                <a:sym typeface="Arial"/>
              </a:rPr>
              <a:t>Thiên</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lang="en-US" sz="2800" b="1" kern="0" dirty="0">
                <a:solidFill>
                  <a:schemeClr val="bg1"/>
                </a:solidFill>
                <a:latin typeface="UTM Avo" panose="02040603050506020204" pitchFamily="18"/>
                <a:cs typeface="Arial"/>
                <a:sym typeface="Arial"/>
              </a:rPr>
              <a:t>tài</a:t>
            </a:r>
            <a:r>
              <a:rPr kumimoji="0" lang="en-US" sz="2800" b="1" i="0" u="none" strike="noStrike" kern="0" cap="none" spc="0" normalizeH="0" baseline="0" noProof="0" dirty="0">
                <a:ln>
                  <a:noFill/>
                </a:ln>
                <a:solidFill>
                  <a:schemeClr val="bg1"/>
                </a:solidFill>
                <a:effectLst/>
                <a:uLnTx/>
                <a:uFillTx/>
                <a:latin typeface="UTM Avo" panose="02040603050506020204" pitchFamily="18"/>
                <a:cs typeface="Arial"/>
                <a:sym typeface="Arial"/>
              </a:rPr>
              <a:t> </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1" name="Google Shape;3705;p7">
            <a:extLst>
              <a:ext uri="{FF2B5EF4-FFF2-40B4-BE49-F238E27FC236}">
                <a16:creationId xmlns:a16="http://schemas.microsoft.com/office/drawing/2014/main" id="{65DE74D2-2CD7-6D09-7025-24051B8FD245}"/>
              </a:ext>
            </a:extLst>
          </p:cNvPr>
          <p:cNvSpPr/>
          <p:nvPr/>
        </p:nvSpPr>
        <p:spPr>
          <a:xfrm>
            <a:off x="4392071" y="1951646"/>
            <a:ext cx="3602002" cy="763600"/>
          </a:xfrm>
          <a:prstGeom prst="hexagon">
            <a:avLst>
              <a:gd name="adj" fmla="val 25000"/>
              <a:gd name="vf" fmla="val 115470"/>
            </a:avLst>
          </a:prstGeom>
          <a:solidFill>
            <a:srgbClr val="FFC001"/>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800" b="1" kern="0" dirty="0">
                <a:solidFill>
                  <a:schemeClr val="bg1"/>
                </a:solidFill>
                <a:latin typeface="UTM Avo" panose="02040603050506020204" pitchFamily="18"/>
                <a:cs typeface="Arial"/>
                <a:sym typeface="Arial"/>
              </a:rPr>
              <a:t>Đấu tranh</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
        <p:nvSpPr>
          <p:cNvPr id="12" name="Google Shape;3705;p7">
            <a:extLst>
              <a:ext uri="{FF2B5EF4-FFF2-40B4-BE49-F238E27FC236}">
                <a16:creationId xmlns:a16="http://schemas.microsoft.com/office/drawing/2014/main" id="{80F63986-EB2C-955D-F9CA-356460F55321}"/>
              </a:ext>
            </a:extLst>
          </p:cNvPr>
          <p:cNvSpPr/>
          <p:nvPr/>
        </p:nvSpPr>
        <p:spPr>
          <a:xfrm>
            <a:off x="8174362" y="1951646"/>
            <a:ext cx="3249477" cy="763600"/>
          </a:xfrm>
          <a:prstGeom prst="hexagon">
            <a:avLst>
              <a:gd name="adj" fmla="val 25000"/>
              <a:gd name="vf" fmla="val 115470"/>
            </a:avLst>
          </a:prstGeom>
          <a:solidFill>
            <a:srgbClr val="FFC001"/>
          </a:solidFill>
          <a:ln w="38100" cap="flat" cmpd="sng">
            <a:solidFill>
              <a:srgbClr val="0070C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bg1"/>
                </a:solidFill>
                <a:effectLst/>
                <a:uLnTx/>
                <a:uFillTx/>
                <a:latin typeface="UTM Avo" panose="02040603050506020204" pitchFamily="18"/>
                <a:cs typeface="Arial"/>
                <a:sym typeface="Arial"/>
              </a:rPr>
              <a:t>Lưu</a:t>
            </a:r>
            <a:r>
              <a:rPr kumimoji="0" lang="en-US" sz="2800" b="1" i="0" u="none" strike="noStrike" kern="0" cap="none" spc="0" normalizeH="0" noProof="0" dirty="0">
                <a:ln>
                  <a:noFill/>
                </a:ln>
                <a:solidFill>
                  <a:schemeClr val="bg1"/>
                </a:solidFill>
                <a:effectLst/>
                <a:uLnTx/>
                <a:uFillTx/>
                <a:latin typeface="UTM Avo" panose="02040603050506020204" pitchFamily="18"/>
                <a:cs typeface="Arial"/>
                <a:sym typeface="Arial"/>
              </a:rPr>
              <a:t> </a:t>
            </a:r>
            <a:r>
              <a:rPr lang="en-US" sz="2800" b="1" kern="0" dirty="0">
                <a:solidFill>
                  <a:schemeClr val="bg1"/>
                </a:solidFill>
                <a:latin typeface="UTM Avo" panose="02040603050506020204" pitchFamily="18"/>
                <a:cs typeface="Arial"/>
                <a:sym typeface="Arial"/>
              </a:rPr>
              <a:t>truyền</a:t>
            </a:r>
            <a:endParaRPr kumimoji="0" sz="2400" b="0" i="0" u="none" strike="noStrike" kern="0" cap="none" spc="0" normalizeH="0" baseline="0" noProof="0" dirty="0">
              <a:ln>
                <a:noFill/>
              </a:ln>
              <a:solidFill>
                <a:schemeClr val="bg1"/>
              </a:solidFill>
              <a:effectLst/>
              <a:uLnTx/>
              <a:uFillTx/>
              <a:latin typeface="UTM Avo" panose="02040603050506020204" pitchFamily="18"/>
              <a:cs typeface="Arial"/>
              <a:sym typeface="Arial"/>
            </a:endParaRPr>
          </a:p>
        </p:txBody>
      </p:sp>
    </p:spTree>
    <p:extLst>
      <p:ext uri="{BB962C8B-B14F-4D97-AF65-F5344CB8AC3E}">
        <p14:creationId xmlns:p14="http://schemas.microsoft.com/office/powerpoint/2010/main" val="17462711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9"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581890" y="471054"/>
            <a:ext cx="11000509"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1">
            <a:extLst>
              <a:ext uri="{FF2B5EF4-FFF2-40B4-BE49-F238E27FC236}">
                <a16:creationId xmlns:a16="http://schemas.microsoft.com/office/drawing/2014/main" id="{51FB8FC7-E7DB-8772-89BF-A3AB0DDF6980}"/>
              </a:ext>
            </a:extLst>
          </p:cNvPr>
          <p:cNvSpPr/>
          <p:nvPr/>
        </p:nvSpPr>
        <p:spPr>
          <a:xfrm>
            <a:off x="1707918" y="166254"/>
            <a:ext cx="8374383" cy="969819"/>
          </a:xfrm>
          <a:custGeom>
            <a:avLst/>
            <a:gdLst>
              <a:gd name="connsiteX0" fmla="*/ 0 w 6066911"/>
              <a:gd name="connsiteY0" fmla="*/ 588515 h 1553671"/>
              <a:gd name="connsiteX1" fmla="*/ 588515 w 6066911"/>
              <a:gd name="connsiteY1" fmla="*/ 0 h 1553671"/>
              <a:gd name="connsiteX2" fmla="*/ 1335968 w 6066911"/>
              <a:gd name="connsiteY2" fmla="*/ 0 h 1553671"/>
              <a:gd name="connsiteX3" fmla="*/ 1985624 w 6066911"/>
              <a:gd name="connsiteY3" fmla="*/ 0 h 1553671"/>
              <a:gd name="connsiteX4" fmla="*/ 2684178 w 6066911"/>
              <a:gd name="connsiteY4" fmla="*/ 0 h 1553671"/>
              <a:gd name="connsiteX5" fmla="*/ 3284935 w 6066911"/>
              <a:gd name="connsiteY5" fmla="*/ 0 h 1553671"/>
              <a:gd name="connsiteX6" fmla="*/ 3934591 w 6066911"/>
              <a:gd name="connsiteY6" fmla="*/ 0 h 1553671"/>
              <a:gd name="connsiteX7" fmla="*/ 4633145 w 6066911"/>
              <a:gd name="connsiteY7" fmla="*/ 0 h 1553671"/>
              <a:gd name="connsiteX8" fmla="*/ 5478396 w 6066911"/>
              <a:gd name="connsiteY8" fmla="*/ 0 h 1553671"/>
              <a:gd name="connsiteX9" fmla="*/ 6066911 w 6066911"/>
              <a:gd name="connsiteY9" fmla="*/ 588515 h 1553671"/>
              <a:gd name="connsiteX10" fmla="*/ 6066911 w 6066911"/>
              <a:gd name="connsiteY10" fmla="*/ 965156 h 1553671"/>
              <a:gd name="connsiteX11" fmla="*/ 5478396 w 6066911"/>
              <a:gd name="connsiteY11" fmla="*/ 1553671 h 1553671"/>
              <a:gd name="connsiteX12" fmla="*/ 4926538 w 6066911"/>
              <a:gd name="connsiteY12" fmla="*/ 1553671 h 1553671"/>
              <a:gd name="connsiteX13" fmla="*/ 4130186 w 6066911"/>
              <a:gd name="connsiteY13" fmla="*/ 1553671 h 1553671"/>
              <a:gd name="connsiteX14" fmla="*/ 3480530 w 6066911"/>
              <a:gd name="connsiteY14" fmla="*/ 1553671 h 1553671"/>
              <a:gd name="connsiteX15" fmla="*/ 2928672 w 6066911"/>
              <a:gd name="connsiteY15" fmla="*/ 1553671 h 1553671"/>
              <a:gd name="connsiteX16" fmla="*/ 2279017 w 6066911"/>
              <a:gd name="connsiteY16" fmla="*/ 1553671 h 1553671"/>
              <a:gd name="connsiteX17" fmla="*/ 1727159 w 6066911"/>
              <a:gd name="connsiteY17" fmla="*/ 1553671 h 1553671"/>
              <a:gd name="connsiteX18" fmla="*/ 588515 w 6066911"/>
              <a:gd name="connsiteY18" fmla="*/ 1553671 h 1553671"/>
              <a:gd name="connsiteX19" fmla="*/ 0 w 6066911"/>
              <a:gd name="connsiteY19" fmla="*/ 965156 h 1553671"/>
              <a:gd name="connsiteX20" fmla="*/ 0 w 6066911"/>
              <a:gd name="connsiteY20" fmla="*/ 588515 h 155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6911" h="1553671" fill="none" extrusionOk="0">
                <a:moveTo>
                  <a:pt x="0" y="588515"/>
                </a:moveTo>
                <a:cubicBezTo>
                  <a:pt x="74609" y="266744"/>
                  <a:pt x="287988" y="2327"/>
                  <a:pt x="588515" y="0"/>
                </a:cubicBezTo>
                <a:cubicBezTo>
                  <a:pt x="820994" y="27784"/>
                  <a:pt x="965569" y="36307"/>
                  <a:pt x="1335968" y="0"/>
                </a:cubicBezTo>
                <a:cubicBezTo>
                  <a:pt x="1706367" y="-36307"/>
                  <a:pt x="1668901" y="6507"/>
                  <a:pt x="1985624" y="0"/>
                </a:cubicBezTo>
                <a:cubicBezTo>
                  <a:pt x="2302347" y="-6507"/>
                  <a:pt x="2492630" y="29910"/>
                  <a:pt x="2684178" y="0"/>
                </a:cubicBezTo>
                <a:cubicBezTo>
                  <a:pt x="2875726" y="-29910"/>
                  <a:pt x="3021012" y="-13512"/>
                  <a:pt x="3284935" y="0"/>
                </a:cubicBezTo>
                <a:cubicBezTo>
                  <a:pt x="3548858" y="13512"/>
                  <a:pt x="3634383" y="-21608"/>
                  <a:pt x="3934591" y="0"/>
                </a:cubicBezTo>
                <a:cubicBezTo>
                  <a:pt x="4234799" y="21608"/>
                  <a:pt x="4398398" y="-22708"/>
                  <a:pt x="4633145" y="0"/>
                </a:cubicBezTo>
                <a:cubicBezTo>
                  <a:pt x="4867892" y="22708"/>
                  <a:pt x="5248586" y="-10017"/>
                  <a:pt x="5478396" y="0"/>
                </a:cubicBezTo>
                <a:cubicBezTo>
                  <a:pt x="5872319" y="-4746"/>
                  <a:pt x="6003776" y="250433"/>
                  <a:pt x="6066911" y="588515"/>
                </a:cubicBezTo>
                <a:cubicBezTo>
                  <a:pt x="6073766" y="691085"/>
                  <a:pt x="6063401" y="869289"/>
                  <a:pt x="6066911" y="965156"/>
                </a:cubicBezTo>
                <a:cubicBezTo>
                  <a:pt x="6019507" y="1299407"/>
                  <a:pt x="5777532" y="1613289"/>
                  <a:pt x="5478396" y="1553671"/>
                </a:cubicBezTo>
                <a:cubicBezTo>
                  <a:pt x="5259697" y="1538238"/>
                  <a:pt x="5143137" y="1544596"/>
                  <a:pt x="4926538" y="1553671"/>
                </a:cubicBezTo>
                <a:cubicBezTo>
                  <a:pt x="4709939" y="1562746"/>
                  <a:pt x="4405071" y="1516455"/>
                  <a:pt x="4130186" y="1553671"/>
                </a:cubicBezTo>
                <a:cubicBezTo>
                  <a:pt x="3855301" y="1590887"/>
                  <a:pt x="3755314" y="1541053"/>
                  <a:pt x="3480530" y="1553671"/>
                </a:cubicBezTo>
                <a:cubicBezTo>
                  <a:pt x="3205746" y="1566289"/>
                  <a:pt x="3129689" y="1560891"/>
                  <a:pt x="2928672" y="1553671"/>
                </a:cubicBezTo>
                <a:cubicBezTo>
                  <a:pt x="2727655" y="1546451"/>
                  <a:pt x="2444470" y="1537849"/>
                  <a:pt x="2279017" y="1553671"/>
                </a:cubicBezTo>
                <a:cubicBezTo>
                  <a:pt x="2113564" y="1569493"/>
                  <a:pt x="1873139" y="1551303"/>
                  <a:pt x="1727159" y="1553671"/>
                </a:cubicBezTo>
                <a:cubicBezTo>
                  <a:pt x="1581179" y="1556039"/>
                  <a:pt x="857475" y="1504903"/>
                  <a:pt x="588515" y="1553671"/>
                </a:cubicBezTo>
                <a:cubicBezTo>
                  <a:pt x="291740" y="1483277"/>
                  <a:pt x="3155" y="1354378"/>
                  <a:pt x="0" y="965156"/>
                </a:cubicBezTo>
                <a:cubicBezTo>
                  <a:pt x="8313" y="863231"/>
                  <a:pt x="10843" y="738494"/>
                  <a:pt x="0" y="588515"/>
                </a:cubicBezTo>
                <a:close/>
              </a:path>
              <a:path w="6066911" h="1553671" stroke="0" extrusionOk="0">
                <a:moveTo>
                  <a:pt x="0" y="588515"/>
                </a:moveTo>
                <a:cubicBezTo>
                  <a:pt x="-2943" y="200474"/>
                  <a:pt x="325825" y="34279"/>
                  <a:pt x="588515" y="0"/>
                </a:cubicBezTo>
                <a:cubicBezTo>
                  <a:pt x="960918" y="-15327"/>
                  <a:pt x="1172466" y="22601"/>
                  <a:pt x="1384867" y="0"/>
                </a:cubicBezTo>
                <a:cubicBezTo>
                  <a:pt x="1597268" y="-22601"/>
                  <a:pt x="1713894" y="-80"/>
                  <a:pt x="1936725" y="0"/>
                </a:cubicBezTo>
                <a:cubicBezTo>
                  <a:pt x="2159556" y="80"/>
                  <a:pt x="2323039" y="21979"/>
                  <a:pt x="2586381" y="0"/>
                </a:cubicBezTo>
                <a:cubicBezTo>
                  <a:pt x="2849723" y="-21979"/>
                  <a:pt x="3006913" y="-19535"/>
                  <a:pt x="3284935" y="0"/>
                </a:cubicBezTo>
                <a:cubicBezTo>
                  <a:pt x="3562957" y="19535"/>
                  <a:pt x="3794377" y="-21889"/>
                  <a:pt x="3934591" y="0"/>
                </a:cubicBezTo>
                <a:cubicBezTo>
                  <a:pt x="4074805" y="21889"/>
                  <a:pt x="4443539" y="-19062"/>
                  <a:pt x="4730943" y="0"/>
                </a:cubicBezTo>
                <a:cubicBezTo>
                  <a:pt x="5018347" y="19062"/>
                  <a:pt x="5292041" y="-3762"/>
                  <a:pt x="5478396" y="0"/>
                </a:cubicBezTo>
                <a:cubicBezTo>
                  <a:pt x="5846427" y="-29293"/>
                  <a:pt x="6072559" y="255848"/>
                  <a:pt x="6066911" y="588515"/>
                </a:cubicBezTo>
                <a:cubicBezTo>
                  <a:pt x="6053197" y="771493"/>
                  <a:pt x="6048918" y="860414"/>
                  <a:pt x="6066911" y="965156"/>
                </a:cubicBezTo>
                <a:cubicBezTo>
                  <a:pt x="6078049" y="1316367"/>
                  <a:pt x="5794123" y="1542714"/>
                  <a:pt x="5478396" y="1553671"/>
                </a:cubicBezTo>
                <a:cubicBezTo>
                  <a:pt x="5171232" y="1569405"/>
                  <a:pt x="5005250" y="1584971"/>
                  <a:pt x="4730943" y="1553671"/>
                </a:cubicBezTo>
                <a:cubicBezTo>
                  <a:pt x="4456636" y="1522371"/>
                  <a:pt x="4329390" y="1523511"/>
                  <a:pt x="3934591" y="1553671"/>
                </a:cubicBezTo>
                <a:cubicBezTo>
                  <a:pt x="3539792" y="1583831"/>
                  <a:pt x="3550747" y="1547008"/>
                  <a:pt x="3236036" y="1553671"/>
                </a:cubicBezTo>
                <a:cubicBezTo>
                  <a:pt x="2921326" y="1560334"/>
                  <a:pt x="2776257" y="1532068"/>
                  <a:pt x="2635279" y="1553671"/>
                </a:cubicBezTo>
                <a:cubicBezTo>
                  <a:pt x="2494301" y="1575274"/>
                  <a:pt x="2128976" y="1548271"/>
                  <a:pt x="1887826" y="1553671"/>
                </a:cubicBezTo>
                <a:cubicBezTo>
                  <a:pt x="1646676" y="1559071"/>
                  <a:pt x="1423632" y="1575266"/>
                  <a:pt x="1287069" y="1553671"/>
                </a:cubicBezTo>
                <a:cubicBezTo>
                  <a:pt x="1150506" y="1532076"/>
                  <a:pt x="924717" y="1579757"/>
                  <a:pt x="588515" y="1553671"/>
                </a:cubicBezTo>
                <a:cubicBezTo>
                  <a:pt x="214185" y="1597888"/>
                  <a:pt x="27156" y="1247115"/>
                  <a:pt x="0" y="965156"/>
                </a:cubicBezTo>
                <a:cubicBezTo>
                  <a:pt x="6043" y="779919"/>
                  <a:pt x="-4827" y="667262"/>
                  <a:pt x="0" y="588515"/>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rPr>
              <a:t>HÌNH</a:t>
            </a:r>
            <a:r>
              <a:rPr kumimoji="0" lang="vi-VN" sz="4800" b="1" i="0" u="none" strike="noStrike" kern="0" cap="none" spc="0" normalizeH="0" noProof="0" dirty="0">
                <a:ln>
                  <a:noFill/>
                </a:ln>
                <a:solidFill>
                  <a:srgbClr val="7030A0"/>
                </a:solidFill>
                <a:effectLst/>
                <a:uLnTx/>
                <a:uFillTx/>
                <a:latin typeface="Calibri" panose="020F0502020204030204"/>
                <a:ea typeface="微软雅黑"/>
                <a:cs typeface="Calibri" panose="020F0502020204030204" pitchFamily="34" charset="0"/>
              </a:rPr>
              <a:t> THÀNH KIẾN THỨC</a:t>
            </a:r>
            <a:endParaRPr kumimoji="0" lang="en-US" sz="4800" b="1" i="0" u="none" strike="noStrike" kern="0" cap="none" spc="0" normalizeH="0" baseline="0" noProof="0" dirty="0">
              <a:ln>
                <a:noFill/>
              </a:ln>
              <a:solidFill>
                <a:srgbClr val="7030A0"/>
              </a:solidFill>
              <a:effectLst/>
              <a:uLnTx/>
              <a:uFillTx/>
              <a:latin typeface="Calibri" panose="020F0502020204030204"/>
              <a:ea typeface="微软雅黑"/>
              <a:cs typeface="Calibri" panose="020F0502020204030204" pitchFamily="34" charset="0"/>
            </a:endParaRPr>
          </a:p>
        </p:txBody>
      </p:sp>
      <p:sp>
        <p:nvSpPr>
          <p:cNvPr id="6" name="Freeform 12">
            <a:extLst>
              <a:ext uri="{FF2B5EF4-FFF2-40B4-BE49-F238E27FC236}">
                <a16:creationId xmlns:a16="http://schemas.microsoft.com/office/drawing/2014/main" id="{3A1F14EA-F3B8-62A7-12F8-7ADAE379F673}"/>
              </a:ext>
            </a:extLst>
          </p:cNvPr>
          <p:cNvSpPr/>
          <p:nvPr/>
        </p:nvSpPr>
        <p:spPr>
          <a:xfrm>
            <a:off x="1454746" y="1827893"/>
            <a:ext cx="9282507" cy="1458515"/>
          </a:xfrm>
          <a:prstGeom prst="roundRect">
            <a:avLst>
              <a:gd name="adj" fmla="val 24908"/>
            </a:avLst>
          </a:prstGeom>
          <a:solidFill>
            <a:schemeClr val="accent2">
              <a:lumMod val="20000"/>
              <a:lumOff val="8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Hoạt</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động</a:t>
            </a: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srgbClr val="002060"/>
                </a:solidFill>
                <a:effectLst/>
                <a:uLnTx/>
                <a:uFillTx/>
                <a:latin typeface="Calibri" panose="020F0502020204030204"/>
                <a:ea typeface="+mn-ea"/>
                <a:cs typeface="+mn-cs"/>
              </a:rPr>
              <a:t>Giớ</a:t>
            </a:r>
            <a:r>
              <a:rPr lang="en-US" sz="3600" b="1" dirty="0" err="1">
                <a:solidFill>
                  <a:srgbClr val="002060"/>
                </a:solidFill>
                <a:latin typeface="Calibri" panose="020F0502020204030204"/>
              </a:rPr>
              <a:t>i</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thiệu</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về</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từ</a:t>
            </a:r>
            <a:r>
              <a:rPr lang="en-US" sz="3600" b="1" dirty="0">
                <a:solidFill>
                  <a:srgbClr val="002060"/>
                </a:solidFill>
                <a:latin typeface="Calibri" panose="020F0502020204030204"/>
              </a:rPr>
              <a:t> </a:t>
            </a:r>
            <a:r>
              <a:rPr lang="en-US" sz="3600" b="1" dirty="0" err="1">
                <a:solidFill>
                  <a:srgbClr val="002060"/>
                </a:solidFill>
                <a:latin typeface="Calibri" panose="020F0502020204030204"/>
              </a:rPr>
              <a:t>điển</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61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886691" y="471054"/>
            <a:ext cx="9933710" cy="588818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C59768E7-85A9-78C8-7037-533F58EDA8CF}"/>
              </a:ext>
            </a:extLst>
          </p:cNvPr>
          <p:cNvSpPr/>
          <p:nvPr/>
        </p:nvSpPr>
        <p:spPr>
          <a:xfrm>
            <a:off x="1925781" y="471054"/>
            <a:ext cx="7474665" cy="1529999"/>
          </a:xfrm>
          <a:prstGeom prst="roundRect">
            <a:avLst>
              <a:gd name="adj" fmla="val 24908"/>
            </a:avLst>
          </a:prstGeom>
          <a:solidFill>
            <a:schemeClr val="accent4">
              <a:lumMod val="40000"/>
              <a:lumOff val="60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marL="0" marR="0" lvl="0" indent="0" algn="ctr" defTabSz="609722"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Giới</a:t>
            </a:r>
            <a:r>
              <a:rPr kumimoji="0" lang="en-US" sz="4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rPr>
              <a:t> </a:t>
            </a:r>
            <a:r>
              <a:rPr kumimoji="0" lang="en-US" sz="4000" b="1" i="0" u="none" strike="noStrike" kern="0" cap="none" spc="0" normalizeH="0" baseline="0" noProof="0" dirty="0" err="1">
                <a:ln>
                  <a:noFill/>
                </a:ln>
                <a:solidFill>
                  <a:srgbClr val="7030A0"/>
                </a:solidFill>
                <a:effectLst/>
                <a:uLnTx/>
                <a:uFillTx/>
                <a:latin typeface="UTM Avo" panose="02040603050506020204" pitchFamily="18"/>
                <a:ea typeface="+mn-ea"/>
                <a:cs typeface="Arial" panose="020B0604020202020204" pitchFamily="34" charset="0"/>
              </a:rPr>
              <a:t>thiệu</a:t>
            </a:r>
            <a:endParaRPr kumimoji="0" lang="en-US" sz="40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endParaRPr>
          </a:p>
          <a:p>
            <a:pPr marL="0" marR="0" lvl="0" indent="0" algn="ctr" defTabSz="609722" rtl="0" eaLnBrk="1" fontAlgn="auto" latinLnBrk="0" hangingPunct="1">
              <a:lnSpc>
                <a:spcPct val="100000"/>
              </a:lnSpc>
              <a:spcBef>
                <a:spcPts val="0"/>
              </a:spcBef>
              <a:spcAft>
                <a:spcPts val="0"/>
              </a:spcAft>
              <a:buClrTx/>
              <a:buSzTx/>
              <a:buFontTx/>
              <a:buNone/>
              <a:tabLst/>
              <a:defRPr/>
            </a:pP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Quyển</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từ</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điển</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của</a:t>
            </a:r>
            <a:r>
              <a:rPr lang="en-US" sz="4200" b="1" kern="0" dirty="0">
                <a:solidFill>
                  <a:srgbClr val="7030A0"/>
                </a:solidFill>
                <a:latin typeface="UTM Avo" panose="02040603050506020204" pitchFamily="18"/>
                <a:cs typeface="Arial" panose="020B0604020202020204" pitchFamily="34" charset="0"/>
              </a:rPr>
              <a:t> </a:t>
            </a:r>
            <a:r>
              <a:rPr lang="en-US" sz="4200" b="1" kern="0" dirty="0" err="1">
                <a:solidFill>
                  <a:srgbClr val="7030A0"/>
                </a:solidFill>
                <a:latin typeface="UTM Avo" panose="02040603050506020204" pitchFamily="18"/>
                <a:cs typeface="Arial" panose="020B0604020202020204" pitchFamily="34" charset="0"/>
              </a:rPr>
              <a:t>em</a:t>
            </a:r>
            <a:r>
              <a:rPr lang="en-US" sz="4200" b="1" kern="0" dirty="0">
                <a:solidFill>
                  <a:srgbClr val="7030A0"/>
                </a:solidFill>
                <a:latin typeface="UTM Avo" panose="02040603050506020204" pitchFamily="18"/>
                <a:cs typeface="Arial" panose="020B0604020202020204" pitchFamily="34" charset="0"/>
              </a:rPr>
              <a:t>”</a:t>
            </a:r>
            <a:endParaRPr kumimoji="0" lang="vi-VN" sz="4200" b="1" i="0" u="none" strike="noStrike" kern="0" cap="none" spc="0" normalizeH="0" baseline="0" noProof="0" dirty="0">
              <a:ln>
                <a:noFill/>
              </a:ln>
              <a:solidFill>
                <a:srgbClr val="7030A0"/>
              </a:solidFill>
              <a:effectLst/>
              <a:uLnTx/>
              <a:uFillTx/>
              <a:latin typeface="UTM Avo" panose="02040603050506020204" pitchFamily="18"/>
              <a:ea typeface="+mn-ea"/>
              <a:cs typeface="Arial" panose="020B0604020202020204" pitchFamily="34" charset="0"/>
            </a:endParaRPr>
          </a:p>
        </p:txBody>
      </p:sp>
    </p:spTree>
    <p:extLst>
      <p:ext uri="{BB962C8B-B14F-4D97-AF65-F5344CB8AC3E}">
        <p14:creationId xmlns:p14="http://schemas.microsoft.com/office/powerpoint/2010/main" val="389387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322320"/>
            <a:ext cx="12192000" cy="353568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sz="1200"/>
          </a:p>
        </p:txBody>
      </p:sp>
      <p:sp>
        <p:nvSpPr>
          <p:cNvPr id="3" name="Freeform 3"/>
          <p:cNvSpPr/>
          <p:nvPr/>
        </p:nvSpPr>
        <p:spPr>
          <a:xfrm>
            <a:off x="10868065" y="303388"/>
            <a:ext cx="4059472" cy="2379865"/>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4" name="Freeform 4"/>
          <p:cNvSpPr/>
          <p:nvPr/>
        </p:nvSpPr>
        <p:spPr>
          <a:xfrm>
            <a:off x="10283958" y="48800"/>
            <a:ext cx="2482071" cy="1540953"/>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sz="1200"/>
          </a:p>
        </p:txBody>
      </p:sp>
      <p:sp>
        <p:nvSpPr>
          <p:cNvPr id="5" name="Freeform 5"/>
          <p:cNvSpPr/>
          <p:nvPr/>
        </p:nvSpPr>
        <p:spPr>
          <a:xfrm>
            <a:off x="-255088" y="1211918"/>
            <a:ext cx="1412242" cy="2388570"/>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sz="1200"/>
          </a:p>
        </p:txBody>
      </p:sp>
      <p:sp>
        <p:nvSpPr>
          <p:cNvPr id="6" name="Freeform 6"/>
          <p:cNvSpPr/>
          <p:nvPr/>
        </p:nvSpPr>
        <p:spPr>
          <a:xfrm>
            <a:off x="1253079" y="-1141134"/>
            <a:ext cx="4059472" cy="2379865"/>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7" name="Freeform 7"/>
          <p:cNvSpPr/>
          <p:nvPr/>
        </p:nvSpPr>
        <p:spPr>
          <a:xfrm rot="-4501897">
            <a:off x="-290459" y="-2240454"/>
            <a:ext cx="4648281" cy="488411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sz="1200"/>
          </a:p>
        </p:txBody>
      </p:sp>
      <p:grpSp>
        <p:nvGrpSpPr>
          <p:cNvPr id="8" name="Group 8"/>
          <p:cNvGrpSpPr/>
          <p:nvPr/>
        </p:nvGrpSpPr>
        <p:grpSpPr>
          <a:xfrm>
            <a:off x="425411" y="406706"/>
            <a:ext cx="11387138" cy="5782838"/>
            <a:chOff x="0" y="0"/>
            <a:chExt cx="4240471" cy="2080770"/>
          </a:xfrm>
          <a:solidFill>
            <a:schemeClr val="bg1"/>
          </a:solidFill>
        </p:grpSpPr>
        <p:sp>
          <p:nvSpPr>
            <p:cNvPr id="9" name="Freeform 9"/>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grpFill/>
            <a:ln w="66675" cap="rnd">
              <a:solidFill>
                <a:srgbClr val="FFFFFF"/>
              </a:solidFill>
              <a:prstDash val="solid"/>
              <a:round/>
            </a:ln>
          </p:spPr>
          <p:txBody>
            <a:bodyPr/>
            <a:lstStyle/>
            <a:p>
              <a:endParaRPr lang="vi-VN" sz="1200"/>
            </a:p>
          </p:txBody>
        </p:sp>
        <p:sp>
          <p:nvSpPr>
            <p:cNvPr id="10" name="TextBox 10"/>
            <p:cNvSpPr txBox="1"/>
            <p:nvPr/>
          </p:nvSpPr>
          <p:spPr>
            <a:xfrm>
              <a:off x="0" y="-38100"/>
              <a:ext cx="4240471" cy="2118870"/>
            </a:xfrm>
            <a:prstGeom prst="rect">
              <a:avLst/>
            </a:prstGeom>
            <a:grpFill/>
          </p:spPr>
          <p:txBody>
            <a:bodyPr lIns="33867" tIns="33867" rIns="33867" bIns="33867" rtlCol="0" anchor="ctr"/>
            <a:lstStyle/>
            <a:p>
              <a:pPr algn="ctr">
                <a:lnSpc>
                  <a:spcPts val="1773"/>
                </a:lnSpc>
                <a:spcBef>
                  <a:spcPct val="0"/>
                </a:spcBef>
              </a:pPr>
              <a:endParaRPr sz="1200"/>
            </a:p>
          </p:txBody>
        </p:sp>
      </p:grpSp>
      <p:sp>
        <p:nvSpPr>
          <p:cNvPr id="11" name="Freeform 11"/>
          <p:cNvSpPr/>
          <p:nvPr/>
        </p:nvSpPr>
        <p:spPr>
          <a:xfrm>
            <a:off x="1065213" y="5229379"/>
            <a:ext cx="1581055" cy="1713693"/>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sz="1200"/>
          </a:p>
        </p:txBody>
      </p:sp>
      <p:sp>
        <p:nvSpPr>
          <p:cNvPr id="12" name="Freeform 12"/>
          <p:cNvSpPr/>
          <p:nvPr/>
        </p:nvSpPr>
        <p:spPr>
          <a:xfrm>
            <a:off x="-556219" y="4151410"/>
            <a:ext cx="1963261" cy="2838875"/>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sz="1200"/>
          </a:p>
        </p:txBody>
      </p:sp>
      <p:sp>
        <p:nvSpPr>
          <p:cNvPr id="13" name="Freeform 13"/>
          <p:cNvSpPr/>
          <p:nvPr/>
        </p:nvSpPr>
        <p:spPr>
          <a:xfrm>
            <a:off x="9307866" y="5508821"/>
            <a:ext cx="3961654" cy="179015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sz="1200"/>
          </a:p>
        </p:txBody>
      </p:sp>
      <p:sp>
        <p:nvSpPr>
          <p:cNvPr id="14" name="Freeform 14"/>
          <p:cNvSpPr/>
          <p:nvPr/>
        </p:nvSpPr>
        <p:spPr>
          <a:xfrm>
            <a:off x="729154" y="4768888"/>
            <a:ext cx="1430381" cy="608622"/>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sz="1200"/>
          </a:p>
        </p:txBody>
      </p:sp>
      <p:grpSp>
        <p:nvGrpSpPr>
          <p:cNvPr id="15" name="Group 15"/>
          <p:cNvGrpSpPr/>
          <p:nvPr/>
        </p:nvGrpSpPr>
        <p:grpSpPr>
          <a:xfrm>
            <a:off x="2682080" y="682390"/>
            <a:ext cx="6827840" cy="1042232"/>
            <a:chOff x="0" y="0"/>
            <a:chExt cx="2978489" cy="454650"/>
          </a:xfrm>
        </p:grpSpPr>
        <p:sp>
          <p:nvSpPr>
            <p:cNvPr id="16" name="Freeform 16"/>
            <p:cNvSpPr/>
            <p:nvPr/>
          </p:nvSpPr>
          <p:spPr>
            <a:xfrm>
              <a:off x="0" y="0"/>
              <a:ext cx="2978489" cy="454650"/>
            </a:xfrm>
            <a:custGeom>
              <a:avLst/>
              <a:gdLst/>
              <a:ahLst/>
              <a:cxnLst/>
              <a:rect l="l" t="t" r="r" b="b"/>
              <a:pathLst>
                <a:path w="2978489" h="454650">
                  <a:moveTo>
                    <a:pt x="75592" y="0"/>
                  </a:moveTo>
                  <a:lnTo>
                    <a:pt x="2902897" y="0"/>
                  </a:lnTo>
                  <a:cubicBezTo>
                    <a:pt x="2944646" y="0"/>
                    <a:pt x="2978489" y="33844"/>
                    <a:pt x="2978489" y="75592"/>
                  </a:cubicBezTo>
                  <a:lnTo>
                    <a:pt x="2978489" y="379058"/>
                  </a:lnTo>
                  <a:cubicBezTo>
                    <a:pt x="2978489" y="420806"/>
                    <a:pt x="2944646" y="454650"/>
                    <a:pt x="2902897" y="454650"/>
                  </a:cubicBezTo>
                  <a:lnTo>
                    <a:pt x="75592" y="454650"/>
                  </a:lnTo>
                  <a:cubicBezTo>
                    <a:pt x="33844" y="454650"/>
                    <a:pt x="0" y="420806"/>
                    <a:pt x="0" y="379058"/>
                  </a:cubicBezTo>
                  <a:lnTo>
                    <a:pt x="0" y="75592"/>
                  </a:lnTo>
                  <a:cubicBezTo>
                    <a:pt x="0" y="33844"/>
                    <a:pt x="33844" y="0"/>
                    <a:pt x="75592" y="0"/>
                  </a:cubicBezTo>
                  <a:close/>
                </a:path>
              </a:pathLst>
            </a:custGeom>
            <a:solidFill>
              <a:srgbClr val="DF7C5D"/>
            </a:solidFill>
            <a:ln w="66675" cap="rnd">
              <a:solidFill>
                <a:srgbClr val="FFFFFF"/>
              </a:solidFill>
              <a:prstDash val="solid"/>
              <a:round/>
            </a:ln>
          </p:spPr>
          <p:txBody>
            <a:bodyPr/>
            <a:lstStyle/>
            <a:p>
              <a:endParaRPr lang="vi-VN" sz="1200"/>
            </a:p>
          </p:txBody>
        </p:sp>
        <p:sp>
          <p:nvSpPr>
            <p:cNvPr id="17" name="TextBox 17"/>
            <p:cNvSpPr txBox="1"/>
            <p:nvPr/>
          </p:nvSpPr>
          <p:spPr>
            <a:xfrm>
              <a:off x="0" y="-38100"/>
              <a:ext cx="2978489" cy="492750"/>
            </a:xfrm>
            <a:prstGeom prst="rect">
              <a:avLst/>
            </a:prstGeom>
          </p:spPr>
          <p:txBody>
            <a:bodyPr lIns="30671" tIns="30671" rIns="30671" bIns="30671" rtlCol="0" anchor="ctr"/>
            <a:lstStyle/>
            <a:p>
              <a:pPr algn="ctr">
                <a:lnSpc>
                  <a:spcPts val="1773"/>
                </a:lnSpc>
                <a:spcBef>
                  <a:spcPct val="0"/>
                </a:spcBef>
              </a:pPr>
              <a:endParaRPr sz="1200"/>
            </a:p>
          </p:txBody>
        </p:sp>
      </p:grpSp>
      <p:sp>
        <p:nvSpPr>
          <p:cNvPr id="18" name="Freeform 18"/>
          <p:cNvSpPr/>
          <p:nvPr/>
        </p:nvSpPr>
        <p:spPr>
          <a:xfrm flipH="1">
            <a:off x="9908036" y="4529971"/>
            <a:ext cx="905000" cy="847539"/>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sz="1200"/>
          </a:p>
        </p:txBody>
      </p:sp>
      <p:sp>
        <p:nvSpPr>
          <p:cNvPr id="20" name="TextBox 19">
            <a:extLst>
              <a:ext uri="{FF2B5EF4-FFF2-40B4-BE49-F238E27FC236}">
                <a16:creationId xmlns:a16="http://schemas.microsoft.com/office/drawing/2014/main" id="{CB1372D1-32BC-711D-949B-577BC6C20906}"/>
              </a:ext>
            </a:extLst>
          </p:cNvPr>
          <p:cNvSpPr txBox="1"/>
          <p:nvPr/>
        </p:nvSpPr>
        <p:spPr>
          <a:xfrm>
            <a:off x="2947857" y="688698"/>
            <a:ext cx="6724284" cy="1077218"/>
          </a:xfrm>
          <a:prstGeom prst="rect">
            <a:avLst/>
          </a:prstGeom>
          <a:noFill/>
        </p:spPr>
        <p:txBody>
          <a:bodyPr wrap="square">
            <a:spAutoFit/>
          </a:bodyPr>
          <a:lstStyle/>
          <a:p>
            <a:r>
              <a:rPr lang="en-GB" sz="3200" b="1" dirty="0" err="1">
                <a:solidFill>
                  <a:schemeClr val="bg1"/>
                </a:solidFill>
                <a:latin typeface="Cambria" panose="02040503050406030204" pitchFamily="18" charset="0"/>
                <a:ea typeface="Cambria" panose="02040503050406030204" pitchFamily="18" charset="0"/>
              </a:rPr>
              <a:t>Bài</a:t>
            </a:r>
            <a:r>
              <a:rPr lang="en-GB" sz="3200" b="1" dirty="0">
                <a:solidFill>
                  <a:schemeClr val="bg1"/>
                </a:solidFill>
                <a:latin typeface="Cambria" panose="02040503050406030204" pitchFamily="18" charset="0"/>
                <a:ea typeface="Cambria" panose="02040503050406030204" pitchFamily="18" charset="0"/>
              </a:rPr>
              <a:t> 1: </a:t>
            </a:r>
            <a:r>
              <a:rPr lang="vi-VN" sz="3200" b="1" dirty="0">
                <a:solidFill>
                  <a:schemeClr val="bg1"/>
                </a:solidFill>
                <a:latin typeface="Cambria" panose="02040503050406030204" pitchFamily="18" charset="0"/>
                <a:ea typeface="Cambria" panose="02040503050406030204" pitchFamily="18" charset="0"/>
              </a:rPr>
              <a:t>Theo em, các từ điển </a:t>
            </a:r>
            <a:r>
              <a:rPr lang="vi-VN" sz="3200" b="1" dirty="0" err="1">
                <a:solidFill>
                  <a:schemeClr val="bg1"/>
                </a:solidFill>
                <a:latin typeface="Cambria" panose="02040503050406030204" pitchFamily="18" charset="0"/>
                <a:ea typeface="Cambria" panose="02040503050406030204" pitchFamily="18" charset="0"/>
              </a:rPr>
              <a:t>duới</a:t>
            </a:r>
            <a:r>
              <a:rPr lang="vi-VN" sz="3200" b="1" dirty="0">
                <a:solidFill>
                  <a:schemeClr val="bg1"/>
                </a:solidFill>
                <a:latin typeface="Cambria" panose="02040503050406030204" pitchFamily="18" charset="0"/>
                <a:ea typeface="Cambria" panose="02040503050406030204" pitchFamily="18" charset="0"/>
              </a:rPr>
              <a:t> đây cho biết những thông tin gì?</a:t>
            </a:r>
          </a:p>
        </p:txBody>
      </p:sp>
      <p:pic>
        <p:nvPicPr>
          <p:cNvPr id="22" name="Picture 21" descr="A group of books with text&#10;&#10;Description automatically generated">
            <a:extLst>
              <a:ext uri="{FF2B5EF4-FFF2-40B4-BE49-F238E27FC236}">
                <a16:creationId xmlns:a16="http://schemas.microsoft.com/office/drawing/2014/main" id="{4D33F6AC-AA50-13C9-0B60-FFBA1EA9694C}"/>
              </a:ext>
            </a:extLst>
          </p:cNvPr>
          <p:cNvPicPr>
            <a:picLocks noChangeAspect="1"/>
          </p:cNvPicPr>
          <p:nvPr/>
        </p:nvPicPr>
        <p:blipFill>
          <a:blip r:embed="rId12">
            <a:extLst>
              <a:ext uri="{28A0092B-C50C-407E-A947-70E740481C1C}">
                <a14:useLocalDpi xmlns:a14="http://schemas.microsoft.com/office/drawing/2010/main" val="0"/>
              </a:ext>
            </a:extLst>
          </a:blip>
          <a:srcRect l="8149" t="36879" r="45595" b="11405"/>
          <a:stretch/>
        </p:blipFill>
        <p:spPr>
          <a:xfrm>
            <a:off x="1268954" y="2170827"/>
            <a:ext cx="4617165" cy="2651623"/>
          </a:xfrm>
          <a:prstGeom prst="rect">
            <a:avLst/>
          </a:prstGeom>
        </p:spPr>
      </p:pic>
      <p:pic>
        <p:nvPicPr>
          <p:cNvPr id="23" name="Picture 22" descr="A group of books with text&#10;&#10;Description automatically generated">
            <a:extLst>
              <a:ext uri="{FF2B5EF4-FFF2-40B4-BE49-F238E27FC236}">
                <a16:creationId xmlns:a16="http://schemas.microsoft.com/office/drawing/2014/main" id="{B659D6BD-5DC9-A87A-F4FA-B604B59D33A7}"/>
              </a:ext>
            </a:extLst>
          </p:cNvPr>
          <p:cNvPicPr>
            <a:picLocks noChangeAspect="1"/>
          </p:cNvPicPr>
          <p:nvPr/>
        </p:nvPicPr>
        <p:blipFill>
          <a:blip r:embed="rId12">
            <a:extLst>
              <a:ext uri="{28A0092B-C50C-407E-A947-70E740481C1C}">
                <a14:useLocalDpi xmlns:a14="http://schemas.microsoft.com/office/drawing/2010/main" val="0"/>
              </a:ext>
            </a:extLst>
          </a:blip>
          <a:srcRect l="55632" t="35009" r="23158" b="13275"/>
          <a:stretch/>
        </p:blipFill>
        <p:spPr>
          <a:xfrm>
            <a:off x="6136240" y="2191242"/>
            <a:ext cx="2124107" cy="2660420"/>
          </a:xfrm>
          <a:prstGeom prst="rect">
            <a:avLst/>
          </a:prstGeom>
        </p:spPr>
      </p:pic>
      <p:pic>
        <p:nvPicPr>
          <p:cNvPr id="26" name="Picture 25" descr="A group of books with text&#10;&#10;Description automatically generated">
            <a:extLst>
              <a:ext uri="{FF2B5EF4-FFF2-40B4-BE49-F238E27FC236}">
                <a16:creationId xmlns:a16="http://schemas.microsoft.com/office/drawing/2014/main" id="{8B4D953D-F9D8-92BB-B700-947655285423}"/>
              </a:ext>
            </a:extLst>
          </p:cNvPr>
          <p:cNvPicPr>
            <a:picLocks noChangeAspect="1"/>
          </p:cNvPicPr>
          <p:nvPr/>
        </p:nvPicPr>
        <p:blipFill>
          <a:blip r:embed="rId12">
            <a:extLst>
              <a:ext uri="{28A0092B-C50C-407E-A947-70E740481C1C}">
                <a14:useLocalDpi xmlns:a14="http://schemas.microsoft.com/office/drawing/2010/main" val="0"/>
              </a:ext>
            </a:extLst>
          </a:blip>
          <a:srcRect l="75879" t="13953" r="2911" b="30139"/>
          <a:stretch/>
        </p:blipFill>
        <p:spPr>
          <a:xfrm>
            <a:off x="8423146" y="2156586"/>
            <a:ext cx="1996315" cy="2703023"/>
          </a:xfrm>
          <a:prstGeom prst="rect">
            <a:avLst/>
          </a:prstGeom>
        </p:spPr>
      </p:pic>
    </p:spTree>
    <p:extLst>
      <p:ext uri="{BB962C8B-B14F-4D97-AF65-F5344CB8AC3E}">
        <p14:creationId xmlns:p14="http://schemas.microsoft.com/office/powerpoint/2010/main" val="206894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10F8B-1AE6-3DBE-C003-9CD22D221BB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341E94-CBAE-AB2F-4289-1E8419BBAFEF}"/>
              </a:ext>
            </a:extLst>
          </p:cNvPr>
          <p:cNvSpPr/>
          <p:nvPr/>
        </p:nvSpPr>
        <p:spPr>
          <a:xfrm>
            <a:off x="0" y="3322320"/>
            <a:ext cx="12192000" cy="3535680"/>
          </a:xfrm>
          <a:custGeom>
            <a:avLst/>
            <a:gdLst/>
            <a:ahLst/>
            <a:cxnLst/>
            <a:rect l="l" t="t" r="r" b="b"/>
            <a:pathLst>
              <a:path w="18288000" h="5303520">
                <a:moveTo>
                  <a:pt x="0" y="0"/>
                </a:moveTo>
                <a:lnTo>
                  <a:pt x="18288000" y="0"/>
                </a:lnTo>
                <a:lnTo>
                  <a:pt x="18288000" y="5303520"/>
                </a:lnTo>
                <a:lnTo>
                  <a:pt x="0" y="5303520"/>
                </a:lnTo>
                <a:lnTo>
                  <a:pt x="0" y="0"/>
                </a:lnTo>
                <a:close/>
              </a:path>
            </a:pathLst>
          </a:custGeom>
          <a:blipFill>
            <a:blip r:embed="rId2"/>
            <a:stretch>
              <a:fillRect/>
            </a:stretch>
          </a:blipFill>
        </p:spPr>
        <p:txBody>
          <a:bodyPr/>
          <a:lstStyle/>
          <a:p>
            <a:endParaRPr lang="vi-VN" sz="1200"/>
          </a:p>
        </p:txBody>
      </p:sp>
      <p:sp>
        <p:nvSpPr>
          <p:cNvPr id="3" name="Freeform 3">
            <a:extLst>
              <a:ext uri="{FF2B5EF4-FFF2-40B4-BE49-F238E27FC236}">
                <a16:creationId xmlns:a16="http://schemas.microsoft.com/office/drawing/2014/main" id="{8FFCF09A-97B7-76BD-C2DC-3039CC2F566D}"/>
              </a:ext>
            </a:extLst>
          </p:cNvPr>
          <p:cNvSpPr/>
          <p:nvPr/>
        </p:nvSpPr>
        <p:spPr>
          <a:xfrm>
            <a:off x="10868065" y="303388"/>
            <a:ext cx="4059472" cy="2379865"/>
          </a:xfrm>
          <a:custGeom>
            <a:avLst/>
            <a:gdLst/>
            <a:ahLst/>
            <a:cxnLst/>
            <a:rect l="l" t="t" r="r" b="b"/>
            <a:pathLst>
              <a:path w="6089208" h="3569798">
                <a:moveTo>
                  <a:pt x="0" y="0"/>
                </a:moveTo>
                <a:lnTo>
                  <a:pt x="6089208" y="0"/>
                </a:lnTo>
                <a:lnTo>
                  <a:pt x="6089208"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4" name="Freeform 4">
            <a:extLst>
              <a:ext uri="{FF2B5EF4-FFF2-40B4-BE49-F238E27FC236}">
                <a16:creationId xmlns:a16="http://schemas.microsoft.com/office/drawing/2014/main" id="{5D7787F8-F069-4AC0-F8A2-35F3C476784F}"/>
              </a:ext>
            </a:extLst>
          </p:cNvPr>
          <p:cNvSpPr/>
          <p:nvPr/>
        </p:nvSpPr>
        <p:spPr>
          <a:xfrm>
            <a:off x="10283958" y="48800"/>
            <a:ext cx="2482071" cy="1540953"/>
          </a:xfrm>
          <a:custGeom>
            <a:avLst/>
            <a:gdLst/>
            <a:ahLst/>
            <a:cxnLst/>
            <a:rect l="l" t="t" r="r" b="b"/>
            <a:pathLst>
              <a:path w="3723107" h="2311429">
                <a:moveTo>
                  <a:pt x="0" y="0"/>
                </a:moveTo>
                <a:lnTo>
                  <a:pt x="3723108" y="0"/>
                </a:lnTo>
                <a:lnTo>
                  <a:pt x="3723108" y="2311429"/>
                </a:lnTo>
                <a:lnTo>
                  <a:pt x="0" y="2311429"/>
                </a:lnTo>
                <a:lnTo>
                  <a:pt x="0" y="0"/>
                </a:lnTo>
                <a:close/>
              </a:path>
            </a:pathLst>
          </a:custGeom>
          <a:blipFill>
            <a:blip r:embed="rId4"/>
            <a:stretch>
              <a:fillRect/>
            </a:stretch>
          </a:blipFill>
        </p:spPr>
        <p:txBody>
          <a:bodyPr/>
          <a:lstStyle/>
          <a:p>
            <a:endParaRPr lang="vi-VN" sz="1200"/>
          </a:p>
        </p:txBody>
      </p:sp>
      <p:sp>
        <p:nvSpPr>
          <p:cNvPr id="5" name="Freeform 5">
            <a:extLst>
              <a:ext uri="{FF2B5EF4-FFF2-40B4-BE49-F238E27FC236}">
                <a16:creationId xmlns:a16="http://schemas.microsoft.com/office/drawing/2014/main" id="{8D742429-FE76-5ED5-B9A6-A38D6F032ED7}"/>
              </a:ext>
            </a:extLst>
          </p:cNvPr>
          <p:cNvSpPr/>
          <p:nvPr/>
        </p:nvSpPr>
        <p:spPr>
          <a:xfrm>
            <a:off x="-255088" y="1211918"/>
            <a:ext cx="1412242" cy="2388570"/>
          </a:xfrm>
          <a:custGeom>
            <a:avLst/>
            <a:gdLst/>
            <a:ahLst/>
            <a:cxnLst/>
            <a:rect l="l" t="t" r="r" b="b"/>
            <a:pathLst>
              <a:path w="2118363" h="3582855">
                <a:moveTo>
                  <a:pt x="0" y="0"/>
                </a:moveTo>
                <a:lnTo>
                  <a:pt x="2118363" y="0"/>
                </a:lnTo>
                <a:lnTo>
                  <a:pt x="2118363" y="3582854"/>
                </a:lnTo>
                <a:lnTo>
                  <a:pt x="0" y="3582854"/>
                </a:lnTo>
                <a:lnTo>
                  <a:pt x="0" y="0"/>
                </a:lnTo>
                <a:close/>
              </a:path>
            </a:pathLst>
          </a:custGeom>
          <a:blipFill>
            <a:blip r:embed="rId5"/>
            <a:stretch>
              <a:fillRect/>
            </a:stretch>
          </a:blipFill>
        </p:spPr>
        <p:txBody>
          <a:bodyPr/>
          <a:lstStyle/>
          <a:p>
            <a:endParaRPr lang="vi-VN" sz="1200"/>
          </a:p>
        </p:txBody>
      </p:sp>
      <p:sp>
        <p:nvSpPr>
          <p:cNvPr id="6" name="Freeform 6">
            <a:extLst>
              <a:ext uri="{FF2B5EF4-FFF2-40B4-BE49-F238E27FC236}">
                <a16:creationId xmlns:a16="http://schemas.microsoft.com/office/drawing/2014/main" id="{812E7345-CF5D-BD42-BBC0-3047154E7087}"/>
              </a:ext>
            </a:extLst>
          </p:cNvPr>
          <p:cNvSpPr/>
          <p:nvPr/>
        </p:nvSpPr>
        <p:spPr>
          <a:xfrm>
            <a:off x="1253079" y="-1141134"/>
            <a:ext cx="4059472" cy="2379865"/>
          </a:xfrm>
          <a:custGeom>
            <a:avLst/>
            <a:gdLst/>
            <a:ahLst/>
            <a:cxnLst/>
            <a:rect l="l" t="t" r="r" b="b"/>
            <a:pathLst>
              <a:path w="6089208" h="3569798">
                <a:moveTo>
                  <a:pt x="0" y="0"/>
                </a:moveTo>
                <a:lnTo>
                  <a:pt x="6089209" y="0"/>
                </a:lnTo>
                <a:lnTo>
                  <a:pt x="6089209" y="3569799"/>
                </a:lnTo>
                <a:lnTo>
                  <a:pt x="0" y="3569799"/>
                </a:lnTo>
                <a:lnTo>
                  <a:pt x="0" y="0"/>
                </a:lnTo>
                <a:close/>
              </a:path>
            </a:pathLst>
          </a:custGeom>
          <a:blipFill>
            <a:blip r:embed="rId3">
              <a:alphaModFix amt="72000"/>
            </a:blip>
            <a:stretch>
              <a:fillRect/>
            </a:stretch>
          </a:blipFill>
        </p:spPr>
        <p:txBody>
          <a:bodyPr/>
          <a:lstStyle/>
          <a:p>
            <a:endParaRPr lang="vi-VN" sz="1200"/>
          </a:p>
        </p:txBody>
      </p:sp>
      <p:sp>
        <p:nvSpPr>
          <p:cNvPr id="7" name="Freeform 7">
            <a:extLst>
              <a:ext uri="{FF2B5EF4-FFF2-40B4-BE49-F238E27FC236}">
                <a16:creationId xmlns:a16="http://schemas.microsoft.com/office/drawing/2014/main" id="{7013A37C-0437-0B49-EA91-27926026B9AE}"/>
              </a:ext>
            </a:extLst>
          </p:cNvPr>
          <p:cNvSpPr/>
          <p:nvPr/>
        </p:nvSpPr>
        <p:spPr>
          <a:xfrm rot="-4501897">
            <a:off x="-290459" y="-2240454"/>
            <a:ext cx="4648281" cy="4884119"/>
          </a:xfrm>
          <a:custGeom>
            <a:avLst/>
            <a:gdLst/>
            <a:ahLst/>
            <a:cxnLst/>
            <a:rect l="l" t="t" r="r" b="b"/>
            <a:pathLst>
              <a:path w="6972421" h="7326179">
                <a:moveTo>
                  <a:pt x="0" y="0"/>
                </a:moveTo>
                <a:lnTo>
                  <a:pt x="6972421" y="0"/>
                </a:lnTo>
                <a:lnTo>
                  <a:pt x="6972421" y="7326179"/>
                </a:lnTo>
                <a:lnTo>
                  <a:pt x="0" y="7326179"/>
                </a:lnTo>
                <a:lnTo>
                  <a:pt x="0" y="0"/>
                </a:lnTo>
                <a:close/>
              </a:path>
            </a:pathLst>
          </a:custGeom>
          <a:blipFill>
            <a:blip r:embed="rId6"/>
            <a:stretch>
              <a:fillRect l="-1617" r="-1617"/>
            </a:stretch>
          </a:blipFill>
        </p:spPr>
        <p:txBody>
          <a:bodyPr/>
          <a:lstStyle/>
          <a:p>
            <a:endParaRPr lang="vi-VN" sz="1200"/>
          </a:p>
        </p:txBody>
      </p:sp>
      <p:grpSp>
        <p:nvGrpSpPr>
          <p:cNvPr id="8" name="Group 8">
            <a:extLst>
              <a:ext uri="{FF2B5EF4-FFF2-40B4-BE49-F238E27FC236}">
                <a16:creationId xmlns:a16="http://schemas.microsoft.com/office/drawing/2014/main" id="{5DACF6A9-94FF-6DAC-BAB0-54960238414F}"/>
              </a:ext>
            </a:extLst>
          </p:cNvPr>
          <p:cNvGrpSpPr/>
          <p:nvPr/>
        </p:nvGrpSpPr>
        <p:grpSpPr>
          <a:xfrm>
            <a:off x="729155" y="514350"/>
            <a:ext cx="10733691" cy="5571876"/>
            <a:chOff x="0" y="0"/>
            <a:chExt cx="4240471" cy="2080770"/>
          </a:xfrm>
          <a:solidFill>
            <a:schemeClr val="bg1"/>
          </a:solidFill>
        </p:grpSpPr>
        <p:sp>
          <p:nvSpPr>
            <p:cNvPr id="9" name="Freeform 9">
              <a:extLst>
                <a:ext uri="{FF2B5EF4-FFF2-40B4-BE49-F238E27FC236}">
                  <a16:creationId xmlns:a16="http://schemas.microsoft.com/office/drawing/2014/main" id="{C7B846CB-E3D5-FF0F-8E99-83DE8508BF1D}"/>
                </a:ext>
              </a:extLst>
            </p:cNvPr>
            <p:cNvSpPr/>
            <p:nvPr/>
          </p:nvSpPr>
          <p:spPr>
            <a:xfrm>
              <a:off x="0" y="0"/>
              <a:ext cx="4240471" cy="2080770"/>
            </a:xfrm>
            <a:custGeom>
              <a:avLst/>
              <a:gdLst/>
              <a:ahLst/>
              <a:cxnLst/>
              <a:rect l="l" t="t" r="r" b="b"/>
              <a:pathLst>
                <a:path w="4240471" h="2080770">
                  <a:moveTo>
                    <a:pt x="48085" y="0"/>
                  </a:moveTo>
                  <a:lnTo>
                    <a:pt x="4192386" y="0"/>
                  </a:lnTo>
                  <a:cubicBezTo>
                    <a:pt x="4205139" y="0"/>
                    <a:pt x="4217369" y="5066"/>
                    <a:pt x="4226387" y="14084"/>
                  </a:cubicBezTo>
                  <a:cubicBezTo>
                    <a:pt x="4235405" y="23101"/>
                    <a:pt x="4240471" y="35332"/>
                    <a:pt x="4240471" y="48085"/>
                  </a:cubicBezTo>
                  <a:lnTo>
                    <a:pt x="4240471" y="2032686"/>
                  </a:lnTo>
                  <a:cubicBezTo>
                    <a:pt x="4240471" y="2059242"/>
                    <a:pt x="4218942" y="2080770"/>
                    <a:pt x="4192386" y="2080770"/>
                  </a:cubicBezTo>
                  <a:lnTo>
                    <a:pt x="48085" y="2080770"/>
                  </a:lnTo>
                  <a:cubicBezTo>
                    <a:pt x="21528" y="2080770"/>
                    <a:pt x="0" y="2059242"/>
                    <a:pt x="0" y="2032686"/>
                  </a:cubicBezTo>
                  <a:lnTo>
                    <a:pt x="0" y="48085"/>
                  </a:lnTo>
                  <a:cubicBezTo>
                    <a:pt x="0" y="21528"/>
                    <a:pt x="21528" y="0"/>
                    <a:pt x="48085" y="0"/>
                  </a:cubicBezTo>
                  <a:close/>
                </a:path>
              </a:pathLst>
            </a:custGeom>
            <a:grpFill/>
            <a:ln w="66675" cap="rnd">
              <a:solidFill>
                <a:srgbClr val="FFFFFF"/>
              </a:solidFill>
              <a:prstDash val="solid"/>
              <a:round/>
            </a:ln>
          </p:spPr>
          <p:txBody>
            <a:bodyPr/>
            <a:lstStyle/>
            <a:p>
              <a:endParaRPr lang="vi-VN" sz="1200"/>
            </a:p>
          </p:txBody>
        </p:sp>
        <p:sp>
          <p:nvSpPr>
            <p:cNvPr id="10" name="TextBox 10">
              <a:extLst>
                <a:ext uri="{FF2B5EF4-FFF2-40B4-BE49-F238E27FC236}">
                  <a16:creationId xmlns:a16="http://schemas.microsoft.com/office/drawing/2014/main" id="{4D21A548-59BB-F6F1-253F-0B24285D8A63}"/>
                </a:ext>
              </a:extLst>
            </p:cNvPr>
            <p:cNvSpPr txBox="1"/>
            <p:nvPr/>
          </p:nvSpPr>
          <p:spPr>
            <a:xfrm>
              <a:off x="0" y="-38100"/>
              <a:ext cx="4240471" cy="2118870"/>
            </a:xfrm>
            <a:prstGeom prst="rect">
              <a:avLst/>
            </a:prstGeom>
            <a:grpFill/>
          </p:spPr>
          <p:txBody>
            <a:bodyPr lIns="33867" tIns="33867" rIns="33867" bIns="33867" rtlCol="0" anchor="ctr"/>
            <a:lstStyle/>
            <a:p>
              <a:pPr algn="ctr">
                <a:lnSpc>
                  <a:spcPts val="1773"/>
                </a:lnSpc>
                <a:spcBef>
                  <a:spcPct val="0"/>
                </a:spcBef>
              </a:pPr>
              <a:endParaRPr sz="1200"/>
            </a:p>
          </p:txBody>
        </p:sp>
      </p:grpSp>
      <p:sp>
        <p:nvSpPr>
          <p:cNvPr id="11" name="Freeform 11">
            <a:extLst>
              <a:ext uri="{FF2B5EF4-FFF2-40B4-BE49-F238E27FC236}">
                <a16:creationId xmlns:a16="http://schemas.microsoft.com/office/drawing/2014/main" id="{DB9BA2F1-7EF7-D5BB-0A8D-508E36605BB0}"/>
              </a:ext>
            </a:extLst>
          </p:cNvPr>
          <p:cNvSpPr/>
          <p:nvPr/>
        </p:nvSpPr>
        <p:spPr>
          <a:xfrm>
            <a:off x="1065213" y="5229379"/>
            <a:ext cx="1581055" cy="1713693"/>
          </a:xfrm>
          <a:custGeom>
            <a:avLst/>
            <a:gdLst/>
            <a:ahLst/>
            <a:cxnLst/>
            <a:rect l="l" t="t" r="r" b="b"/>
            <a:pathLst>
              <a:path w="2371582" h="2570540">
                <a:moveTo>
                  <a:pt x="0" y="0"/>
                </a:moveTo>
                <a:lnTo>
                  <a:pt x="2371582" y="0"/>
                </a:lnTo>
                <a:lnTo>
                  <a:pt x="2371582" y="2570541"/>
                </a:lnTo>
                <a:lnTo>
                  <a:pt x="0" y="2570541"/>
                </a:lnTo>
                <a:lnTo>
                  <a:pt x="0" y="0"/>
                </a:lnTo>
                <a:close/>
              </a:path>
            </a:pathLst>
          </a:custGeom>
          <a:blipFill>
            <a:blip r:embed="rId7"/>
            <a:stretch>
              <a:fillRect/>
            </a:stretch>
          </a:blipFill>
        </p:spPr>
        <p:txBody>
          <a:bodyPr/>
          <a:lstStyle/>
          <a:p>
            <a:endParaRPr lang="vi-VN" sz="1200"/>
          </a:p>
        </p:txBody>
      </p:sp>
      <p:sp>
        <p:nvSpPr>
          <p:cNvPr id="12" name="Freeform 12">
            <a:extLst>
              <a:ext uri="{FF2B5EF4-FFF2-40B4-BE49-F238E27FC236}">
                <a16:creationId xmlns:a16="http://schemas.microsoft.com/office/drawing/2014/main" id="{4B2495A4-439F-0553-805A-916C7E2F826A}"/>
              </a:ext>
            </a:extLst>
          </p:cNvPr>
          <p:cNvSpPr/>
          <p:nvPr/>
        </p:nvSpPr>
        <p:spPr>
          <a:xfrm>
            <a:off x="-556219" y="4151410"/>
            <a:ext cx="1963261" cy="2838875"/>
          </a:xfrm>
          <a:custGeom>
            <a:avLst/>
            <a:gdLst/>
            <a:ahLst/>
            <a:cxnLst/>
            <a:rect l="l" t="t" r="r" b="b"/>
            <a:pathLst>
              <a:path w="2944892" h="4258313">
                <a:moveTo>
                  <a:pt x="0" y="0"/>
                </a:moveTo>
                <a:lnTo>
                  <a:pt x="2944891" y="0"/>
                </a:lnTo>
                <a:lnTo>
                  <a:pt x="2944891" y="4258313"/>
                </a:lnTo>
                <a:lnTo>
                  <a:pt x="0" y="4258313"/>
                </a:lnTo>
                <a:lnTo>
                  <a:pt x="0" y="0"/>
                </a:lnTo>
                <a:close/>
              </a:path>
            </a:pathLst>
          </a:custGeom>
          <a:blipFill>
            <a:blip r:embed="rId8"/>
            <a:stretch>
              <a:fillRect/>
            </a:stretch>
          </a:blipFill>
        </p:spPr>
        <p:txBody>
          <a:bodyPr/>
          <a:lstStyle/>
          <a:p>
            <a:endParaRPr lang="vi-VN" sz="1200"/>
          </a:p>
        </p:txBody>
      </p:sp>
      <p:sp>
        <p:nvSpPr>
          <p:cNvPr id="13" name="Freeform 13">
            <a:extLst>
              <a:ext uri="{FF2B5EF4-FFF2-40B4-BE49-F238E27FC236}">
                <a16:creationId xmlns:a16="http://schemas.microsoft.com/office/drawing/2014/main" id="{53DE26F0-6319-D543-1BD1-9CE4816C15CB}"/>
              </a:ext>
            </a:extLst>
          </p:cNvPr>
          <p:cNvSpPr/>
          <p:nvPr/>
        </p:nvSpPr>
        <p:spPr>
          <a:xfrm>
            <a:off x="9307866" y="5508821"/>
            <a:ext cx="3961654" cy="1790159"/>
          </a:xfrm>
          <a:custGeom>
            <a:avLst/>
            <a:gdLst/>
            <a:ahLst/>
            <a:cxnLst/>
            <a:rect l="l" t="t" r="r" b="b"/>
            <a:pathLst>
              <a:path w="5942481" h="2685239">
                <a:moveTo>
                  <a:pt x="0" y="0"/>
                </a:moveTo>
                <a:lnTo>
                  <a:pt x="5942481" y="0"/>
                </a:lnTo>
                <a:lnTo>
                  <a:pt x="5942481" y="2685238"/>
                </a:lnTo>
                <a:lnTo>
                  <a:pt x="0" y="2685238"/>
                </a:lnTo>
                <a:lnTo>
                  <a:pt x="0" y="0"/>
                </a:lnTo>
                <a:close/>
              </a:path>
            </a:pathLst>
          </a:custGeom>
          <a:blipFill>
            <a:blip r:embed="rId9"/>
            <a:stretch>
              <a:fillRect/>
            </a:stretch>
          </a:blipFill>
        </p:spPr>
        <p:txBody>
          <a:bodyPr/>
          <a:lstStyle/>
          <a:p>
            <a:endParaRPr lang="vi-VN" sz="1200"/>
          </a:p>
        </p:txBody>
      </p:sp>
      <p:sp>
        <p:nvSpPr>
          <p:cNvPr id="14" name="Freeform 14">
            <a:extLst>
              <a:ext uri="{FF2B5EF4-FFF2-40B4-BE49-F238E27FC236}">
                <a16:creationId xmlns:a16="http://schemas.microsoft.com/office/drawing/2014/main" id="{A5B086FA-C791-3F86-C6F5-0C9BE1605092}"/>
              </a:ext>
            </a:extLst>
          </p:cNvPr>
          <p:cNvSpPr/>
          <p:nvPr/>
        </p:nvSpPr>
        <p:spPr>
          <a:xfrm>
            <a:off x="729154" y="4768888"/>
            <a:ext cx="1430381" cy="608622"/>
          </a:xfrm>
          <a:custGeom>
            <a:avLst/>
            <a:gdLst/>
            <a:ahLst/>
            <a:cxnLst/>
            <a:rect l="l" t="t" r="r" b="b"/>
            <a:pathLst>
              <a:path w="2145571" h="912933">
                <a:moveTo>
                  <a:pt x="0" y="0"/>
                </a:moveTo>
                <a:lnTo>
                  <a:pt x="2145572" y="0"/>
                </a:lnTo>
                <a:lnTo>
                  <a:pt x="2145572" y="912934"/>
                </a:lnTo>
                <a:lnTo>
                  <a:pt x="0" y="912934"/>
                </a:lnTo>
                <a:lnTo>
                  <a:pt x="0" y="0"/>
                </a:lnTo>
                <a:close/>
              </a:path>
            </a:pathLst>
          </a:custGeom>
          <a:blipFill>
            <a:blip r:embed="rId10"/>
            <a:stretch>
              <a:fillRect/>
            </a:stretch>
          </a:blipFill>
        </p:spPr>
        <p:txBody>
          <a:bodyPr/>
          <a:lstStyle/>
          <a:p>
            <a:endParaRPr lang="vi-VN" sz="1200"/>
          </a:p>
        </p:txBody>
      </p:sp>
      <p:sp>
        <p:nvSpPr>
          <p:cNvPr id="18" name="Freeform 18">
            <a:extLst>
              <a:ext uri="{FF2B5EF4-FFF2-40B4-BE49-F238E27FC236}">
                <a16:creationId xmlns:a16="http://schemas.microsoft.com/office/drawing/2014/main" id="{4BC7F560-A465-F422-7DDD-2672861626AB}"/>
              </a:ext>
            </a:extLst>
          </p:cNvPr>
          <p:cNvSpPr/>
          <p:nvPr/>
        </p:nvSpPr>
        <p:spPr>
          <a:xfrm flipH="1">
            <a:off x="9908036" y="4529971"/>
            <a:ext cx="905000" cy="847539"/>
          </a:xfrm>
          <a:custGeom>
            <a:avLst/>
            <a:gdLst/>
            <a:ahLst/>
            <a:cxnLst/>
            <a:rect l="l" t="t" r="r" b="b"/>
            <a:pathLst>
              <a:path w="1357500" h="1271308">
                <a:moveTo>
                  <a:pt x="1357500" y="0"/>
                </a:moveTo>
                <a:lnTo>
                  <a:pt x="0" y="0"/>
                </a:lnTo>
                <a:lnTo>
                  <a:pt x="0" y="1271309"/>
                </a:lnTo>
                <a:lnTo>
                  <a:pt x="1357500" y="1271309"/>
                </a:lnTo>
                <a:lnTo>
                  <a:pt x="1357500" y="0"/>
                </a:lnTo>
                <a:close/>
              </a:path>
            </a:pathLst>
          </a:custGeom>
          <a:blipFill>
            <a:blip r:embed="rId11"/>
            <a:stretch>
              <a:fillRect t="-2967" b="-2967"/>
            </a:stretch>
          </a:blipFill>
        </p:spPr>
        <p:txBody>
          <a:bodyPr/>
          <a:lstStyle/>
          <a:p>
            <a:endParaRPr lang="vi-VN" sz="1200"/>
          </a:p>
        </p:txBody>
      </p:sp>
      <p:sp>
        <p:nvSpPr>
          <p:cNvPr id="21" name="TextBox 20">
            <a:extLst>
              <a:ext uri="{FF2B5EF4-FFF2-40B4-BE49-F238E27FC236}">
                <a16:creationId xmlns:a16="http://schemas.microsoft.com/office/drawing/2014/main" id="{755F3CE1-3C58-6F25-07AF-448B41787381}"/>
              </a:ext>
            </a:extLst>
          </p:cNvPr>
          <p:cNvSpPr txBox="1"/>
          <p:nvPr/>
        </p:nvSpPr>
        <p:spPr>
          <a:xfrm>
            <a:off x="1444344" y="1501509"/>
            <a:ext cx="9628131" cy="2554545"/>
          </a:xfrm>
          <a:prstGeom prst="rect">
            <a:avLst/>
          </a:prstGeom>
          <a:noFill/>
        </p:spPr>
        <p:txBody>
          <a:bodyPr wrap="square">
            <a:spAutoFit/>
          </a:bodyPr>
          <a:lstStyle/>
          <a:p>
            <a:r>
              <a:rPr lang="vi-VN" sz="4000" b="1" dirty="0">
                <a:solidFill>
                  <a:schemeClr val="accent1">
                    <a:lumMod val="50000"/>
                  </a:schemeClr>
                </a:solidFill>
                <a:latin typeface="Cambria" panose="02040503050406030204" pitchFamily="18" charset="0"/>
                <a:ea typeface="Cambria" panose="02040503050406030204" pitchFamily="18" charset="0"/>
              </a:rPr>
              <a:t>Các từ điển cho biết thông tin về từ đồng nghĩa Tiếng Việt, về thành ngữ và tục ngữ Việt Nam, về nhân vật lịch sử và về tranh các loài hoa</a:t>
            </a:r>
          </a:p>
        </p:txBody>
      </p:sp>
    </p:spTree>
    <p:extLst>
      <p:ext uri="{BB962C8B-B14F-4D97-AF65-F5344CB8AC3E}">
        <p14:creationId xmlns:p14="http://schemas.microsoft.com/office/powerpoint/2010/main" val="25908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Fairytale Background Images, HD Pictures and Wallpaper For Free Download |  Pngtree">
            <a:extLst>
              <a:ext uri="{FF2B5EF4-FFF2-40B4-BE49-F238E27FC236}">
                <a16:creationId xmlns:a16="http://schemas.microsoft.com/office/drawing/2014/main" id="{BCB19E40-7E21-4B64-BDB0-24F1B16475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4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5E3F609D-214B-455C-ACD1-1E2D83DB69A2}"/>
              </a:ext>
            </a:extLst>
          </p:cNvPr>
          <p:cNvSpPr/>
          <p:nvPr/>
        </p:nvSpPr>
        <p:spPr>
          <a:xfrm>
            <a:off x="443345" y="277090"/>
            <a:ext cx="11305309" cy="6026726"/>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lang="vi-VN" sz="40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558" y="401783"/>
            <a:ext cx="10739878" cy="5763490"/>
          </a:xfrm>
          <a:prstGeom prst="rect">
            <a:avLst/>
          </a:prstGeom>
        </p:spPr>
      </p:pic>
    </p:spTree>
    <p:extLst>
      <p:ext uri="{BB962C8B-B14F-4D97-AF65-F5344CB8AC3E}">
        <p14:creationId xmlns:p14="http://schemas.microsoft.com/office/powerpoint/2010/main" val="3145188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TotalTime>
  <Words>498</Words>
  <Application>Microsoft Office PowerPoint</Application>
  <PresentationFormat>Widescreen</PresentationFormat>
  <Paragraphs>48</Paragraphs>
  <Slides>22</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22</vt:i4>
      </vt:variant>
    </vt:vector>
  </HeadingPairs>
  <TitlesOfParts>
    <vt:vector size="32" baseType="lpstr">
      <vt:lpstr>Arial</vt:lpstr>
      <vt:lpstr>Calibri</vt:lpstr>
      <vt:lpstr>Calibri Light</vt:lpstr>
      <vt:lpstr>Cambria</vt:lpstr>
      <vt:lpstr>Times New Roman</vt:lpstr>
      <vt:lpstr>UTM Avo</vt:lpstr>
      <vt:lpstr>字魂70号-灵悦黑体</vt:lpstr>
      <vt:lpstr>2_Office Theme</vt:lpstr>
      <vt:lpstr>1_Office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Mai</dc:creator>
  <cp:lastModifiedBy>May Thu vien</cp:lastModifiedBy>
  <cp:revision>34</cp:revision>
  <dcterms:created xsi:type="dcterms:W3CDTF">2024-06-25T14:30:49Z</dcterms:created>
  <dcterms:modified xsi:type="dcterms:W3CDTF">2024-11-27T02:35:25Z</dcterms:modified>
</cp:coreProperties>
</file>