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108"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46A0-4B7B-8C6B-D6BF-ED0B4A83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53A7977-F402-817E-7B2C-001027C9AB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F4AE7E-8793-BD6F-A859-59485E0E0910}"/>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5" name="Footer Placeholder 4">
            <a:extLst>
              <a:ext uri="{FF2B5EF4-FFF2-40B4-BE49-F238E27FC236}">
                <a16:creationId xmlns:a16="http://schemas.microsoft.com/office/drawing/2014/main" id="{E3ED7C36-DA7B-B909-46DA-FA01FCC01B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5CE612-A4FB-F29C-F1EE-67D31627654A}"/>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1454642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6050-674B-187F-8B44-107A7164B29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D24F21-C6E0-5228-8C30-F674701FC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319BDF-B3CC-B026-1615-61D9DFA49C18}"/>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5" name="Footer Placeholder 4">
            <a:extLst>
              <a:ext uri="{FF2B5EF4-FFF2-40B4-BE49-F238E27FC236}">
                <a16:creationId xmlns:a16="http://schemas.microsoft.com/office/drawing/2014/main" id="{F28529DF-568F-2788-9E6B-2CB5841430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7054871-7861-A637-9FBC-8C8A18B8B763}"/>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4141457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2CAD3F-83B0-9F69-6DC7-0C747B281D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81C7FD-DA91-7437-ACAB-48AB8D3F4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7CF416-E151-25DD-94CC-6E20368198CB}"/>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5" name="Footer Placeholder 4">
            <a:extLst>
              <a:ext uri="{FF2B5EF4-FFF2-40B4-BE49-F238E27FC236}">
                <a16:creationId xmlns:a16="http://schemas.microsoft.com/office/drawing/2014/main" id="{C11ED0A1-6C27-0533-6B5C-ABAB5F01F5E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53F38C-D53F-7BD9-4BBD-FC2A99127206}"/>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619013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7EE0-6746-7C07-E93E-CAA6F0C056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C6340E-1E98-8C86-804A-ADD220CBF9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2114A0-6A07-4FA0-7A4C-800F5247612E}"/>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5" name="Footer Placeholder 4">
            <a:extLst>
              <a:ext uri="{FF2B5EF4-FFF2-40B4-BE49-F238E27FC236}">
                <a16:creationId xmlns:a16="http://schemas.microsoft.com/office/drawing/2014/main" id="{A50F1D9B-246D-043B-F667-3D325035E4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5262E18-63C6-2DE1-EA26-5B2243D3C803}"/>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2582154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C59-9537-0EFF-F36F-E127E2C0E8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9E178B-9978-E24C-0A04-9E3702994A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0D4E2-3954-EBD6-2834-E422379B857F}"/>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5" name="Footer Placeholder 4">
            <a:extLst>
              <a:ext uri="{FF2B5EF4-FFF2-40B4-BE49-F238E27FC236}">
                <a16:creationId xmlns:a16="http://schemas.microsoft.com/office/drawing/2014/main" id="{3C424AAA-90AC-1002-75B2-7B19402CB77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D879D3-2CF7-DEF6-BC1E-13BBAF31CE05}"/>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1088339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5534-5ABF-BEF7-DCDD-BEAB17E2616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185AD5-C204-5110-00D1-7A11217245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DF24DDA-D612-E6DF-9591-49F8BEBAD7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E1BE815-594A-0BB8-C5D7-CCDC6C60FAED}"/>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6" name="Footer Placeholder 5">
            <a:extLst>
              <a:ext uri="{FF2B5EF4-FFF2-40B4-BE49-F238E27FC236}">
                <a16:creationId xmlns:a16="http://schemas.microsoft.com/office/drawing/2014/main" id="{46839688-ED14-103C-D851-BBEE5A657E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CA12CC-17D5-D8E2-49F6-33E22087DC5F}"/>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3978944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02ABA-582A-FA25-414B-448D2CE9970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A34308-F3AC-D9E9-92DD-958C4096F0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AF8AD5-5C67-A0A3-4131-0195560DA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9D2CA47-32FC-9995-94DA-D7DA11F8A7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A84C4-73AF-6923-6883-2AF21518DB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A333F6-88B4-4640-2804-433F43116417}"/>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8" name="Footer Placeholder 7">
            <a:extLst>
              <a:ext uri="{FF2B5EF4-FFF2-40B4-BE49-F238E27FC236}">
                <a16:creationId xmlns:a16="http://schemas.microsoft.com/office/drawing/2014/main" id="{EC0FB381-1948-15ED-141E-0D4B9143AEB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E7825FC-7189-AF4F-DB4C-41E1C5EF3E47}"/>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3052156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4183-2C56-28E2-7090-072E403C8E9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C03C4F3-DECA-F84F-D1B3-39E79D5E5BF0}"/>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4" name="Footer Placeholder 3">
            <a:extLst>
              <a:ext uri="{FF2B5EF4-FFF2-40B4-BE49-F238E27FC236}">
                <a16:creationId xmlns:a16="http://schemas.microsoft.com/office/drawing/2014/main" id="{336B99E6-04E7-743C-D126-B6E695310F1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028462D-7125-EF41-3D48-FB0C1FF77559}"/>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3167362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DCCA85-0BAE-FD3F-83A4-DF15E35EE9B6}"/>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3" name="Footer Placeholder 2">
            <a:extLst>
              <a:ext uri="{FF2B5EF4-FFF2-40B4-BE49-F238E27FC236}">
                <a16:creationId xmlns:a16="http://schemas.microsoft.com/office/drawing/2014/main" id="{6982C3D5-5404-7C03-F7B5-33C03647B26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636B970-63DA-9FD5-156F-FF152FEFA1D6}"/>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198771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2DE4-3AE7-496C-F669-E6269C747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1CE4D01-776C-4CE1-1B7E-D0C22A47F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A3030B5-54B5-B332-9A69-732E99172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D4F48-2509-761B-DA13-7FBFDBE2BDC8}"/>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6" name="Footer Placeholder 5">
            <a:extLst>
              <a:ext uri="{FF2B5EF4-FFF2-40B4-BE49-F238E27FC236}">
                <a16:creationId xmlns:a16="http://schemas.microsoft.com/office/drawing/2014/main" id="{D4663C3E-59DD-8930-84DF-F31B509EFE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0BF3909-BD58-7453-3ACA-2C7FEE9A2B99}"/>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313421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C329-96AB-C67D-4F05-4C6AB3152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B608906-86F7-2022-0BC6-4BC031EF9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AE222A7-D954-E80D-EDAE-3CA2D5833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1426E0-F21C-5FCC-E128-1761B57B699A}"/>
              </a:ext>
            </a:extLst>
          </p:cNvPr>
          <p:cNvSpPr>
            <a:spLocks noGrp="1"/>
          </p:cNvSpPr>
          <p:nvPr>
            <p:ph type="dt" sz="half" idx="10"/>
          </p:nvPr>
        </p:nvSpPr>
        <p:spPr/>
        <p:txBody>
          <a:bodyPr/>
          <a:lstStyle/>
          <a:p>
            <a:fld id="{BC74DD37-EED0-4D95-8AFC-037E850AF14C}" type="datetimeFigureOut">
              <a:rPr lang="vi-VN" smtClean="0"/>
              <a:t>19/02/2025</a:t>
            </a:fld>
            <a:endParaRPr lang="vi-VN"/>
          </a:p>
        </p:txBody>
      </p:sp>
      <p:sp>
        <p:nvSpPr>
          <p:cNvPr id="6" name="Footer Placeholder 5">
            <a:extLst>
              <a:ext uri="{FF2B5EF4-FFF2-40B4-BE49-F238E27FC236}">
                <a16:creationId xmlns:a16="http://schemas.microsoft.com/office/drawing/2014/main" id="{2FA767D7-C400-D3E9-5C6C-618BECBE1F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7E15AB-F73D-D5C0-77B3-4E93AE45DAAC}"/>
              </a:ext>
            </a:extLst>
          </p:cNvPr>
          <p:cNvSpPr>
            <a:spLocks noGrp="1"/>
          </p:cNvSpPr>
          <p:nvPr>
            <p:ph type="sldNum" sz="quarter" idx="12"/>
          </p:nvPr>
        </p:nvSpPr>
        <p:spPr/>
        <p:txBody>
          <a:bodyPr/>
          <a:lstStyle/>
          <a:p>
            <a:fld id="{BBA4C163-D722-4B58-9CC5-AEA066FB13ED}" type="slidenum">
              <a:rPr lang="vi-VN" smtClean="0"/>
              <a:t>‹#›</a:t>
            </a:fld>
            <a:endParaRPr lang="vi-VN"/>
          </a:p>
        </p:txBody>
      </p:sp>
    </p:spTree>
    <p:extLst>
      <p:ext uri="{BB962C8B-B14F-4D97-AF65-F5344CB8AC3E}">
        <p14:creationId xmlns:p14="http://schemas.microsoft.com/office/powerpoint/2010/main" val="1394264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FAABC-11AC-3FE9-8202-7F041FA403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4450D2-7EDD-B9C0-67F9-1F93A54D0C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F08A0A-323B-077F-92C4-5919E23BB4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74DD37-EED0-4D95-8AFC-037E850AF14C}" type="datetimeFigureOut">
              <a:rPr lang="vi-VN" smtClean="0"/>
              <a:t>19/02/2025</a:t>
            </a:fld>
            <a:endParaRPr lang="vi-VN"/>
          </a:p>
        </p:txBody>
      </p:sp>
      <p:sp>
        <p:nvSpPr>
          <p:cNvPr id="5" name="Footer Placeholder 4">
            <a:extLst>
              <a:ext uri="{FF2B5EF4-FFF2-40B4-BE49-F238E27FC236}">
                <a16:creationId xmlns:a16="http://schemas.microsoft.com/office/drawing/2014/main" id="{74ABF235-1663-5AEC-6F2F-ADB0E4556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D92E0AF-3F32-EA28-B0BB-304660DEA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A4C163-D722-4B58-9CC5-AEA066FB13ED}" type="slidenum">
              <a:rPr lang="vi-VN" smtClean="0"/>
              <a:t>‹#›</a:t>
            </a:fld>
            <a:endParaRPr lang="vi-VN"/>
          </a:p>
        </p:txBody>
      </p:sp>
    </p:spTree>
    <p:extLst>
      <p:ext uri="{BB962C8B-B14F-4D97-AF65-F5344CB8AC3E}">
        <p14:creationId xmlns:p14="http://schemas.microsoft.com/office/powerpoint/2010/main" val="3545397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A130-1589-FCFE-4AE7-EE939C88462F}"/>
              </a:ext>
            </a:extLst>
          </p:cNvPr>
          <p:cNvSpPr>
            <a:spLocks noGrp="1"/>
          </p:cNvSpPr>
          <p:nvPr>
            <p:ph type="title"/>
          </p:nvPr>
        </p:nvSpPr>
        <p:spPr/>
        <p:txBody>
          <a:bodyPr/>
          <a:lstStyle/>
          <a:p>
            <a:endParaRPr lang="vi-VN"/>
          </a:p>
        </p:txBody>
      </p:sp>
      <p:pic>
        <p:nvPicPr>
          <p:cNvPr id="4" name="Nhạc Thiếu Nhi Tập Thể Dục Buổi Sáng - Nhạc Thiếu Nhi Vui Nhộn, Con Bò, Con Thỏ, Heo Con Tập Thể Dục">
            <a:hlinkClick r:id="" action="ppaction://media"/>
            <a:extLst>
              <a:ext uri="{FF2B5EF4-FFF2-40B4-BE49-F238E27FC236}">
                <a16:creationId xmlns:a16="http://schemas.microsoft.com/office/drawing/2014/main" id="{C150D560-CFD3-797D-40AD-9FBBC8B0AB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12872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51550-7853-2BF2-DE26-24077A7FA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4CDFF-3988-A973-E9F6-BEB90794119D}"/>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31FC7675-7FB2-4EB1-21EB-B8947CEF0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0BAFCC-42E8-1BDE-E151-6E1ACDCE876E}"/>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C2810EA4-5490-336F-9317-1A75FBF5CACF}"/>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6E047EE2-C874-F281-3354-B5FB7F9E540F}"/>
              </a:ext>
            </a:extLst>
          </p:cNvPr>
          <p:cNvSpPr txBox="1"/>
          <p:nvPr/>
        </p:nvSpPr>
        <p:spPr>
          <a:xfrm>
            <a:off x="742219" y="72517"/>
            <a:ext cx="1367682" cy="646331"/>
          </a:xfrm>
          <a:prstGeom prst="rect">
            <a:avLst/>
          </a:prstGeom>
          <a:noFill/>
        </p:spPr>
        <p:txBody>
          <a:bodyPr wrap="none" rtlCol="0">
            <a:spAutoFit/>
          </a:bodyPr>
          <a:lstStyle/>
          <a:p>
            <a:r>
              <a:rPr lang="en-GB" sz="3600" b="1" dirty="0" err="1">
                <a:solidFill>
                  <a:srgbClr val="C00000"/>
                </a:solidFill>
              </a:rPr>
              <a:t>Bài</a:t>
            </a:r>
            <a:r>
              <a:rPr lang="en-GB" sz="3600" b="1" dirty="0">
                <a:solidFill>
                  <a:srgbClr val="C00000"/>
                </a:solidFill>
              </a:rPr>
              <a:t> 1</a:t>
            </a:r>
            <a:endParaRPr lang="vi-VN" sz="3600" b="1" dirty="0">
              <a:solidFill>
                <a:srgbClr val="C00000"/>
              </a:solidFill>
            </a:endParaRPr>
          </a:p>
        </p:txBody>
      </p:sp>
      <p:sp>
        <p:nvSpPr>
          <p:cNvPr id="12" name="TextBox 11">
            <a:extLst>
              <a:ext uri="{FF2B5EF4-FFF2-40B4-BE49-F238E27FC236}">
                <a16:creationId xmlns:a16="http://schemas.microsoft.com/office/drawing/2014/main" id="{3FADFFF3-48D3-2D51-FCB9-99123E349DF9}"/>
              </a:ext>
            </a:extLst>
          </p:cNvPr>
          <p:cNvSpPr txBox="1"/>
          <p:nvPr/>
        </p:nvSpPr>
        <p:spPr>
          <a:xfrm>
            <a:off x="3483610" y="365126"/>
            <a:ext cx="7498334" cy="954107"/>
          </a:xfrm>
          <a:prstGeom prst="rect">
            <a:avLst/>
          </a:prstGeom>
          <a:noFill/>
        </p:spPr>
        <p:txBody>
          <a:bodyPr wrap="square">
            <a:spAutoFit/>
          </a:bodyPr>
          <a:lstStyle/>
          <a:p>
            <a:r>
              <a:rPr lang="vi-VN" sz="2800" b="1" dirty="0"/>
              <a:t>Tìm và nêu tác dụng của điệp từ trong khổ thơ sau:</a:t>
            </a:r>
          </a:p>
        </p:txBody>
      </p:sp>
      <p:sp>
        <p:nvSpPr>
          <p:cNvPr id="13" name="Rectangle 12">
            <a:extLst>
              <a:ext uri="{FF2B5EF4-FFF2-40B4-BE49-F238E27FC236}">
                <a16:creationId xmlns:a16="http://schemas.microsoft.com/office/drawing/2014/main" id="{C2D590A1-3368-06B7-4AB3-C1CDD5C908C9}"/>
              </a:ext>
            </a:extLst>
          </p:cNvPr>
          <p:cNvSpPr/>
          <p:nvPr/>
        </p:nvSpPr>
        <p:spPr>
          <a:xfrm>
            <a:off x="588264" y="1896253"/>
            <a:ext cx="6717792" cy="36576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a:extLst>
              <a:ext uri="{FF2B5EF4-FFF2-40B4-BE49-F238E27FC236}">
                <a16:creationId xmlns:a16="http://schemas.microsoft.com/office/drawing/2014/main" id="{82053507-AE82-13F3-4E95-03BE60A34A60}"/>
              </a:ext>
            </a:extLst>
          </p:cNvPr>
          <p:cNvSpPr txBox="1"/>
          <p:nvPr/>
        </p:nvSpPr>
        <p:spPr>
          <a:xfrm>
            <a:off x="999340" y="2278119"/>
            <a:ext cx="6094476" cy="3108543"/>
          </a:xfrm>
          <a:prstGeom prst="rect">
            <a:avLst/>
          </a:prstGeom>
          <a:noFill/>
        </p:spPr>
        <p:txBody>
          <a:bodyPr wrap="square">
            <a:spAutoFit/>
          </a:bodyPr>
          <a:lstStyle/>
          <a:p>
            <a:r>
              <a:rPr lang="vi-VN" sz="2800" dirty="0"/>
              <a:t>Chợt một tiếng chim kêu:</a:t>
            </a:r>
          </a:p>
          <a:p>
            <a:r>
              <a:rPr lang="vi-VN" sz="2800" dirty="0"/>
              <a:t>– </a:t>
            </a:r>
            <a:r>
              <a:rPr lang="vi-VN" sz="2800" dirty="0" err="1"/>
              <a:t>Chíp</a:t>
            </a:r>
            <a:r>
              <a:rPr lang="vi-VN" sz="2800" dirty="0"/>
              <a:t> chiu </a:t>
            </a:r>
            <a:r>
              <a:rPr lang="vi-VN" sz="2800" dirty="0" err="1"/>
              <a:t>chiu</a:t>
            </a:r>
            <a:r>
              <a:rPr lang="vi-VN" sz="2800" dirty="0"/>
              <a:t>! Xuân đến</a:t>
            </a:r>
          </a:p>
          <a:p>
            <a:r>
              <a:rPr lang="vi-VN" sz="2800" dirty="0"/>
              <a:t>Tức thì trăm ngọn suối</a:t>
            </a:r>
          </a:p>
          <a:p>
            <a:r>
              <a:rPr lang="vi-VN" sz="2800" dirty="0"/>
              <a:t>Nối róc rách reo mừng</a:t>
            </a:r>
          </a:p>
          <a:p>
            <a:r>
              <a:rPr lang="vi-VN" sz="2800" dirty="0"/>
              <a:t>Tức thì ngàn chim muông</a:t>
            </a:r>
          </a:p>
          <a:p>
            <a:r>
              <a:rPr lang="vi-VN" sz="2800" dirty="0"/>
              <a:t>Nổi hát ca vang dậy.</a:t>
            </a:r>
          </a:p>
          <a:p>
            <a:pPr algn="r"/>
            <a:r>
              <a:rPr lang="vi-VN" sz="2800" dirty="0"/>
              <a:t>VÕ QUẢNG</a:t>
            </a:r>
          </a:p>
        </p:txBody>
      </p:sp>
      <p:cxnSp>
        <p:nvCxnSpPr>
          <p:cNvPr id="8" name="Straight Connector 7">
            <a:extLst>
              <a:ext uri="{FF2B5EF4-FFF2-40B4-BE49-F238E27FC236}">
                <a16:creationId xmlns:a16="http://schemas.microsoft.com/office/drawing/2014/main" id="{ED6756C9-2CCD-EE40-50C3-62CDD1CA82A0}"/>
              </a:ext>
            </a:extLst>
          </p:cNvPr>
          <p:cNvCxnSpPr>
            <a:cxnSpLocks/>
          </p:cNvCxnSpPr>
          <p:nvPr/>
        </p:nvCxnSpPr>
        <p:spPr>
          <a:xfrm>
            <a:off x="1201597" y="3575304"/>
            <a:ext cx="96316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E16F41F-B947-BE29-A8E0-310CE6978195}"/>
              </a:ext>
            </a:extLst>
          </p:cNvPr>
          <p:cNvCxnSpPr>
            <a:cxnSpLocks/>
          </p:cNvCxnSpPr>
          <p:nvPr/>
        </p:nvCxnSpPr>
        <p:spPr>
          <a:xfrm>
            <a:off x="1201597" y="4480560"/>
            <a:ext cx="96316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B698709-D503-535F-25C9-A2E4D3362994}"/>
              </a:ext>
            </a:extLst>
          </p:cNvPr>
          <p:cNvSpPr txBox="1"/>
          <p:nvPr/>
        </p:nvSpPr>
        <p:spPr>
          <a:xfrm>
            <a:off x="7492446" y="2048363"/>
            <a:ext cx="4449618" cy="2246769"/>
          </a:xfrm>
          <a:prstGeom prst="rect">
            <a:avLst/>
          </a:prstGeom>
          <a:noFill/>
        </p:spPr>
        <p:txBody>
          <a:bodyPr wrap="square">
            <a:spAutoFit/>
          </a:bodyPr>
          <a:lstStyle/>
          <a:p>
            <a:r>
              <a:rPr lang="vi-VN" sz="2800" dirty="0">
                <a:solidFill>
                  <a:srgbClr val="C00000"/>
                </a:solidFill>
              </a:rPr>
              <a:t>Việc lặp này giúp người đọc cảm nhận được sự khẩn trương và nhanh chóng của các sự vật được nhắc đến</a:t>
            </a:r>
          </a:p>
        </p:txBody>
      </p:sp>
    </p:spTree>
    <p:extLst>
      <p:ext uri="{BB962C8B-B14F-4D97-AF65-F5344CB8AC3E}">
        <p14:creationId xmlns:p14="http://schemas.microsoft.com/office/powerpoint/2010/main" val="845088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E9C5D-0249-49B0-9A23-17C9FEA6E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EDA9C-C74F-2024-64B5-88DBD8BEC35F}"/>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5AF6A81D-50F6-2AD6-35F4-A8C6B40A9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90EAA83C-EFE9-EB87-964F-F59D631FA7C7}"/>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FD19574F-3C4C-B897-7D3C-3F9A917C17DE}"/>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2F985799-E94C-9803-A968-6D50123BF806}"/>
              </a:ext>
            </a:extLst>
          </p:cNvPr>
          <p:cNvSpPr txBox="1"/>
          <p:nvPr/>
        </p:nvSpPr>
        <p:spPr>
          <a:xfrm>
            <a:off x="742219" y="72517"/>
            <a:ext cx="1367682" cy="646331"/>
          </a:xfrm>
          <a:prstGeom prst="rect">
            <a:avLst/>
          </a:prstGeom>
          <a:noFill/>
        </p:spPr>
        <p:txBody>
          <a:bodyPr wrap="none" rtlCol="0">
            <a:spAutoFit/>
          </a:bodyPr>
          <a:lstStyle/>
          <a:p>
            <a:r>
              <a:rPr lang="en-GB" sz="3600" b="1" dirty="0" err="1">
                <a:solidFill>
                  <a:srgbClr val="C00000"/>
                </a:solidFill>
              </a:rPr>
              <a:t>Bài</a:t>
            </a:r>
            <a:r>
              <a:rPr lang="en-GB" sz="3600" b="1" dirty="0">
                <a:solidFill>
                  <a:srgbClr val="C00000"/>
                </a:solidFill>
              </a:rPr>
              <a:t> 2</a:t>
            </a:r>
            <a:endParaRPr lang="vi-VN" sz="3600" b="1" dirty="0">
              <a:solidFill>
                <a:srgbClr val="C00000"/>
              </a:solidFill>
            </a:endParaRPr>
          </a:p>
        </p:txBody>
      </p:sp>
      <p:sp>
        <p:nvSpPr>
          <p:cNvPr id="12" name="TextBox 11">
            <a:extLst>
              <a:ext uri="{FF2B5EF4-FFF2-40B4-BE49-F238E27FC236}">
                <a16:creationId xmlns:a16="http://schemas.microsoft.com/office/drawing/2014/main" id="{6A122842-53D9-7862-0BCD-92F3CB6C71F2}"/>
              </a:ext>
            </a:extLst>
          </p:cNvPr>
          <p:cNvSpPr txBox="1"/>
          <p:nvPr/>
        </p:nvSpPr>
        <p:spPr>
          <a:xfrm>
            <a:off x="3483610" y="365126"/>
            <a:ext cx="7498334" cy="954107"/>
          </a:xfrm>
          <a:prstGeom prst="rect">
            <a:avLst/>
          </a:prstGeom>
          <a:noFill/>
        </p:spPr>
        <p:txBody>
          <a:bodyPr wrap="square">
            <a:spAutoFit/>
          </a:bodyPr>
          <a:lstStyle/>
          <a:p>
            <a:r>
              <a:rPr lang="vi-VN" sz="2800" b="1"/>
              <a:t>Thay kí hiệu … bằng từ ngữ thích hợp để tạo thành điệp từ, điệp ngữ.</a:t>
            </a:r>
            <a:endParaRPr lang="vi-VN" sz="2800" b="1" dirty="0"/>
          </a:p>
        </p:txBody>
      </p:sp>
      <p:sp>
        <p:nvSpPr>
          <p:cNvPr id="9" name="TextBox 8">
            <a:extLst>
              <a:ext uri="{FF2B5EF4-FFF2-40B4-BE49-F238E27FC236}">
                <a16:creationId xmlns:a16="http://schemas.microsoft.com/office/drawing/2014/main" id="{6F6F9771-8D26-AE1F-8B45-6213FF67AC9D}"/>
              </a:ext>
            </a:extLst>
          </p:cNvPr>
          <p:cNvSpPr txBox="1"/>
          <p:nvPr/>
        </p:nvSpPr>
        <p:spPr>
          <a:xfrm>
            <a:off x="838200" y="1508761"/>
            <a:ext cx="10765536" cy="4524315"/>
          </a:xfrm>
          <a:prstGeom prst="rect">
            <a:avLst/>
          </a:prstGeom>
          <a:noFill/>
        </p:spPr>
        <p:txBody>
          <a:bodyPr wrap="square">
            <a:spAutoFit/>
          </a:bodyPr>
          <a:lstStyle/>
          <a:p>
            <a:r>
              <a:rPr lang="vi-VN" sz="2400" dirty="0"/>
              <a:t>a) Buổi sáng, em thức giấc, bước ra vườn. Khu vườn nhỏ tràn ngập nắng… nhảy nhót trên tán lá xanh. … dệt những sợi tơ mỏng manh trên thảm cỏ. …đọng vàng óng trên những bông cúc đại </a:t>
            </a:r>
            <a:r>
              <a:rPr lang="vi-VN" sz="2400" dirty="0" err="1"/>
              <a:t>đoá</a:t>
            </a:r>
            <a:r>
              <a:rPr lang="vi-VN" sz="2400" dirty="0"/>
              <a:t> kiêu sa.</a:t>
            </a:r>
          </a:p>
          <a:p>
            <a:endParaRPr lang="vi-VN" sz="2400" dirty="0"/>
          </a:p>
          <a:p>
            <a:pPr algn="r"/>
            <a:r>
              <a:rPr lang="vi-VN" sz="2400" dirty="0"/>
              <a:t>Theo ĐĂNG KHOA</a:t>
            </a:r>
          </a:p>
          <a:p>
            <a:endParaRPr lang="vi-VN" sz="2400" dirty="0"/>
          </a:p>
          <a:p>
            <a:r>
              <a:rPr lang="vi-VN" sz="2400" dirty="0"/>
              <a:t>b) Mâm cỗ trông trăng đang lặng lẽ </a:t>
            </a:r>
            <a:r>
              <a:rPr lang="vi-VN" sz="2400" dirty="0" err="1"/>
              <a:t>toả</a:t>
            </a:r>
            <a:r>
              <a:rPr lang="vi-VN" sz="2400" dirty="0"/>
              <a:t> hương. Hương thơm dịu mát của trái bưởi vàng rám nắng. … ngọt ngào của trái thị vàng ươm. …nồng nàn của những trái ổi ruột đỏ hồng đào,... Tất cả </a:t>
            </a:r>
            <a:r>
              <a:rPr lang="vi-VN" sz="2400" dirty="0" err="1"/>
              <a:t>hoà</a:t>
            </a:r>
            <a:r>
              <a:rPr lang="vi-VN" sz="2400" dirty="0"/>
              <a:t> quyện với nhau tạo nên hương vị mùa thu.</a:t>
            </a:r>
          </a:p>
          <a:p>
            <a:endParaRPr lang="vi-VN" sz="2400" dirty="0"/>
          </a:p>
          <a:p>
            <a:pPr algn="r"/>
            <a:r>
              <a:rPr lang="vi-VN" sz="2400" dirty="0"/>
              <a:t>Theo KHÁNH CHI</a:t>
            </a:r>
          </a:p>
        </p:txBody>
      </p:sp>
    </p:spTree>
    <p:extLst>
      <p:ext uri="{BB962C8B-B14F-4D97-AF65-F5344CB8AC3E}">
        <p14:creationId xmlns:p14="http://schemas.microsoft.com/office/powerpoint/2010/main" val="2812519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B4D59-C8F1-4891-140D-73DA8D0CE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59516-4D74-0141-997A-96CC5F587EAE}"/>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C19F6119-E6E2-0198-BFAA-4D0C0907E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ECDAE911-A321-0E54-5636-CD7E2FDC26D9}"/>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BE9192F5-F326-359F-B270-478A6098FD81}"/>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62BAF47D-4985-E4F8-2609-93430195EE5F}"/>
              </a:ext>
            </a:extLst>
          </p:cNvPr>
          <p:cNvSpPr txBox="1"/>
          <p:nvPr/>
        </p:nvSpPr>
        <p:spPr>
          <a:xfrm>
            <a:off x="742219" y="72517"/>
            <a:ext cx="1367682" cy="646331"/>
          </a:xfrm>
          <a:prstGeom prst="rect">
            <a:avLst/>
          </a:prstGeom>
          <a:noFill/>
        </p:spPr>
        <p:txBody>
          <a:bodyPr wrap="none" rtlCol="0">
            <a:spAutoFit/>
          </a:bodyPr>
          <a:lstStyle/>
          <a:p>
            <a:r>
              <a:rPr lang="en-GB" sz="3600" b="1" dirty="0" err="1">
                <a:solidFill>
                  <a:srgbClr val="C00000"/>
                </a:solidFill>
              </a:rPr>
              <a:t>Bài</a:t>
            </a:r>
            <a:r>
              <a:rPr lang="en-GB" sz="3600" b="1" dirty="0">
                <a:solidFill>
                  <a:srgbClr val="C00000"/>
                </a:solidFill>
              </a:rPr>
              <a:t> 2</a:t>
            </a:r>
            <a:endParaRPr lang="vi-VN" sz="3600" b="1" dirty="0">
              <a:solidFill>
                <a:srgbClr val="C00000"/>
              </a:solidFill>
            </a:endParaRPr>
          </a:p>
        </p:txBody>
      </p:sp>
      <p:sp>
        <p:nvSpPr>
          <p:cNvPr id="12" name="TextBox 11">
            <a:extLst>
              <a:ext uri="{FF2B5EF4-FFF2-40B4-BE49-F238E27FC236}">
                <a16:creationId xmlns:a16="http://schemas.microsoft.com/office/drawing/2014/main" id="{65E844AA-9845-9CDA-39DF-5A1563617DE6}"/>
              </a:ext>
            </a:extLst>
          </p:cNvPr>
          <p:cNvSpPr txBox="1"/>
          <p:nvPr/>
        </p:nvSpPr>
        <p:spPr>
          <a:xfrm>
            <a:off x="819531" y="1304925"/>
            <a:ext cx="10630250" cy="2246769"/>
          </a:xfrm>
          <a:prstGeom prst="rect">
            <a:avLst/>
          </a:prstGeom>
          <a:noFill/>
        </p:spPr>
        <p:txBody>
          <a:bodyPr wrap="square">
            <a:spAutoFit/>
          </a:bodyPr>
          <a:lstStyle/>
          <a:p>
            <a:r>
              <a:rPr lang="vi-VN" sz="2800" b="1" dirty="0"/>
              <a:t>Trả lời</a:t>
            </a:r>
          </a:p>
          <a:p>
            <a:endParaRPr lang="vi-VN" sz="2800" b="1" dirty="0"/>
          </a:p>
          <a:p>
            <a:r>
              <a:rPr lang="vi-VN" sz="2800" b="1" dirty="0"/>
              <a:t>a, Từ cần điền vào chỗ trống là từ: </a:t>
            </a:r>
            <a:r>
              <a:rPr lang="vi-VN" sz="2800" b="1" dirty="0">
                <a:solidFill>
                  <a:srgbClr val="C00000"/>
                </a:solidFill>
              </a:rPr>
              <a:t>Sương</a:t>
            </a:r>
          </a:p>
          <a:p>
            <a:endParaRPr lang="vi-VN" sz="2800" b="1" dirty="0"/>
          </a:p>
          <a:p>
            <a:r>
              <a:rPr lang="vi-VN" sz="2800" b="1" dirty="0"/>
              <a:t>b, Từ cần điền vào chỗ trống là từ: </a:t>
            </a:r>
            <a:r>
              <a:rPr lang="vi-VN" sz="2800" b="1" dirty="0">
                <a:solidFill>
                  <a:srgbClr val="C00000"/>
                </a:solidFill>
              </a:rPr>
              <a:t>Hương</a:t>
            </a:r>
          </a:p>
        </p:txBody>
      </p:sp>
    </p:spTree>
    <p:extLst>
      <p:ext uri="{BB962C8B-B14F-4D97-AF65-F5344CB8AC3E}">
        <p14:creationId xmlns:p14="http://schemas.microsoft.com/office/powerpoint/2010/main" val="963874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F957E-828F-D4C9-DB6F-6096F789D03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F7914B2-8F9D-C20F-3028-1EC8134C3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5" name="Content Placeholder 4" descr="A beach with palm trees and a sandy island&#10;&#10;AI-generated content may be incorrect.">
            <a:extLst>
              <a:ext uri="{FF2B5EF4-FFF2-40B4-BE49-F238E27FC236}">
                <a16:creationId xmlns:a16="http://schemas.microsoft.com/office/drawing/2014/main" id="{1633ACBD-B88E-8A62-8166-7165CE819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3" name="Rectangle: Rounded Corners 7">
            <a:extLst>
              <a:ext uri="{FF2B5EF4-FFF2-40B4-BE49-F238E27FC236}">
                <a16:creationId xmlns:a16="http://schemas.microsoft.com/office/drawing/2014/main" id="{2845E6C5-936E-D8AD-1F2F-C66012D190FF}"/>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ysClr val="window" lastClr="FFFFFF">
              <a:alpha val="96000"/>
            </a:sysClr>
          </a:solidFill>
          <a:ln w="44450" cap="rnd" cmpd="thickThin" algn="ctr">
            <a:solidFill>
              <a:srgbClr val="4472C4">
                <a:lumMod val="50000"/>
              </a:srgbClr>
            </a:solidFill>
            <a:prstDash val="dash"/>
            <a:round/>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EE13422C-25D4-6CB7-517C-4593B3B3A03F}"/>
              </a:ext>
            </a:extLst>
          </p:cNvPr>
          <p:cNvPicPr>
            <a:picLocks noChangeAspect="1"/>
          </p:cNvPicPr>
          <p:nvPr/>
        </p:nvPicPr>
        <p:blipFill>
          <a:blip r:embed="rId3"/>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162561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691B-39E9-EDF8-42C6-466346814BC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99208A5-3ACD-818E-BCF3-39DBE0E4D37D}"/>
              </a:ext>
            </a:extLst>
          </p:cNvPr>
          <p:cNvSpPr>
            <a:spLocks noGrp="1"/>
          </p:cNvSpPr>
          <p:nvPr>
            <p:ph type="subTitle" idx="1"/>
          </p:nvPr>
        </p:nvSpPr>
        <p:spPr/>
        <p:txBody>
          <a:bodyPr/>
          <a:lstStyle/>
          <a:p>
            <a:endParaRPr lang="vi-VN"/>
          </a:p>
        </p:txBody>
      </p:sp>
      <p:pic>
        <p:nvPicPr>
          <p:cNvPr id="5" name="Picture 4" descr="A cartoon of a sailboat in the ocean&#10;&#10;AI-generated content may be incorrect.">
            <a:extLst>
              <a:ext uri="{FF2B5EF4-FFF2-40B4-BE49-F238E27FC236}">
                <a16:creationId xmlns:a16="http://schemas.microsoft.com/office/drawing/2014/main" id="{661FBB1E-BE47-AC28-E46B-39655F62D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C15179C-FEE0-7A14-E96B-853B9B471E7D}"/>
              </a:ext>
            </a:extLst>
          </p:cNvPr>
          <p:cNvSpPr txBox="1"/>
          <p:nvPr/>
        </p:nvSpPr>
        <p:spPr>
          <a:xfrm>
            <a:off x="4905610" y="176461"/>
            <a:ext cx="2380780" cy="769441"/>
          </a:xfrm>
          <a:prstGeom prst="rect">
            <a:avLst/>
          </a:prstGeom>
          <a:noFill/>
        </p:spPr>
        <p:txBody>
          <a:bodyPr wrap="none" rtlCol="0">
            <a:spAutoFit/>
          </a:bodyPr>
          <a:lstStyle/>
          <a:p>
            <a:r>
              <a:rPr lang="en-GB" sz="4400" dirty="0" err="1">
                <a:latin typeface="#9Slide05 Lobster" panose="02000506000000020003" pitchFamily="2" charset="-93"/>
              </a:rPr>
              <a:t>Tiếng</a:t>
            </a:r>
            <a:r>
              <a:rPr lang="en-GB" sz="4400" dirty="0">
                <a:latin typeface="#9Slide05 Lobster" panose="02000506000000020003" pitchFamily="2" charset="-93"/>
              </a:rPr>
              <a:t> </a:t>
            </a:r>
            <a:r>
              <a:rPr lang="en-GB" sz="4400" dirty="0" err="1">
                <a:latin typeface="#9Slide05 Lobster" panose="02000506000000020003" pitchFamily="2" charset="-93"/>
              </a:rPr>
              <a:t>Việt</a:t>
            </a:r>
            <a:endParaRPr lang="vi-VN" sz="4400" dirty="0">
              <a:latin typeface="#9Slide05 Lobster" panose="02000506000000020003" pitchFamily="2" charset="-93"/>
            </a:endParaRPr>
          </a:p>
        </p:txBody>
      </p:sp>
      <p:sp>
        <p:nvSpPr>
          <p:cNvPr id="7" name="TextBox 6">
            <a:extLst>
              <a:ext uri="{FF2B5EF4-FFF2-40B4-BE49-F238E27FC236}">
                <a16:creationId xmlns:a16="http://schemas.microsoft.com/office/drawing/2014/main" id="{09C40E1F-6C75-C89D-D861-C9E7B8EF7BE2}"/>
              </a:ext>
            </a:extLst>
          </p:cNvPr>
          <p:cNvSpPr txBox="1"/>
          <p:nvPr/>
        </p:nvSpPr>
        <p:spPr>
          <a:xfrm>
            <a:off x="2573890" y="1037977"/>
            <a:ext cx="3589444" cy="769441"/>
          </a:xfrm>
          <a:prstGeom prst="rect">
            <a:avLst/>
          </a:prstGeom>
          <a:noFill/>
        </p:spPr>
        <p:txBody>
          <a:bodyPr wrap="none" rtlCol="0">
            <a:prstTxWarp prst="textChevron">
              <a:avLst/>
            </a:prstTxWarp>
            <a:spAutoFit/>
          </a:bodyPr>
          <a:lstStyle/>
          <a:p>
            <a:r>
              <a:rPr lang="en-GB" sz="4400" dirty="0" err="1">
                <a:solidFill>
                  <a:schemeClr val="accent1">
                    <a:lumMod val="75000"/>
                  </a:schemeClr>
                </a:solidFill>
                <a:latin typeface="#9Slide05 Lobster" panose="02000506000000020003" pitchFamily="2" charset="-93"/>
              </a:rPr>
              <a:t>Luyện</a:t>
            </a:r>
            <a:r>
              <a:rPr lang="en-GB" sz="4400" dirty="0">
                <a:solidFill>
                  <a:schemeClr val="accent1">
                    <a:lumMod val="75000"/>
                  </a:schemeClr>
                </a:solidFill>
                <a:latin typeface="#9Slide05 Lobster" panose="02000506000000020003" pitchFamily="2" charset="-93"/>
              </a:rPr>
              <a:t> </a:t>
            </a:r>
            <a:r>
              <a:rPr lang="en-GB" sz="4400" dirty="0" err="1">
                <a:solidFill>
                  <a:schemeClr val="accent1">
                    <a:lumMod val="75000"/>
                  </a:schemeClr>
                </a:solidFill>
                <a:latin typeface="#9Slide05 Lobster" panose="02000506000000020003" pitchFamily="2" charset="-93"/>
              </a:rPr>
              <a:t>từ</a:t>
            </a:r>
            <a:r>
              <a:rPr lang="en-GB" sz="4400" dirty="0">
                <a:solidFill>
                  <a:schemeClr val="accent1">
                    <a:lumMod val="75000"/>
                  </a:schemeClr>
                </a:solidFill>
                <a:latin typeface="#9Slide05 Lobster" panose="02000506000000020003" pitchFamily="2" charset="-93"/>
              </a:rPr>
              <a:t> </a:t>
            </a:r>
            <a:r>
              <a:rPr lang="en-GB" sz="4400" dirty="0" err="1">
                <a:solidFill>
                  <a:schemeClr val="accent1">
                    <a:lumMod val="75000"/>
                  </a:schemeClr>
                </a:solidFill>
                <a:latin typeface="#9Slide05 Lobster" panose="02000506000000020003" pitchFamily="2" charset="-93"/>
              </a:rPr>
              <a:t>và</a:t>
            </a:r>
            <a:r>
              <a:rPr lang="en-GB" sz="4400" dirty="0">
                <a:solidFill>
                  <a:schemeClr val="accent1">
                    <a:lumMod val="75000"/>
                  </a:schemeClr>
                </a:solidFill>
                <a:latin typeface="#9Slide05 Lobster" panose="02000506000000020003" pitchFamily="2" charset="-93"/>
              </a:rPr>
              <a:t> </a:t>
            </a:r>
            <a:r>
              <a:rPr lang="en-GB" sz="4400" dirty="0" err="1">
                <a:solidFill>
                  <a:schemeClr val="accent1">
                    <a:lumMod val="75000"/>
                  </a:schemeClr>
                </a:solidFill>
                <a:latin typeface="#9Slide05 Lobster" panose="02000506000000020003" pitchFamily="2" charset="-93"/>
              </a:rPr>
              <a:t>câu</a:t>
            </a:r>
            <a:endParaRPr lang="vi-VN" sz="4400" dirty="0">
              <a:solidFill>
                <a:schemeClr val="accent1">
                  <a:lumMod val="75000"/>
                </a:schemeClr>
              </a:solidFill>
              <a:latin typeface="#9Slide05 Lobster" panose="02000506000000020003" pitchFamily="2" charset="-93"/>
            </a:endParaRPr>
          </a:p>
        </p:txBody>
      </p:sp>
      <p:sp>
        <p:nvSpPr>
          <p:cNvPr id="8" name="TextBox 7">
            <a:extLst>
              <a:ext uri="{FF2B5EF4-FFF2-40B4-BE49-F238E27FC236}">
                <a16:creationId xmlns:a16="http://schemas.microsoft.com/office/drawing/2014/main" id="{6EF0A786-5722-2ED3-93F0-3FB16F8A1B14}"/>
              </a:ext>
            </a:extLst>
          </p:cNvPr>
          <p:cNvSpPr txBox="1"/>
          <p:nvPr/>
        </p:nvSpPr>
        <p:spPr>
          <a:xfrm>
            <a:off x="4416260" y="1919236"/>
            <a:ext cx="4687502" cy="2554545"/>
          </a:xfrm>
          <a:prstGeom prst="rect">
            <a:avLst/>
          </a:prstGeom>
          <a:noFill/>
        </p:spPr>
        <p:txBody>
          <a:bodyPr wrap="none" rtlCol="0">
            <a:spAutoFit/>
          </a:bodyPr>
          <a:lstStyle/>
          <a:p>
            <a:pPr algn="ctr"/>
            <a:r>
              <a:rPr lang="en-GB" sz="8000" dirty="0">
                <a:ln w="317500">
                  <a:solidFill>
                    <a:schemeClr val="accent1"/>
                  </a:solidFill>
                </a:ln>
                <a:effectLst>
                  <a:outerShdw dist="127000" dir="2700000" algn="tl" rotWithShape="0">
                    <a:schemeClr val="bg1"/>
                  </a:outerShdw>
                </a:effectLst>
                <a:latin typeface="SVN-Poky's" panose="020B0606040200020203" pitchFamily="34" charset="0"/>
              </a:rPr>
              <a:t>ĐIỆP TỪ</a:t>
            </a:r>
          </a:p>
          <a:p>
            <a:pPr algn="ctr"/>
            <a:r>
              <a:rPr lang="en-GB" sz="8000" dirty="0">
                <a:ln w="317500">
                  <a:solidFill>
                    <a:schemeClr val="accent1"/>
                  </a:solidFill>
                </a:ln>
                <a:effectLst>
                  <a:outerShdw dist="127000" dir="2700000" algn="tl" rotWithShape="0">
                    <a:schemeClr val="bg1"/>
                  </a:outerShdw>
                </a:effectLst>
                <a:latin typeface="SVN-Poky's" panose="020B0606040200020203" pitchFamily="34" charset="0"/>
              </a:rPr>
              <a:t>ĐIỆP NGỮ</a:t>
            </a:r>
            <a:endParaRPr lang="vi-VN" sz="8000" dirty="0">
              <a:ln w="317500">
                <a:solidFill>
                  <a:schemeClr val="accent1"/>
                </a:solidFill>
              </a:ln>
              <a:effectLst>
                <a:outerShdw dist="127000" dir="2700000" algn="tl" rotWithShape="0">
                  <a:schemeClr val="bg1"/>
                </a:outerShdw>
              </a:effectLst>
            </a:endParaRPr>
          </a:p>
        </p:txBody>
      </p:sp>
      <p:sp>
        <p:nvSpPr>
          <p:cNvPr id="9" name="TextBox 8">
            <a:extLst>
              <a:ext uri="{FF2B5EF4-FFF2-40B4-BE49-F238E27FC236}">
                <a16:creationId xmlns:a16="http://schemas.microsoft.com/office/drawing/2014/main" id="{666D82AD-2C9C-CF2D-8919-5FE636E2AE14}"/>
              </a:ext>
            </a:extLst>
          </p:cNvPr>
          <p:cNvSpPr txBox="1"/>
          <p:nvPr/>
        </p:nvSpPr>
        <p:spPr>
          <a:xfrm>
            <a:off x="4512440" y="1919235"/>
            <a:ext cx="4495141" cy="2554545"/>
          </a:xfrm>
          <a:prstGeom prst="rect">
            <a:avLst/>
          </a:prstGeom>
          <a:noFill/>
        </p:spPr>
        <p:txBody>
          <a:bodyPr wrap="none" rtlCol="0">
            <a:spAutoFit/>
          </a:bodyPr>
          <a:lstStyle/>
          <a:p>
            <a:pPr algn="ctr"/>
            <a:r>
              <a:rPr lang="en-GB" sz="8000" dirty="0">
                <a:solidFill>
                  <a:schemeClr val="bg1"/>
                </a:solidFill>
                <a:latin typeface="SVN-Poky's" panose="020B0606040200020203" pitchFamily="34" charset="0"/>
              </a:rPr>
              <a:t>ĐIỆP TỪ</a:t>
            </a:r>
          </a:p>
          <a:p>
            <a:pPr algn="ctr"/>
            <a:r>
              <a:rPr lang="en-GB" sz="8000" dirty="0">
                <a:solidFill>
                  <a:schemeClr val="bg1"/>
                </a:solidFill>
                <a:latin typeface="SVN-Poky's" panose="020B0606040200020203" pitchFamily="34" charset="0"/>
              </a:rPr>
              <a:t>ĐIỆP NGỮ</a:t>
            </a:r>
            <a:endParaRPr lang="vi-VN" sz="8000" dirty="0">
              <a:solidFill>
                <a:schemeClr val="bg1"/>
              </a:solidFill>
            </a:endParaRPr>
          </a:p>
        </p:txBody>
      </p:sp>
    </p:spTree>
    <p:extLst>
      <p:ext uri="{BB962C8B-B14F-4D97-AF65-F5344CB8AC3E}">
        <p14:creationId xmlns:p14="http://schemas.microsoft.com/office/powerpoint/2010/main" val="2081913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palm trees and a sandy island&#10;&#10;AI-generated content may be incorrect.">
            <a:extLst>
              <a:ext uri="{FF2B5EF4-FFF2-40B4-BE49-F238E27FC236}">
                <a16:creationId xmlns:a16="http://schemas.microsoft.com/office/drawing/2014/main" id="{590E8DE6-A00C-73AD-6897-ADA4A876E8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F04485F-DFD8-BB73-CB1D-8E5D897A6482}"/>
              </a:ext>
            </a:extLst>
          </p:cNvPr>
          <p:cNvPicPr>
            <a:picLocks noChangeAspect="1"/>
          </p:cNvPicPr>
          <p:nvPr/>
        </p:nvPicPr>
        <p:blipFill>
          <a:blip r:embed="rId3"/>
          <a:stretch>
            <a:fillRect/>
          </a:stretch>
        </p:blipFill>
        <p:spPr>
          <a:xfrm>
            <a:off x="2689844" y="1492321"/>
            <a:ext cx="6669602" cy="4371211"/>
          </a:xfrm>
          <a:prstGeom prst="rect">
            <a:avLst/>
          </a:prstGeom>
        </p:spPr>
      </p:pic>
    </p:spTree>
    <p:extLst>
      <p:ext uri="{BB962C8B-B14F-4D97-AF65-F5344CB8AC3E}">
        <p14:creationId xmlns:p14="http://schemas.microsoft.com/office/powerpoint/2010/main" val="1704764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33FA-8E52-8DA5-4C68-EE020F2225C4}"/>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AABA6E08-9374-EF2E-0AA0-216C8CF83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53CFF79C-6A1C-CEDC-3254-8C3238C28422}"/>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1F15AD45-5751-8FAD-48C3-CEE37B667336}"/>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2126F924-3334-56BC-4214-3C3E8EA5C858}"/>
              </a:ext>
            </a:extLst>
          </p:cNvPr>
          <p:cNvSpPr txBox="1"/>
          <p:nvPr/>
        </p:nvSpPr>
        <p:spPr>
          <a:xfrm>
            <a:off x="742219" y="72517"/>
            <a:ext cx="2337499" cy="646331"/>
          </a:xfrm>
          <a:prstGeom prst="rect">
            <a:avLst/>
          </a:prstGeom>
          <a:noFill/>
        </p:spPr>
        <p:txBody>
          <a:bodyPr wrap="none" rtlCol="0">
            <a:spAutoFit/>
          </a:bodyPr>
          <a:lstStyle/>
          <a:p>
            <a:r>
              <a:rPr lang="en-GB" sz="3600" b="1" dirty="0" err="1">
                <a:solidFill>
                  <a:srgbClr val="C00000"/>
                </a:solidFill>
              </a:rPr>
              <a:t>Nhận</a:t>
            </a:r>
            <a:r>
              <a:rPr lang="en-GB" sz="3600" b="1" dirty="0">
                <a:solidFill>
                  <a:srgbClr val="C00000"/>
                </a:solidFill>
              </a:rPr>
              <a:t> </a:t>
            </a:r>
            <a:r>
              <a:rPr lang="en-GB" sz="3600" b="1" dirty="0" err="1">
                <a:solidFill>
                  <a:srgbClr val="C00000"/>
                </a:solidFill>
              </a:rPr>
              <a:t>xét</a:t>
            </a:r>
            <a:endParaRPr lang="vi-VN" sz="3600" b="1" dirty="0">
              <a:solidFill>
                <a:srgbClr val="C00000"/>
              </a:solidFill>
            </a:endParaRPr>
          </a:p>
        </p:txBody>
      </p:sp>
      <p:sp>
        <p:nvSpPr>
          <p:cNvPr id="9" name="TextBox 8">
            <a:extLst>
              <a:ext uri="{FF2B5EF4-FFF2-40B4-BE49-F238E27FC236}">
                <a16:creationId xmlns:a16="http://schemas.microsoft.com/office/drawing/2014/main" id="{40C42427-0661-0D5A-084E-E8858BADD4B6}"/>
              </a:ext>
            </a:extLst>
          </p:cNvPr>
          <p:cNvSpPr txBox="1"/>
          <p:nvPr/>
        </p:nvSpPr>
        <p:spPr>
          <a:xfrm>
            <a:off x="934974" y="916528"/>
            <a:ext cx="11138154" cy="523220"/>
          </a:xfrm>
          <a:prstGeom prst="rect">
            <a:avLst/>
          </a:prstGeom>
          <a:noFill/>
        </p:spPr>
        <p:txBody>
          <a:bodyPr wrap="square">
            <a:spAutoFit/>
          </a:bodyPr>
          <a:lstStyle/>
          <a:p>
            <a:r>
              <a:rPr lang="vi-VN" sz="2800" b="1" dirty="0"/>
              <a:t>Tìm những từ ngữ được lặp lại trong bài thơ dưới đây</a:t>
            </a:r>
          </a:p>
        </p:txBody>
      </p:sp>
      <p:pic>
        <p:nvPicPr>
          <p:cNvPr id="11" name="Content Placeholder 10" descr="A cartoon of a house with a red roof&#10;&#10;AI-generated content may be incorrect.">
            <a:extLst>
              <a:ext uri="{FF2B5EF4-FFF2-40B4-BE49-F238E27FC236}">
                <a16:creationId xmlns:a16="http://schemas.microsoft.com/office/drawing/2014/main" id="{9744C700-8B5B-085D-1AA0-1E651930996B}"/>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8676" t="31222" r="959" b="2167"/>
          <a:stretch/>
        </p:blipFill>
        <p:spPr>
          <a:xfrm>
            <a:off x="1078992" y="1801242"/>
            <a:ext cx="10034016" cy="4488490"/>
          </a:xfrm>
        </p:spPr>
      </p:pic>
    </p:spTree>
    <p:extLst>
      <p:ext uri="{BB962C8B-B14F-4D97-AF65-F5344CB8AC3E}">
        <p14:creationId xmlns:p14="http://schemas.microsoft.com/office/powerpoint/2010/main" val="2840926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617D-4D10-A25E-24EB-6E74D677A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66385-7241-1EF7-F638-801CF398ABF8}"/>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325F4739-67C2-CE25-30D7-8648D6B62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BC2F165-09D7-763A-D986-7D0A0C9A9862}"/>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F700CE16-BB25-370C-7B69-94A75E4B5E67}"/>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829FE4A3-750A-5533-FD82-59DF2E226537}"/>
              </a:ext>
            </a:extLst>
          </p:cNvPr>
          <p:cNvSpPr txBox="1"/>
          <p:nvPr/>
        </p:nvSpPr>
        <p:spPr>
          <a:xfrm>
            <a:off x="742219" y="72517"/>
            <a:ext cx="2337499" cy="646331"/>
          </a:xfrm>
          <a:prstGeom prst="rect">
            <a:avLst/>
          </a:prstGeom>
          <a:noFill/>
        </p:spPr>
        <p:txBody>
          <a:bodyPr wrap="none" rtlCol="0">
            <a:spAutoFit/>
          </a:bodyPr>
          <a:lstStyle/>
          <a:p>
            <a:r>
              <a:rPr lang="en-GB" sz="3600" b="1" dirty="0" err="1">
                <a:solidFill>
                  <a:srgbClr val="C00000"/>
                </a:solidFill>
              </a:rPr>
              <a:t>Nhận</a:t>
            </a:r>
            <a:r>
              <a:rPr lang="en-GB" sz="3600" b="1" dirty="0">
                <a:solidFill>
                  <a:srgbClr val="C00000"/>
                </a:solidFill>
              </a:rPr>
              <a:t> </a:t>
            </a:r>
            <a:r>
              <a:rPr lang="en-GB" sz="3600" b="1" dirty="0" err="1">
                <a:solidFill>
                  <a:srgbClr val="C00000"/>
                </a:solidFill>
              </a:rPr>
              <a:t>xét</a:t>
            </a:r>
            <a:endParaRPr lang="vi-VN" sz="3600" b="1" dirty="0">
              <a:solidFill>
                <a:srgbClr val="C00000"/>
              </a:solidFill>
            </a:endParaRPr>
          </a:p>
        </p:txBody>
      </p:sp>
      <p:sp>
        <p:nvSpPr>
          <p:cNvPr id="9" name="TextBox 8">
            <a:extLst>
              <a:ext uri="{FF2B5EF4-FFF2-40B4-BE49-F238E27FC236}">
                <a16:creationId xmlns:a16="http://schemas.microsoft.com/office/drawing/2014/main" id="{2BB3EA81-6C8A-CBCA-289A-D841CFC0A277}"/>
              </a:ext>
            </a:extLst>
          </p:cNvPr>
          <p:cNvSpPr txBox="1"/>
          <p:nvPr/>
        </p:nvSpPr>
        <p:spPr>
          <a:xfrm>
            <a:off x="934974" y="916528"/>
            <a:ext cx="11138154" cy="523220"/>
          </a:xfrm>
          <a:prstGeom prst="rect">
            <a:avLst/>
          </a:prstGeom>
          <a:noFill/>
        </p:spPr>
        <p:txBody>
          <a:bodyPr wrap="square">
            <a:spAutoFit/>
          </a:bodyPr>
          <a:lstStyle/>
          <a:p>
            <a:r>
              <a:rPr lang="vi-VN" sz="2800" b="1" dirty="0"/>
              <a:t>Tìm những từ ngữ được lặp lại trong bài thơ dưới đây</a:t>
            </a:r>
          </a:p>
        </p:txBody>
      </p:sp>
      <p:pic>
        <p:nvPicPr>
          <p:cNvPr id="11" name="Content Placeholder 10" descr="A cartoon of a house with a red roof&#10;&#10;AI-generated content may be incorrect.">
            <a:extLst>
              <a:ext uri="{FF2B5EF4-FFF2-40B4-BE49-F238E27FC236}">
                <a16:creationId xmlns:a16="http://schemas.microsoft.com/office/drawing/2014/main" id="{D616161B-1FE4-25CF-7108-BA817DE96C5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8676" t="31222" r="959" b="2167"/>
          <a:stretch/>
        </p:blipFill>
        <p:spPr>
          <a:xfrm>
            <a:off x="1078992" y="1801242"/>
            <a:ext cx="10034016" cy="4488490"/>
          </a:xfrm>
        </p:spPr>
      </p:pic>
      <p:cxnSp>
        <p:nvCxnSpPr>
          <p:cNvPr id="12" name="Straight Connector 11">
            <a:extLst>
              <a:ext uri="{FF2B5EF4-FFF2-40B4-BE49-F238E27FC236}">
                <a16:creationId xmlns:a16="http://schemas.microsoft.com/office/drawing/2014/main" id="{41CF7B7E-CF41-E2D8-0071-40BE0B775F55}"/>
              </a:ext>
            </a:extLst>
          </p:cNvPr>
          <p:cNvCxnSpPr>
            <a:cxnSpLocks/>
          </p:cNvCxnSpPr>
          <p:nvPr/>
        </p:nvCxnSpPr>
        <p:spPr>
          <a:xfrm>
            <a:off x="1399032" y="2203704"/>
            <a:ext cx="85039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6DE5CC8-9F0C-E2A5-6064-4C0B6B68CC89}"/>
              </a:ext>
            </a:extLst>
          </p:cNvPr>
          <p:cNvCxnSpPr>
            <a:cxnSpLocks/>
          </p:cNvCxnSpPr>
          <p:nvPr/>
        </p:nvCxnSpPr>
        <p:spPr>
          <a:xfrm>
            <a:off x="1399032" y="3968496"/>
            <a:ext cx="85039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E8C4E7-0A14-44D5-34C3-2FBCE5870845}"/>
              </a:ext>
            </a:extLst>
          </p:cNvPr>
          <p:cNvCxnSpPr>
            <a:cxnSpLocks/>
          </p:cNvCxnSpPr>
          <p:nvPr/>
        </p:nvCxnSpPr>
        <p:spPr>
          <a:xfrm>
            <a:off x="4178808" y="3968496"/>
            <a:ext cx="85039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646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9A69-86E5-DCF9-2185-DC803AC08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DD14B-9E2C-10D0-CF49-B16D2788E0A7}"/>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6DF47803-68B7-0136-D23D-881ED717A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0236ADB2-C78A-9EBC-F1C8-F5287FAC4512}"/>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1EF988A0-D5BC-BE84-B8FF-3D66DA02DF65}"/>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9EBA9FDF-20BE-7813-42E0-ACF3AA3FF2C1}"/>
              </a:ext>
            </a:extLst>
          </p:cNvPr>
          <p:cNvSpPr txBox="1"/>
          <p:nvPr/>
        </p:nvSpPr>
        <p:spPr>
          <a:xfrm>
            <a:off x="742219" y="72517"/>
            <a:ext cx="2337499" cy="646331"/>
          </a:xfrm>
          <a:prstGeom prst="rect">
            <a:avLst/>
          </a:prstGeom>
          <a:noFill/>
        </p:spPr>
        <p:txBody>
          <a:bodyPr wrap="none" rtlCol="0">
            <a:spAutoFit/>
          </a:bodyPr>
          <a:lstStyle/>
          <a:p>
            <a:r>
              <a:rPr lang="en-GB" sz="3600" b="1" dirty="0" err="1">
                <a:solidFill>
                  <a:srgbClr val="C00000"/>
                </a:solidFill>
              </a:rPr>
              <a:t>Nhận</a:t>
            </a:r>
            <a:r>
              <a:rPr lang="en-GB" sz="3600" b="1" dirty="0">
                <a:solidFill>
                  <a:srgbClr val="C00000"/>
                </a:solidFill>
              </a:rPr>
              <a:t> </a:t>
            </a:r>
            <a:r>
              <a:rPr lang="en-GB" sz="3600" b="1" dirty="0" err="1">
                <a:solidFill>
                  <a:srgbClr val="C00000"/>
                </a:solidFill>
              </a:rPr>
              <a:t>xét</a:t>
            </a:r>
            <a:endParaRPr lang="vi-VN" sz="3600" b="1" dirty="0">
              <a:solidFill>
                <a:srgbClr val="C00000"/>
              </a:solidFill>
            </a:endParaRPr>
          </a:p>
        </p:txBody>
      </p:sp>
      <p:sp>
        <p:nvSpPr>
          <p:cNvPr id="9" name="TextBox 8">
            <a:extLst>
              <a:ext uri="{FF2B5EF4-FFF2-40B4-BE49-F238E27FC236}">
                <a16:creationId xmlns:a16="http://schemas.microsoft.com/office/drawing/2014/main" id="{C8D9F1E0-D437-9EC4-1A94-49D5CAA7C565}"/>
              </a:ext>
            </a:extLst>
          </p:cNvPr>
          <p:cNvSpPr txBox="1"/>
          <p:nvPr/>
        </p:nvSpPr>
        <p:spPr>
          <a:xfrm>
            <a:off x="1178814" y="1072992"/>
            <a:ext cx="11138154" cy="584775"/>
          </a:xfrm>
          <a:prstGeom prst="rect">
            <a:avLst/>
          </a:prstGeom>
          <a:noFill/>
        </p:spPr>
        <p:txBody>
          <a:bodyPr wrap="square">
            <a:spAutoFit/>
          </a:bodyPr>
          <a:lstStyle/>
          <a:p>
            <a:r>
              <a:rPr lang="vi-VN" sz="3200" b="1" dirty="0"/>
              <a:t>Việc lặp lại các từ ngữ như trên có tác dụng gì?</a:t>
            </a:r>
          </a:p>
        </p:txBody>
      </p:sp>
      <p:sp>
        <p:nvSpPr>
          <p:cNvPr id="10" name="Freeform 12">
            <a:extLst>
              <a:ext uri="{FF2B5EF4-FFF2-40B4-BE49-F238E27FC236}">
                <a16:creationId xmlns:a16="http://schemas.microsoft.com/office/drawing/2014/main" id="{3BE5EF46-1D3E-C190-6BD7-CBB86A311FF5}"/>
              </a:ext>
            </a:extLst>
          </p:cNvPr>
          <p:cNvSpPr/>
          <p:nvPr/>
        </p:nvSpPr>
        <p:spPr>
          <a:xfrm>
            <a:off x="8467344" y="2398555"/>
            <a:ext cx="2723715" cy="5266944"/>
          </a:xfrm>
          <a:custGeom>
            <a:avLst/>
            <a:gdLst/>
            <a:ahLst/>
            <a:cxnLst/>
            <a:rect l="l" t="t" r="r" b="b"/>
            <a:pathLst>
              <a:path w="1822198" h="3608312">
                <a:moveTo>
                  <a:pt x="0" y="0"/>
                </a:moveTo>
                <a:lnTo>
                  <a:pt x="1822198" y="0"/>
                </a:lnTo>
                <a:lnTo>
                  <a:pt x="1822198" y="3608312"/>
                </a:lnTo>
                <a:lnTo>
                  <a:pt x="0" y="3608312"/>
                </a:lnTo>
                <a:lnTo>
                  <a:pt x="0" y="0"/>
                </a:lnTo>
                <a:close/>
              </a:path>
            </a:pathLst>
          </a:custGeom>
          <a:blipFill>
            <a:blip r:embed="rId5"/>
            <a:stretch>
              <a:fillRect/>
            </a:stretch>
          </a:blipFill>
        </p:spPr>
        <p:txBody>
          <a:bodyPr/>
          <a:lstStyle/>
          <a:p>
            <a:pPr>
              <a:defRPr/>
            </a:pPr>
            <a:endParaRPr lang="vi-VN">
              <a:solidFill>
                <a:prstClr val="black"/>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35B69A95-B358-E76F-706E-BB2F37648F10}"/>
              </a:ext>
            </a:extLst>
          </p:cNvPr>
          <p:cNvSpPr/>
          <p:nvPr/>
        </p:nvSpPr>
        <p:spPr>
          <a:xfrm>
            <a:off x="2267712" y="2542032"/>
            <a:ext cx="5879592" cy="3242976"/>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C00000"/>
                </a:solidFill>
              </a:rPr>
              <a:t>Việc lặp lại các từ ngữ đó có tác dụng làm nổi bật lên tình cảm của em bé đối với thiên nhiên xung quanh</a:t>
            </a:r>
          </a:p>
        </p:txBody>
      </p:sp>
    </p:spTree>
    <p:extLst>
      <p:ext uri="{BB962C8B-B14F-4D97-AF65-F5344CB8AC3E}">
        <p14:creationId xmlns:p14="http://schemas.microsoft.com/office/powerpoint/2010/main" val="1953771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A57E-6665-D9F5-A67C-D78B488AF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BB8C4-C309-F93C-57F5-E5540C1F6648}"/>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B3D1A152-42D9-02A6-C32A-44914D241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12E480CA-9B27-0ADB-1CEF-12889D646D3D}"/>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B12D5BC5-CFB3-CDAB-5FD5-E62C706C2C4B}"/>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BB73336F-FF77-62CA-98E9-47555FFDCB7A}"/>
              </a:ext>
            </a:extLst>
          </p:cNvPr>
          <p:cNvSpPr txBox="1"/>
          <p:nvPr/>
        </p:nvSpPr>
        <p:spPr>
          <a:xfrm>
            <a:off x="742219" y="72517"/>
            <a:ext cx="1983235" cy="646331"/>
          </a:xfrm>
          <a:prstGeom prst="rect">
            <a:avLst/>
          </a:prstGeom>
          <a:noFill/>
        </p:spPr>
        <p:txBody>
          <a:bodyPr wrap="none" rtlCol="0">
            <a:spAutoFit/>
          </a:bodyPr>
          <a:lstStyle/>
          <a:p>
            <a:r>
              <a:rPr lang="en-GB" sz="3600" b="1" dirty="0" err="1">
                <a:solidFill>
                  <a:srgbClr val="C00000"/>
                </a:solidFill>
              </a:rPr>
              <a:t>Bài</a:t>
            </a:r>
            <a:r>
              <a:rPr lang="en-GB" sz="3600" b="1" dirty="0">
                <a:solidFill>
                  <a:srgbClr val="C00000"/>
                </a:solidFill>
              </a:rPr>
              <a:t> </a:t>
            </a:r>
            <a:r>
              <a:rPr lang="en-GB" sz="3600" b="1" dirty="0" err="1">
                <a:solidFill>
                  <a:srgbClr val="C00000"/>
                </a:solidFill>
              </a:rPr>
              <a:t>học</a:t>
            </a:r>
            <a:endParaRPr lang="vi-VN" sz="3600" b="1" dirty="0">
              <a:solidFill>
                <a:srgbClr val="C00000"/>
              </a:solidFill>
            </a:endParaRPr>
          </a:p>
        </p:txBody>
      </p:sp>
      <p:sp>
        <p:nvSpPr>
          <p:cNvPr id="9" name="TextBox 8">
            <a:extLst>
              <a:ext uri="{FF2B5EF4-FFF2-40B4-BE49-F238E27FC236}">
                <a16:creationId xmlns:a16="http://schemas.microsoft.com/office/drawing/2014/main" id="{F758045A-0477-1C2A-4406-B8DA07FC2DFF}"/>
              </a:ext>
            </a:extLst>
          </p:cNvPr>
          <p:cNvSpPr txBox="1"/>
          <p:nvPr/>
        </p:nvSpPr>
        <p:spPr>
          <a:xfrm>
            <a:off x="742219" y="1301592"/>
            <a:ext cx="7846314" cy="3046988"/>
          </a:xfrm>
          <a:prstGeom prst="rect">
            <a:avLst/>
          </a:prstGeom>
          <a:noFill/>
        </p:spPr>
        <p:txBody>
          <a:bodyPr wrap="square">
            <a:spAutoFit/>
          </a:bodyPr>
          <a:lstStyle/>
          <a:p>
            <a:r>
              <a:rPr lang="vi-VN" sz="3200" b="1" dirty="0"/>
              <a:t>Biện pháp điệp từ, điệp ngữ </a:t>
            </a:r>
            <a:r>
              <a:rPr lang="vi-VN" sz="3200" dirty="0"/>
              <a:t>là cách người nói hoặc người viết lặp lại một hoặc một số từ ngữ nhằm làm nổi bật một nội dung trong bài nói hoặc bài viết. Từ ngữ lặp lại được gọi là điệp từ, điệp ngữ.</a:t>
            </a:r>
          </a:p>
        </p:txBody>
      </p:sp>
      <p:sp>
        <p:nvSpPr>
          <p:cNvPr id="10" name="Freeform 12">
            <a:extLst>
              <a:ext uri="{FF2B5EF4-FFF2-40B4-BE49-F238E27FC236}">
                <a16:creationId xmlns:a16="http://schemas.microsoft.com/office/drawing/2014/main" id="{6101B870-5841-08FF-75B6-51A2E635C417}"/>
              </a:ext>
            </a:extLst>
          </p:cNvPr>
          <p:cNvSpPr/>
          <p:nvPr/>
        </p:nvSpPr>
        <p:spPr>
          <a:xfrm>
            <a:off x="8467344" y="2398555"/>
            <a:ext cx="2723715" cy="5266944"/>
          </a:xfrm>
          <a:custGeom>
            <a:avLst/>
            <a:gdLst/>
            <a:ahLst/>
            <a:cxnLst/>
            <a:rect l="l" t="t" r="r" b="b"/>
            <a:pathLst>
              <a:path w="1822198" h="3608312">
                <a:moveTo>
                  <a:pt x="0" y="0"/>
                </a:moveTo>
                <a:lnTo>
                  <a:pt x="1822198" y="0"/>
                </a:lnTo>
                <a:lnTo>
                  <a:pt x="1822198" y="3608312"/>
                </a:lnTo>
                <a:lnTo>
                  <a:pt x="0" y="3608312"/>
                </a:lnTo>
                <a:lnTo>
                  <a:pt x="0" y="0"/>
                </a:lnTo>
                <a:close/>
              </a:path>
            </a:pathLst>
          </a:custGeom>
          <a:blipFill>
            <a:blip r:embed="rId5"/>
            <a:stretch>
              <a:fillRect/>
            </a:stretch>
          </a:blipFill>
        </p:spPr>
        <p:txBody>
          <a:bodyPr/>
          <a:lstStyle/>
          <a:p>
            <a:pPr>
              <a:defRPr/>
            </a:pPr>
            <a:endParaRPr lang="vi-VN">
              <a:solidFill>
                <a:prstClr val="black"/>
              </a:solidFill>
              <a:latin typeface="Arial" panose="020B0604020202020204" pitchFamily="34" charset="0"/>
            </a:endParaRPr>
          </a:p>
        </p:txBody>
      </p:sp>
    </p:spTree>
    <p:extLst>
      <p:ext uri="{BB962C8B-B14F-4D97-AF65-F5344CB8AC3E}">
        <p14:creationId xmlns:p14="http://schemas.microsoft.com/office/powerpoint/2010/main" val="2397201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94FE13-E4EE-E000-32E1-E64F80AD3D9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D805188-70D0-4DFA-4F07-1A6C9E49E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5" name="Content Placeholder 4" descr="A beach with palm trees and a sandy island&#10;&#10;AI-generated content may be incorrect.">
            <a:extLst>
              <a:ext uri="{FF2B5EF4-FFF2-40B4-BE49-F238E27FC236}">
                <a16:creationId xmlns:a16="http://schemas.microsoft.com/office/drawing/2014/main" id="{DB66E0AE-2F8A-8B85-C949-FE2F7084676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5D58BE0-AF5E-2BCE-D69F-705EABECACAC}"/>
              </a:ext>
            </a:extLst>
          </p:cNvPr>
          <p:cNvPicPr>
            <a:picLocks noChangeAspect="1"/>
          </p:cNvPicPr>
          <p:nvPr/>
        </p:nvPicPr>
        <p:blipFill>
          <a:blip r:embed="rId3"/>
          <a:stretch>
            <a:fillRect/>
          </a:stretch>
        </p:blipFill>
        <p:spPr>
          <a:xfrm>
            <a:off x="2209826" y="1069286"/>
            <a:ext cx="7069589" cy="4719428"/>
          </a:xfrm>
          <a:prstGeom prst="rect">
            <a:avLst/>
          </a:prstGeom>
        </p:spPr>
      </p:pic>
    </p:spTree>
    <p:extLst>
      <p:ext uri="{BB962C8B-B14F-4D97-AF65-F5344CB8AC3E}">
        <p14:creationId xmlns:p14="http://schemas.microsoft.com/office/powerpoint/2010/main" val="13868234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7141-27DC-22F4-187A-BBC7E5A36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E6449-32C9-5086-75DF-D1860B946CB3}"/>
              </a:ext>
            </a:extLst>
          </p:cNvPr>
          <p:cNvSpPr>
            <a:spLocks noGrp="1"/>
          </p:cNvSpPr>
          <p:nvPr>
            <p:ph type="title"/>
          </p:nvPr>
        </p:nvSpPr>
        <p:spPr/>
        <p:txBody>
          <a:bodyPr/>
          <a:lstStyle/>
          <a:p>
            <a:endParaRPr lang="vi-VN"/>
          </a:p>
        </p:txBody>
      </p:sp>
      <p:pic>
        <p:nvPicPr>
          <p:cNvPr id="4" name="Picture 3" descr="A cartoon of a sailboat in the ocean&#10;&#10;AI-generated content may be incorrect.">
            <a:extLst>
              <a:ext uri="{FF2B5EF4-FFF2-40B4-BE49-F238E27FC236}">
                <a16:creationId xmlns:a16="http://schemas.microsoft.com/office/drawing/2014/main" id="{708BA1E8-4106-CCEF-C392-A6864B2B8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BC03685-0EC8-DF9B-3664-495329877E6B}"/>
              </a:ext>
            </a:extLst>
          </p:cNvPr>
          <p:cNvSpPr/>
          <p:nvPr/>
        </p:nvSpPr>
        <p:spPr>
          <a:xfrm>
            <a:off x="457200" y="292608"/>
            <a:ext cx="11484864" cy="6272784"/>
          </a:xfrm>
          <a:custGeom>
            <a:avLst/>
            <a:gdLst>
              <a:gd name="connsiteX0" fmla="*/ 0 w 11484864"/>
              <a:gd name="connsiteY0" fmla="*/ 1045485 h 6272784"/>
              <a:gd name="connsiteX1" fmla="*/ 1045485 w 11484864"/>
              <a:gd name="connsiteY1" fmla="*/ 0 h 6272784"/>
              <a:gd name="connsiteX2" fmla="*/ 10439379 w 11484864"/>
              <a:gd name="connsiteY2" fmla="*/ 0 h 6272784"/>
              <a:gd name="connsiteX3" fmla="*/ 11484864 w 11484864"/>
              <a:gd name="connsiteY3" fmla="*/ 1045485 h 6272784"/>
              <a:gd name="connsiteX4" fmla="*/ 11484864 w 11484864"/>
              <a:gd name="connsiteY4" fmla="*/ 5227299 h 6272784"/>
              <a:gd name="connsiteX5" fmla="*/ 10439379 w 11484864"/>
              <a:gd name="connsiteY5" fmla="*/ 6272784 h 6272784"/>
              <a:gd name="connsiteX6" fmla="*/ 1045485 w 11484864"/>
              <a:gd name="connsiteY6" fmla="*/ 6272784 h 6272784"/>
              <a:gd name="connsiteX7" fmla="*/ 0 w 11484864"/>
              <a:gd name="connsiteY7" fmla="*/ 5227299 h 6272784"/>
              <a:gd name="connsiteX8" fmla="*/ 0 w 11484864"/>
              <a:gd name="connsiteY8" fmla="*/ 1045485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4864" h="6272784" fill="none" extrusionOk="0">
                <a:moveTo>
                  <a:pt x="0" y="1045485"/>
                </a:moveTo>
                <a:cubicBezTo>
                  <a:pt x="3471" y="562028"/>
                  <a:pt x="526655" y="98307"/>
                  <a:pt x="1045485" y="0"/>
                </a:cubicBezTo>
                <a:cubicBezTo>
                  <a:pt x="4110857" y="72427"/>
                  <a:pt x="9325177" y="61419"/>
                  <a:pt x="10439379" y="0"/>
                </a:cubicBezTo>
                <a:cubicBezTo>
                  <a:pt x="11002440" y="-98738"/>
                  <a:pt x="11456972" y="459643"/>
                  <a:pt x="11484864" y="1045485"/>
                </a:cubicBezTo>
                <a:cubicBezTo>
                  <a:pt x="11585740" y="1667024"/>
                  <a:pt x="11377551" y="3841342"/>
                  <a:pt x="11484864" y="5227299"/>
                </a:cubicBezTo>
                <a:cubicBezTo>
                  <a:pt x="11502092" y="5717269"/>
                  <a:pt x="10961690" y="6211023"/>
                  <a:pt x="10439379" y="6272784"/>
                </a:cubicBezTo>
                <a:cubicBezTo>
                  <a:pt x="8303075" y="6302611"/>
                  <a:pt x="4159898" y="6193478"/>
                  <a:pt x="1045485" y="6272784"/>
                </a:cubicBezTo>
                <a:cubicBezTo>
                  <a:pt x="497570" y="6269450"/>
                  <a:pt x="-90837" y="5822666"/>
                  <a:pt x="0" y="5227299"/>
                </a:cubicBezTo>
                <a:cubicBezTo>
                  <a:pt x="50037" y="4226431"/>
                  <a:pt x="770" y="1894770"/>
                  <a:pt x="0" y="1045485"/>
                </a:cubicBezTo>
                <a:close/>
              </a:path>
              <a:path w="11484864" h="6272784" stroke="0" extrusionOk="0">
                <a:moveTo>
                  <a:pt x="0" y="1045485"/>
                </a:moveTo>
                <a:cubicBezTo>
                  <a:pt x="37080" y="478187"/>
                  <a:pt x="515839" y="99505"/>
                  <a:pt x="1045485" y="0"/>
                </a:cubicBezTo>
                <a:cubicBezTo>
                  <a:pt x="3898562" y="123000"/>
                  <a:pt x="7172104" y="-96860"/>
                  <a:pt x="10439379" y="0"/>
                </a:cubicBezTo>
                <a:cubicBezTo>
                  <a:pt x="10952806" y="-48761"/>
                  <a:pt x="11489669" y="458392"/>
                  <a:pt x="11484864" y="1045485"/>
                </a:cubicBezTo>
                <a:cubicBezTo>
                  <a:pt x="11488037" y="1766257"/>
                  <a:pt x="11579131" y="3694832"/>
                  <a:pt x="11484864" y="5227299"/>
                </a:cubicBezTo>
                <a:cubicBezTo>
                  <a:pt x="11385643" y="5840650"/>
                  <a:pt x="10953695" y="6262459"/>
                  <a:pt x="10439379" y="6272784"/>
                </a:cubicBezTo>
                <a:cubicBezTo>
                  <a:pt x="8245868" y="6112077"/>
                  <a:pt x="4061968" y="6312451"/>
                  <a:pt x="1045485" y="6272784"/>
                </a:cubicBezTo>
                <a:cubicBezTo>
                  <a:pt x="432358" y="6265569"/>
                  <a:pt x="-44679" y="5784463"/>
                  <a:pt x="0" y="5227299"/>
                </a:cubicBezTo>
                <a:cubicBezTo>
                  <a:pt x="32216" y="3575790"/>
                  <a:pt x="57206" y="2959894"/>
                  <a:pt x="0" y="1045485"/>
                </a:cubicBezTo>
                <a:close/>
              </a:path>
            </a:pathLst>
          </a:custGeom>
          <a:ln w="38100">
            <a:solidFill>
              <a:schemeClr val="accent1"/>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 name="Freeform 2">
            <a:extLst>
              <a:ext uri="{FF2B5EF4-FFF2-40B4-BE49-F238E27FC236}">
                <a16:creationId xmlns:a16="http://schemas.microsoft.com/office/drawing/2014/main" id="{770A7DB8-C69B-0186-0C28-F3D72531D5E2}"/>
              </a:ext>
            </a:extLst>
          </p:cNvPr>
          <p:cNvSpPr/>
          <p:nvPr/>
        </p:nvSpPr>
        <p:spPr>
          <a:xfrm>
            <a:off x="588264" y="104330"/>
            <a:ext cx="2645410" cy="780384"/>
          </a:xfrm>
          <a:custGeom>
            <a:avLst/>
            <a:gdLst/>
            <a:ahLst/>
            <a:cxnLst/>
            <a:rect l="l" t="t" r="r" b="b"/>
            <a:pathLst>
              <a:path w="3870706" h="1069722">
                <a:moveTo>
                  <a:pt x="0" y="0"/>
                </a:moveTo>
                <a:lnTo>
                  <a:pt x="3870706" y="0"/>
                </a:lnTo>
                <a:lnTo>
                  <a:pt x="3870706" y="1069723"/>
                </a:lnTo>
                <a:lnTo>
                  <a:pt x="0" y="10697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7157B983-6B85-9C0D-535A-F820B46F6592}"/>
              </a:ext>
            </a:extLst>
          </p:cNvPr>
          <p:cNvSpPr txBox="1"/>
          <p:nvPr/>
        </p:nvSpPr>
        <p:spPr>
          <a:xfrm>
            <a:off x="742219" y="72517"/>
            <a:ext cx="1367682" cy="646331"/>
          </a:xfrm>
          <a:prstGeom prst="rect">
            <a:avLst/>
          </a:prstGeom>
          <a:noFill/>
        </p:spPr>
        <p:txBody>
          <a:bodyPr wrap="none" rtlCol="0">
            <a:spAutoFit/>
          </a:bodyPr>
          <a:lstStyle/>
          <a:p>
            <a:r>
              <a:rPr lang="en-GB" sz="3600" b="1" dirty="0" err="1">
                <a:solidFill>
                  <a:srgbClr val="C00000"/>
                </a:solidFill>
              </a:rPr>
              <a:t>Bài</a:t>
            </a:r>
            <a:r>
              <a:rPr lang="en-GB" sz="3600" b="1" dirty="0">
                <a:solidFill>
                  <a:srgbClr val="C00000"/>
                </a:solidFill>
              </a:rPr>
              <a:t> 1</a:t>
            </a:r>
            <a:endParaRPr lang="vi-VN" sz="3600" b="1" dirty="0">
              <a:solidFill>
                <a:srgbClr val="C00000"/>
              </a:solidFill>
            </a:endParaRPr>
          </a:p>
        </p:txBody>
      </p:sp>
      <p:sp>
        <p:nvSpPr>
          <p:cNvPr id="12" name="TextBox 11">
            <a:extLst>
              <a:ext uri="{FF2B5EF4-FFF2-40B4-BE49-F238E27FC236}">
                <a16:creationId xmlns:a16="http://schemas.microsoft.com/office/drawing/2014/main" id="{CE76975C-58B7-9E6C-2C81-BEFBDC72F17B}"/>
              </a:ext>
            </a:extLst>
          </p:cNvPr>
          <p:cNvSpPr txBox="1"/>
          <p:nvPr/>
        </p:nvSpPr>
        <p:spPr>
          <a:xfrm>
            <a:off x="3483610" y="365126"/>
            <a:ext cx="7498334" cy="954107"/>
          </a:xfrm>
          <a:prstGeom prst="rect">
            <a:avLst/>
          </a:prstGeom>
          <a:noFill/>
        </p:spPr>
        <p:txBody>
          <a:bodyPr wrap="square">
            <a:spAutoFit/>
          </a:bodyPr>
          <a:lstStyle/>
          <a:p>
            <a:r>
              <a:rPr lang="vi-VN" sz="2800" b="1" dirty="0"/>
              <a:t>Tìm và nêu tác dụng của điệp từ trong khổ thơ sau:</a:t>
            </a:r>
          </a:p>
        </p:txBody>
      </p:sp>
      <p:sp>
        <p:nvSpPr>
          <p:cNvPr id="13" name="Rectangle 12">
            <a:extLst>
              <a:ext uri="{FF2B5EF4-FFF2-40B4-BE49-F238E27FC236}">
                <a16:creationId xmlns:a16="http://schemas.microsoft.com/office/drawing/2014/main" id="{5D2EF868-F61F-09AE-2B28-EAA3EA627D06}"/>
              </a:ext>
            </a:extLst>
          </p:cNvPr>
          <p:cNvSpPr/>
          <p:nvPr/>
        </p:nvSpPr>
        <p:spPr>
          <a:xfrm>
            <a:off x="1014984" y="1896253"/>
            <a:ext cx="7415784" cy="36576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a:extLst>
              <a:ext uri="{FF2B5EF4-FFF2-40B4-BE49-F238E27FC236}">
                <a16:creationId xmlns:a16="http://schemas.microsoft.com/office/drawing/2014/main" id="{DFF8D24C-8119-649B-0F59-641A555FBC8D}"/>
              </a:ext>
            </a:extLst>
          </p:cNvPr>
          <p:cNvSpPr txBox="1"/>
          <p:nvPr/>
        </p:nvSpPr>
        <p:spPr>
          <a:xfrm>
            <a:off x="1426060" y="2278119"/>
            <a:ext cx="6094476" cy="3108543"/>
          </a:xfrm>
          <a:prstGeom prst="rect">
            <a:avLst/>
          </a:prstGeom>
          <a:noFill/>
        </p:spPr>
        <p:txBody>
          <a:bodyPr wrap="square">
            <a:spAutoFit/>
          </a:bodyPr>
          <a:lstStyle/>
          <a:p>
            <a:r>
              <a:rPr lang="vi-VN" sz="2800" dirty="0"/>
              <a:t>Chợt một tiếng chim kêu:</a:t>
            </a:r>
          </a:p>
          <a:p>
            <a:r>
              <a:rPr lang="vi-VN" sz="2800" dirty="0"/>
              <a:t>– </a:t>
            </a:r>
            <a:r>
              <a:rPr lang="vi-VN" sz="2800" dirty="0" err="1"/>
              <a:t>Chíp</a:t>
            </a:r>
            <a:r>
              <a:rPr lang="vi-VN" sz="2800" dirty="0"/>
              <a:t> chiu </a:t>
            </a:r>
            <a:r>
              <a:rPr lang="vi-VN" sz="2800" dirty="0" err="1"/>
              <a:t>chiu</a:t>
            </a:r>
            <a:r>
              <a:rPr lang="vi-VN" sz="2800" dirty="0"/>
              <a:t>! Xuân đến</a:t>
            </a:r>
          </a:p>
          <a:p>
            <a:r>
              <a:rPr lang="vi-VN" sz="2800" dirty="0"/>
              <a:t>Tức thì trăm ngọn suối</a:t>
            </a:r>
          </a:p>
          <a:p>
            <a:r>
              <a:rPr lang="vi-VN" sz="2800" dirty="0"/>
              <a:t>Nối róc rách reo mừng</a:t>
            </a:r>
          </a:p>
          <a:p>
            <a:r>
              <a:rPr lang="vi-VN" sz="2800" dirty="0"/>
              <a:t>Tức thì ngàn chim muông</a:t>
            </a:r>
          </a:p>
          <a:p>
            <a:r>
              <a:rPr lang="vi-VN" sz="2800" dirty="0"/>
              <a:t>Nổi hát ca vang dậy.</a:t>
            </a:r>
          </a:p>
          <a:p>
            <a:pPr algn="r"/>
            <a:r>
              <a:rPr lang="vi-VN" sz="2800" dirty="0"/>
              <a:t>VÕ QUẢNG</a:t>
            </a:r>
          </a:p>
        </p:txBody>
      </p:sp>
      <p:pic>
        <p:nvPicPr>
          <p:cNvPr id="16" name="Picture 15">
            <a:extLst>
              <a:ext uri="{FF2B5EF4-FFF2-40B4-BE49-F238E27FC236}">
                <a16:creationId xmlns:a16="http://schemas.microsoft.com/office/drawing/2014/main" id="{79E02773-B9AC-84C8-0EB2-5765F70CFE84}"/>
              </a:ext>
            </a:extLst>
          </p:cNvPr>
          <p:cNvPicPr>
            <a:picLocks noChangeAspect="1"/>
          </p:cNvPicPr>
          <p:nvPr/>
        </p:nvPicPr>
        <p:blipFill>
          <a:blip r:embed="rId5"/>
          <a:stretch>
            <a:fillRect/>
          </a:stretch>
        </p:blipFill>
        <p:spPr>
          <a:xfrm>
            <a:off x="8353591" y="2368011"/>
            <a:ext cx="3750438" cy="4197381"/>
          </a:xfrm>
          <a:prstGeom prst="rect">
            <a:avLst/>
          </a:prstGeom>
        </p:spPr>
      </p:pic>
      <p:sp>
        <p:nvSpPr>
          <p:cNvPr id="17" name="TextBox 16">
            <a:extLst>
              <a:ext uri="{FF2B5EF4-FFF2-40B4-BE49-F238E27FC236}">
                <a16:creationId xmlns:a16="http://schemas.microsoft.com/office/drawing/2014/main" id="{27DADB0F-DB37-43A5-7014-63A307716C15}"/>
              </a:ext>
            </a:extLst>
          </p:cNvPr>
          <p:cNvSpPr txBox="1"/>
          <p:nvPr/>
        </p:nvSpPr>
        <p:spPr>
          <a:xfrm>
            <a:off x="8430768" y="1444687"/>
            <a:ext cx="2542032" cy="1077218"/>
          </a:xfrm>
          <a:prstGeom prst="rect">
            <a:avLst/>
          </a:prstGeom>
          <a:noFill/>
        </p:spPr>
        <p:txBody>
          <a:bodyPr wrap="square" rtlCol="0">
            <a:spAutoFit/>
          </a:bodyPr>
          <a:lstStyle/>
          <a:p>
            <a:pPr algn="ctr"/>
            <a:r>
              <a:rPr lang="en-GB" sz="3200" b="1" dirty="0" err="1">
                <a:solidFill>
                  <a:srgbClr val="C00000"/>
                </a:solidFill>
              </a:rPr>
              <a:t>Thảo</a:t>
            </a:r>
            <a:r>
              <a:rPr lang="en-GB" sz="3200" b="1" dirty="0">
                <a:solidFill>
                  <a:srgbClr val="C00000"/>
                </a:solidFill>
              </a:rPr>
              <a:t> </a:t>
            </a:r>
            <a:r>
              <a:rPr lang="en-GB" sz="3200" b="1" dirty="0" err="1">
                <a:solidFill>
                  <a:srgbClr val="C00000"/>
                </a:solidFill>
              </a:rPr>
              <a:t>luận</a:t>
            </a:r>
            <a:r>
              <a:rPr lang="en-GB" sz="3200" b="1" dirty="0">
                <a:solidFill>
                  <a:srgbClr val="C00000"/>
                </a:solidFill>
              </a:rPr>
              <a:t> </a:t>
            </a:r>
            <a:r>
              <a:rPr lang="en-GB" sz="3200" b="1" dirty="0" err="1">
                <a:solidFill>
                  <a:srgbClr val="C00000"/>
                </a:solidFill>
              </a:rPr>
              <a:t>nhóm</a:t>
            </a:r>
            <a:r>
              <a:rPr lang="en-GB" sz="3200" b="1" dirty="0">
                <a:solidFill>
                  <a:srgbClr val="C00000"/>
                </a:solidFill>
              </a:rPr>
              <a:t> </a:t>
            </a:r>
            <a:r>
              <a:rPr lang="en-GB" sz="3200" b="1" dirty="0" err="1">
                <a:solidFill>
                  <a:srgbClr val="C00000"/>
                </a:solidFill>
              </a:rPr>
              <a:t>đôi</a:t>
            </a:r>
            <a:endParaRPr lang="vi-VN" sz="3200" b="1" dirty="0">
              <a:solidFill>
                <a:srgbClr val="C00000"/>
              </a:solidFill>
            </a:endParaRPr>
          </a:p>
        </p:txBody>
      </p:sp>
    </p:spTree>
    <p:extLst>
      <p:ext uri="{BB962C8B-B14F-4D97-AF65-F5344CB8AC3E}">
        <p14:creationId xmlns:p14="http://schemas.microsoft.com/office/powerpoint/2010/main" val="343349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605</TotalTime>
  <Words>423</Words>
  <Application>Microsoft Office PowerPoint</Application>
  <PresentationFormat>Widescreen</PresentationFormat>
  <Paragraphs>50</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#9Slide05 Lobster</vt:lpstr>
      <vt:lpstr>Arial</vt:lpstr>
      <vt:lpstr>SVN-Poky's</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2025-02-19T01:59:07Z</dcterms:created>
  <dcterms:modified xsi:type="dcterms:W3CDTF">2025-02-19T12:04:08Z</dcterms:modified>
</cp:coreProperties>
</file>