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7" r:id="rId2"/>
    <p:sldId id="407" r:id="rId3"/>
    <p:sldId id="460" r:id="rId4"/>
    <p:sldId id="439" r:id="rId5"/>
    <p:sldId id="464" r:id="rId6"/>
    <p:sldId id="461" r:id="rId7"/>
    <p:sldId id="462" r:id="rId8"/>
    <p:sldId id="427" r:id="rId9"/>
    <p:sldId id="428" r:id="rId10"/>
    <p:sldId id="443" r:id="rId11"/>
    <p:sldId id="457" r:id="rId12"/>
    <p:sldId id="458" r:id="rId13"/>
    <p:sldId id="451" r:id="rId14"/>
    <p:sldId id="459" r:id="rId15"/>
    <p:sldId id="340"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C5F3F3"/>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9" d="100"/>
          <a:sy n="59" d="100"/>
        </p:scale>
        <p:origin x="-72"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15</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179919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oigiaihay.com/ong-trang-gioi-tinh-toan-trang-77-78-sgk-tieng-viet-3-tap-1-canh-dieu-a106663.html#ixzz7lBhlp5p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Giai%20nghia%20tu/thieng%20lieng.pptx" TargetMode="External"/><Relationship Id="rId2" Type="http://schemas.openxmlformats.org/officeDocument/2006/relationships/hyperlink" Target="Giai%20nghia%20tu/quan%20dao.pptx" TargetMode="External"/><Relationship Id="rId1" Type="http://schemas.openxmlformats.org/officeDocument/2006/relationships/slideLayout" Target="../slideLayouts/slideLayout2.xml"/><Relationship Id="rId4" Type="http://schemas.openxmlformats.org/officeDocument/2006/relationships/hyperlink" Target="Giai%20nghia%20tu/giai%20dieu.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210190"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a:t>
            </a:r>
            <a:r>
              <a:rPr lang="en-US" altLang="en-US" sz="3500" b="1" err="1">
                <a:solidFill>
                  <a:srgbClr val="FF0066"/>
                </a:solidFill>
                <a:latin typeface="Times New Roman" pitchFamily="18" charset="0"/>
              </a:rPr>
              <a:t>HỌC</a:t>
            </a:r>
            <a:r>
              <a:rPr lang="en-US" altLang="en-US" sz="3500" b="1">
                <a:solidFill>
                  <a:srgbClr val="FF0066"/>
                </a:solidFill>
                <a:latin typeface="Times New Roman" pitchFamily="18" charset="0"/>
              </a:rPr>
              <a:t>  </a:t>
            </a:r>
            <a:r>
              <a:rPr lang="en-US" altLang="en-US" sz="3500" b="1" smtClean="0">
                <a:solidFill>
                  <a:srgbClr val="FF0066"/>
                </a:solidFill>
                <a:latin typeface="Times New Roman" pitchFamily="18" charset="0"/>
              </a:rPr>
              <a:t>CỘNG HÒA</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827200"/>
            <a:ext cx="1739080" cy="22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127919" y="2443935"/>
            <a:ext cx="13382995" cy="2653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ÔNG TRẠNG GIỎI TÍNH TOÁN (T1,2)</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4" name="Text Box 18"/>
          <p:cNvSpPr txBox="1">
            <a:spLocks noChangeArrowheads="1"/>
          </p:cNvSpPr>
          <p:nvPr/>
        </p:nvSpPr>
        <p:spPr bwMode="auto">
          <a:xfrm>
            <a:off x="338295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dirty="0">
                <a:solidFill>
                  <a:srgbClr val="FF0066"/>
                </a:solidFill>
                <a:latin typeface="Times New Roman" pitchFamily="18" charset="0"/>
              </a:rPr>
              <a:t>Giáo viên</a:t>
            </a:r>
            <a:r>
              <a:rPr lang="en-US" altLang="en-US" sz="2400" b="1" i="1" smtClean="0">
                <a:solidFill>
                  <a:srgbClr val="FF0066"/>
                </a:solidFill>
                <a:latin typeface="Times New Roman" pitchFamily="18" charset="0"/>
              </a:rPr>
              <a:t>: </a:t>
            </a:r>
            <a:r>
              <a:rPr lang="en-US" altLang="en-US" sz="2400" b="1" i="1" smtClean="0">
                <a:solidFill>
                  <a:srgbClr val="FF0066"/>
                </a:solidFill>
                <a:latin typeface="Times New Roman" pitchFamily="18" charset="0"/>
              </a:rPr>
              <a:t>Nguyễn Tiến Đạm</a:t>
            </a:r>
            <a:endParaRPr lang="en-US" altLang="en-US" sz="2400" b="1" i="1" dirty="0">
              <a:solidFill>
                <a:srgbClr val="FF0066"/>
              </a:solidFill>
              <a:latin typeface="Times New Roman" pitchFamily="18" charset="0"/>
            </a:endParaRPr>
          </a:p>
          <a:p>
            <a:pPr eaLnBrk="1" hangingPunct="1"/>
            <a:r>
              <a:rPr lang="en-US" altLang="en-US" sz="2400" b="1" i="1" dirty="0">
                <a:solidFill>
                  <a:srgbClr val="FF0066"/>
                </a:solidFill>
                <a:latin typeface="Times New Roman" pitchFamily="18" charset="0"/>
              </a:rPr>
              <a:t>Lớp:  3</a:t>
            </a:r>
          </a:p>
        </p:txBody>
      </p:sp>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2541409" y="6100454"/>
            <a:ext cx="1211090" cy="8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176919" y="5781235"/>
            <a:ext cx="3396458" cy="24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385719" y="2362200"/>
            <a:ext cx="76200" cy="6629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385719" y="2514600"/>
            <a:ext cx="10021134" cy="1200329"/>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1</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anose="02020603050405020304" pitchFamily="18" charset="0"/>
                <a:cs typeface="Times New Roman" panose="02020603050405020304" pitchFamily="18" charset="0"/>
              </a:rPr>
              <a:t>Qua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gì</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về</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ông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Lương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Thế</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Vinh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6385719" y="3657600"/>
            <a:ext cx="10019465" cy="1754326"/>
          </a:xfrm>
          <a:prstGeom prst="rect">
            <a:avLst/>
          </a:prstGeom>
        </p:spPr>
        <p:txBody>
          <a:bodyPr wrap="square">
            <a:spAutoFit/>
          </a:bodyPr>
          <a:lstStyle/>
          <a:p>
            <a:r>
              <a:rPr lang="en-US" sz="3600" b="1" dirty="0" smtClean="0">
                <a:solidFill>
                  <a:srgbClr val="0000CC"/>
                </a:solidFill>
                <a:latin typeface="Times New Roman" panose="02020603050405020304" pitchFamily="18" charset="0"/>
                <a:cs typeface="Times New Roman"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Ông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Lương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Thế</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rất</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giỏi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nguyên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năm</a:t>
            </a:r>
            <a:r>
              <a:rPr lang="en-US" sz="3600" b="1" dirty="0">
                <a:solidFill>
                  <a:srgbClr val="0000CC"/>
                </a:solidFill>
                <a:latin typeface="Times New Roman" panose="02020603050405020304" pitchFamily="18" charset="0"/>
                <a:cs typeface="Times New Roman" panose="02020603050405020304" pitchFamily="18" charset="0"/>
              </a:rPr>
              <a:t> 21 </a:t>
            </a:r>
            <a:r>
              <a:rPr lang="en-US" sz="3600" b="1" dirty="0" err="1">
                <a:solidFill>
                  <a:srgbClr val="0000CC"/>
                </a:solidFill>
                <a:latin typeface="Times New Roman" panose="02020603050405020304" pitchFamily="18" charset="0"/>
                <a:cs typeface="Times New Roman" panose="02020603050405020304" pitchFamily="18" charset="0"/>
              </a:rPr>
              <a:t>tuổi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được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mọi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vì</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vừa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học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rộng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vừa</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nhiều</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kiến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trong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sống</a:t>
            </a:r>
            <a:r>
              <a:rPr lang="en-US" sz="3600" b="1" dirty="0" smtClean="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6597628" y="5334000"/>
            <a:ext cx="9465491" cy="1200329"/>
          </a:xfrm>
          <a:prstGeom prst="rect">
            <a:avLst/>
          </a:prstGeom>
        </p:spPr>
        <p:txBody>
          <a:bodyPr wrap="square">
            <a:spAutoFit/>
          </a:bodyPr>
          <a:lstStyle/>
          <a:p>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nào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để</a:t>
            </a:r>
            <a:endParaRPr lang="en-US" sz="3600" b="1" dirty="0" smtClean="0">
              <a:solidFill>
                <a:srgbClr val="FF0000"/>
              </a:solidFill>
              <a:latin typeface="Times New Roman" panose="02020603050405020304" pitchFamily="18" charset="0"/>
              <a:cs typeface="Times New Roman" panose="02020603050405020304" pitchFamily="18" charset="0"/>
            </a:endParaRPr>
          </a:p>
          <a:p>
            <a:r>
              <a:rPr lang="en-US" sz="3600" b="1" dirty="0" err="1" smtClean="0">
                <a:solidFill>
                  <a:srgbClr val="FF0000"/>
                </a:solidFill>
                <a:latin typeface="Times New Roman" panose="02020603050405020304" pitchFamily="18" charset="0"/>
                <a:cs typeface="Times New Roman" panose="02020603050405020304" pitchFamily="18" charset="0"/>
              </a:rPr>
              <a:t>cân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voi</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6461919" y="6530876"/>
            <a:ext cx="10210801" cy="2308324"/>
          </a:xfrm>
          <a:prstGeom prst="rect">
            <a:avLst/>
          </a:prstGeom>
        </p:spPr>
        <p:txBody>
          <a:bodyPr wrap="square">
            <a:spAutoFit/>
          </a:bodyPr>
          <a:lstStyle/>
          <a:p>
            <a:r>
              <a:rPr lang="en-US" sz="3600" b="1" dirty="0" smtClean="0">
                <a:solidFill>
                  <a:srgbClr val="0000CC"/>
                </a:solidFill>
                <a:latin typeface="Times New Roman" panose="02020603050405020304" pitchFamily="18" charset="0"/>
                <a:cs typeface="Times New Roman" panose="02020603050405020304" pitchFamily="18" charset="0"/>
              </a:rPr>
              <a:t>  Ông </a:t>
            </a:r>
            <a:r>
              <a:rPr lang="en-US" sz="3600" b="1" dirty="0">
                <a:solidFill>
                  <a:srgbClr val="0000CC"/>
                </a:solidFill>
                <a:latin typeface="Times New Roman" panose="02020603050405020304" pitchFamily="18" charset="0"/>
                <a:cs typeface="Times New Roman" panose="02020603050405020304" pitchFamily="18" charset="0"/>
              </a:rPr>
              <a:t>cho voi xuống thuyền, đánh dấu mức chìm </a:t>
            </a:r>
            <a:r>
              <a:rPr lang="en-US" sz="3600" b="1" dirty="0" smtClean="0">
                <a:solidFill>
                  <a:srgbClr val="0000CC"/>
                </a:solidFill>
                <a:latin typeface="Times New Roman" panose="02020603050405020304" pitchFamily="18" charset="0"/>
                <a:cs typeface="Times New Roman" panose="02020603050405020304" pitchFamily="18" charset="0"/>
              </a:rPr>
              <a:t>của thuyền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Sau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voi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bờ</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xếp</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thuyền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thuyền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đến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mức</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đã</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đánh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dấu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cân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chỗ</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đá</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voi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nặng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bao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nhiêu</a:t>
            </a:r>
            <a:r>
              <a:rPr lang="en-US" sz="3600" b="1" dirty="0">
                <a:solidFill>
                  <a:srgbClr val="0000CC"/>
                </a:solidFill>
                <a:latin typeface="Times New Roman" panose="02020603050405020304" pitchFamily="18" charset="0"/>
                <a:cs typeface="Times New Roman" panose="02020603050405020304" pitchFamily="18" charset="0"/>
              </a:rPr>
              <a:t>.</a:t>
            </a:r>
          </a:p>
        </p:txBody>
      </p:sp>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23"/>
          <p:cNvSpPr/>
          <p:nvPr/>
        </p:nvSpPr>
        <p:spPr>
          <a:xfrm>
            <a:off x="137319" y="3087469"/>
            <a:ext cx="6242357" cy="646331"/>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a:t>
            </a:r>
            <a:r>
              <a:rPr lang="en-US" sz="3600" b="1" dirty="0" err="1">
                <a:solidFill>
                  <a:srgbClr val="0000CC"/>
                </a:solidFill>
                <a:latin typeface="Times New Roman" panose="02020603050405020304" pitchFamily="18" charset="0"/>
                <a:cs typeface="Times New Roman" panose="02020603050405020304" pitchFamily="18" charset="0"/>
              </a:rPr>
              <a:t>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solidFill>
                  <a:srgbClr val="0000CC"/>
                </a:solidFill>
                <a:latin typeface="Times New Roman" panose="02020603050405020304" pitchFamily="18" charset="0"/>
                <a:cs typeface="Times New Roman" panose="02020603050405020304" pitchFamily="18" charset="0"/>
              </a:rPr>
              <a:t>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kiến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a:t>
            </a:r>
            <a:r>
              <a:rPr lang="en-US" sz="3600" b="1" dirty="0" err="1" smtClean="0">
                <a:solidFill>
                  <a:srgbClr val="0000CC"/>
                </a:solidFill>
                <a:latin typeface="Times New Roman" panose="02020603050405020304" pitchFamily="18" charset="0"/>
                <a:cs typeface="Times New Roman" panose="02020603050405020304" pitchFamily="18" charset="0"/>
              </a:rPr>
              <a:t>ai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a:t>
            </a:r>
            <a:r>
              <a:rPr lang="en-US" sz="3600" b="1" dirty="0" err="1">
                <a:solidFill>
                  <a:srgbClr val="0000CC"/>
                </a:solidFill>
                <a:latin typeface="Times New Roman" panose="02020603050405020304" pitchFamily="18" charset="0"/>
                <a:cs typeface="Times New Roman" panose="02020603050405020304" pitchFamily="18" charset="0"/>
              </a:rPr>
              <a:t>ính</a:t>
            </a:r>
            <a:endParaRPr lang="en-US" sz="3600" b="1" dirty="0">
              <a:solidFill>
                <a:srgbClr val="0000CC"/>
              </a:solidFill>
              <a:latin typeface="Times New Roman" pitchFamily="18" charset="0"/>
              <a:cs typeface="Times New Roman" pitchFamily="18" charset="0"/>
            </a:endParaRPr>
          </a:p>
        </p:txBody>
      </p:sp>
      <p:cxnSp>
        <p:nvCxnSpPr>
          <p:cNvPr id="25" name="Straight Connector 24"/>
          <p:cNvCxnSpPr/>
          <p:nvPr/>
        </p:nvCxnSpPr>
        <p:spPr>
          <a:xfrm flipH="1">
            <a:off x="5852319" y="4343400"/>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 Box 14"/>
          <p:cNvSpPr txBox="1">
            <a:spLocks noChangeArrowheads="1"/>
          </p:cNvSpPr>
          <p:nvPr/>
        </p:nvSpPr>
        <p:spPr bwMode="auto">
          <a:xfrm>
            <a:off x="3109118" y="1066800"/>
            <a:ext cx="9111678"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 ÔNG TRẠNG GIỎI TÍNH TOÁN</a:t>
            </a:r>
          </a:p>
        </p:txBody>
      </p:sp>
      <p:sp>
        <p:nvSpPr>
          <p:cNvPr id="52" name="Rectangle 51"/>
          <p:cNvSpPr/>
          <p:nvPr/>
        </p:nvSpPr>
        <p:spPr>
          <a:xfrm>
            <a:off x="61119" y="4170909"/>
            <a:ext cx="7010400" cy="1754326"/>
          </a:xfrm>
          <a:prstGeom prst="rect">
            <a:avLst/>
          </a:prstGeom>
        </p:spPr>
        <p:txBody>
          <a:bodyPr wrap="square">
            <a:spAutoFit/>
          </a:bodyPr>
          <a:lstStyle/>
          <a:p>
            <a:r>
              <a:rPr lang="nl-NL" altLang="en-US" sz="3600" b="1" dirty="0" smtClean="0">
                <a:solidFill>
                  <a:srgbClr val="0000FF"/>
                </a:solidFill>
                <a:latin typeface="Times New Roman" panose="02020603050405020304" pitchFamily="18" charset="0"/>
                <a:cs typeface="Times New Roman" panose="02020603050405020304" pitchFamily="18" charset="0"/>
              </a:rPr>
              <a:t>Ông được mọi người nể phục</a:t>
            </a:r>
          </a:p>
          <a:p>
            <a:r>
              <a:rPr lang="nl-NL" altLang="en-US" sz="3600" b="1" dirty="0" smtClean="0">
                <a:solidFill>
                  <a:srgbClr val="0000FF"/>
                </a:solidFill>
                <a:latin typeface="Times New Roman" panose="02020603050405020304" pitchFamily="18" charset="0"/>
                <a:cs typeface="Times New Roman" panose="02020603050405020304" pitchFamily="18" charset="0"/>
              </a:rPr>
              <a:t>vì vừa học rộng   vừa có rất </a:t>
            </a:r>
          </a:p>
          <a:p>
            <a:r>
              <a:rPr lang="nl-NL" altLang="en-US" sz="3600" b="1" dirty="0" smtClean="0">
                <a:solidFill>
                  <a:srgbClr val="0000FF"/>
                </a:solidFill>
                <a:latin typeface="Times New Roman" panose="02020603050405020304" pitchFamily="18" charset="0"/>
                <a:cs typeface="Times New Roman" panose="02020603050405020304" pitchFamily="18" charset="0"/>
              </a:rPr>
              <a:t>nhiều sáng kiến trong đời sống</a:t>
            </a:r>
            <a:r>
              <a:rPr lang="nl-NL" altLang="en-US" sz="3600" b="1" dirty="0" smtClean="0">
                <a:solidFill>
                  <a:srgbClr val="0000CC"/>
                </a:solidFill>
                <a:latin typeface="Times New Roman" panose="02020603050405020304" pitchFamily="18" charset="0"/>
                <a:cs typeface="Times New Roman" panose="02020603050405020304" pitchFamily="18" charset="0"/>
              </a:rPr>
              <a:t>.</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54" name="Straight Connector 53"/>
          <p:cNvCxnSpPr/>
          <p:nvPr/>
        </p:nvCxnSpPr>
        <p:spPr>
          <a:xfrm flipH="1">
            <a:off x="3185319" y="4910306"/>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94919" y="42893"/>
            <a:ext cx="6228756"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hai, ngày 21 </a:t>
            </a:r>
            <a:r>
              <a:rPr lang="en-US" sz="3200" smtClean="0">
                <a:solidFill>
                  <a:srgbClr val="0000CC"/>
                </a:solidFill>
                <a:latin typeface="Times New Roman" pitchFamily="18" charset="0"/>
                <a:cs typeface="Times New Roman" pitchFamily="18" charset="0"/>
              </a:rPr>
              <a:t>tháng </a:t>
            </a:r>
            <a:r>
              <a:rPr lang="en-US" sz="3200" smtClean="0">
                <a:solidFill>
                  <a:srgbClr val="0000CC"/>
                </a:solidFill>
                <a:latin typeface="Times New Roman" pitchFamily="18" charset="0"/>
                <a:cs typeface="Times New Roman" pitchFamily="18" charset="0"/>
              </a:rPr>
              <a:t>11 năm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083757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385719" y="2362200"/>
            <a:ext cx="76200" cy="6629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2" name="Rectangle 41"/>
          <p:cNvSpPr/>
          <p:nvPr/>
        </p:nvSpPr>
        <p:spPr>
          <a:xfrm>
            <a:off x="6385719" y="2514600"/>
            <a:ext cx="10021134" cy="1754326"/>
          </a:xfrm>
          <a:prstGeom prst="rect">
            <a:avLst/>
          </a:prstGeom>
        </p:spPr>
        <p:txBody>
          <a:bodyPr wrap="square">
            <a:spAutoFit/>
          </a:bodyPr>
          <a:lstStyle/>
          <a:p>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3</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để</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trang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nhiêu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trang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sách</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dirty="0"/>
          </a:p>
          <a:p>
            <a:endParaRPr lang="en-US" sz="3600" b="1" dirty="0">
              <a:solidFill>
                <a:srgbClr val="FF0000"/>
              </a:solidFill>
              <a:latin typeface="Times New Roman" pitchFamily="18" charset="0"/>
              <a:cs typeface="Times New Roman" pitchFamily="18" charset="0"/>
            </a:endParaRPr>
          </a:p>
        </p:txBody>
      </p:sp>
      <p:sp>
        <p:nvSpPr>
          <p:cNvPr id="12" name="Rectangle 11"/>
          <p:cNvSpPr/>
          <p:nvPr/>
        </p:nvSpPr>
        <p:spPr>
          <a:xfrm>
            <a:off x="6385719" y="3905071"/>
            <a:ext cx="10019465" cy="1200329"/>
          </a:xfrm>
          <a:prstGeom prst="rect">
            <a:avLst/>
          </a:prstGeom>
        </p:spPr>
        <p:txBody>
          <a:bodyPr wrap="square">
            <a:spAutoFit/>
          </a:bodyPr>
          <a:lstStyle/>
          <a:p>
            <a:r>
              <a:rPr lang="en-US" sz="3600" b="1" dirty="0" err="1" smtClean="0">
                <a:solidFill>
                  <a:srgbClr val="0000CC"/>
                </a:solidFill>
                <a:latin typeface="Times New Roman" panose="02020603050405020304" pitchFamily="18" charset="0"/>
                <a:cs typeface="Times New Roman" panose="02020603050405020304" pitchFamily="18" charset="0"/>
              </a:rPr>
              <a:t>Ông</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lấy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thước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cuốn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rồi</a:t>
            </a:r>
            <a:r>
              <a:rPr lang="en-US" sz="3600" b="1" dirty="0">
                <a:solidFill>
                  <a:srgbClr val="0000CC"/>
                </a:solidFill>
                <a:latin typeface="Times New Roman" panose="02020603050405020304" pitchFamily="18" charset="0"/>
                <a:cs typeface="Times New Roman" panose="02020603050405020304" pitchFamily="18" charset="0"/>
              </a:rPr>
              <a:t> chia </a:t>
            </a:r>
            <a:r>
              <a:rPr lang="en-US" sz="3600" b="1" dirty="0" err="1">
                <a:solidFill>
                  <a:srgbClr val="0000CC"/>
                </a:solidFill>
                <a:latin typeface="Times New Roman" panose="02020603050405020304" pitchFamily="18" charset="0"/>
                <a:cs typeface="Times New Roman" panose="02020603050405020304" pitchFamily="18" charset="0"/>
              </a:rPr>
              <a:t>cho</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số</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từ</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mỗi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trang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dày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bao</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nhiêu</a:t>
            </a:r>
            <a:r>
              <a:rPr lang="en-US" sz="3600" b="1" dirty="0" smtClean="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6597628" y="5181600"/>
            <a:ext cx="9465491" cy="1200329"/>
          </a:xfrm>
          <a:prstGeom prst="rect">
            <a:avLst/>
          </a:prstGeom>
        </p:spPr>
        <p:txBody>
          <a:bodyPr wrap="square">
            <a:spAutoFit/>
          </a:bodyPr>
          <a:lstStyle/>
          <a:p>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4</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đoạn</a:t>
            </a:r>
            <a:r>
              <a:rPr lang="en-US" sz="3600" b="1" dirty="0">
                <a:solidFill>
                  <a:srgbClr val="FF0000"/>
                </a:solidFill>
                <a:latin typeface="Times New Roman" panose="02020603050405020304" pitchFamily="18" charset="0"/>
                <a:cs typeface="Times New Roman" panose="02020603050405020304" pitchFamily="18" charset="0"/>
              </a:rPr>
              <a:t> 4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nêu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góp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Thế</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Vinh</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1" name="Rectangle 40"/>
          <p:cNvSpPr/>
          <p:nvPr/>
        </p:nvSpPr>
        <p:spPr>
          <a:xfrm>
            <a:off x="6461919" y="6551474"/>
            <a:ext cx="10210801" cy="1754326"/>
          </a:xfrm>
          <a:prstGeom prst="rect">
            <a:avLst/>
          </a:prstGeom>
        </p:spPr>
        <p:txBody>
          <a:bodyPr wrap="square">
            <a:spAutoFit/>
          </a:bodyPr>
          <a:lstStyle/>
          <a:p>
            <a:r>
              <a:rPr lang="en-US" sz="3600" b="1" dirty="0" err="1">
                <a:solidFill>
                  <a:srgbClr val="0000CC"/>
                </a:solidFill>
                <a:latin typeface="Times New Roman" panose="02020603050405020304" pitchFamily="18" charset="0"/>
                <a:cs typeface="Times New Roman" panose="02020603050405020304" pitchFamily="18" charset="0"/>
              </a:rPr>
              <a:t>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đã</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tìm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nhiều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tắc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tính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toán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viết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một</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quyển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sách</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dạy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các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quy</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tắc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đó</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người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đầu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làm</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ra</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bàn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tính</a:t>
            </a:r>
            <a:r>
              <a:rPr lang="en-US" sz="3600" b="1" dirty="0" smtClean="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anose="02020603050405020304" pitchFamily="18" charset="0"/>
              <a:cs typeface="Times New Roman" panose="02020603050405020304" pitchFamily="18" charset="0"/>
            </a:endParaRPr>
          </a:p>
        </p:txBody>
      </p:sp>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23"/>
          <p:cNvSpPr/>
          <p:nvPr/>
        </p:nvSpPr>
        <p:spPr>
          <a:xfrm>
            <a:off x="137319" y="3087469"/>
            <a:ext cx="6242357" cy="646331"/>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a:t>
            </a:r>
            <a:r>
              <a:rPr lang="en-US" sz="3600" b="1" dirty="0" err="1">
                <a:solidFill>
                  <a:srgbClr val="0000CC"/>
                </a:solidFill>
                <a:latin typeface="Times New Roman" panose="02020603050405020304" pitchFamily="18" charset="0"/>
                <a:cs typeface="Times New Roman" panose="02020603050405020304" pitchFamily="18" charset="0"/>
              </a:rPr>
              <a:t>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solidFill>
                  <a:srgbClr val="0000CC"/>
                </a:solidFill>
                <a:latin typeface="Times New Roman" panose="02020603050405020304" pitchFamily="18" charset="0"/>
                <a:cs typeface="Times New Roman" panose="02020603050405020304" pitchFamily="18" charset="0"/>
              </a:rPr>
              <a:t>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kiến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a:t>
            </a:r>
            <a:r>
              <a:rPr lang="en-US" sz="3600" b="1" dirty="0" err="1" smtClean="0">
                <a:solidFill>
                  <a:srgbClr val="0000CC"/>
                </a:solidFill>
                <a:latin typeface="Times New Roman" panose="02020603050405020304" pitchFamily="18" charset="0"/>
                <a:cs typeface="Times New Roman" panose="02020603050405020304" pitchFamily="18" charset="0"/>
              </a:rPr>
              <a:t>ai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a:t>
            </a:r>
            <a:r>
              <a:rPr lang="en-US" sz="3600" b="1" dirty="0" err="1">
                <a:solidFill>
                  <a:srgbClr val="0000CC"/>
                </a:solidFill>
                <a:latin typeface="Times New Roman" panose="02020603050405020304" pitchFamily="18" charset="0"/>
                <a:cs typeface="Times New Roman" panose="02020603050405020304" pitchFamily="18" charset="0"/>
              </a:rPr>
              <a:t>ính</a:t>
            </a:r>
            <a:endParaRPr lang="en-US" sz="3600" b="1" dirty="0">
              <a:solidFill>
                <a:srgbClr val="0000CC"/>
              </a:solidFill>
              <a:latin typeface="Times New Roman" pitchFamily="18" charset="0"/>
              <a:cs typeface="Times New Roman" pitchFamily="18" charset="0"/>
            </a:endParaRPr>
          </a:p>
        </p:txBody>
      </p:sp>
      <p:cxnSp>
        <p:nvCxnSpPr>
          <p:cNvPr id="25" name="Straight Connector 24"/>
          <p:cNvCxnSpPr/>
          <p:nvPr/>
        </p:nvCxnSpPr>
        <p:spPr>
          <a:xfrm flipH="1">
            <a:off x="5852319" y="4343400"/>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 Box 14"/>
          <p:cNvSpPr txBox="1">
            <a:spLocks noChangeArrowheads="1"/>
          </p:cNvSpPr>
          <p:nvPr/>
        </p:nvSpPr>
        <p:spPr bwMode="auto">
          <a:xfrm>
            <a:off x="3109118" y="1066800"/>
            <a:ext cx="9111678"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 ÔNG TRẠNG GIỎI TÍNH TOÁN</a:t>
            </a:r>
          </a:p>
        </p:txBody>
      </p:sp>
      <p:sp>
        <p:nvSpPr>
          <p:cNvPr id="52" name="Rectangle 51"/>
          <p:cNvSpPr/>
          <p:nvPr/>
        </p:nvSpPr>
        <p:spPr>
          <a:xfrm>
            <a:off x="61119" y="4170909"/>
            <a:ext cx="7010400" cy="1754326"/>
          </a:xfrm>
          <a:prstGeom prst="rect">
            <a:avLst/>
          </a:prstGeom>
        </p:spPr>
        <p:txBody>
          <a:bodyPr wrap="square">
            <a:spAutoFit/>
          </a:bodyPr>
          <a:lstStyle/>
          <a:p>
            <a:r>
              <a:rPr lang="nl-NL" altLang="en-US" sz="3600" b="1" dirty="0" smtClean="0">
                <a:solidFill>
                  <a:srgbClr val="0000FF"/>
                </a:solidFill>
                <a:latin typeface="Times New Roman" panose="02020603050405020304" pitchFamily="18" charset="0"/>
                <a:cs typeface="Times New Roman" panose="02020603050405020304" pitchFamily="18" charset="0"/>
              </a:rPr>
              <a:t>Ông được mọi người nể phục</a:t>
            </a:r>
          </a:p>
          <a:p>
            <a:r>
              <a:rPr lang="nl-NL" altLang="en-US" sz="3600" b="1" dirty="0" smtClean="0">
                <a:solidFill>
                  <a:srgbClr val="0000FF"/>
                </a:solidFill>
                <a:latin typeface="Times New Roman" panose="02020603050405020304" pitchFamily="18" charset="0"/>
                <a:cs typeface="Times New Roman" panose="02020603050405020304" pitchFamily="18" charset="0"/>
              </a:rPr>
              <a:t>vì vừa học rộng   vừa có rất </a:t>
            </a:r>
          </a:p>
          <a:p>
            <a:r>
              <a:rPr lang="nl-NL" altLang="en-US" sz="3600" b="1" dirty="0" smtClean="0">
                <a:solidFill>
                  <a:srgbClr val="0000FF"/>
                </a:solidFill>
                <a:latin typeface="Times New Roman" panose="02020603050405020304" pitchFamily="18" charset="0"/>
                <a:cs typeface="Times New Roman" panose="02020603050405020304" pitchFamily="18" charset="0"/>
              </a:rPr>
              <a:t>nhiều sáng kiến trong đời sống</a:t>
            </a:r>
            <a:r>
              <a:rPr lang="nl-NL" altLang="en-US" sz="3600" b="1" dirty="0" smtClean="0">
                <a:solidFill>
                  <a:srgbClr val="0000CC"/>
                </a:solidFill>
                <a:latin typeface="Times New Roman" panose="02020603050405020304" pitchFamily="18" charset="0"/>
                <a:cs typeface="Times New Roman" panose="02020603050405020304" pitchFamily="18" charset="0"/>
              </a:rPr>
              <a:t>.</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54" name="Straight Connector 53"/>
          <p:cNvCxnSpPr/>
          <p:nvPr/>
        </p:nvCxnSpPr>
        <p:spPr>
          <a:xfrm flipH="1">
            <a:off x="3185319" y="4910306"/>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794919" y="42893"/>
            <a:ext cx="6228756"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hai, ngày 21 </a:t>
            </a:r>
            <a:r>
              <a:rPr lang="en-US" sz="3200" smtClean="0">
                <a:solidFill>
                  <a:srgbClr val="0000CC"/>
                </a:solidFill>
                <a:latin typeface="Times New Roman" pitchFamily="18" charset="0"/>
                <a:cs typeface="Times New Roman" pitchFamily="18" charset="0"/>
              </a:rPr>
              <a:t>tháng </a:t>
            </a:r>
            <a:r>
              <a:rPr lang="en-US" sz="3200" smtClean="0">
                <a:solidFill>
                  <a:srgbClr val="0000CC"/>
                </a:solidFill>
                <a:latin typeface="Times New Roman" pitchFamily="18" charset="0"/>
                <a:cs typeface="Times New Roman" pitchFamily="18" charset="0"/>
              </a:rPr>
              <a:t>11 năm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7547875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2"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a:off x="6385719" y="2362200"/>
            <a:ext cx="76200" cy="6629400"/>
          </a:xfrm>
          <a:prstGeom prst="line">
            <a:avLst/>
          </a:prstGeom>
          <a:ln>
            <a:solidFill>
              <a:srgbClr val="0000CC"/>
            </a:solidFill>
          </a:ln>
        </p:spPr>
        <p:style>
          <a:lnRef idx="2">
            <a:schemeClr val="dk1"/>
          </a:lnRef>
          <a:fillRef idx="0">
            <a:schemeClr val="dk1"/>
          </a:fillRef>
          <a:effectRef idx="1">
            <a:schemeClr val="dk1"/>
          </a:effectRef>
          <a:fontRef idx="minor">
            <a:schemeClr val="tx1"/>
          </a:fontRef>
        </p:style>
      </p:cxnSp>
      <p:grpSp>
        <p:nvGrpSpPr>
          <p:cNvPr id="27" name="Group 26"/>
          <p:cNvGrpSpPr/>
          <p:nvPr/>
        </p:nvGrpSpPr>
        <p:grpSpPr>
          <a:xfrm>
            <a:off x="1718225" y="1891336"/>
            <a:ext cx="2319747" cy="654607"/>
            <a:chOff x="1259767" y="1442589"/>
            <a:chExt cx="2319747" cy="654607"/>
          </a:xfrm>
        </p:grpSpPr>
        <p:sp>
          <p:nvSpPr>
            <p:cNvPr id="28" name="Rectangle 27"/>
            <p:cNvSpPr/>
            <p:nvPr/>
          </p:nvSpPr>
          <p:spPr>
            <a:xfrm>
              <a:off x="1259767" y="1442589"/>
              <a:ext cx="2319747"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Luyện đọc</a:t>
              </a:r>
              <a:endParaRPr lang="en-US" sz="3800" b="1">
                <a:ln w="11430"/>
                <a:solidFill>
                  <a:srgbClr val="0000FF"/>
                </a:solidFill>
                <a:latin typeface="Times New Roman" pitchFamily="18" charset="0"/>
                <a:cs typeface="Times New Roman" pitchFamily="18" charset="0"/>
              </a:endParaRPr>
            </a:p>
          </p:txBody>
        </p:sp>
        <p:cxnSp>
          <p:nvCxnSpPr>
            <p:cNvPr id="29" name="Straight Connector 28"/>
            <p:cNvCxnSpPr/>
            <p:nvPr/>
          </p:nvCxnSpPr>
          <p:spPr>
            <a:xfrm>
              <a:off x="1338517" y="2096852"/>
              <a:ext cx="22098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a:off x="8753147" y="1907107"/>
            <a:ext cx="2791030" cy="654607"/>
            <a:chOff x="1024127" y="1442589"/>
            <a:chExt cx="2791030" cy="654607"/>
          </a:xfrm>
        </p:grpSpPr>
        <p:sp>
          <p:nvSpPr>
            <p:cNvPr id="31" name="Rectangle 30"/>
            <p:cNvSpPr/>
            <p:nvPr/>
          </p:nvSpPr>
          <p:spPr>
            <a:xfrm>
              <a:off x="1024127" y="1442589"/>
              <a:ext cx="2791030" cy="654607"/>
            </a:xfrm>
            <a:prstGeom prst="rect">
              <a:avLst/>
            </a:prstGeom>
            <a:noFill/>
          </p:spPr>
          <p:txBody>
            <a:bodyPr wrap="none" lIns="69156" tIns="34578" rIns="69156" bIns="34578">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800" b="1" smtClean="0">
                  <a:ln w="11430"/>
                  <a:solidFill>
                    <a:srgbClr val="0000FF"/>
                  </a:solidFill>
                  <a:latin typeface="Times New Roman" pitchFamily="18" charset="0"/>
                  <a:cs typeface="Times New Roman" pitchFamily="18" charset="0"/>
                </a:rPr>
                <a:t>Tìm hiểu bài</a:t>
              </a:r>
              <a:endParaRPr lang="en-US" sz="3800" b="1">
                <a:ln w="11430"/>
                <a:solidFill>
                  <a:srgbClr val="0000FF"/>
                </a:solidFill>
                <a:latin typeface="Times New Roman" pitchFamily="18" charset="0"/>
                <a:cs typeface="Times New Roman" pitchFamily="18" charset="0"/>
              </a:endParaRPr>
            </a:p>
          </p:txBody>
        </p:sp>
        <p:cxnSp>
          <p:nvCxnSpPr>
            <p:cNvPr id="32" name="Straight Connector 31"/>
            <p:cNvCxnSpPr/>
            <p:nvPr/>
          </p:nvCxnSpPr>
          <p:spPr>
            <a:xfrm>
              <a:off x="1156059" y="2067013"/>
              <a:ext cx="256032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4" name="Rectangle 23"/>
          <p:cNvSpPr/>
          <p:nvPr/>
        </p:nvSpPr>
        <p:spPr>
          <a:xfrm>
            <a:off x="137319" y="3087469"/>
            <a:ext cx="6242357" cy="646331"/>
          </a:xfrm>
          <a:prstGeom prst="rect">
            <a:avLst/>
          </a:prstGeom>
        </p:spPr>
        <p:txBody>
          <a:bodyPr wrap="square">
            <a:spAutoFit/>
          </a:bodyPr>
          <a:lstStyle/>
          <a:p>
            <a:r>
              <a:rPr lang="en-US" sz="3600" b="1" dirty="0" err="1">
                <a:solidFill>
                  <a:srgbClr val="FF0000"/>
                </a:solidFill>
                <a:latin typeface="Times New Roman" panose="02020603050405020304" pitchFamily="18" charset="0"/>
                <a:cs typeface="Times New Roman" panose="02020603050405020304" pitchFamily="18" charset="0"/>
              </a:rPr>
              <a:t>n</a:t>
            </a:r>
            <a:r>
              <a:rPr lang="en-US" sz="3600" b="1" dirty="0" err="1">
                <a:solidFill>
                  <a:srgbClr val="0000CC"/>
                </a:solidFill>
                <a:latin typeface="Times New Roman" panose="02020603050405020304" pitchFamily="18" charset="0"/>
                <a:cs typeface="Times New Roman" panose="02020603050405020304" pitchFamily="18" charset="0"/>
              </a:rPr>
              <a:t>ể</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phục</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t>
            </a:r>
            <a:r>
              <a:rPr lang="en-US" sz="3600" b="1" dirty="0" err="1">
                <a:solidFill>
                  <a:srgbClr val="0000CC"/>
                </a:solidFill>
                <a:latin typeface="Times New Roman" panose="02020603050405020304" pitchFamily="18" charset="0"/>
                <a:cs typeface="Times New Roman" panose="02020603050405020304" pitchFamily="18" charset="0"/>
              </a:rPr>
              <a:t>áng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0000CC"/>
                </a:solidFill>
                <a:latin typeface="Times New Roman" panose="02020603050405020304" pitchFamily="18" charset="0"/>
                <a:cs typeface="Times New Roman" panose="02020603050405020304" pitchFamily="18" charset="0"/>
              </a:rPr>
              <a:t>kiến</a:t>
            </a:r>
            <a:r>
              <a:rPr lang="en-US" sz="3600" b="1" dirty="0" smtClean="0">
                <a:solidFill>
                  <a:srgbClr val="0000CC"/>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a:t>
            </a:r>
            <a:r>
              <a:rPr lang="en-US" sz="3600" b="1" dirty="0" err="1" smtClean="0">
                <a:solidFill>
                  <a:srgbClr val="0000CC"/>
                </a:solidFill>
                <a:latin typeface="Times New Roman" panose="02020603050405020304" pitchFamily="18" charset="0"/>
                <a:cs typeface="Times New Roman" panose="02020603050405020304" pitchFamily="18" charset="0"/>
              </a:rPr>
              <a:t>ai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a:t>
            </a:r>
            <a:r>
              <a:rPr lang="en-US" sz="3600" b="1" dirty="0" err="1">
                <a:solidFill>
                  <a:srgbClr val="0000CC"/>
                </a:solidFill>
                <a:latin typeface="Times New Roman" panose="02020603050405020304" pitchFamily="18" charset="0"/>
                <a:cs typeface="Times New Roman" panose="02020603050405020304" pitchFamily="18" charset="0"/>
              </a:rPr>
              <a:t>ính</a:t>
            </a:r>
            <a:endParaRPr lang="en-US" sz="3600" b="1" dirty="0">
              <a:solidFill>
                <a:srgbClr val="0000CC"/>
              </a:solidFill>
              <a:latin typeface="Times New Roman" pitchFamily="18" charset="0"/>
              <a:cs typeface="Times New Roman" pitchFamily="18" charset="0"/>
            </a:endParaRPr>
          </a:p>
        </p:txBody>
      </p:sp>
      <p:cxnSp>
        <p:nvCxnSpPr>
          <p:cNvPr id="25" name="Straight Connector 24"/>
          <p:cNvCxnSpPr/>
          <p:nvPr/>
        </p:nvCxnSpPr>
        <p:spPr>
          <a:xfrm flipH="1">
            <a:off x="5852319" y="4343400"/>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Text Box 14"/>
          <p:cNvSpPr txBox="1">
            <a:spLocks noChangeArrowheads="1"/>
          </p:cNvSpPr>
          <p:nvPr/>
        </p:nvSpPr>
        <p:spPr bwMode="auto">
          <a:xfrm>
            <a:off x="3109118" y="1066800"/>
            <a:ext cx="9111678"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 ÔNG TRẠNG GIỎI TÍNH TOÁN</a:t>
            </a:r>
          </a:p>
        </p:txBody>
      </p:sp>
      <p:sp>
        <p:nvSpPr>
          <p:cNvPr id="52" name="Rectangle 51"/>
          <p:cNvSpPr/>
          <p:nvPr/>
        </p:nvSpPr>
        <p:spPr>
          <a:xfrm>
            <a:off x="61119" y="4170909"/>
            <a:ext cx="7010400" cy="1754326"/>
          </a:xfrm>
          <a:prstGeom prst="rect">
            <a:avLst/>
          </a:prstGeom>
        </p:spPr>
        <p:txBody>
          <a:bodyPr wrap="square">
            <a:spAutoFit/>
          </a:bodyPr>
          <a:lstStyle/>
          <a:p>
            <a:r>
              <a:rPr lang="nl-NL" altLang="en-US" sz="3600" b="1" dirty="0" smtClean="0">
                <a:solidFill>
                  <a:srgbClr val="0000FF"/>
                </a:solidFill>
                <a:latin typeface="Times New Roman" panose="02020603050405020304" pitchFamily="18" charset="0"/>
                <a:cs typeface="Times New Roman" panose="02020603050405020304" pitchFamily="18" charset="0"/>
              </a:rPr>
              <a:t>Ông được mọi người nể phục</a:t>
            </a:r>
          </a:p>
          <a:p>
            <a:r>
              <a:rPr lang="nl-NL" altLang="en-US" sz="3600" b="1" dirty="0" smtClean="0">
                <a:solidFill>
                  <a:srgbClr val="0000FF"/>
                </a:solidFill>
                <a:latin typeface="Times New Roman" panose="02020603050405020304" pitchFamily="18" charset="0"/>
                <a:cs typeface="Times New Roman" panose="02020603050405020304" pitchFamily="18" charset="0"/>
              </a:rPr>
              <a:t>vì vừa học rộng   vừa có rất </a:t>
            </a:r>
          </a:p>
          <a:p>
            <a:r>
              <a:rPr lang="nl-NL" altLang="en-US" sz="3600" b="1" dirty="0" smtClean="0">
                <a:solidFill>
                  <a:srgbClr val="0000FF"/>
                </a:solidFill>
                <a:latin typeface="Times New Roman" panose="02020603050405020304" pitchFamily="18" charset="0"/>
                <a:cs typeface="Times New Roman" panose="02020603050405020304" pitchFamily="18" charset="0"/>
              </a:rPr>
              <a:t>nhiều sáng kiến trong đời sống</a:t>
            </a:r>
            <a:r>
              <a:rPr lang="nl-NL" altLang="en-US" sz="3600" b="1" dirty="0" smtClean="0">
                <a:solidFill>
                  <a:srgbClr val="0000CC"/>
                </a:solidFill>
                <a:latin typeface="Times New Roman" panose="02020603050405020304" pitchFamily="18" charset="0"/>
                <a:cs typeface="Times New Roman" panose="02020603050405020304" pitchFamily="18" charset="0"/>
              </a:rPr>
              <a:t>.</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cxnSp>
        <p:nvCxnSpPr>
          <p:cNvPr id="54" name="Straight Connector 53"/>
          <p:cNvCxnSpPr/>
          <p:nvPr/>
        </p:nvCxnSpPr>
        <p:spPr>
          <a:xfrm flipH="1">
            <a:off x="3237136" y="4910306"/>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7137281" y="3581400"/>
            <a:ext cx="8773438" cy="4563537"/>
            <a:chOff x="6418600" y="3657600"/>
            <a:chExt cx="8773438" cy="4563537"/>
          </a:xfrm>
        </p:grpSpPr>
        <p:pic>
          <p:nvPicPr>
            <p:cNvPr id="33" name="Picture 16" descr="Frame Border Transparent PNG Gold Image​ | Gallery Yopriceville -  High-Quality Images and Transparent… | Clip art frames borders, Frame  border design, Fram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8523550" y="1552650"/>
              <a:ext cx="4563537" cy="877343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7419638" y="4724400"/>
              <a:ext cx="6814681" cy="1754326"/>
            </a:xfrm>
            <a:prstGeom prst="rect">
              <a:avLst/>
            </a:prstGeom>
          </p:spPr>
          <p:txBody>
            <a:bodyPr wrap="square">
              <a:spAutoFit/>
            </a:bodyPr>
            <a:lstStyle/>
            <a:p>
              <a:r>
                <a:rPr lang="nl-NL" altLang="en-US" sz="3600" b="1" i="1" dirty="0" smtClean="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ngợi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ông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Lương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Thế</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Vinh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Trạng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nguyên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giỏi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tính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toán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đo</a:t>
              </a:r>
              <a:endParaRPr lang="en-US" sz="3600" b="1" i="1" dirty="0">
                <a:solidFill>
                  <a:srgbClr val="FF0000"/>
                </a:solidFill>
                <a:latin typeface="Times New Roman" panose="02020603050405020304" pitchFamily="18" charset="0"/>
                <a:cs typeface="Times New Roman" panose="02020603050405020304" pitchFamily="18" charset="0"/>
              </a:endParaRPr>
            </a:p>
            <a:p>
              <a:r>
                <a:rPr lang="en-US" sz="3600" b="1" i="1" dirty="0" err="1">
                  <a:solidFill>
                    <a:srgbClr val="FF0000"/>
                  </a:solidFill>
                  <a:latin typeface="Times New Roman" panose="02020603050405020304" pitchFamily="18" charset="0"/>
                  <a:cs typeface="Times New Roman" panose="02020603050405020304" pitchFamily="18" charset="0"/>
                </a:rPr>
                <a:t>lường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có</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đầu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óc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thực</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tế</a:t>
              </a:r>
              <a:r>
                <a:rPr lang="en-US" sz="3600" b="1" i="1" dirty="0">
                  <a:solidFill>
                    <a:srgbClr val="FF0000"/>
                  </a:solidFill>
                  <a:latin typeface="Times New Roman" panose="02020603050405020304" pitchFamily="18" charset="0"/>
                  <a:cs typeface="Times New Roman" panose="02020603050405020304" pitchFamily="18" charset="0"/>
                </a:rPr>
                <a:t>.</a:t>
              </a:r>
            </a:p>
          </p:txBody>
        </p:sp>
      </p:grpSp>
      <p:sp>
        <p:nvSpPr>
          <p:cNvPr id="35" name="Rectangle 34"/>
          <p:cNvSpPr/>
          <p:nvPr/>
        </p:nvSpPr>
        <p:spPr>
          <a:xfrm>
            <a:off x="9154899" y="2819400"/>
            <a:ext cx="3300838" cy="707886"/>
          </a:xfrm>
          <a:prstGeom prst="rect">
            <a:avLst/>
          </a:prstGeom>
        </p:spPr>
        <p:txBody>
          <a:bodyPr wrap="square">
            <a:spAutoFit/>
          </a:bodyPr>
          <a:lstStyle/>
          <a:p>
            <a:pPr algn="ctr"/>
            <a:r>
              <a:rPr lang="en-US" sz="4000" b="1" dirty="0" smtClean="0">
                <a:solidFill>
                  <a:srgbClr val="FF0000"/>
                </a:solidFill>
                <a:latin typeface="Times New Roman" pitchFamily="18" charset="0"/>
                <a:cs typeface="Times New Roman" pitchFamily="18" charset="0"/>
              </a:rPr>
              <a:t>NỘI DUNG</a:t>
            </a:r>
            <a:endParaRPr lang="en-US" sz="4000" b="1" dirty="0">
              <a:solidFill>
                <a:srgbClr val="FF0000"/>
              </a:solidFill>
              <a:latin typeface="Times New Roman" pitchFamily="18" charset="0"/>
              <a:cs typeface="Times New Roman" pitchFamily="18" charset="0"/>
            </a:endParaRPr>
          </a:p>
        </p:txBody>
      </p:sp>
      <p:sp>
        <p:nvSpPr>
          <p:cNvPr id="36" name="TextBox 35"/>
          <p:cNvSpPr txBox="1"/>
          <p:nvPr/>
        </p:nvSpPr>
        <p:spPr>
          <a:xfrm>
            <a:off x="3794919" y="42893"/>
            <a:ext cx="6228756"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hai, ngày 21 </a:t>
            </a:r>
            <a:r>
              <a:rPr lang="en-US" sz="3200" smtClean="0">
                <a:solidFill>
                  <a:srgbClr val="0000CC"/>
                </a:solidFill>
                <a:latin typeface="Times New Roman" pitchFamily="18" charset="0"/>
                <a:cs typeface="Times New Roman" pitchFamily="18" charset="0"/>
              </a:rPr>
              <a:t>tháng </a:t>
            </a:r>
            <a:r>
              <a:rPr lang="en-US" sz="3200" smtClean="0">
                <a:solidFill>
                  <a:srgbClr val="0000CC"/>
                </a:solidFill>
                <a:latin typeface="Times New Roman" pitchFamily="18" charset="0"/>
                <a:cs typeface="Times New Roman" pitchFamily="18" charset="0"/>
              </a:rPr>
              <a:t>11 năm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222515181"/>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42893"/>
            <a:ext cx="8474185" cy="1599885"/>
            <a:chOff x="4617134" y="42893"/>
            <a:chExt cx="8474185" cy="1599885"/>
          </a:xfrm>
        </p:grpSpPr>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2: LỜI KÊU GỌI TOÀN DÂN TẬP THỂ DỤC</a:t>
              </a:r>
            </a:p>
          </p:txBody>
        </p:sp>
      </p:grpSp>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pic>
        <p:nvPicPr>
          <p:cNvPr id="2" name="Picture 1"/>
          <p:cNvPicPr>
            <a:picLocks noChangeAspect="1"/>
          </p:cNvPicPr>
          <p:nvPr/>
        </p:nvPicPr>
        <p:blipFill rotWithShape="1">
          <a:blip r:embed="rId2"/>
          <a:srcRect l="24232" t="42708" r="18960" b="10418"/>
          <a:stretch/>
        </p:blipFill>
        <p:spPr>
          <a:xfrm>
            <a:off x="1507226" y="3001983"/>
            <a:ext cx="12650893" cy="5989617"/>
          </a:xfrm>
          <a:prstGeom prst="rect">
            <a:avLst/>
          </a:prstGeom>
        </p:spPr>
      </p:pic>
      <p:sp>
        <p:nvSpPr>
          <p:cNvPr id="17" name="TextBox 16"/>
          <p:cNvSpPr txBox="1"/>
          <p:nvPr/>
        </p:nvSpPr>
        <p:spPr>
          <a:xfrm>
            <a:off x="1356519" y="2316480"/>
            <a:ext cx="13944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1</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Những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từ</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nào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dưới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đây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ngược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nhau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Ghép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đúng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cxnSp>
        <p:nvCxnSpPr>
          <p:cNvPr id="18" name="Straight Arrow Connector 17"/>
          <p:cNvCxnSpPr/>
          <p:nvPr/>
        </p:nvCxnSpPr>
        <p:spPr>
          <a:xfrm>
            <a:off x="5614526" y="4038600"/>
            <a:ext cx="3819193" cy="4038600"/>
          </a:xfrm>
          <a:prstGeom prst="straightConnector1">
            <a:avLst/>
          </a:prstGeom>
          <a:ln w="762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614526" y="3810000"/>
            <a:ext cx="3819193" cy="1524000"/>
          </a:xfrm>
          <a:prstGeom prst="straightConnector1">
            <a:avLst/>
          </a:prstGeom>
          <a:ln w="762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614526" y="5334000"/>
            <a:ext cx="3819193" cy="1447800"/>
          </a:xfrm>
          <a:prstGeom prst="straightConnector1">
            <a:avLst/>
          </a:prstGeom>
          <a:ln w="76200">
            <a:solidFill>
              <a:srgbClr val="FF0000"/>
            </a:solidFill>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614526" y="6820972"/>
            <a:ext cx="3666793" cy="1484828"/>
          </a:xfrm>
          <a:prstGeom prst="straightConnector1">
            <a:avLst/>
          </a:prstGeom>
          <a:ln w="76200">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94919" y="42893"/>
            <a:ext cx="6228756"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hai, ngày 21 </a:t>
            </a:r>
            <a:r>
              <a:rPr lang="en-US" sz="3200" smtClean="0">
                <a:solidFill>
                  <a:srgbClr val="0000CC"/>
                </a:solidFill>
                <a:latin typeface="Times New Roman" pitchFamily="18" charset="0"/>
                <a:cs typeface="Times New Roman" pitchFamily="18" charset="0"/>
              </a:rPr>
              <a:t>tháng </a:t>
            </a:r>
            <a:r>
              <a:rPr lang="en-US" sz="3200" smtClean="0">
                <a:solidFill>
                  <a:srgbClr val="0000CC"/>
                </a:solidFill>
                <a:latin typeface="Times New Roman" pitchFamily="18" charset="0"/>
                <a:cs typeface="Times New Roman" pitchFamily="18" charset="0"/>
              </a:rPr>
              <a:t>11 năm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1339491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4617134" y="42893"/>
            <a:ext cx="8474185" cy="1599885"/>
            <a:chOff x="4617134" y="42893"/>
            <a:chExt cx="8474185" cy="1599885"/>
          </a:xfrm>
        </p:grpSpPr>
        <p:grpSp>
          <p:nvGrpSpPr>
            <p:cNvPr id="44" name="Group 43"/>
            <p:cNvGrpSpPr/>
            <p:nvPr/>
          </p:nvGrpSpPr>
          <p:grpSpPr>
            <a:xfrm>
              <a:off x="4617134" y="42893"/>
              <a:ext cx="4281060" cy="1013727"/>
              <a:chOff x="4539228" y="103852"/>
              <a:chExt cx="4208825" cy="1013727"/>
            </a:xfrm>
          </p:grpSpPr>
          <p:grpSp>
            <p:nvGrpSpPr>
              <p:cNvPr id="47" name="Group 46"/>
              <p:cNvGrpSpPr/>
              <p:nvPr/>
            </p:nvGrpSpPr>
            <p:grpSpPr>
              <a:xfrm>
                <a:off x="4539228" y="103852"/>
                <a:ext cx="4208825" cy="1013727"/>
                <a:chOff x="4539228" y="103852"/>
                <a:chExt cx="4208825" cy="1013727"/>
              </a:xfrm>
            </p:grpSpPr>
            <p:sp>
              <p:nvSpPr>
                <p:cNvPr id="49" name="TextBox 48"/>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50" name="TextBox 49"/>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48" name="Straight Connector 47"/>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46" name="Text Box 14"/>
            <p:cNvSpPr txBox="1">
              <a:spLocks noChangeArrowheads="1"/>
            </p:cNvSpPr>
            <p:nvPr/>
          </p:nvSpPr>
          <p:spPr bwMode="auto">
            <a:xfrm>
              <a:off x="4785519" y="1066800"/>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effectLst>
                    <a:outerShdw blurRad="38100" dist="38100" dir="2700000" algn="tl">
                      <a:srgbClr val="000000">
                        <a:alpha val="43137"/>
                      </a:srgbClr>
                    </a:outerShdw>
                  </a:effectLst>
                  <a:latin typeface="Times New Roman" pitchFamily="18" charset="0"/>
                </a:rPr>
                <a:t>Bài</a:t>
              </a:r>
              <a:r>
                <a:rPr lang="en-US" sz="2800" b="1" dirty="0">
                  <a:solidFill>
                    <a:srgbClr val="0000CC"/>
                  </a:solidFill>
                  <a:effectLst>
                    <a:outerShdw blurRad="38100" dist="38100" dir="2700000" algn="tl">
                      <a:srgbClr val="000000">
                        <a:alpha val="43137"/>
                      </a:srgbClr>
                    </a:outerShdw>
                  </a:effectLst>
                  <a:latin typeface="Times New Roman" pitchFamily="18" charset="0"/>
                </a:rPr>
                <a:t> 2: LỜI KÊU GỌI TOÀN DÂN TẬP THỂ DỤC</a:t>
              </a:r>
            </a:p>
          </p:txBody>
        </p:sp>
      </p:grpSp>
      <p:grpSp>
        <p:nvGrpSpPr>
          <p:cNvPr id="25" name="Group 24"/>
          <p:cNvGrpSpPr/>
          <p:nvPr/>
        </p:nvGrpSpPr>
        <p:grpSpPr>
          <a:xfrm>
            <a:off x="1356520" y="1600200"/>
            <a:ext cx="3429000" cy="677108"/>
            <a:chOff x="1508919" y="1888664"/>
            <a:chExt cx="3120775" cy="1134632"/>
          </a:xfrm>
        </p:grpSpPr>
        <p:sp>
          <p:nvSpPr>
            <p:cNvPr id="34" name="Rectangle 33"/>
            <p:cNvSpPr/>
            <p:nvPr/>
          </p:nvSpPr>
          <p:spPr>
            <a:xfrm>
              <a:off x="1508919" y="1888664"/>
              <a:ext cx="3120775" cy="1134632"/>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4. Luyện tập.</a:t>
              </a:r>
              <a:endParaRPr lang="en-US" sz="3800" b="1">
                <a:solidFill>
                  <a:srgbClr val="FF0066"/>
                </a:solidFill>
                <a:latin typeface="Times New Roman" pitchFamily="18" charset="0"/>
                <a:cs typeface="Times New Roman" pitchFamily="18" charset="0"/>
              </a:endParaRPr>
            </a:p>
          </p:txBody>
        </p:sp>
        <p:cxnSp>
          <p:nvCxnSpPr>
            <p:cNvPr id="35" name="Straight Connector 34"/>
            <p:cNvCxnSpPr/>
            <p:nvPr/>
          </p:nvCxnSpPr>
          <p:spPr>
            <a:xfrm>
              <a:off x="1646078" y="3017498"/>
              <a:ext cx="242881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7" name="TextBox 16"/>
          <p:cNvSpPr txBox="1"/>
          <p:nvPr/>
        </p:nvSpPr>
        <p:spPr>
          <a:xfrm>
            <a:off x="1356519" y="2316480"/>
            <a:ext cx="13944600"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Tìm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mỗi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cặp</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từ</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ngược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nhau</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19" name="TextBox 18"/>
          <p:cNvSpPr txBox="1"/>
          <p:nvPr/>
        </p:nvSpPr>
        <p:spPr>
          <a:xfrm>
            <a:off x="1508919" y="3011269"/>
            <a:ext cx="13944600" cy="1200329"/>
          </a:xfrm>
          <a:prstGeom prst="rect">
            <a:avLst/>
          </a:prstGeom>
          <a:noFill/>
        </p:spPr>
        <p:txBody>
          <a:bodyPr wrap="square" rtlCol="0">
            <a:spAutoFit/>
          </a:bodyPr>
          <a:lstStyle/>
          <a:p>
            <a:r>
              <a:rPr lang="en-US" sz="3600" b="1" dirty="0" smtClean="0">
                <a:solidFill>
                  <a:srgbClr val="FF0000"/>
                </a:solidFill>
                <a:latin typeface="Times New Roman" pitchFamily="18" charset="0"/>
                <a:cs typeface="Times New Roman" pitchFamily="18" charset="0"/>
              </a:rPr>
              <a:t>a) </a:t>
            </a:r>
            <a:r>
              <a:rPr lang="en-US" sz="3600" b="1" dirty="0" err="1" smtClean="0">
                <a:solidFill>
                  <a:srgbClr val="FF0000"/>
                </a:solidFill>
                <a:latin typeface="Times New Roman" pitchFamily="18" charset="0"/>
                <a:cs typeface="Times New Roman" pitchFamily="18" charset="0"/>
              </a:rPr>
              <a:t>Lương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Thế</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Vinh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lính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dắt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voi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xuống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thuyền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voi</a:t>
            </a:r>
            <a:endParaRPr lang="en-US" sz="3600" b="1" dirty="0" smtClean="0">
              <a:solidFill>
                <a:srgbClr val="FF0000"/>
              </a:solidFill>
              <a:latin typeface="Times New Roman" pitchFamily="18" charset="0"/>
              <a:cs typeface="Times New Roman" pitchFamily="18" charset="0"/>
            </a:endParaRPr>
          </a:p>
          <a:p>
            <a:r>
              <a:rPr lang="en-US" sz="3600" b="1" dirty="0" err="1" smtClean="0">
                <a:solidFill>
                  <a:srgbClr val="FF0000"/>
                </a:solidFill>
                <a:latin typeface="Times New Roman" pitchFamily="18" charset="0"/>
                <a:cs typeface="Times New Roman" pitchFamily="18" charset="0"/>
              </a:rPr>
              <a:t>lên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bờ</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21" name="TextBox 20"/>
          <p:cNvSpPr txBox="1"/>
          <p:nvPr/>
        </p:nvSpPr>
        <p:spPr>
          <a:xfrm>
            <a:off x="1507226" y="5002767"/>
            <a:ext cx="14767719"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b</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thần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trang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sách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mỏng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nhờ</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xem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dày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bao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nhiêu</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4" name="Rectangle 3"/>
          <p:cNvSpPr/>
          <p:nvPr/>
        </p:nvSpPr>
        <p:spPr>
          <a:xfrm>
            <a:off x="1816528" y="4236998"/>
            <a:ext cx="2595582" cy="646331"/>
          </a:xfrm>
          <a:prstGeom prst="rect">
            <a:avLst/>
          </a:prstGeom>
        </p:spPr>
        <p:txBody>
          <a:bodyPr wrap="none">
            <a:spAutoFit/>
          </a:bodyPr>
          <a:lstStyle/>
          <a:p>
            <a:r>
              <a:rPr lang="en-US" sz="3600" dirty="0" smtClean="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xuống</a:t>
            </a:r>
            <a:r>
              <a:rPr lang="en-US" sz="3600" b="1" dirty="0">
                <a:solidFill>
                  <a:srgbClr val="0000CC"/>
                </a:solidFill>
                <a:latin typeface="Times New Roman" panose="02020603050405020304" pitchFamily="18" charset="0"/>
                <a:ea typeface="Calibri" panose="020F0502020204030204" pitchFamily="34" charset="0"/>
              </a:rPr>
              <a:t> </a:t>
            </a:r>
            <a:r>
              <a:rPr lang="en-US" sz="3600" b="1" dirty="0" smtClean="0">
                <a:solidFill>
                  <a:srgbClr val="0000CC"/>
                </a:solidFill>
                <a:latin typeface="Times New Roman" panose="02020603050405020304" pitchFamily="18" charset="0"/>
                <a:ea typeface="Calibri" panose="020F0502020204030204" pitchFamily="34" charset="0"/>
              </a:rPr>
              <a:t>- </a:t>
            </a:r>
            <a:r>
              <a:rPr lang="en-US" sz="3600" b="1" dirty="0" err="1">
                <a:solidFill>
                  <a:srgbClr val="0000CC"/>
                </a:solidFill>
                <a:latin typeface="Times New Roman" panose="02020603050405020304" pitchFamily="18" charset="0"/>
                <a:ea typeface="Calibri" panose="020F0502020204030204" pitchFamily="34" charset="0"/>
              </a:rPr>
              <a:t>lên</a:t>
            </a:r>
            <a:endParaRPr lang="en-US" sz="3600" b="1" dirty="0">
              <a:solidFill>
                <a:srgbClr val="0000CC"/>
              </a:solidFill>
            </a:endParaRPr>
          </a:p>
        </p:txBody>
      </p:sp>
      <p:sp>
        <p:nvSpPr>
          <p:cNvPr id="22" name="Rectangle 21"/>
          <p:cNvSpPr/>
          <p:nvPr/>
        </p:nvSpPr>
        <p:spPr>
          <a:xfrm>
            <a:off x="1818380" y="5793936"/>
            <a:ext cx="2621230" cy="646331"/>
          </a:xfrm>
          <a:prstGeom prst="rect">
            <a:avLst/>
          </a:prstGeom>
        </p:spPr>
        <p:txBody>
          <a:bodyPr wrap="none">
            <a:spAutoFit/>
          </a:bodyPr>
          <a:lstStyle/>
          <a:p>
            <a:r>
              <a:rPr lang="en-US" sz="3600" dirty="0" smtClean="0">
                <a:solidFill>
                  <a:srgbClr val="0000CC"/>
                </a:solidFill>
                <a:latin typeface="Times New Roman" panose="02020603050405020304" pitchFamily="18" charset="0"/>
                <a:ea typeface="Calibri" panose="020F0502020204030204" pitchFamily="34" charset="0"/>
              </a:rPr>
              <a:t>  </a:t>
            </a:r>
            <a:r>
              <a:rPr lang="en-US" sz="3600" b="1" dirty="0" err="1" smtClean="0">
                <a:solidFill>
                  <a:srgbClr val="0000CC"/>
                </a:solidFill>
                <a:latin typeface="Times New Roman" panose="02020603050405020304" pitchFamily="18" charset="0"/>
                <a:ea typeface="Calibri" panose="020F0502020204030204" pitchFamily="34" charset="0"/>
              </a:rPr>
              <a:t>mỏng</a:t>
            </a:r>
            <a:r>
              <a:rPr lang="en-US" sz="3600" b="1" dirty="0" smtClean="0">
                <a:solidFill>
                  <a:srgbClr val="0000CC"/>
                </a:solidFill>
                <a:latin typeface="Times New Roman" panose="02020603050405020304" pitchFamily="18" charset="0"/>
                <a:ea typeface="Calibri" panose="020F0502020204030204" pitchFamily="34" charset="0"/>
              </a:rPr>
              <a:t> - </a:t>
            </a:r>
            <a:r>
              <a:rPr lang="en-US" sz="3600" b="1" dirty="0" err="1" smtClean="0">
                <a:solidFill>
                  <a:srgbClr val="0000CC"/>
                </a:solidFill>
                <a:latin typeface="Times New Roman" panose="02020603050405020304" pitchFamily="18" charset="0"/>
                <a:ea typeface="Calibri" panose="020F0502020204030204" pitchFamily="34" charset="0"/>
              </a:rPr>
              <a:t>dày</a:t>
            </a:r>
            <a:endParaRPr lang="en-US" sz="3600" b="1" dirty="0">
              <a:solidFill>
                <a:srgbClr val="0000CC"/>
              </a:solidFill>
            </a:endParaRPr>
          </a:p>
        </p:txBody>
      </p:sp>
      <p:sp>
        <p:nvSpPr>
          <p:cNvPr id="18" name="TextBox 17"/>
          <p:cNvSpPr txBox="1"/>
          <p:nvPr/>
        </p:nvSpPr>
        <p:spPr>
          <a:xfrm>
            <a:off x="3794919" y="42893"/>
            <a:ext cx="6228756"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hai, ngày 21 </a:t>
            </a:r>
            <a:r>
              <a:rPr lang="en-US" sz="3200" smtClean="0">
                <a:solidFill>
                  <a:srgbClr val="0000CC"/>
                </a:solidFill>
                <a:latin typeface="Times New Roman" pitchFamily="18" charset="0"/>
                <a:cs typeface="Times New Roman" pitchFamily="18" charset="0"/>
              </a:rPr>
              <a:t>tháng </a:t>
            </a:r>
            <a:r>
              <a:rPr lang="en-US" sz="3200" smtClean="0">
                <a:solidFill>
                  <a:srgbClr val="0000CC"/>
                </a:solidFill>
                <a:latin typeface="Times New Roman" pitchFamily="18" charset="0"/>
                <a:cs typeface="Times New Roman" pitchFamily="18" charset="0"/>
              </a:rPr>
              <a:t>11 năm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51036489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337719" y="4114800"/>
            <a:ext cx="9601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9557" y="37070"/>
            <a:ext cx="15593562" cy="8291501"/>
          </a:xfrm>
          <a:prstGeom prst="rect">
            <a:avLst/>
          </a:prstGeom>
        </p:spPr>
        <p:txBody>
          <a:bodyPr wrap="square">
            <a:spAutoFit/>
          </a:bodyPr>
          <a:lstStyle/>
          <a:p>
            <a:pPr indent="228600">
              <a:lnSpc>
                <a:spcPct val="120000"/>
              </a:lnSpc>
              <a:spcAft>
                <a:spcPts val="0"/>
              </a:spcAft>
            </a:pPr>
            <a:r>
              <a:rPr lang="nl-NL" sz="4000" b="1" dirty="0">
                <a:latin typeface="Times New Roman" panose="02020603050405020304" pitchFamily="18" charset="0"/>
                <a:ea typeface="Times New Roman" panose="02020603050405020304" pitchFamily="18" charset="0"/>
              </a:rPr>
              <a:t>YÊU CẦU CẦN ĐẠT:</a:t>
            </a:r>
            <a:endParaRPr lang="en-US" sz="36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4000" b="1" dirty="0">
                <a:latin typeface="Times New Roman" panose="02020603050405020304" pitchFamily="18" charset="0"/>
                <a:ea typeface="Times New Roman" panose="02020603050405020304" pitchFamily="18" charset="0"/>
              </a:rPr>
              <a:t>1. Năng lực đặc thù.</a:t>
            </a:r>
            <a:endParaRPr lang="en-US" sz="36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4000" dirty="0">
                <a:latin typeface="Times New Roman" panose="02020603050405020304" pitchFamily="18" charset="0"/>
                <a:ea typeface="Times New Roman" panose="02020603050405020304" pitchFamily="18" charset="0"/>
              </a:rPr>
              <a:t>- Đọc thành tiếng trôi chảy toàn bài. Phát âm đúng các từ ngữ có âm, vần, thanh mà học sinh địa phương dễ viết sai (nể phục, sai lính, nặng, Việt Nam, mỗi, tóm tắt,...). Ngắt nghỉ hơi đúng theo các dấu câu và theo nghĩa.</a:t>
            </a:r>
            <a:endParaRPr lang="en-US" sz="36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4000" dirty="0">
                <a:latin typeface="Times New Roman" panose="02020603050405020304" pitchFamily="18" charset="0"/>
                <a:ea typeface="Times New Roman" panose="02020603050405020304" pitchFamily="18" charset="0"/>
              </a:rPr>
              <a:t>- Hiểu nghĩa của các từ ngữ trong bài.</a:t>
            </a:r>
            <a:endParaRPr lang="en-US" sz="36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4000" dirty="0">
                <a:latin typeface="Times New Roman" panose="02020603050405020304" pitchFamily="18" charset="0"/>
                <a:ea typeface="Times New Roman" panose="02020603050405020304" pitchFamily="18" charset="0"/>
              </a:rPr>
              <a:t>- Hiểu nội dung và ý nghĩa của bài thơ: Ca ngợi ông Lương Thế Vinh, vị Trạng Nguyên giỏi tính toán, đo lường, có đầu óc thực tế.</a:t>
            </a:r>
            <a:endParaRPr lang="en-US" sz="36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4000" dirty="0">
                <a:latin typeface="Times New Roman" panose="02020603050405020304" pitchFamily="18" charset="0"/>
                <a:ea typeface="Times New Roman" panose="02020603050405020304" pitchFamily="18" charset="0"/>
              </a:rPr>
              <a:t>- Nhận biết các từ có ý nghĩa trái ngược nhau.</a:t>
            </a:r>
            <a:endParaRPr lang="en-US" sz="36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4000" dirty="0">
                <a:latin typeface="Times New Roman" panose="02020603050405020304" pitchFamily="18" charset="0"/>
                <a:ea typeface="Times New Roman" panose="02020603050405020304" pitchFamily="18" charset="0"/>
              </a:rPr>
              <a:t>- Phát triển năng lực văn học: </a:t>
            </a:r>
            <a:endParaRPr lang="en-US" sz="36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4000" dirty="0">
                <a:latin typeface="Times New Roman" panose="02020603050405020304" pitchFamily="18" charset="0"/>
                <a:ea typeface="Times New Roman" panose="02020603050405020304" pitchFamily="18" charset="0"/>
              </a:rPr>
              <a:t>+ Biết bày tỏ sự yếu thích với các chi tiết hay trong câu chuyện.</a:t>
            </a:r>
            <a:endParaRPr lang="en-US" sz="36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319" y="304800"/>
            <a:ext cx="16002000" cy="8294578"/>
          </a:xfrm>
          <a:prstGeom prst="rect">
            <a:avLst/>
          </a:prstGeom>
        </p:spPr>
        <p:txBody>
          <a:bodyPr wrap="square">
            <a:spAutoFit/>
          </a:bodyPr>
          <a:lstStyle/>
          <a:p>
            <a:pPr algn="just">
              <a:lnSpc>
                <a:spcPct val="120000"/>
              </a:lnSpc>
              <a:spcBef>
                <a:spcPts val="600"/>
              </a:spcBef>
              <a:spcAft>
                <a:spcPts val="0"/>
              </a:spcAft>
            </a:pPr>
            <a:r>
              <a:rPr lang="en-US" sz="3600" b="1" dirty="0">
                <a:latin typeface="Times New Roman" panose="02020603050405020304" pitchFamily="18" charset="0"/>
                <a:ea typeface="Times New Roman" panose="02020603050405020304" pitchFamily="18" charset="0"/>
              </a:rPr>
              <a:t> 2. Năng lực chung.</a:t>
            </a:r>
            <a:endParaRPr lang="en-US" sz="32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en-US" sz="3600" dirty="0">
                <a:latin typeface="Times New Roman" panose="02020603050405020304" pitchFamily="18" charset="0"/>
                <a:ea typeface="Times New Roman" panose="02020603050405020304" pitchFamily="18" charset="0"/>
              </a:rPr>
              <a:t>- Năng lực tự chủ, tự học: biết tự giải quyết nhiệm vụ học tập: Trả lời các câu hỏi; nhận biết các từ có nghĩa giống nhau, từ có nghĩa trái ngược nhau.</a:t>
            </a:r>
            <a:endParaRPr lang="en-US" sz="32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en-US" sz="3600" dirty="0">
                <a:latin typeface="Times New Roman" panose="02020603050405020304" pitchFamily="18" charset="0"/>
                <a:ea typeface="Times New Roman" panose="02020603050405020304" pitchFamily="18" charset="0"/>
              </a:rPr>
              <a:t>- Năng lực giải quyết vấn đề và sáng tạo: tham gia trò chơi, vận dụng.</a:t>
            </a:r>
            <a:endParaRPr lang="en-US" sz="32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en-US" sz="3600" dirty="0">
                <a:latin typeface="Times New Roman" panose="02020603050405020304" pitchFamily="18" charset="0"/>
                <a:ea typeface="Times New Roman" panose="02020603050405020304" pitchFamily="18" charset="0"/>
              </a:rPr>
              <a:t>- Năng lực giao tiếp và hợp tác: bết cùng các bạn thảo luận nhóm</a:t>
            </a:r>
            <a:endParaRPr lang="en-US" sz="3200" dirty="0">
              <a:latin typeface="Times New Roman" panose="02020603050405020304" pitchFamily="18" charset="0"/>
              <a:ea typeface="Times New Roman" panose="02020603050405020304" pitchFamily="18" charset="0"/>
            </a:endParaRPr>
          </a:p>
          <a:p>
            <a:pPr indent="228600" algn="just">
              <a:lnSpc>
                <a:spcPct val="120000"/>
              </a:lnSpc>
              <a:spcBef>
                <a:spcPts val="600"/>
              </a:spcBef>
              <a:spcAft>
                <a:spcPts val="0"/>
              </a:spcAft>
            </a:pPr>
            <a:r>
              <a:rPr lang="en-US" sz="3600" b="1" dirty="0">
                <a:latin typeface="Times New Roman" panose="02020603050405020304" pitchFamily="18" charset="0"/>
                <a:ea typeface="Times New Roman" panose="02020603050405020304" pitchFamily="18" charset="0"/>
              </a:rPr>
              <a:t>3. Phẩm chất.</a:t>
            </a:r>
            <a:endParaRPr lang="en-US" sz="32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en-US" sz="3600" dirty="0">
                <a:latin typeface="Times New Roman" panose="02020603050405020304" pitchFamily="18" charset="0"/>
                <a:ea typeface="Times New Roman" panose="02020603050405020304" pitchFamily="18" charset="0"/>
              </a:rPr>
              <a:t>- Phẩm chất yêu nước: Tự hào về những đóng góp xuất sắc của Trạng Nguyên Lương Thế Vinh; học theo tấm gương của ông. </a:t>
            </a:r>
            <a:endParaRPr lang="en-US" sz="32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en-US" sz="3600" dirty="0">
                <a:latin typeface="Times New Roman" panose="02020603050405020304" pitchFamily="18" charset="0"/>
                <a:ea typeface="Times New Roman" panose="02020603050405020304" pitchFamily="18" charset="0"/>
              </a:rPr>
              <a:t>- Phẩm chất nhân ái: Biết yêu quý tấm gương của ông Trạng Nguyên Lương Thế Vinh.</a:t>
            </a:r>
            <a:endParaRPr lang="en-US" sz="32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en-US" sz="3600" dirty="0">
                <a:latin typeface="Times New Roman" panose="02020603050405020304" pitchFamily="18" charset="0"/>
                <a:ea typeface="Times New Roman" panose="02020603050405020304" pitchFamily="18" charset="0"/>
              </a:rPr>
              <a:t>- Phẩm chất chăm chỉ: Chăm chỉ đọc bài, trả lời câu hỏi.</a:t>
            </a:r>
            <a:endParaRPr lang="en-US" sz="32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en-US" sz="3600" dirty="0">
                <a:latin typeface="Times New Roman" panose="02020603050405020304" pitchFamily="18" charset="0"/>
                <a:ea typeface="Times New Roman" panose="02020603050405020304" pitchFamily="18" charset="0"/>
              </a:rPr>
              <a:t>- Phẩm chất trách nhiệm: Giữ trật tự, học tập nghiêm túc.</a:t>
            </a:r>
            <a:endParaRPr lang="en-US" sz="3600" dirty="0"/>
          </a:p>
        </p:txBody>
      </p:sp>
    </p:spTree>
    <p:extLst>
      <p:ext uri="{BB962C8B-B14F-4D97-AF65-F5344CB8AC3E}">
        <p14:creationId xmlns:p14="http://schemas.microsoft.com/office/powerpoint/2010/main" val="115258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7789" t="23958" r="32431" b="10417"/>
          <a:stretch/>
        </p:blipFill>
        <p:spPr>
          <a:xfrm>
            <a:off x="670719" y="243016"/>
            <a:ext cx="15011400" cy="8686800"/>
          </a:xfrm>
          <a:prstGeom prst="rect">
            <a:avLst/>
          </a:prstGeom>
        </p:spPr>
      </p:pic>
    </p:spTree>
    <p:extLst>
      <p:ext uri="{BB962C8B-B14F-4D97-AF65-F5344CB8AC3E}">
        <p14:creationId xmlns:p14="http://schemas.microsoft.com/office/powerpoint/2010/main" val="4012843973"/>
      </p:ext>
    </p:extLst>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Rectangle 1"/>
          <p:cNvSpPr>
            <a:spLocks noChangeArrowheads="1"/>
          </p:cNvSpPr>
          <p:nvPr/>
        </p:nvSpPr>
        <p:spPr bwMode="auto">
          <a:xfrm>
            <a:off x="793173" y="-938863"/>
            <a:ext cx="24433924" cy="225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sz="1333" b="1">
                <a:solidFill>
                  <a:srgbClr val="000000"/>
                </a:solidFill>
                <a:latin typeface="OpenSans"/>
              </a:rPr>
              <a:t>Ông Trạng giỏi tính toán</a:t>
            </a:r>
            <a:endParaRPr lang="en-US" altLang="en-US" sz="1067"/>
          </a:p>
          <a:p>
            <a:pPr defTabSz="1219170"/>
            <a:r>
              <a:rPr lang="en-US" altLang="en-US" sz="1333">
                <a:solidFill>
                  <a:srgbClr val="000000"/>
                </a:solidFill>
                <a:latin typeface="OpenSans"/>
              </a:rPr>
              <a:t>Lương Thế Vinh đỗ Trạng nguyên năm 21 tuổi. Ông được mọi người nể phục vì vừa học rộng vừa có nhiều sáng kiến trong đời sống.</a:t>
            </a:r>
            <a:endParaRPr lang="en-US" altLang="en-US" sz="1067"/>
          </a:p>
          <a:p>
            <a:pPr defTabSz="1219170"/>
            <a:r>
              <a:rPr lang="en-US" altLang="en-US" sz="1333">
                <a:solidFill>
                  <a:srgbClr val="000000"/>
                </a:solidFill>
                <a:latin typeface="OpenSans"/>
              </a:rPr>
              <a:t>Có lần, sứ thần Trung Hoa thử tài Lương Thế Vinh, nhờ ông cân giúp một con voi. Lương Thế Vinh sai lính dắt voi xuống thuyền, đánh dấu mức chìm của thuyền. Sau đó, ông cho voi lên bờ và xếp đá vào thuyền. Khi thuyền chìm đến mức đã đánh dấu, ông sai cân chỗ đá ấy và biết voi nặng bao nhiêu. </a:t>
            </a:r>
            <a:endParaRPr lang="en-US" altLang="en-US" sz="1067"/>
          </a:p>
          <a:p>
            <a:pPr defTabSz="1219170"/>
            <a:r>
              <a:rPr lang="en-US" altLang="en-US" sz="1333">
                <a:solidFill>
                  <a:srgbClr val="000000"/>
                </a:solidFill>
                <a:latin typeface="OpenSans"/>
              </a:rPr>
              <a:t>  </a:t>
            </a:r>
            <a:endParaRPr lang="en-US" altLang="en-US" sz="1067"/>
          </a:p>
          <a:p>
            <a:pPr defTabSz="1219170"/>
            <a:r>
              <a:rPr lang="en-US" altLang="en-US" sz="1333">
                <a:solidFill>
                  <a:srgbClr val="000000"/>
                </a:solidFill>
                <a:latin typeface="OpenSans"/>
              </a:rPr>
              <a:t>Sứ thần lại xé một trang sách mỏng, nhờ ông đo xem nó dày bao nhiêu. Ông lấy thước đo cuốn sách, rồi tính ra ngay độ dày của mỗi trang sách. Sứ thần hết sức khâm phục tài trí của Trạng nguyên nước Việt.</a:t>
            </a:r>
            <a:endParaRPr lang="en-US" altLang="en-US" sz="1067"/>
          </a:p>
          <a:p>
            <a:pPr defTabSz="1219170"/>
            <a:r>
              <a:rPr lang="en-US" altLang="en-US" sz="1333">
                <a:solidFill>
                  <a:srgbClr val="000000"/>
                </a:solidFill>
                <a:latin typeface="OpenSans"/>
              </a:rPr>
              <a:t>Lương Thế Vinh đã tìm ra nhiều quy tắc tính toán, viết thành một cuốn sách. Mỗi quy tắc tính toán đều được ông tóm tắt bằng một bài thơ cho dễ nhớ. Đó là cuốn sách toán đầu tiên ở Việt Nam. Sách của ông được dạy trong nhà trường gần 400 năm. Ông cũng là người Việt Nam đầu tiên làm ra bàn tính. Bàn tính lúc đầu làm bằng đất, về sau làm bằng gỗ và trúc, sơn nhiều màu, rất dễ sử dụng. </a:t>
            </a:r>
            <a:endParaRPr lang="en-US" altLang="en-US" sz="1067"/>
          </a:p>
          <a:p>
            <a:pPr defTabSz="1219170"/>
            <a:r>
              <a:rPr lang="en-US" altLang="en-US" sz="1333">
                <a:solidFill>
                  <a:srgbClr val="000000"/>
                </a:solidFill>
                <a:latin typeface="OpenSans"/>
              </a:rPr>
              <a:t>Theo sách </a:t>
            </a:r>
            <a:r>
              <a:rPr lang="en-US" altLang="en-US" sz="1333" i="1">
                <a:solidFill>
                  <a:srgbClr val="000000"/>
                </a:solidFill>
                <a:latin typeface="OpenSans"/>
              </a:rPr>
              <a:t>Kể chuyện thần đồng Việt Nam</a:t>
            </a:r>
            <a:endParaRPr lang="en-US" altLang="en-US" sz="1333">
              <a:solidFill>
                <a:srgbClr val="000000"/>
              </a:solidFill>
              <a:latin typeface="OpenSans"/>
            </a:endParaRPr>
          </a:p>
          <a:p>
            <a:pPr defTabSz="1219170"/>
            <a:r>
              <a:rPr lang="en-US" altLang="en-US" sz="1333">
                <a:solidFill>
                  <a:srgbClr val="000000"/>
                </a:solidFill>
                <a:latin typeface="OpenSans"/>
              </a:rPr>
              <a:t/>
            </a:r>
            <a:br>
              <a:rPr lang="en-US" altLang="en-US" sz="1333">
                <a:solidFill>
                  <a:srgbClr val="000000"/>
                </a:solidFill>
                <a:latin typeface="OpenSans"/>
              </a:rPr>
            </a:br>
            <a:r>
              <a:rPr lang="en-US" altLang="en-US" sz="1333">
                <a:solidFill>
                  <a:srgbClr val="000000"/>
                </a:solidFill>
                <a:latin typeface="OpenSans"/>
              </a:rPr>
              <a:t/>
            </a:r>
            <a:br>
              <a:rPr lang="en-US" altLang="en-US" sz="1333">
                <a:solidFill>
                  <a:srgbClr val="000000"/>
                </a:solidFill>
                <a:latin typeface="OpenSans"/>
              </a:rPr>
            </a:br>
            <a:r>
              <a:rPr lang="en-US" altLang="en-US" sz="1333">
                <a:solidFill>
                  <a:srgbClr val="000000"/>
                </a:solidFill>
                <a:latin typeface="OpenSans"/>
              </a:rPr>
              <a:t>Xem thêm tại: </a:t>
            </a:r>
            <a:r>
              <a:rPr lang="en-US" altLang="en-US" sz="1333">
                <a:solidFill>
                  <a:srgbClr val="003399"/>
                </a:solidFill>
                <a:latin typeface="OpenSans"/>
                <a:hlinkClick r:id="rId2"/>
              </a:rPr>
              <a:t>https://loigiaihay.com/ong-trang-gioi-tinh-toan-trang-77-78-sgk-tieng-viet-3-tap-1-canh-dieu-a106663.html#ixzz7lBhlp5pe</a:t>
            </a:r>
            <a:r>
              <a:rPr lang="en-US" altLang="en-US" sz="1067"/>
              <a:t> </a:t>
            </a:r>
            <a:endParaRPr lang="en-US" altLang="en-US" sz="40932">
              <a:solidFill>
                <a:srgbClr val="000000"/>
              </a:solidFill>
              <a:latin typeface="OpenSans"/>
            </a:endParaRPr>
          </a:p>
        </p:txBody>
      </p:sp>
      <p:pic>
        <p:nvPicPr>
          <p:cNvPr id="1026" name="Picture 2" descr="https://img.loigiaihay.com/picture/2022/0315/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41" y="-420303"/>
            <a:ext cx="16072941" cy="9160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3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9217"/>
            <a:ext cx="16063119" cy="8494633"/>
          </a:xfrm>
          <a:prstGeom prst="rect">
            <a:avLst/>
          </a:prstGeom>
        </p:spPr>
        <p:txBody>
          <a:bodyPr wrap="square">
            <a:spAutoFit/>
          </a:bodyPr>
          <a:lstStyle/>
          <a:p>
            <a:pPr algn="ctr"/>
            <a:r>
              <a:rPr lang="vi-VN" sz="6000" b="1" dirty="0">
                <a:solidFill>
                  <a:srgbClr val="FF0000"/>
                </a:solidFill>
                <a:latin typeface="OpenSans"/>
              </a:rPr>
              <a:t>Ông Trạng giỏi tính toán</a:t>
            </a:r>
            <a:endParaRPr lang="vi-VN" sz="6000" dirty="0">
              <a:solidFill>
                <a:srgbClr val="FF0000"/>
              </a:solidFill>
              <a:latin typeface="OpenSans"/>
            </a:endParaRPr>
          </a:p>
          <a:p>
            <a:pPr algn="just"/>
            <a:r>
              <a:rPr lang="en-US" sz="5400" dirty="0" smtClean="0">
                <a:solidFill>
                  <a:srgbClr val="000000"/>
                </a:solidFill>
                <a:latin typeface="OpenSans"/>
              </a:rPr>
              <a:t>    </a:t>
            </a:r>
            <a:r>
              <a:rPr lang="vi-VN" sz="5400" dirty="0" smtClean="0">
                <a:solidFill>
                  <a:srgbClr val="00B050"/>
                </a:solidFill>
                <a:latin typeface="OpenSans"/>
              </a:rPr>
              <a:t>Lương </a:t>
            </a:r>
            <a:r>
              <a:rPr lang="vi-VN" sz="5400" dirty="0">
                <a:solidFill>
                  <a:srgbClr val="00B050"/>
                </a:solidFill>
                <a:latin typeface="OpenSans"/>
              </a:rPr>
              <a:t>Thế Vinh đỗ Trạng nguyên năm 21 tuổi. Ông được mọi người nể phục vì vừa học rộng vừa có nhiều sáng kiến trong đời </a:t>
            </a:r>
            <a:r>
              <a:rPr lang="vi-VN" sz="5400" dirty="0" smtClean="0">
                <a:solidFill>
                  <a:srgbClr val="00B050"/>
                </a:solidFill>
                <a:latin typeface="OpenSans"/>
              </a:rPr>
              <a:t>sống.</a:t>
            </a:r>
            <a:r>
              <a:rPr lang="en-US" sz="5400" dirty="0" smtClean="0">
                <a:solidFill>
                  <a:srgbClr val="000000"/>
                </a:solidFill>
                <a:latin typeface="OpenSans"/>
              </a:rPr>
              <a:t> </a:t>
            </a:r>
            <a:r>
              <a:rPr lang="vi-VN" sz="5400" dirty="0" smtClean="0">
                <a:solidFill>
                  <a:srgbClr val="000000"/>
                </a:solidFill>
                <a:latin typeface="OpenSans"/>
              </a:rPr>
              <a:t>Có lần, sứ thần Trung Hoa thử tài Lương Thế Vinh, nhờ ông cân giúp một con voi. Lương Thế Vinh sai lính dắt voi xuống thuyền, đánh dấu mức chìm </a:t>
            </a:r>
            <a:r>
              <a:rPr lang="vi-VN" sz="5400" dirty="0">
                <a:solidFill>
                  <a:srgbClr val="000000"/>
                </a:solidFill>
                <a:latin typeface="OpenSans"/>
              </a:rPr>
              <a:t>của thuyền. Sau đó, ông cho voi lên bờ và xếp đá vào thuyền. Khi thuyền chìm đến mức đã đánh dấu, ông sai cân chỗ đá ấy và biết voi nặng bao nhiêu. </a:t>
            </a:r>
          </a:p>
        </p:txBody>
      </p:sp>
    </p:spTree>
    <p:extLst>
      <p:ext uri="{BB962C8B-B14F-4D97-AF65-F5344CB8AC3E}">
        <p14:creationId xmlns:p14="http://schemas.microsoft.com/office/powerpoint/2010/main" val="66230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519" y="457200"/>
            <a:ext cx="15925800" cy="10248960"/>
          </a:xfrm>
          <a:prstGeom prst="rect">
            <a:avLst/>
          </a:prstGeom>
        </p:spPr>
        <p:txBody>
          <a:bodyPr wrap="square">
            <a:spAutoFit/>
          </a:bodyPr>
          <a:lstStyle/>
          <a:p>
            <a:pPr algn="just"/>
            <a:r>
              <a:rPr lang="vi-VN" sz="4400" dirty="0">
                <a:solidFill>
                  <a:srgbClr val="000000"/>
                </a:solidFill>
                <a:latin typeface="OpenSans"/>
              </a:rPr>
              <a:t>Sứ thần lại xé một trang sách mỏng, nhờ ông đo xem nó dày bao nhiêu. Ông lấy thước đo cuốn sách, rồi tính ra ngay độ dày của mỗi trang sách. Sứ thần hết sức khâm phục tài trí của Trạng nguyên nước Việt.</a:t>
            </a:r>
          </a:p>
          <a:p>
            <a:pPr algn="just"/>
            <a:r>
              <a:rPr lang="vi-VN" sz="4400" dirty="0">
                <a:solidFill>
                  <a:srgbClr val="000000"/>
                </a:solidFill>
                <a:latin typeface="OpenSans"/>
              </a:rPr>
              <a:t>Lương Thế Vinh đã tìm ra nhiều quy tắc tính toán, viết thành một cuốn sách. Mỗi quy tắc tính toán đều được ông tóm tắt bằng một bài thơ cho dễ nhớ. Đó là cuốn sách toán đầu tiên ở Việt Nam. Sách của ông được dạy trong nhà trường gần 400 năm. Ông cũng là người Việt Nam đầu tiên làm ra bàn tính. Bàn tính lúc đầu làm bằng đất, về sau làm bằng gỗ và trúc, sơn nhiều màu, rất dễ sử dụng. </a:t>
            </a:r>
          </a:p>
          <a:p>
            <a:pPr algn="r"/>
            <a:r>
              <a:rPr lang="vi-VN" sz="4400" dirty="0">
                <a:solidFill>
                  <a:srgbClr val="000000"/>
                </a:solidFill>
                <a:latin typeface="OpenSans"/>
              </a:rPr>
              <a:t>Theo sách </a:t>
            </a:r>
            <a:r>
              <a:rPr lang="vi-VN" sz="4400" i="1" dirty="0">
                <a:solidFill>
                  <a:srgbClr val="000000"/>
                </a:solidFill>
                <a:latin typeface="OpenSans"/>
              </a:rPr>
              <a:t>Kể chuyện thần đồng Việt Nam</a:t>
            </a:r>
            <a:endParaRPr lang="vi-VN" sz="4400" dirty="0">
              <a:solidFill>
                <a:srgbClr val="000000"/>
              </a:solidFill>
              <a:latin typeface="OpenSans"/>
            </a:endParaRPr>
          </a:p>
          <a:p>
            <a:r>
              <a:rPr lang="vi-VN" sz="4400" dirty="0">
                <a:solidFill>
                  <a:srgbClr val="000000"/>
                </a:solidFill>
                <a:latin typeface="OpenSans"/>
              </a:rPr>
              <a:t/>
            </a:r>
            <a:br>
              <a:rPr lang="vi-VN" sz="4400" dirty="0">
                <a:solidFill>
                  <a:srgbClr val="000000"/>
                </a:solidFill>
                <a:latin typeface="OpenSans"/>
              </a:rPr>
            </a:br>
            <a:r>
              <a:rPr lang="vi-VN" sz="4400" dirty="0">
                <a:solidFill>
                  <a:srgbClr val="000000"/>
                </a:solidFill>
                <a:latin typeface="OpenSans"/>
              </a:rPr>
              <a:t/>
            </a:r>
            <a:br>
              <a:rPr lang="vi-VN" sz="4400" dirty="0">
                <a:solidFill>
                  <a:srgbClr val="000000"/>
                </a:solidFill>
                <a:latin typeface="OpenSans"/>
              </a:rPr>
            </a:br>
            <a:endParaRPr lang="en-US" sz="4400" dirty="0"/>
          </a:p>
        </p:txBody>
      </p:sp>
    </p:spTree>
    <p:extLst>
      <p:ext uri="{BB962C8B-B14F-4D97-AF65-F5344CB8AC3E}">
        <p14:creationId xmlns:p14="http://schemas.microsoft.com/office/powerpoint/2010/main" val="47704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109118" y="42893"/>
            <a:ext cx="9111678" cy="1599885"/>
            <a:chOff x="3991988" y="42893"/>
            <a:chExt cx="8305800" cy="1599885"/>
          </a:xfrm>
        </p:grpSpPr>
        <p:grpSp>
          <p:nvGrpSpPr>
            <p:cNvPr id="14" name="Group 13"/>
            <p:cNvGrpSpPr/>
            <p:nvPr/>
          </p:nvGrpSpPr>
          <p:grpSpPr>
            <a:xfrm>
              <a:off x="4617134" y="42893"/>
              <a:ext cx="5677856" cy="1013727"/>
              <a:chOff x="4539227" y="103852"/>
              <a:chExt cx="5582052" cy="1013727"/>
            </a:xfrm>
          </p:grpSpPr>
          <p:grpSp>
            <p:nvGrpSpPr>
              <p:cNvPr id="15" name="Group 14"/>
              <p:cNvGrpSpPr/>
              <p:nvPr/>
            </p:nvGrpSpPr>
            <p:grpSpPr>
              <a:xfrm>
                <a:off x="4539227" y="103852"/>
                <a:ext cx="5582052" cy="1013727"/>
                <a:chOff x="4539227" y="103852"/>
                <a:chExt cx="5582052" cy="1013727"/>
              </a:xfrm>
            </p:grpSpPr>
            <p:sp>
              <p:nvSpPr>
                <p:cNvPr id="17" name="TextBox 16"/>
                <p:cNvSpPr txBox="1"/>
                <p:nvPr/>
              </p:nvSpPr>
              <p:spPr>
                <a:xfrm>
                  <a:off x="4539227" y="103852"/>
                  <a:ext cx="5582052"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hai, ngày 21 </a:t>
                  </a:r>
                  <a:r>
                    <a:rPr lang="en-US" sz="3200" smtClean="0">
                      <a:solidFill>
                        <a:srgbClr val="0000CC"/>
                      </a:solidFill>
                      <a:latin typeface="Times New Roman" pitchFamily="18" charset="0"/>
                      <a:cs typeface="Times New Roman" pitchFamily="18" charset="0"/>
                    </a:rPr>
                    <a:t>tháng </a:t>
                  </a:r>
                  <a:r>
                    <a:rPr lang="en-US" sz="3200" smtClean="0">
                      <a:solidFill>
                        <a:srgbClr val="0000CC"/>
                      </a:solidFill>
                      <a:latin typeface="Times New Roman" pitchFamily="18" charset="0"/>
                      <a:cs typeface="Times New Roman" pitchFamily="18" charset="0"/>
                    </a:rPr>
                    <a:t>11 năm 2024</a:t>
                  </a:r>
                  <a:endParaRPr lang="en-US" sz="3200" dirty="0">
                    <a:solidFill>
                      <a:srgbClr val="0000CC"/>
                    </a:solidFill>
                    <a:latin typeface="Times New Roman" pitchFamily="18" charset="0"/>
                    <a:cs typeface="Times New Roman" pitchFamily="18" charset="0"/>
                  </a:endParaRPr>
                </a:p>
              </p:txBody>
            </p:sp>
            <p:sp>
              <p:nvSpPr>
                <p:cNvPr id="18" name="TextBox 17"/>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991988" y="1066800"/>
              <a:ext cx="83058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 ÔNG TRẠNG GIỎI TÍNH TOÁN</a:t>
              </a:r>
            </a:p>
          </p:txBody>
        </p:sp>
      </p:grpSp>
      <p:sp>
        <p:nvSpPr>
          <p:cNvPr id="2" name="Rectangle 1"/>
          <p:cNvSpPr/>
          <p:nvPr/>
        </p:nvSpPr>
        <p:spPr>
          <a:xfrm>
            <a:off x="1563435" y="2751892"/>
            <a:ext cx="13966284" cy="677108"/>
          </a:xfrm>
          <a:prstGeom prst="rect">
            <a:avLst/>
          </a:prstGeom>
        </p:spPr>
        <p:txBody>
          <a:bodyPr wrap="square">
            <a:spAutoFit/>
          </a:bodyPr>
          <a:lstStyle/>
          <a:p>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thành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tiếng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trôi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chảy</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toàn</a:t>
            </a:r>
            <a:r>
              <a:rPr lang="en-US" sz="3800" b="1" dirty="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bài</a:t>
            </a:r>
            <a:r>
              <a:rPr lang="en-US" sz="3800" b="1" dirty="0">
                <a:solidFill>
                  <a:srgbClr val="0000CC"/>
                </a:solidFill>
                <a:latin typeface="Times New Roman" panose="02020603050405020304" pitchFamily="18" charset="0"/>
                <a:cs typeface="Times New Roman" panose="02020603050405020304" pitchFamily="18" charset="0"/>
              </a:rPr>
              <a:t>.</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itchFamily="18" charset="0"/>
                <a:cs typeface="Times New Roman" pitchFamily="18" charset="0"/>
              </a:rPr>
              <a:t>Giọng</a:t>
            </a:r>
            <a:r>
              <a:rPr lang="en-US" sz="3800" b="1" dirty="0" smtClean="0">
                <a:solidFill>
                  <a:srgbClr val="0000CC"/>
                </a:solidFill>
                <a:latin typeface="Times New Roman" pitchFamily="18" charset="0"/>
                <a:cs typeface="Times New Roman" pitchFamily="18" charset="0"/>
              </a:rPr>
              <a:t> </a:t>
            </a:r>
            <a:r>
              <a:rPr lang="en-US" sz="3800" b="1" dirty="0">
                <a:solidFill>
                  <a:srgbClr val="0000CC"/>
                </a:solidFill>
                <a:latin typeface="Times New Roman" pitchFamily="18" charset="0"/>
                <a:cs typeface="Times New Roman" pitchFamily="18" charset="0"/>
              </a:rPr>
              <a:t>thong </a:t>
            </a:r>
            <a:r>
              <a:rPr lang="en-US" sz="3800" b="1" dirty="0" err="1">
                <a:solidFill>
                  <a:srgbClr val="0000CC"/>
                </a:solidFill>
                <a:latin typeface="Times New Roman" pitchFamily="18" charset="0"/>
                <a:cs typeface="Times New Roman" pitchFamily="18" charset="0"/>
              </a:rPr>
              <a:t>thả</a:t>
            </a:r>
            <a:r>
              <a:rPr lang="en-US" sz="3800" b="1" dirty="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trang</a:t>
            </a:r>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trọng</a:t>
            </a:r>
            <a:r>
              <a:rPr lang="en-US" sz="3800" b="1" dirty="0">
                <a:solidFill>
                  <a:srgbClr val="0000CC"/>
                </a:solidFill>
                <a:latin typeface="Times New Roman" pitchFamily="18" charset="0"/>
                <a:cs typeface="Times New Roman" pitchFamily="18" charset="0"/>
              </a:rPr>
              <a:t>. </a:t>
            </a:r>
          </a:p>
        </p:txBody>
      </p:sp>
      <p:sp>
        <p:nvSpPr>
          <p:cNvPr id="3" name="Rectangle 2"/>
          <p:cNvSpPr/>
          <p:nvPr/>
        </p:nvSpPr>
        <p:spPr>
          <a:xfrm>
            <a:off x="1493838" y="4724400"/>
            <a:ext cx="13578681" cy="2431435"/>
          </a:xfrm>
          <a:prstGeom prst="rect">
            <a:avLst/>
          </a:prstGeom>
        </p:spPr>
        <p:txBody>
          <a:bodyPr wrap="square">
            <a:spAutoFit/>
          </a:bodyPr>
          <a:lstStyle/>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1: </a:t>
            </a:r>
            <a:r>
              <a:rPr lang="en-US" sz="3800" b="1" dirty="0" err="1">
                <a:solidFill>
                  <a:srgbClr val="0000CC"/>
                </a:solidFill>
                <a:latin typeface="Times New Roman" pitchFamily="18" charset="0"/>
                <a:cs typeface="Times New Roman" pitchFamily="18" charset="0"/>
              </a:rPr>
              <a:t>Từ</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đầu</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đến</a:t>
            </a:r>
            <a:r>
              <a:rPr lang="en-US" sz="3800" b="1" dirty="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trong</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đời</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sống</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2: </a:t>
            </a:r>
            <a:r>
              <a:rPr lang="en-US" sz="3800" b="1" dirty="0" err="1">
                <a:solidFill>
                  <a:srgbClr val="0000CC"/>
                </a:solidFill>
                <a:latin typeface="Times New Roman" pitchFamily="18" charset="0"/>
                <a:cs typeface="Times New Roman" pitchFamily="18" charset="0"/>
              </a:rPr>
              <a:t>Tiếp</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theo</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cho</a:t>
            </a:r>
            <a:r>
              <a:rPr lang="en-US" sz="3800" b="1" dirty="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đến</a:t>
            </a:r>
            <a:r>
              <a:rPr lang="en-US" sz="3800" b="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bao</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nhiêu</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a:p>
            <a:r>
              <a:rPr lang="en-US" sz="3800" b="1" dirty="0" smtClean="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Đoạn</a:t>
            </a:r>
            <a:r>
              <a:rPr lang="en-US" sz="3800" b="1" dirty="0">
                <a:solidFill>
                  <a:srgbClr val="0000CC"/>
                </a:solidFill>
                <a:latin typeface="Times New Roman" pitchFamily="18" charset="0"/>
                <a:cs typeface="Times New Roman" pitchFamily="18" charset="0"/>
              </a:rPr>
              <a:t> </a:t>
            </a:r>
            <a:r>
              <a:rPr lang="en-US" sz="3800" b="1" dirty="0" smtClean="0">
                <a:solidFill>
                  <a:srgbClr val="0000CC"/>
                </a:solidFill>
                <a:latin typeface="Times New Roman" pitchFamily="18" charset="0"/>
                <a:cs typeface="Times New Roman" pitchFamily="18" charset="0"/>
              </a:rPr>
              <a:t>3: </a:t>
            </a:r>
            <a:r>
              <a:rPr lang="en-US" sz="3800" b="1" dirty="0" err="1" smtClean="0">
                <a:solidFill>
                  <a:srgbClr val="0000CC"/>
                </a:solidFill>
                <a:latin typeface="Times New Roman" pitchFamily="18" charset="0"/>
                <a:cs typeface="Times New Roman" pitchFamily="18" charset="0"/>
              </a:rPr>
              <a:t>Tiếp</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theo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cho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đến</a:t>
            </a:r>
            <a:r>
              <a:rPr lang="en-US" sz="3800" b="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nước</a:t>
            </a:r>
            <a:r>
              <a:rPr lang="en-US" sz="3800" b="1" i="1" dirty="0" smtClean="0">
                <a:solidFill>
                  <a:srgbClr val="0000CC"/>
                </a:solidFill>
                <a:latin typeface="Times New Roman" pitchFamily="18" charset="0"/>
                <a:cs typeface="Times New Roman" pitchFamily="18" charset="0"/>
              </a:rPr>
              <a:t> </a:t>
            </a:r>
            <a:r>
              <a:rPr lang="en-US" sz="3800" b="1" i="1" dirty="0" err="1" smtClean="0">
                <a:solidFill>
                  <a:srgbClr val="0000CC"/>
                </a:solidFill>
                <a:latin typeface="Times New Roman" pitchFamily="18" charset="0"/>
                <a:cs typeface="Times New Roman" pitchFamily="18" charset="0"/>
              </a:rPr>
              <a:t>Việt</a:t>
            </a:r>
            <a:r>
              <a:rPr lang="en-US" sz="3800" b="1" i="1" dirty="0" smtClean="0">
                <a:solidFill>
                  <a:srgbClr val="0000CC"/>
                </a:solidFill>
                <a:latin typeface="Times New Roman" pitchFamily="18" charset="0"/>
                <a:cs typeface="Times New Roman" pitchFamily="18" charset="0"/>
              </a:rPr>
              <a:t>.</a:t>
            </a:r>
          </a:p>
          <a:p>
            <a:r>
              <a:rPr lang="en-US" sz="3800" b="1" i="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Đoạn</a:t>
            </a:r>
            <a:r>
              <a:rPr lang="en-US" sz="3800" b="1" dirty="0" smtClean="0">
                <a:solidFill>
                  <a:srgbClr val="0000CC"/>
                </a:solidFill>
                <a:latin typeface="Times New Roman" pitchFamily="18" charset="0"/>
                <a:cs typeface="Times New Roman" pitchFamily="18" charset="0"/>
              </a:rPr>
              <a:t> 4: </a:t>
            </a:r>
            <a:r>
              <a:rPr lang="en-US" sz="3800" b="1" dirty="0" err="1" smtClean="0">
                <a:solidFill>
                  <a:srgbClr val="0000CC"/>
                </a:solidFill>
                <a:latin typeface="Times New Roman" pitchFamily="18" charset="0"/>
                <a:cs typeface="Times New Roman" pitchFamily="18" charset="0"/>
              </a:rPr>
              <a:t>Còn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lại</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1508919" y="1905000"/>
            <a:ext cx="4191000" cy="677108"/>
            <a:chOff x="1508919" y="1888664"/>
            <a:chExt cx="3733800" cy="677108"/>
          </a:xfrm>
        </p:grpSpPr>
        <p:sp>
          <p:nvSpPr>
            <p:cNvPr id="20" name="Rectangle 1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Hướng dẫn đọc.</a:t>
              </a:r>
              <a:endParaRPr lang="en-US" sz="3800" b="1">
                <a:solidFill>
                  <a:srgbClr val="FF0066"/>
                </a:solidFill>
                <a:latin typeface="Times New Roman" pitchFamily="18" charset="0"/>
                <a:cs typeface="Times New Roman" pitchFamily="18" charset="0"/>
              </a:endParaRP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508919" y="3657600"/>
            <a:ext cx="4191000" cy="685800"/>
            <a:chOff x="1508919" y="1279064"/>
            <a:chExt cx="3733800" cy="685800"/>
          </a:xfrm>
        </p:grpSpPr>
        <p:sp>
          <p:nvSpPr>
            <p:cNvPr id="23" name="Rectangle 22"/>
            <p:cNvSpPr/>
            <p:nvPr/>
          </p:nvSpPr>
          <p:spPr>
            <a:xfrm>
              <a:off x="1508919" y="12790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2. Chia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18922" y="196486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pres?slideindex=1&amp;slidetitle="/>
          </p:cNvPr>
          <p:cNvSpPr/>
          <p:nvPr/>
        </p:nvSpPr>
        <p:spPr>
          <a:xfrm>
            <a:off x="1585119" y="6934200"/>
            <a:ext cx="4038599"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t</a:t>
            </a:r>
            <a:r>
              <a:rPr lang="en-US" sz="3800" b="1" dirty="0" err="1" smtClean="0">
                <a:solidFill>
                  <a:srgbClr val="0000CC"/>
                </a:solidFill>
                <a:latin typeface="Times New Roman" pitchFamily="18" charset="0"/>
                <a:cs typeface="Times New Roman" pitchFamily="18" charset="0"/>
              </a:rPr>
              <a:t>rạng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nguyên</a:t>
            </a:r>
            <a:r>
              <a:rPr lang="en-US" sz="3800" b="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grpSp>
        <p:nvGrpSpPr>
          <p:cNvPr id="5" name="Group 4"/>
          <p:cNvGrpSpPr/>
          <p:nvPr/>
        </p:nvGrpSpPr>
        <p:grpSpPr>
          <a:xfrm>
            <a:off x="1356519" y="1752600"/>
            <a:ext cx="6781801" cy="677108"/>
            <a:chOff x="1508918" y="1888664"/>
            <a:chExt cx="6172201" cy="1134632"/>
          </a:xfrm>
        </p:grpSpPr>
        <p:sp>
          <p:nvSpPr>
            <p:cNvPr id="10" name="Rectangle 9"/>
            <p:cNvSpPr/>
            <p:nvPr/>
          </p:nvSpPr>
          <p:spPr>
            <a:xfrm>
              <a:off x="1508918" y="1888664"/>
              <a:ext cx="6172201" cy="1134632"/>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3. Luyện đọc và tìm hiểu bài.</a:t>
              </a:r>
              <a:endParaRPr lang="en-US" sz="3800" b="1">
                <a:solidFill>
                  <a:srgbClr val="FF0066"/>
                </a:solidFill>
                <a:latin typeface="Times New Roman" pitchFamily="18" charset="0"/>
                <a:cs typeface="Times New Roman" pitchFamily="18" charset="0"/>
              </a:endParaRPr>
            </a:p>
          </p:txBody>
        </p:sp>
        <p:cxnSp>
          <p:nvCxnSpPr>
            <p:cNvPr id="4" name="Straight Connector 3"/>
            <p:cNvCxnSpPr/>
            <p:nvPr/>
          </p:nvCxnSpPr>
          <p:spPr>
            <a:xfrm>
              <a:off x="1646078" y="2991960"/>
              <a:ext cx="5341534" cy="5798"/>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 name="Rectangle 2"/>
          <p:cNvSpPr/>
          <p:nvPr/>
        </p:nvSpPr>
        <p:spPr>
          <a:xfrm>
            <a:off x="1615918" y="4191000"/>
            <a:ext cx="13941217" cy="1323439"/>
          </a:xfrm>
          <a:prstGeom prst="rect">
            <a:avLst/>
          </a:prstGeom>
        </p:spPr>
        <p:txBody>
          <a:bodyPr wrap="square">
            <a:spAutoFit/>
          </a:bodyPr>
          <a:lstStyle/>
          <a:p>
            <a:r>
              <a:rPr lang="en-US" sz="3800" b="1" dirty="0" smtClean="0">
                <a:solidFill>
                  <a:srgbClr val="0000CC"/>
                </a:solidFill>
                <a:latin typeface="Times New Roman" pitchFamily="18" charset="0"/>
                <a:cs typeface="Times New Roman" pitchFamily="18" charset="0"/>
              </a:rPr>
              <a:t>    </a:t>
            </a:r>
            <a:r>
              <a:rPr lang="nl-NL" altLang="en-US" sz="4000" b="1" dirty="0" smtClean="0">
                <a:solidFill>
                  <a:srgbClr val="0000FF"/>
                </a:solidFill>
                <a:latin typeface="Times New Roman" panose="02020603050405020304" pitchFamily="18" charset="0"/>
                <a:cs typeface="Times New Roman" panose="02020603050405020304" pitchFamily="18" charset="0"/>
              </a:rPr>
              <a:t>Ông được mọi người nể phục   vì vừa học rộng  vừa có rất nhiều sáng kiến trong đời sống. </a:t>
            </a:r>
            <a:endParaRPr lang="en-US" altLang="en-US" sz="4000" b="1" dirty="0">
              <a:solidFill>
                <a:srgbClr val="0000CC"/>
              </a:solidFill>
              <a:latin typeface="Times New Roman" panose="02020603050405020304" pitchFamily="18" charset="0"/>
              <a:cs typeface="Times New Roman" panose="02020603050405020304" pitchFamily="18" charset="0"/>
            </a:endParaRPr>
          </a:p>
        </p:txBody>
      </p:sp>
      <p:sp>
        <p:nvSpPr>
          <p:cNvPr id="21" name="Rectangle 20">
            <a:hlinkClick r:id="rId3" action="ppaction://hlinkpres?slideindex=1&amp;slidetitle="/>
          </p:cNvPr>
          <p:cNvSpPr/>
          <p:nvPr/>
        </p:nvSpPr>
        <p:spPr>
          <a:xfrm>
            <a:off x="5014119" y="6942892"/>
            <a:ext cx="2996074" cy="677108"/>
          </a:xfrm>
          <a:prstGeom prst="rect">
            <a:avLst/>
          </a:prstGeom>
        </p:spPr>
        <p:txBody>
          <a:bodyPr wrap="square">
            <a:spAutoFit/>
          </a:bodyPr>
          <a:lstStyle/>
          <a:p>
            <a:pPr algn="just"/>
            <a:r>
              <a:rPr lang="en-US" sz="3800" b="1" dirty="0" err="1">
                <a:solidFill>
                  <a:srgbClr val="0000CC"/>
                </a:solidFill>
                <a:latin typeface="Times New Roman" pitchFamily="18" charset="0"/>
                <a:cs typeface="Times New Roman" pitchFamily="18" charset="0"/>
              </a:rPr>
              <a:t>s</a:t>
            </a:r>
            <a:r>
              <a:rPr lang="en-US" sz="3800" b="1" dirty="0" err="1" smtClean="0">
                <a:solidFill>
                  <a:srgbClr val="0000CC"/>
                </a:solidFill>
                <a:latin typeface="Times New Roman" pitchFamily="18" charset="0"/>
                <a:cs typeface="Times New Roman" pitchFamily="18" charset="0"/>
              </a:rPr>
              <a:t>ứ</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thần</a:t>
            </a:r>
            <a:r>
              <a:rPr lang="en-US" sz="3800" b="1" dirty="0" smtClean="0">
                <a:solidFill>
                  <a:srgbClr val="0000CC"/>
                </a:solidFill>
                <a:latin typeface="Times New Roman" pitchFamily="18" charset="0"/>
                <a:cs typeface="Times New Roman" pitchFamily="18" charset="0"/>
              </a:rPr>
              <a:t>, </a:t>
            </a:r>
            <a:endParaRPr lang="en-US" sz="3800" b="1" dirty="0">
              <a:solidFill>
                <a:srgbClr val="0000CC"/>
              </a:solidFill>
              <a:latin typeface="Times New Roman" pitchFamily="18" charset="0"/>
              <a:cs typeface="Times New Roman" pitchFamily="18" charset="0"/>
            </a:endParaRPr>
          </a:p>
        </p:txBody>
      </p:sp>
      <p:sp>
        <p:nvSpPr>
          <p:cNvPr id="22" name="Rectangle 21">
            <a:hlinkClick r:id="rId4" action="ppaction://hlinkpres?slideindex=1&amp;slidetitle="/>
          </p:cNvPr>
          <p:cNvSpPr/>
          <p:nvPr/>
        </p:nvSpPr>
        <p:spPr>
          <a:xfrm>
            <a:off x="7147719" y="6934200"/>
            <a:ext cx="4550970" cy="677108"/>
          </a:xfrm>
          <a:prstGeom prst="rect">
            <a:avLst/>
          </a:prstGeom>
        </p:spPr>
        <p:txBody>
          <a:bodyPr wrap="square">
            <a:spAutoFit/>
          </a:bodyPr>
          <a:lstStyle/>
          <a:p>
            <a:pPr algn="just"/>
            <a:r>
              <a:rPr lang="en-US" sz="3800" b="1" dirty="0" err="1" smtClean="0">
                <a:solidFill>
                  <a:srgbClr val="0000CC"/>
                </a:solidFill>
                <a:latin typeface="Times New Roman" pitchFamily="18" charset="0"/>
                <a:cs typeface="Times New Roman" pitchFamily="18" charset="0"/>
              </a:rPr>
              <a:t>Trung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Hoa</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27" name="Rectangle 26"/>
          <p:cNvSpPr/>
          <p:nvPr/>
        </p:nvSpPr>
        <p:spPr>
          <a:xfrm>
            <a:off x="1507226" y="2514600"/>
            <a:ext cx="5251780" cy="677108"/>
          </a:xfrm>
          <a:prstGeom prst="rect">
            <a:avLst/>
          </a:prstGeom>
        </p:spPr>
        <p:txBody>
          <a:bodyPr wrap="square">
            <a:spAutoFit/>
          </a:bodyPr>
          <a:lstStyle/>
          <a:p>
            <a:pPr algn="just"/>
            <a:r>
              <a:rPr lang="en-US" sz="3800" b="1" smtClean="0">
                <a:solidFill>
                  <a:srgbClr val="FF0066"/>
                </a:solidFill>
                <a:latin typeface="Times New Roman" pitchFamily="18" charset="0"/>
                <a:cs typeface="Times New Roman" pitchFamily="18" charset="0"/>
              </a:rPr>
              <a:t>a. Luyện đọc từ, câu</a:t>
            </a:r>
            <a:endParaRPr lang="en-US" sz="3800" b="1">
              <a:solidFill>
                <a:srgbClr val="FF0066"/>
              </a:solidFill>
              <a:latin typeface="Times New Roman" pitchFamily="18" charset="0"/>
              <a:cs typeface="Times New Roman" pitchFamily="18" charset="0"/>
            </a:endParaRPr>
          </a:p>
        </p:txBody>
      </p:sp>
      <p:sp>
        <p:nvSpPr>
          <p:cNvPr id="28" name="Rectangle 27"/>
          <p:cNvSpPr/>
          <p:nvPr/>
        </p:nvSpPr>
        <p:spPr>
          <a:xfrm>
            <a:off x="1527701" y="5867400"/>
            <a:ext cx="5251780" cy="677108"/>
          </a:xfrm>
          <a:prstGeom prst="rect">
            <a:avLst/>
          </a:prstGeom>
        </p:spPr>
        <p:txBody>
          <a:bodyPr wrap="square">
            <a:spAutoFit/>
          </a:bodyPr>
          <a:lstStyle/>
          <a:p>
            <a:pPr algn="just"/>
            <a:r>
              <a:rPr lang="en-US" sz="3800" b="1" dirty="0" smtClean="0">
                <a:solidFill>
                  <a:srgbClr val="FF0066"/>
                </a:solidFill>
                <a:latin typeface="Times New Roman" pitchFamily="18" charset="0"/>
                <a:cs typeface="Times New Roman" pitchFamily="18" charset="0"/>
              </a:rPr>
              <a:t>b. </a:t>
            </a:r>
            <a:r>
              <a:rPr lang="en-US" sz="3800" b="1" dirty="0" err="1" smtClean="0">
                <a:solidFill>
                  <a:srgbClr val="FF0066"/>
                </a:solidFill>
                <a:latin typeface="Times New Roman" pitchFamily="18" charset="0"/>
                <a:cs typeface="Times New Roman" pitchFamily="18" charset="0"/>
              </a:rPr>
              <a:t>Giải</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nghĩa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từ</a:t>
            </a:r>
            <a:endParaRPr lang="en-US" sz="3800" b="1" dirty="0">
              <a:solidFill>
                <a:srgbClr val="FF0066"/>
              </a:solidFill>
              <a:latin typeface="Times New Roman" pitchFamily="18" charset="0"/>
              <a:cs typeface="Times New Roman" pitchFamily="18" charset="0"/>
            </a:endParaRPr>
          </a:p>
        </p:txBody>
      </p:sp>
      <p:sp>
        <p:nvSpPr>
          <p:cNvPr id="30" name="Rectangle 29"/>
          <p:cNvSpPr/>
          <p:nvPr/>
        </p:nvSpPr>
        <p:spPr>
          <a:xfrm>
            <a:off x="1600519" y="3222486"/>
            <a:ext cx="13548200" cy="677108"/>
          </a:xfrm>
          <a:prstGeom prst="rect">
            <a:avLst/>
          </a:prstGeom>
        </p:spPr>
        <p:txBody>
          <a:bodyPr wrap="square">
            <a:spAutoFit/>
          </a:bodyPr>
          <a:lstStyle/>
          <a:p>
            <a:r>
              <a:rPr lang="en-US" sz="3800" b="1" dirty="0" err="1" smtClean="0">
                <a:solidFill>
                  <a:srgbClr val="FF0000"/>
                </a:solidFill>
                <a:latin typeface="Times New Roman" panose="02020603050405020304" pitchFamily="18" charset="0"/>
                <a:cs typeface="Times New Roman" panose="02020603050405020304" pitchFamily="18" charset="0"/>
              </a:rPr>
              <a:t>n</a:t>
            </a:r>
            <a:r>
              <a:rPr lang="en-US" sz="3800" b="1" dirty="0" err="1" smtClean="0">
                <a:solidFill>
                  <a:srgbClr val="0000CC"/>
                </a:solidFill>
                <a:latin typeface="Times New Roman" panose="02020603050405020304" pitchFamily="18" charset="0"/>
                <a:cs typeface="Times New Roman" panose="02020603050405020304" pitchFamily="18" charset="0"/>
              </a:rPr>
              <a:t>ể</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phục</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s</a:t>
            </a:r>
            <a:r>
              <a:rPr lang="en-US" sz="3800" b="1" dirty="0" err="1" smtClean="0">
                <a:solidFill>
                  <a:srgbClr val="0000CC"/>
                </a:solidFill>
                <a:latin typeface="Times New Roman" panose="02020603050405020304" pitchFamily="18" charset="0"/>
                <a:cs typeface="Times New Roman" panose="02020603050405020304" pitchFamily="18" charset="0"/>
              </a:rPr>
              <a:t>áng</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0000CC"/>
                </a:solidFill>
                <a:latin typeface="Times New Roman" panose="02020603050405020304" pitchFamily="18" charset="0"/>
                <a:cs typeface="Times New Roman" panose="02020603050405020304" pitchFamily="18" charset="0"/>
              </a:rPr>
              <a:t>kiến</a:t>
            </a:r>
            <a:r>
              <a:rPr lang="en-US" sz="3800" b="1" dirty="0" smtClean="0">
                <a:solidFill>
                  <a:srgbClr val="0000CC"/>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s</a:t>
            </a:r>
            <a:r>
              <a:rPr lang="en-US" sz="3800" b="1" dirty="0" err="1" smtClean="0">
                <a:solidFill>
                  <a:srgbClr val="0000CC"/>
                </a:solidFill>
                <a:latin typeface="Times New Roman" panose="02020603050405020304" pitchFamily="18" charset="0"/>
                <a:cs typeface="Times New Roman" panose="02020603050405020304" pitchFamily="18" charset="0"/>
              </a:rPr>
              <a:t>ai</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l</a:t>
            </a:r>
            <a:r>
              <a:rPr lang="en-US" sz="3800" b="1" dirty="0" err="1" smtClean="0">
                <a:solidFill>
                  <a:srgbClr val="0000CC"/>
                </a:solidFill>
                <a:latin typeface="Times New Roman" panose="02020603050405020304" pitchFamily="18" charset="0"/>
                <a:cs typeface="Times New Roman" panose="02020603050405020304" pitchFamily="18" charset="0"/>
              </a:rPr>
              <a:t>ính</a:t>
            </a:r>
            <a:endParaRPr lang="en-US" sz="3800" b="1" dirty="0">
              <a:solidFill>
                <a:srgbClr val="0000CC"/>
              </a:solidFill>
              <a:latin typeface="Times New Roman" pitchFamily="18" charset="0"/>
              <a:cs typeface="Times New Roman" pitchFamily="18" charset="0"/>
            </a:endParaRPr>
          </a:p>
        </p:txBody>
      </p:sp>
      <p:grpSp>
        <p:nvGrpSpPr>
          <p:cNvPr id="32" name="Group 31"/>
          <p:cNvGrpSpPr/>
          <p:nvPr/>
        </p:nvGrpSpPr>
        <p:grpSpPr>
          <a:xfrm>
            <a:off x="4617134" y="42893"/>
            <a:ext cx="4281060" cy="1013727"/>
            <a:chOff x="4539228" y="103852"/>
            <a:chExt cx="4208825" cy="1013727"/>
          </a:xfrm>
        </p:grpSpPr>
        <p:grpSp>
          <p:nvGrpSpPr>
            <p:cNvPr id="34" name="Group 33"/>
            <p:cNvGrpSpPr/>
            <p:nvPr/>
          </p:nvGrpSpPr>
          <p:grpSpPr>
            <a:xfrm>
              <a:off x="4539228" y="103852"/>
              <a:ext cx="4208825" cy="1013727"/>
              <a:chOff x="4539228" y="103852"/>
              <a:chExt cx="4208825" cy="1013727"/>
            </a:xfrm>
          </p:grpSpPr>
          <p:sp>
            <p:nvSpPr>
              <p:cNvPr id="36" name="TextBox 35"/>
              <p:cNvSpPr txBox="1"/>
              <p:nvPr/>
            </p:nvSpPr>
            <p:spPr>
              <a:xfrm>
                <a:off x="4539228" y="103852"/>
                <a:ext cx="181614" cy="584775"/>
              </a:xfrm>
              <a:prstGeom prst="rect">
                <a:avLst/>
              </a:prstGeom>
              <a:noFill/>
            </p:spPr>
            <p:txBody>
              <a:bodyPr wrap="none" rtlCol="0">
                <a:spAutoFit/>
              </a:bodyPr>
              <a:lstStyle/>
              <a:p>
                <a:endParaRPr lang="en-US" sz="3200" dirty="0">
                  <a:solidFill>
                    <a:srgbClr val="0000CC"/>
                  </a:solidFill>
                  <a:latin typeface="Times New Roman" pitchFamily="18" charset="0"/>
                  <a:cs typeface="Times New Roman" pitchFamily="18" charset="0"/>
                </a:endParaRPr>
              </a:p>
            </p:txBody>
          </p:sp>
          <p:sp>
            <p:nvSpPr>
              <p:cNvPr id="37" name="TextBox 36"/>
              <p:cNvSpPr txBox="1"/>
              <p:nvPr/>
            </p:nvSpPr>
            <p:spPr>
              <a:xfrm>
                <a:off x="6486305" y="594359"/>
                <a:ext cx="2261748"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TIẾNG VIỆT</a:t>
                </a:r>
                <a:endParaRPr lang="en-US" sz="2800" b="1">
                  <a:solidFill>
                    <a:srgbClr val="FF0066"/>
                  </a:solidFill>
                  <a:latin typeface="Times New Roman" pitchFamily="18" charset="0"/>
                  <a:cs typeface="Times New Roman" pitchFamily="18" charset="0"/>
                </a:endParaRPr>
              </a:p>
            </p:txBody>
          </p:sp>
        </p:grpSp>
        <p:cxnSp>
          <p:nvCxnSpPr>
            <p:cNvPr id="35" name="Straight Connector 34"/>
            <p:cNvCxnSpPr/>
            <p:nvPr/>
          </p:nvCxnSpPr>
          <p:spPr>
            <a:xfrm>
              <a:off x="6676405" y="1082039"/>
              <a:ext cx="188784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cxnSp>
        <p:nvCxnSpPr>
          <p:cNvPr id="24" name="Straight Connector 23"/>
          <p:cNvCxnSpPr/>
          <p:nvPr/>
        </p:nvCxnSpPr>
        <p:spPr>
          <a:xfrm flipH="1">
            <a:off x="8595519" y="4418090"/>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2329319" y="4419600"/>
            <a:ext cx="100582" cy="3078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494936" y="5029200"/>
            <a:ext cx="176783"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629658" y="5029200"/>
            <a:ext cx="194461" cy="30631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 Box 14"/>
          <p:cNvSpPr txBox="1">
            <a:spLocks noChangeArrowheads="1"/>
          </p:cNvSpPr>
          <p:nvPr/>
        </p:nvSpPr>
        <p:spPr bwMode="auto">
          <a:xfrm>
            <a:off x="3109118" y="1066800"/>
            <a:ext cx="9111678"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smtClean="0">
                <a:solidFill>
                  <a:srgbClr val="0000CC"/>
                </a:solidFill>
                <a:effectLst>
                  <a:outerShdw blurRad="38100" dist="38100" dir="2700000" algn="tl">
                    <a:srgbClr val="000000">
                      <a:alpha val="43137"/>
                    </a:srgbClr>
                  </a:outerShdw>
                </a:effectLst>
                <a:latin typeface="Times New Roman" pitchFamily="18" charset="0"/>
              </a:rPr>
              <a:t>Bài</a:t>
            </a:r>
            <a:r>
              <a:rPr lang="en-US" sz="2800" b="1" dirty="0" smtClean="0">
                <a:solidFill>
                  <a:srgbClr val="0000CC"/>
                </a:solidFill>
                <a:effectLst>
                  <a:outerShdw blurRad="38100" dist="38100" dir="2700000" algn="tl">
                    <a:srgbClr val="000000">
                      <a:alpha val="43137"/>
                    </a:srgbClr>
                  </a:outerShdw>
                </a:effectLst>
                <a:latin typeface="Times New Roman" pitchFamily="18" charset="0"/>
              </a:rPr>
              <a:t> 1: ÔNG TRẠNG GIỎI TÍNH TOÁN</a:t>
            </a:r>
          </a:p>
        </p:txBody>
      </p:sp>
      <p:sp>
        <p:nvSpPr>
          <p:cNvPr id="23" name="TextBox 22"/>
          <p:cNvSpPr txBox="1"/>
          <p:nvPr/>
        </p:nvSpPr>
        <p:spPr>
          <a:xfrm>
            <a:off x="3794919" y="42893"/>
            <a:ext cx="6228756" cy="584775"/>
          </a:xfrm>
          <a:prstGeom prst="rect">
            <a:avLst/>
          </a:prstGeom>
          <a:noFill/>
        </p:spPr>
        <p:txBody>
          <a:bodyPr wrap="none" rtlCol="0">
            <a:spAutoFit/>
          </a:bodyPr>
          <a:lstStyle/>
          <a:p>
            <a:r>
              <a:rPr lang="en-US" sz="3200" dirty="0" smtClean="0">
                <a:solidFill>
                  <a:srgbClr val="0000CC"/>
                </a:solidFill>
                <a:latin typeface="Times New Roman" pitchFamily="18" charset="0"/>
                <a:cs typeface="Times New Roman" pitchFamily="18" charset="0"/>
              </a:rPr>
              <a:t>Thứ hai, ngày 21 </a:t>
            </a:r>
            <a:r>
              <a:rPr lang="en-US" sz="3200" smtClean="0">
                <a:solidFill>
                  <a:srgbClr val="0000CC"/>
                </a:solidFill>
                <a:latin typeface="Times New Roman" pitchFamily="18" charset="0"/>
                <a:cs typeface="Times New Roman" pitchFamily="18" charset="0"/>
              </a:rPr>
              <a:t>tháng </a:t>
            </a:r>
            <a:r>
              <a:rPr lang="en-US" sz="3200" smtClean="0">
                <a:solidFill>
                  <a:srgbClr val="0000CC"/>
                </a:solidFill>
                <a:latin typeface="Times New Roman" pitchFamily="18" charset="0"/>
                <a:cs typeface="Times New Roman" pitchFamily="18" charset="0"/>
              </a:rPr>
              <a:t>11 năm 2024</a:t>
            </a:r>
            <a:endParaRPr lang="en-US" sz="32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70105715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1" grpId="0"/>
      <p:bldP spid="22" grpId="0"/>
      <p:bldP spid="28"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10256</TotalTime>
  <Words>1408</Words>
  <Application>Microsoft Office PowerPoint</Application>
  <PresentationFormat>Custom</PresentationFormat>
  <Paragraphs>114</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dam</cp:lastModifiedBy>
  <cp:revision>1197</cp:revision>
  <dcterms:created xsi:type="dcterms:W3CDTF">2008-09-09T22:52:10Z</dcterms:created>
  <dcterms:modified xsi:type="dcterms:W3CDTF">2025-03-14T02:47:10Z</dcterms:modified>
</cp:coreProperties>
</file>