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3"/>
    <p:sldId id="263" r:id="rId4"/>
    <p:sldId id="259" r:id="rId5"/>
    <p:sldId id="258" r:id="rId6"/>
    <p:sldId id="261" r:id="rId7"/>
    <p:sldId id="256" r:id="rId8"/>
    <p:sldId id="267" r:id="rId9"/>
    <p:sldId id="269" r:id="rId10"/>
    <p:sldId id="270" r:id="rId11"/>
    <p:sldId id="268" r:id="rId12"/>
    <p:sldId id="290" r:id="rId13"/>
    <p:sldId id="271" r:id="rId14"/>
    <p:sldId id="293" r:id="rId15"/>
    <p:sldId id="265" r:id="rId16"/>
    <p:sldId id="272" r:id="rId17"/>
    <p:sldId id="273" r:id="rId18"/>
    <p:sldId id="289" r:id="rId19"/>
    <p:sldId id="274" r:id="rId20"/>
    <p:sldId id="280" r:id="rId21"/>
    <p:sldId id="276" r:id="rId22"/>
    <p:sldId id="281" r:id="rId23"/>
    <p:sldId id="285" r:id="rId24"/>
    <p:sldId id="286" r:id="rId25"/>
    <p:sldId id="275" r:id="rId26"/>
    <p:sldId id="287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11F"/>
    <a:srgbClr val="F45414"/>
    <a:srgbClr val="006600"/>
    <a:srgbClr val="66FFCC"/>
    <a:srgbClr val="99CCFF"/>
    <a:srgbClr val="99FFCC"/>
    <a:srgbClr val="66FFFF"/>
    <a:srgbClr val="FACF42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D3D3-A207-4601-A591-1EFBD556B1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3322-9F28-4851-B2C1-B5279829DE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440" cy="6858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5585" y="2405823"/>
            <a:ext cx="995267" cy="1251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3545" y="394082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Phải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mất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bao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nhiêu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lâu</a:t>
            </a:r>
            <a:endParaRPr lang="en-US" sz="38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3545" y="889541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Mới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đủ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cành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đủ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19" y="3170958"/>
            <a:ext cx="995266" cy="973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19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7481" y="1055764"/>
            <a:ext cx="5868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 ĐỘNG 2: </a:t>
            </a:r>
            <a:endParaRPr lang="en-US" sz="5000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745" y="3283697"/>
            <a:ext cx="69704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00B0F0"/>
                </a:solidFill>
                <a:latin typeface="VPS Dong Da" pitchFamily="2" charset="0"/>
              </a:rPr>
              <a:t>KHÁM PHÁ</a:t>
            </a:r>
            <a:endParaRPr lang="en-US" sz="7500" dirty="0">
              <a:solidFill>
                <a:srgbClr val="00B0F0"/>
              </a:solidFill>
              <a:latin typeface="VPS Dong Da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88" y="1234303"/>
            <a:ext cx="822763" cy="65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-476250"/>
            <a:ext cx="15543828" cy="79248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1" y="942975"/>
            <a:ext cx="9315450" cy="5286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-476250"/>
            <a:ext cx="15744241" cy="7924800"/>
          </a:xfrm>
          <a:prstGeom prst="rect">
            <a:avLst/>
          </a:prstGeom>
        </p:spPr>
      </p:pic>
      <p:pic>
        <p:nvPicPr>
          <p:cNvPr id="4" name="video hat dau nay m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275" y="904874"/>
            <a:ext cx="9458325" cy="536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7695" y="298991"/>
            <a:ext cx="6096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Qua video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em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còn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biết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thêm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điều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mới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lạ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858" y="2538711"/>
            <a:ext cx="9330170" cy="193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	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Những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video,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ảnh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hoạt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hình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âm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thanh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,…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trên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máy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tính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và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mạng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internet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là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những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công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cụ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đa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phương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tiện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.</a:t>
            </a:r>
            <a:endParaRPr lang="en-US" sz="4000" b="1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471" y="37860"/>
            <a:ext cx="4503125" cy="808884"/>
            <a:chOff x="195944" y="93733"/>
            <a:chExt cx="4503125" cy="8088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44" y="112395"/>
              <a:ext cx="765110" cy="761803"/>
            </a:xfrm>
            <a:prstGeom prst="rect">
              <a:avLst/>
            </a:prstGeom>
          </p:spPr>
        </p:pic>
        <p:sp>
          <p:nvSpPr>
            <p:cNvPr id="4" name="Double Wave 3"/>
            <p:cNvSpPr/>
            <p:nvPr/>
          </p:nvSpPr>
          <p:spPr>
            <a:xfrm>
              <a:off x="951723" y="93733"/>
              <a:ext cx="3747346" cy="808884"/>
            </a:xfrm>
            <a:prstGeom prst="doubleWav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HOẠT ĐỘNG 3: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08225" y="1026795"/>
            <a:ext cx="757745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00B0F0"/>
                </a:solidFill>
                <a:latin typeface="#9Slide05 Habano" panose="02040603050506020204" pitchFamily="18" charset="0"/>
                <a:ea typeface="Times" panose="020B0500000000000000" pitchFamily="34" charset="0"/>
                <a:cs typeface="Times" panose="020B0500000000000000" pitchFamily="34" charset="0"/>
              </a:rPr>
              <a:t>TRÒ CHƠI:</a:t>
            </a:r>
            <a:endParaRPr lang="en-US" sz="7000" b="0" i="0" dirty="0">
              <a:solidFill>
                <a:srgbClr val="00B0F0"/>
              </a:solidFill>
              <a:effectLst/>
              <a:latin typeface="#9Slide05 Habano" panose="02040603050506020204" pitchFamily="18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0059" y="2196628"/>
            <a:ext cx="7750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Đi</a:t>
            </a:r>
            <a:r>
              <a:rPr lang="en-US" sz="60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tìm</a:t>
            </a:r>
            <a:r>
              <a:rPr lang="en-US" sz="60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nhà</a:t>
            </a:r>
            <a:r>
              <a:rPr lang="en-US" sz="60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thông</a:t>
            </a:r>
            <a:r>
              <a:rPr lang="en-US" sz="60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60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thái</a:t>
            </a:r>
            <a:endParaRPr lang="en-US" sz="6000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9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uble Wave 16"/>
          <p:cNvSpPr/>
          <p:nvPr/>
        </p:nvSpPr>
        <p:spPr>
          <a:xfrm>
            <a:off x="4116563" y="0"/>
            <a:ext cx="3747346" cy="808884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LUẬT CHƠI:</a:t>
            </a:r>
            <a:endParaRPr 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3360" y="872196"/>
            <a:ext cx="960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đại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diện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tẩy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gọt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bút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mảnh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giấy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tròn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,…).</a:t>
            </a:r>
            <a:endParaRPr lang="en-US" sz="3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3040" y="1805352"/>
            <a:ext cx="963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Tất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đều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xuất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ở ô “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Bắt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lượt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sơ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1.</a:t>
            </a:r>
            <a:endParaRPr lang="en-US" sz="3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3360" y="2709850"/>
            <a:ext cx="9377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xúc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xác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định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endParaRPr lang="en-US" sz="3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3520" y="3230880"/>
            <a:ext cx="960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cầu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ở ô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thực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them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lượt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sai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lượt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tiếp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theo.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Mất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lượt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”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tiếp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theo.</a:t>
            </a:r>
            <a:endParaRPr lang="en-US" sz="3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5018258"/>
            <a:ext cx="956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đích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tiên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ô “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”)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chiến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thắng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3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6695440"/>
            <a:ext cx="731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8199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417" y="478262"/>
            <a:ext cx="7677735" cy="5878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0939" y="802433"/>
            <a:ext cx="3508310" cy="165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21385" y="884291"/>
            <a:ext cx="449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hay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đậu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mọc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trước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0175" y="1552295"/>
            <a:ext cx="4494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Ngày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thứ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mấy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thì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hạt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đậu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nảy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ra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cái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đầu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tiên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và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màu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3265" y="3201928"/>
            <a:ext cx="422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đậu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sẽ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mọc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ra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ở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đâu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1385" y="3893129"/>
            <a:ext cx="4411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Lúc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mới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đầu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cây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đậu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mấy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cái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2596" y="5100977"/>
            <a:ext cx="432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từ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lúc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bắt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đầu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gieo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hạt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lúc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đủ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cành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bao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nhiêu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244353" y="933614"/>
            <a:ext cx="577032" cy="577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MT Black" panose="02070A03080606020203" pitchFamily="18" charset="0"/>
              </a:rPr>
              <a:t>1</a:t>
            </a:r>
            <a:endParaRPr lang="en-US" sz="4000" dirty="0">
              <a:latin typeface="Bodoni MT Black" panose="02070A03080606020203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64914" y="1632545"/>
            <a:ext cx="577032" cy="577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MT Black" panose="02070A03080606020203" pitchFamily="18" charset="0"/>
              </a:rPr>
              <a:t>2</a:t>
            </a:r>
            <a:endParaRPr lang="en-US" sz="4000" dirty="0">
              <a:latin typeface="Bodoni MT Black" panose="02070A03080606020203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76153" y="3232459"/>
            <a:ext cx="577032" cy="577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MT Black" panose="02070A03080606020203" pitchFamily="18" charset="0"/>
              </a:rPr>
              <a:t>3</a:t>
            </a:r>
            <a:endParaRPr lang="en-US" sz="4000" dirty="0">
              <a:latin typeface="Bodoni MT Black" panose="02070A03080606020203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82368" y="3960576"/>
            <a:ext cx="577032" cy="577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MT Black" panose="02070A03080606020203" pitchFamily="18" charset="0"/>
              </a:rPr>
              <a:t>4</a:t>
            </a:r>
            <a:endParaRPr lang="en-US" sz="4000" dirty="0">
              <a:latin typeface="Bodoni MT Black" panose="02070A03080606020203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20377" y="5179675"/>
            <a:ext cx="577032" cy="577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Bodoni MT Black" panose="02070A03080606020203" pitchFamily="18" charset="0"/>
              </a:rPr>
              <a:t>5</a:t>
            </a:r>
            <a:endParaRPr lang="en-US" sz="4000" dirty="0">
              <a:latin typeface="Bodoni MT Black" panose="02070A0308060602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6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6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599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599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 animBg="1"/>
      <p:bldP spid="3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21" y="2873367"/>
            <a:ext cx="6670157" cy="23067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60465" y="1055764"/>
            <a:ext cx="6875970" cy="907860"/>
            <a:chOff x="2860465" y="1055764"/>
            <a:chExt cx="6875970" cy="907860"/>
          </a:xfrm>
        </p:grpSpPr>
        <p:sp>
          <p:nvSpPr>
            <p:cNvPr id="5" name="TextBox 4"/>
            <p:cNvSpPr txBox="1"/>
            <p:nvPr/>
          </p:nvSpPr>
          <p:spPr>
            <a:xfrm>
              <a:off x="3867481" y="1055764"/>
              <a:ext cx="586895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HOẠT ĐỘNG 1: </a:t>
              </a:r>
              <a:endParaRPr lang="en-US" sz="5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465" y="1099968"/>
              <a:ext cx="1106560" cy="8636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64441" y="-117292"/>
            <a:ext cx="4715170" cy="891617"/>
            <a:chOff x="2546374" y="386313"/>
            <a:chExt cx="4715170" cy="8916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374" y="386313"/>
              <a:ext cx="967824" cy="891617"/>
            </a:xfrm>
            <a:prstGeom prst="rect">
              <a:avLst/>
            </a:prstGeom>
          </p:spPr>
        </p:pic>
        <p:sp>
          <p:nvSpPr>
            <p:cNvPr id="11" name="Double Wave 10"/>
            <p:cNvSpPr/>
            <p:nvPr/>
          </p:nvSpPr>
          <p:spPr>
            <a:xfrm>
              <a:off x="3514198" y="469046"/>
              <a:ext cx="3747346" cy="808884"/>
            </a:xfrm>
            <a:prstGeom prst="doubleWav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HOẠT ĐỘNG 4: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ibbon: Tilted Down 2"/>
          <p:cNvSpPr/>
          <p:nvPr/>
        </p:nvSpPr>
        <p:spPr>
          <a:xfrm>
            <a:off x="4382884" y="906360"/>
            <a:ext cx="5646941" cy="1097244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VPS Dong Da" pitchFamily="2" charset="0"/>
              </a:rPr>
              <a:t>LUYỆN TẬP</a:t>
            </a:r>
            <a:endParaRPr lang="en-US" sz="3200" dirty="0">
              <a:latin typeface="VPS Dong D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325" y="1004107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6235" y="2142139"/>
            <a:ext cx="2333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A.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rễ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7345" y="3025768"/>
            <a:ext cx="480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nhiều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nhỏ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2412" y="3909397"/>
            <a:ext cx="298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C.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Nhiều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nhỏ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2412" y="4793026"/>
            <a:ext cx="283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D.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Nhiều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rễ</a:t>
            </a:r>
            <a:r>
              <a:rPr lang="en-US" sz="32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to</a:t>
            </a:r>
            <a:endParaRPr lang="en-US" sz="32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51497" y="864773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251497" y="860899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51497" y="864773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51497" y="853029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51497" y="868647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51497" y="868647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6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51497" y="860899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7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51497" y="852618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251497" y="844748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251497" y="836878"/>
            <a:ext cx="1045028" cy="8634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10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9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19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4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4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9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4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9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4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9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4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9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9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9400"/>
                            </p:stCondLst>
                            <p:childTnLst>
                              <p:par>
                                <p:cTn id="92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4400"/>
                            </p:stCondLst>
                            <p:childTnLst>
                              <p:par>
                                <p:cTn id="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9" grpId="0" animBg="1"/>
      <p:bldP spid="1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2560" y="3545824"/>
            <a:ext cx="957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2454275" y="901037"/>
            <a:ext cx="7111999" cy="4611394"/>
          </a:xfrm>
          <a:prstGeom prst="cloud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endParaRPr lang="en-US" sz="3500" dirty="0"/>
          </a:p>
        </p:txBody>
      </p:sp>
      <p:sp>
        <p:nvSpPr>
          <p:cNvPr id="12" name="TextBox 11"/>
          <p:cNvSpPr txBox="1"/>
          <p:nvPr/>
        </p:nvSpPr>
        <p:spPr>
          <a:xfrm>
            <a:off x="3388359" y="2052320"/>
            <a:ext cx="56743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2263" y="2645437"/>
            <a:ext cx="957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3715806" y="2770078"/>
            <a:ext cx="5082423" cy="2097976"/>
          </a:xfrm>
          <a:prstGeom prst="cloud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500" dirty="0"/>
          </a:p>
        </p:txBody>
      </p:sp>
      <p:sp>
        <p:nvSpPr>
          <p:cNvPr id="2" name="TextBox 1"/>
          <p:cNvSpPr txBox="1"/>
          <p:nvPr/>
        </p:nvSpPr>
        <p:spPr>
          <a:xfrm>
            <a:off x="4434313" y="3385148"/>
            <a:ext cx="4480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Sách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báo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hình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ảnh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....</a:t>
            </a:r>
            <a:endParaRPr lang="en-US" sz="3500" dirty="0">
              <a:solidFill>
                <a:srgbClr val="006600"/>
              </a:solidFill>
              <a:effectLst/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endParaRPr lang="en-US" sz="3500" dirty="0">
              <a:solidFill>
                <a:srgbClr val="00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78" y="4901177"/>
            <a:ext cx="1999727" cy="1537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5" y="3221995"/>
            <a:ext cx="1415822" cy="2235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93" y="654091"/>
            <a:ext cx="2548139" cy="1742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64" y="768673"/>
            <a:ext cx="2771623" cy="1752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31" y="4439659"/>
            <a:ext cx="2042337" cy="13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6002" y="0"/>
            <a:ext cx="4951952" cy="919304"/>
            <a:chOff x="1925608" y="701040"/>
            <a:chExt cx="4951952" cy="919304"/>
          </a:xfrm>
        </p:grpSpPr>
        <p:sp>
          <p:nvSpPr>
            <p:cNvPr id="2" name="Double Wave 1"/>
            <p:cNvSpPr/>
            <p:nvPr/>
          </p:nvSpPr>
          <p:spPr>
            <a:xfrm>
              <a:off x="3130214" y="701040"/>
              <a:ext cx="3747346" cy="808884"/>
            </a:xfrm>
            <a:prstGeom prst="doubleWav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HOẠT ĐỘNG 5: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608" y="701040"/>
              <a:ext cx="1204606" cy="919304"/>
            </a:xfrm>
            <a:prstGeom prst="rect">
              <a:avLst/>
            </a:prstGeom>
          </p:spPr>
        </p:pic>
      </p:grpSp>
      <p:sp>
        <p:nvSpPr>
          <p:cNvPr id="7" name="Ribbon: Tilted Down 6"/>
          <p:cNvSpPr/>
          <p:nvPr/>
        </p:nvSpPr>
        <p:spPr>
          <a:xfrm>
            <a:off x="4847082" y="110609"/>
            <a:ext cx="5646941" cy="1097244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VPS Dong Da" pitchFamily="2" charset="0"/>
              </a:rPr>
              <a:t>VẬN DỤNG</a:t>
            </a:r>
            <a:endParaRPr lang="en-US" sz="3500" dirty="0">
              <a:latin typeface="VPS Dong D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4530" y="2196872"/>
            <a:ext cx="9196820" cy="193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6600"/>
                </a:solidFill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	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thầy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nghe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thêm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video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mà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thích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4667248" y="314325"/>
            <a:ext cx="3219449" cy="19907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GHI NHỚ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096" y="2574920"/>
            <a:ext cx="925829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	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Sử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dụng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công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cụ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đa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phương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tiện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sẽ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giúp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em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quan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sát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và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tìm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hiểu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thêm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về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thế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giới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tự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nhiên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một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cách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sinh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động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và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trực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 </a:t>
            </a:r>
            <a:r>
              <a:rPr lang="en-US" sz="3500" dirty="0" err="1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quan</a:t>
            </a:r>
            <a:r>
              <a:rPr lang="en-US" sz="3500" dirty="0">
                <a:solidFill>
                  <a:srgbClr val="006600"/>
                </a:solidFill>
                <a:effectLst/>
                <a:latin typeface="Times New Roman" panose="02020603050405020304" charset="0"/>
                <a:ea typeface="Calibri" panose="020F0502020204030204" charset="0"/>
              </a:rPr>
              <a:t>.</a:t>
            </a:r>
            <a:endParaRPr lang="en-US" sz="35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EO HẠT (Hình minh họa theo lời bài há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0" y="445245"/>
            <a:ext cx="10608906" cy="596751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805"/>
            <a:ext cx="12192000" cy="8033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5878" y="586409"/>
            <a:ext cx="5854148" cy="31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81742" y="453047"/>
            <a:ext cx="922851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hạt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đậu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3200" b="1" dirty="0">
              <a:solidFill>
                <a:srgbClr val="0066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474" y="2581518"/>
            <a:ext cx="6466590" cy="40999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1821" y="2575248"/>
            <a:ext cx="6550090" cy="4105470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1532" y="-102649"/>
            <a:ext cx="638213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Thứ</a:t>
            </a:r>
            <a:r>
              <a:rPr lang="en-US" sz="3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</a:t>
            </a:r>
            <a:r>
              <a:rPr lang="en-US" sz="3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</a:t>
            </a:r>
            <a:r>
              <a:rPr lang="en-US" sz="30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tháng</a:t>
            </a:r>
            <a:r>
              <a:rPr lang="en-US" sz="3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</a:t>
            </a:r>
            <a:r>
              <a:rPr lang="en-US" sz="30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năm</a:t>
            </a:r>
            <a:r>
              <a:rPr lang="en-US" sz="30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20 </a:t>
            </a:r>
            <a:endParaRPr lang="en-US" sz="3000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6627" y="569157"/>
            <a:ext cx="7595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E3: </a:t>
            </a:r>
            <a:r>
              <a:rPr lang="en-US" sz="32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1. </a:t>
            </a:r>
            <a:endParaRPr lang="en-US" sz="3200" b="1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hạt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đậu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nảy</a:t>
            </a:r>
            <a:r>
              <a:rPr lang="en-US" sz="3200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mầm</a:t>
            </a:r>
            <a:endParaRPr lang="en-US" sz="3200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1"/>
            <a:ext cx="12192000" cy="8574833"/>
            <a:chOff x="0" y="-1"/>
            <a:chExt cx="12192000" cy="85748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1"/>
              <a:ext cx="12192000" cy="85748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344" y="746449"/>
              <a:ext cx="9993086" cy="406766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395755" y="2641708"/>
            <a:ext cx="3885369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Hạt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đậu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bé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 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xinh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xinh</a:t>
            </a:r>
            <a:endParaRPr lang="en-US" sz="32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5754" y="3100430"/>
            <a:ext cx="4913605" cy="5847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defRPr>
            </a:lvl1pPr>
          </a:lstStyle>
          <a:p>
            <a:r>
              <a:rPr lang="en-US" dirty="0" err="1"/>
              <a:t>Nảy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 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95755" y="354492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sẽ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mọc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từ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đâu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 </a:t>
            </a:r>
            <a:endParaRPr lang="en-US" sz="32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11874" y="39911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Rễ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màu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đen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hay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trắng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18960" y="274852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Cần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màu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vàng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của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nắng</a:t>
            </a:r>
            <a:endParaRPr lang="en-US" sz="32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38135" y="318588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Để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hạt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đậu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lớn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nhanh</a:t>
            </a:r>
            <a:endParaRPr lang="en-US" sz="32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18960" y="363728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Phải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mất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bao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nhiêu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lâu</a:t>
            </a:r>
            <a:endParaRPr lang="en-US" sz="32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18960" y="413274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Mới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đủ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cành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đủ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29" y="-87826"/>
            <a:ext cx="5229521" cy="92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19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399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799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799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799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599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799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21" grpId="0"/>
      <p:bldP spid="23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5034" y="489310"/>
            <a:ext cx="8703286" cy="67710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defRPr>
            </a:lvl1pPr>
          </a:lstStyle>
          <a:p>
            <a:r>
              <a:rPr lang="en-US" sz="3800" dirty="0" err="1"/>
              <a:t>Hạt</a:t>
            </a:r>
            <a:r>
              <a:rPr lang="en-US" sz="3800" dirty="0"/>
              <a:t> </a:t>
            </a:r>
            <a:r>
              <a:rPr lang="en-US" sz="3800" dirty="0" err="1"/>
              <a:t>đậu</a:t>
            </a:r>
            <a:r>
              <a:rPr lang="en-US" sz="3800" dirty="0"/>
              <a:t> </a:t>
            </a:r>
            <a:r>
              <a:rPr lang="en-US" sz="3800" dirty="0" err="1"/>
              <a:t>nảy</a:t>
            </a:r>
            <a:r>
              <a:rPr lang="en-US" sz="3800" dirty="0"/>
              <a:t> </a:t>
            </a:r>
            <a:r>
              <a:rPr lang="en-US" sz="3800" dirty="0" err="1"/>
              <a:t>mầm</a:t>
            </a:r>
            <a:r>
              <a:rPr lang="en-US" sz="3800" dirty="0"/>
              <a:t> </a:t>
            </a:r>
            <a:r>
              <a:rPr lang="en-US" sz="3800" dirty="0" err="1"/>
              <a:t>thế</a:t>
            </a:r>
            <a:r>
              <a:rPr lang="en-US" sz="3800" dirty="0"/>
              <a:t>   </a:t>
            </a:r>
            <a:r>
              <a:rPr lang="en-US" sz="3800" dirty="0" err="1"/>
              <a:t>nào</a:t>
            </a:r>
            <a:r>
              <a:rPr lang="en-US" sz="3800" dirty="0"/>
              <a:t> </a:t>
            </a:r>
            <a:r>
              <a:rPr lang="en-US" sz="3800" dirty="0" err="1"/>
              <a:t>nhỉ</a:t>
            </a:r>
            <a:r>
              <a:rPr lang="en-US" sz="3800" dirty="0"/>
              <a:t>?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025" y="1968759"/>
            <a:ext cx="2102514" cy="2122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6324"/>
            <a:ext cx="1660434" cy="2230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7196" y="60770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Lá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sẽ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mọc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từ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40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đâu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 </a:t>
            </a:r>
            <a:endParaRPr lang="en-US" sz="40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" y="4051689"/>
            <a:ext cx="989045" cy="1382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4284" y="530896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Rễ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màu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đen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 hay </a:t>
            </a:r>
            <a:r>
              <a:rPr lang="en-US" sz="3800" b="0" i="0" dirty="0" err="1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trắng</a:t>
            </a:r>
            <a:r>
              <a:rPr lang="en-US" sz="3800" b="0" i="0" dirty="0">
                <a:solidFill>
                  <a:schemeClr val="bg1"/>
                </a:solidFill>
                <a:effectLst/>
                <a:latin typeface="Times New Roman" panose="02020603050405020304" charset="0"/>
                <a:ea typeface="Times" panose="020B0500000000000000" pitchFamily="34" charset="0"/>
                <a:cs typeface="Times New Roman" panose="02020603050405020304" charset="0"/>
              </a:rPr>
              <a:t>?</a:t>
            </a:r>
            <a:endParaRPr lang="en-US" sz="3800" b="0" i="0" dirty="0">
              <a:solidFill>
                <a:schemeClr val="bg1"/>
              </a:solidFill>
              <a:effectLst/>
              <a:latin typeface="Times New Roman" panose="02020603050405020304" charset="0"/>
              <a:ea typeface="Times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1884</Words>
  <Application>WPS Presentation</Application>
  <PresentationFormat>Widescreen</PresentationFormat>
  <Paragraphs>138</Paragraphs>
  <Slides>26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SimSun</vt:lpstr>
      <vt:lpstr>Wingdings</vt:lpstr>
      <vt:lpstr>Times</vt:lpstr>
      <vt:lpstr>Times New Roman</vt:lpstr>
      <vt:lpstr>Calibri Light</vt:lpstr>
      <vt:lpstr>Microsoft YaHei</vt:lpstr>
      <vt:lpstr>Arial Unicode MS</vt:lpstr>
      <vt:lpstr>Calibri</vt:lpstr>
      <vt:lpstr>VPS Dong Da</vt:lpstr>
      <vt:lpstr>#9Slide05 Habano</vt:lpstr>
      <vt:lpstr>Bodoni MT Black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Le Dinh Thi</dc:creator>
  <cp:lastModifiedBy>Thúy Dương</cp:lastModifiedBy>
  <cp:revision>102</cp:revision>
  <dcterms:created xsi:type="dcterms:W3CDTF">2022-07-08T08:19:00Z</dcterms:created>
  <dcterms:modified xsi:type="dcterms:W3CDTF">2025-03-12T18:44:59Z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AFBB3F82464D456FBF7FEC2EE0847788_13</vt:lpwstr>
  </property>
  <property fmtid="{D5CDD505-2E9C-101B-9397-08002B2CF9AE}" pid="3" name="KSOProductBuildVer">
    <vt:lpwstr>1033-12.2.0.20326</vt:lpwstr>
  </property>
</Properties>
</file>