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70" r:id="rId3"/>
    <p:sldId id="256" r:id="rId4"/>
    <p:sldId id="267" r:id="rId5"/>
    <p:sldId id="272" r:id="rId6"/>
    <p:sldId id="273" r:id="rId7"/>
    <p:sldId id="274" r:id="rId8"/>
    <p:sldId id="275" r:id="rId9"/>
    <p:sldId id="277" r:id="rId10"/>
    <p:sldId id="278" r:id="rId11"/>
    <p:sldId id="279" r:id="rId12"/>
    <p:sldId id="280" r:id="rId13"/>
    <p:sldId id="281" r:id="rId14"/>
    <p:sldId id="282" r:id="rId15"/>
    <p:sldId id="268" r:id="rId16"/>
    <p:sldId id="269" r:id="rId17"/>
  </p:sldIdLst>
  <p:sldSz cx="18288000" cy="10287000"/>
  <p:notesSz cx="6858000" cy="9144000"/>
  <p:embeddedFontLst>
    <p:embeddedFont>
      <p:font typeface="Arial" panose="020B0604020202020204" pitchFamily="34" charset="0"/>
      <p:regular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949"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28.svg"/><Relationship Id="rId5" Type="http://schemas.openxmlformats.org/officeDocument/2006/relationships/image" Target="../media/image46.svg"/><Relationship Id="rId10" Type="http://schemas.openxmlformats.org/officeDocument/2006/relationships/image" Target="../media/image27.png"/><Relationship Id="rId4" Type="http://schemas.openxmlformats.org/officeDocument/2006/relationships/image" Target="../media/image45.png"/><Relationship Id="rId9" Type="http://schemas.openxmlformats.org/officeDocument/2006/relationships/image" Target="../media/image50.svg"/></Relationships>
</file>

<file path=ppt/slides/_rels/slide11.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48.sv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48.sv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48.sv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68.png"/><Relationship Id="rId1" Type="http://schemas.openxmlformats.org/officeDocument/2006/relationships/slideLayout" Target="../slideLayouts/slideLayout7.xml"/><Relationship Id="rId5" Type="http://schemas.openxmlformats.org/officeDocument/2006/relationships/image" Target="../media/image48.sv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81.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svg"/><Relationship Id="rId2" Type="http://schemas.openxmlformats.org/officeDocument/2006/relationships/image" Target="../media/image70.jpeg"/><Relationship Id="rId16" Type="http://schemas.openxmlformats.org/officeDocument/2006/relationships/image" Target="../media/image54.svg"/><Relationship Id="rId1" Type="http://schemas.openxmlformats.org/officeDocument/2006/relationships/slideLayout" Target="../slideLayouts/slideLayout7.xml"/><Relationship Id="rId6" Type="http://schemas.openxmlformats.org/officeDocument/2006/relationships/image" Target="../media/image74.sv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53.png"/><Relationship Id="rId10" Type="http://schemas.openxmlformats.org/officeDocument/2006/relationships/image" Target="../media/image78.svg"/><Relationship Id="rId4" Type="http://schemas.openxmlformats.org/officeDocument/2006/relationships/image" Target="../media/image72.svg"/><Relationship Id="rId9" Type="http://schemas.openxmlformats.org/officeDocument/2006/relationships/image" Target="../media/image77.png"/><Relationship Id="rId14" Type="http://schemas.openxmlformats.org/officeDocument/2006/relationships/image" Target="../media/image82.sv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16.svg"/><Relationship Id="rId3" Type="http://schemas.openxmlformats.org/officeDocument/2006/relationships/image" Target="../media/image84.svg"/><Relationship Id="rId7" Type="http://schemas.openxmlformats.org/officeDocument/2006/relationships/image" Target="../media/image88.svg"/><Relationship Id="rId12" Type="http://schemas.openxmlformats.org/officeDocument/2006/relationships/image" Target="../media/image15.png"/><Relationship Id="rId17" Type="http://schemas.openxmlformats.org/officeDocument/2006/relationships/image" Target="../media/image92.svg"/><Relationship Id="rId2" Type="http://schemas.openxmlformats.org/officeDocument/2006/relationships/image" Target="../media/image83.png"/><Relationship Id="rId16"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14.svg"/><Relationship Id="rId5" Type="http://schemas.openxmlformats.org/officeDocument/2006/relationships/image" Target="../media/image86.svg"/><Relationship Id="rId15" Type="http://schemas.openxmlformats.org/officeDocument/2006/relationships/image" Target="../media/image90.svg"/><Relationship Id="rId10" Type="http://schemas.openxmlformats.org/officeDocument/2006/relationships/image" Target="../media/image13.png"/><Relationship Id="rId4" Type="http://schemas.openxmlformats.org/officeDocument/2006/relationships/image" Target="../media/image85.png"/><Relationship Id="rId9" Type="http://schemas.openxmlformats.org/officeDocument/2006/relationships/image" Target="../media/image54.svg"/><Relationship Id="rId14" Type="http://schemas.openxmlformats.org/officeDocument/2006/relationships/image" Target="../media/image89.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svg"/><Relationship Id="rId7" Type="http://schemas.openxmlformats.org/officeDocument/2006/relationships/image" Target="../media/image14.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4.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2.svg"/><Relationship Id="rId10"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1.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28.svg"/><Relationship Id="rId5" Type="http://schemas.openxmlformats.org/officeDocument/2006/relationships/image" Target="../media/image36.svg"/><Relationship Id="rId10" Type="http://schemas.openxmlformats.org/officeDocument/2006/relationships/image" Target="../media/image27.png"/><Relationship Id="rId4" Type="http://schemas.openxmlformats.org/officeDocument/2006/relationships/image" Target="../media/image35.png"/><Relationship Id="rId9" Type="http://schemas.openxmlformats.org/officeDocument/2006/relationships/image" Target="../media/image40.svg"/></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28.svg"/><Relationship Id="rId5" Type="http://schemas.openxmlformats.org/officeDocument/2006/relationships/image" Target="../media/image46.svg"/><Relationship Id="rId10" Type="http://schemas.openxmlformats.org/officeDocument/2006/relationships/image" Target="../media/image27.png"/><Relationship Id="rId4" Type="http://schemas.openxmlformats.org/officeDocument/2006/relationships/image" Target="../media/image45.png"/><Relationship Id="rId9" Type="http://schemas.openxmlformats.org/officeDocument/2006/relationships/image" Target="../media/image50.svg"/></Relationships>
</file>

<file path=ppt/slides/_rels/slide6.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28.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54.svg"/><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28.svg"/><Relationship Id="rId5" Type="http://schemas.openxmlformats.org/officeDocument/2006/relationships/image" Target="../media/image46.svg"/><Relationship Id="rId10" Type="http://schemas.openxmlformats.org/officeDocument/2006/relationships/image" Target="../media/image27.png"/><Relationship Id="rId4" Type="http://schemas.openxmlformats.org/officeDocument/2006/relationships/image" Target="../media/image45.png"/><Relationship Id="rId9" Type="http://schemas.openxmlformats.org/officeDocument/2006/relationships/image" Target="../media/image50.sv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4.svg"/><Relationship Id="rId7" Type="http://schemas.openxmlformats.org/officeDocument/2006/relationships/image" Target="../media/image5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0.svg"/><Relationship Id="rId5" Type="http://schemas.openxmlformats.org/officeDocument/2006/relationships/image" Target="../media/image56.svg"/><Relationship Id="rId10" Type="http://schemas.openxmlformats.org/officeDocument/2006/relationships/image" Target="../media/image59.png"/><Relationship Id="rId4" Type="http://schemas.openxmlformats.org/officeDocument/2006/relationships/image" Target="../media/image55.png"/><Relationship Id="rId9" Type="http://schemas.openxmlformats.org/officeDocument/2006/relationships/image" Target="../media/image40.sv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28.svg"/><Relationship Id="rId3" Type="http://schemas.openxmlformats.org/officeDocument/2006/relationships/image" Target="../media/image62.svg"/><Relationship Id="rId7" Type="http://schemas.openxmlformats.org/officeDocument/2006/relationships/image" Target="../media/image66.svg"/><Relationship Id="rId12" Type="http://schemas.openxmlformats.org/officeDocument/2006/relationships/image" Target="../media/image27.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54.svg"/><Relationship Id="rId5" Type="http://schemas.openxmlformats.org/officeDocument/2006/relationships/image" Target="../media/image64.svg"/><Relationship Id="rId10" Type="http://schemas.openxmlformats.org/officeDocument/2006/relationships/image" Target="../media/image53.png"/><Relationship Id="rId4" Type="http://schemas.openxmlformats.org/officeDocument/2006/relationships/image" Target="../media/image63.png"/><Relationship Id="rId9" Type="http://schemas.openxmlformats.org/officeDocument/2006/relationships/image" Target="../media/image52.svg"/><Relationship Id="rId1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4450D49C-EEE5-C77C-D3CC-E789D2F787CA}"/>
              </a:ext>
            </a:extLst>
          </p:cNvPr>
          <p:cNvGrpSpPr/>
          <p:nvPr/>
        </p:nvGrpSpPr>
        <p:grpSpPr>
          <a:xfrm>
            <a:off x="4416465" y="1911291"/>
            <a:ext cx="9661176" cy="6246237"/>
            <a:chOff x="4335551" y="2540529"/>
            <a:chExt cx="9661176" cy="5205943"/>
          </a:xfrm>
        </p:grpSpPr>
        <p:grpSp>
          <p:nvGrpSpPr>
            <p:cNvPr id="2" name="Group 2"/>
            <p:cNvGrpSpPr/>
            <p:nvPr/>
          </p:nvGrpSpPr>
          <p:grpSpPr>
            <a:xfrm>
              <a:off x="4335551" y="2540529"/>
              <a:ext cx="9661176" cy="5205943"/>
              <a:chOff x="0" y="0"/>
              <a:chExt cx="9872226" cy="5319667"/>
            </a:xfrm>
          </p:grpSpPr>
          <p:sp>
            <p:nvSpPr>
              <p:cNvPr id="3" name="Freeform 3"/>
              <p:cNvSpPr/>
              <p:nvPr/>
            </p:nvSpPr>
            <p:spPr>
              <a:xfrm>
                <a:off x="-9098" y="-6509"/>
                <a:ext cx="9886557" cy="5351721"/>
              </a:xfrm>
              <a:custGeom>
                <a:avLst/>
                <a:gdLst/>
                <a:ahLst/>
                <a:cxnLst/>
                <a:rect l="l" t="t" r="r" b="b"/>
                <a:pathLst>
                  <a:path w="9886557" h="5351721">
                    <a:moveTo>
                      <a:pt x="63030" y="4758167"/>
                    </a:moveTo>
                    <a:cubicBezTo>
                      <a:pt x="63030" y="4758167"/>
                      <a:pt x="0" y="4511603"/>
                      <a:pt x="10218" y="1214762"/>
                    </a:cubicBezTo>
                    <a:cubicBezTo>
                      <a:pt x="18651" y="990971"/>
                      <a:pt x="65033" y="645332"/>
                      <a:pt x="65033" y="645332"/>
                    </a:cubicBezTo>
                    <a:cubicBezTo>
                      <a:pt x="82233" y="502466"/>
                      <a:pt x="56685" y="337866"/>
                      <a:pt x="181385" y="223925"/>
                    </a:cubicBezTo>
                    <a:cubicBezTo>
                      <a:pt x="346794" y="72788"/>
                      <a:pt x="621643" y="0"/>
                      <a:pt x="8993484" y="6965"/>
                    </a:cubicBezTo>
                    <a:cubicBezTo>
                      <a:pt x="9210232" y="16819"/>
                      <a:pt x="9414547" y="36481"/>
                      <a:pt x="9548735" y="101690"/>
                    </a:cubicBezTo>
                    <a:cubicBezTo>
                      <a:pt x="9804781" y="226120"/>
                      <a:pt x="9886556" y="459160"/>
                      <a:pt x="9881069" y="704684"/>
                    </a:cubicBezTo>
                    <a:cubicBezTo>
                      <a:pt x="9881069" y="704684"/>
                      <a:pt x="9837781" y="1013073"/>
                      <a:pt x="9845214" y="1248607"/>
                    </a:cubicBezTo>
                    <a:cubicBezTo>
                      <a:pt x="9852337" y="4499969"/>
                      <a:pt x="9859494" y="4695572"/>
                      <a:pt x="9859494" y="4695572"/>
                    </a:cubicBezTo>
                    <a:cubicBezTo>
                      <a:pt x="9842812" y="4911304"/>
                      <a:pt x="9728168" y="5121916"/>
                      <a:pt x="9531300" y="5233540"/>
                    </a:cubicBezTo>
                    <a:cubicBezTo>
                      <a:pt x="9380948" y="5318789"/>
                      <a:pt x="9182917" y="5333887"/>
                      <a:pt x="7301223" y="5323145"/>
                    </a:cubicBezTo>
                    <a:cubicBezTo>
                      <a:pt x="645952" y="5317868"/>
                      <a:pt x="384604" y="5351721"/>
                      <a:pt x="254278" y="5242563"/>
                    </a:cubicBezTo>
                    <a:cubicBezTo>
                      <a:pt x="145767" y="5151678"/>
                      <a:pt x="81795" y="4958366"/>
                      <a:pt x="63030" y="4758167"/>
                    </a:cubicBezTo>
                    <a:close/>
                  </a:path>
                </a:pathLst>
              </a:custGeom>
              <a:solidFill>
                <a:srgbClr val="EB8198"/>
              </a:solidFill>
            </p:spPr>
          </p:sp>
        </p:grpSp>
        <p:grpSp>
          <p:nvGrpSpPr>
            <p:cNvPr id="4" name="Group 4"/>
            <p:cNvGrpSpPr/>
            <p:nvPr/>
          </p:nvGrpSpPr>
          <p:grpSpPr>
            <a:xfrm>
              <a:off x="4623108" y="2815291"/>
              <a:ext cx="9086062" cy="4656418"/>
              <a:chOff x="0" y="0"/>
              <a:chExt cx="9284549" cy="4758138"/>
            </a:xfrm>
          </p:grpSpPr>
          <p:sp>
            <p:nvSpPr>
              <p:cNvPr id="5" name="Freeform 5"/>
              <p:cNvSpPr/>
              <p:nvPr/>
            </p:nvSpPr>
            <p:spPr>
              <a:xfrm>
                <a:off x="-9098" y="-6509"/>
                <a:ext cx="9298879" cy="4790192"/>
              </a:xfrm>
              <a:custGeom>
                <a:avLst/>
                <a:gdLst/>
                <a:ahLst/>
                <a:cxnLst/>
                <a:rect l="l" t="t" r="r" b="b"/>
                <a:pathLst>
                  <a:path w="9298879" h="4790192">
                    <a:moveTo>
                      <a:pt x="63030" y="4196639"/>
                    </a:moveTo>
                    <a:cubicBezTo>
                      <a:pt x="63030" y="4196639"/>
                      <a:pt x="0" y="3950074"/>
                      <a:pt x="10218" y="1214762"/>
                    </a:cubicBezTo>
                    <a:cubicBezTo>
                      <a:pt x="18651" y="990971"/>
                      <a:pt x="65033" y="645332"/>
                      <a:pt x="65033" y="645332"/>
                    </a:cubicBezTo>
                    <a:cubicBezTo>
                      <a:pt x="82233" y="502466"/>
                      <a:pt x="56685" y="337866"/>
                      <a:pt x="181385" y="223925"/>
                    </a:cubicBezTo>
                    <a:cubicBezTo>
                      <a:pt x="346794" y="72788"/>
                      <a:pt x="621643" y="0"/>
                      <a:pt x="8405806" y="6965"/>
                    </a:cubicBezTo>
                    <a:cubicBezTo>
                      <a:pt x="8622554" y="16819"/>
                      <a:pt x="8826870" y="36481"/>
                      <a:pt x="8961058" y="101690"/>
                    </a:cubicBezTo>
                    <a:cubicBezTo>
                      <a:pt x="9217104" y="226120"/>
                      <a:pt x="9298879" y="459160"/>
                      <a:pt x="9293392" y="704684"/>
                    </a:cubicBezTo>
                    <a:cubicBezTo>
                      <a:pt x="9293392" y="704684"/>
                      <a:pt x="9250104" y="1013073"/>
                      <a:pt x="9257537" y="1248607"/>
                    </a:cubicBezTo>
                    <a:cubicBezTo>
                      <a:pt x="9264660" y="3938440"/>
                      <a:pt x="9271817" y="4134043"/>
                      <a:pt x="9271817" y="4134043"/>
                    </a:cubicBezTo>
                    <a:cubicBezTo>
                      <a:pt x="9255135" y="4349775"/>
                      <a:pt x="9140491" y="4560387"/>
                      <a:pt x="8943622" y="4672011"/>
                    </a:cubicBezTo>
                    <a:cubicBezTo>
                      <a:pt x="8793270" y="4757260"/>
                      <a:pt x="8595240" y="4772358"/>
                      <a:pt x="6833198" y="4761616"/>
                    </a:cubicBezTo>
                    <a:cubicBezTo>
                      <a:pt x="645952" y="4756339"/>
                      <a:pt x="384604" y="4790192"/>
                      <a:pt x="254278" y="4681035"/>
                    </a:cubicBezTo>
                    <a:cubicBezTo>
                      <a:pt x="145767" y="4590149"/>
                      <a:pt x="81795" y="4396838"/>
                      <a:pt x="63030" y="4196639"/>
                    </a:cubicBezTo>
                    <a:close/>
                  </a:path>
                </a:pathLst>
              </a:custGeom>
              <a:solidFill>
                <a:srgbClr val="F9FFFF"/>
              </a:solidFill>
            </p:spPr>
            <p:txBody>
              <a:bodyPr/>
              <a:lstStyle/>
              <a:p>
                <a:endParaRPr lang="vi-VN" dirty="0">
                  <a:latin typeface="Arial" panose="020B0604020202020204" pitchFamily="34" charset="0"/>
                  <a:cs typeface="Arial" panose="020B0604020202020204" pitchFamily="34" charset="0"/>
                </a:endParaRPr>
              </a:p>
            </p:txBody>
          </p:sp>
        </p:grpSp>
      </p:grpSp>
      <p:sp>
        <p:nvSpPr>
          <p:cNvPr id="6" name="TextBox 6"/>
          <p:cNvSpPr txBox="1"/>
          <p:nvPr/>
        </p:nvSpPr>
        <p:spPr>
          <a:xfrm>
            <a:off x="4774337" y="2129472"/>
            <a:ext cx="8947746" cy="5311839"/>
          </a:xfrm>
          <a:prstGeom prst="rect">
            <a:avLst/>
          </a:prstGeom>
        </p:spPr>
        <p:txBody>
          <a:bodyPr wrap="square" lIns="0" tIns="0" rIns="0" bIns="0" rtlCol="0" anchor="t">
            <a:spAutoFit/>
          </a:bodyPr>
          <a:lstStyle/>
          <a:p>
            <a:pPr algn="ctr">
              <a:lnSpc>
                <a:spcPct val="150000"/>
              </a:lnSpc>
            </a:pPr>
            <a:r>
              <a:rPr lang="vi-VN" sz="8000" b="1" dirty="0">
                <a:solidFill>
                  <a:srgbClr val="494D4D"/>
                </a:solidFill>
                <a:latin typeface="Arial" panose="020B0604020202020204" pitchFamily="34" charset="0"/>
                <a:cs typeface="Arial" panose="020B0604020202020204" pitchFamily="34" charset="0"/>
              </a:rPr>
              <a:t>CHÀO MỪNG CÁC EM ĐẾN VỚI BÀI HỌC MỚI!</a:t>
            </a:r>
            <a:endParaRPr lang="en-US" sz="8000" b="1" dirty="0">
              <a:solidFill>
                <a:srgbClr val="494D4D"/>
              </a:solidFill>
              <a:latin typeface="Arial" panose="020B0604020202020204" pitchFamily="34" charset="0"/>
              <a:cs typeface="Arial" panose="020B0604020202020204" pitchFamily="34" charset="0"/>
            </a:endParaRPr>
          </a:p>
        </p:txBody>
      </p:sp>
      <p:sp>
        <p:nvSpPr>
          <p:cNvPr id="7" name="Freeform 7"/>
          <p:cNvSpPr/>
          <p:nvPr/>
        </p:nvSpPr>
        <p:spPr>
          <a:xfrm rot="4474454">
            <a:off x="-632521" y="-3046586"/>
            <a:ext cx="4798373" cy="6093172"/>
          </a:xfrm>
          <a:custGeom>
            <a:avLst/>
            <a:gdLst/>
            <a:ahLst/>
            <a:cxnLst/>
            <a:rect l="l" t="t" r="r" b="b"/>
            <a:pathLst>
              <a:path w="4798373" h="6093172">
                <a:moveTo>
                  <a:pt x="0" y="0"/>
                </a:moveTo>
                <a:lnTo>
                  <a:pt x="4798373" y="0"/>
                </a:lnTo>
                <a:lnTo>
                  <a:pt x="4798373" y="6093172"/>
                </a:lnTo>
                <a:lnTo>
                  <a:pt x="0" y="60931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rot="-8631523">
            <a:off x="13778658" y="-2310187"/>
            <a:ext cx="6132972" cy="5228359"/>
          </a:xfrm>
          <a:custGeom>
            <a:avLst/>
            <a:gdLst/>
            <a:ahLst/>
            <a:cxnLst/>
            <a:rect l="l" t="t" r="r" b="b"/>
            <a:pathLst>
              <a:path w="6132972" h="5228359">
                <a:moveTo>
                  <a:pt x="0" y="0"/>
                </a:moveTo>
                <a:lnTo>
                  <a:pt x="6132972" y="0"/>
                </a:lnTo>
                <a:lnTo>
                  <a:pt x="6132972" y="5228359"/>
                </a:lnTo>
                <a:lnTo>
                  <a:pt x="0" y="52283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887312" y="-1446763"/>
            <a:ext cx="3832024" cy="3501512"/>
          </a:xfrm>
          <a:custGeom>
            <a:avLst/>
            <a:gdLst/>
            <a:ahLst/>
            <a:cxnLst/>
            <a:rect l="l" t="t" r="r" b="b"/>
            <a:pathLst>
              <a:path w="3832024" h="3501512">
                <a:moveTo>
                  <a:pt x="0" y="0"/>
                </a:moveTo>
                <a:lnTo>
                  <a:pt x="3832024" y="0"/>
                </a:lnTo>
                <a:lnTo>
                  <a:pt x="3832024" y="3501511"/>
                </a:lnTo>
                <a:lnTo>
                  <a:pt x="0" y="350151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9200280">
            <a:off x="14529268" y="-1263281"/>
            <a:ext cx="4570804" cy="3456670"/>
          </a:xfrm>
          <a:custGeom>
            <a:avLst/>
            <a:gdLst/>
            <a:ahLst/>
            <a:cxnLst/>
            <a:rect l="l" t="t" r="r" b="b"/>
            <a:pathLst>
              <a:path w="4570804" h="3456670">
                <a:moveTo>
                  <a:pt x="0" y="0"/>
                </a:moveTo>
                <a:lnTo>
                  <a:pt x="4570803" y="0"/>
                </a:lnTo>
                <a:lnTo>
                  <a:pt x="4570803" y="3456671"/>
                </a:lnTo>
                <a:lnTo>
                  <a:pt x="0" y="34566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a:off x="-753702" y="4369246"/>
            <a:ext cx="5535831" cy="8140929"/>
          </a:xfrm>
          <a:custGeom>
            <a:avLst/>
            <a:gdLst/>
            <a:ahLst/>
            <a:cxnLst/>
            <a:rect l="l" t="t" r="r" b="b"/>
            <a:pathLst>
              <a:path w="6252478" h="9194821">
                <a:moveTo>
                  <a:pt x="0" y="0"/>
                </a:moveTo>
                <a:lnTo>
                  <a:pt x="6252478" y="0"/>
                </a:lnTo>
                <a:lnTo>
                  <a:pt x="6252478" y="9194820"/>
                </a:lnTo>
                <a:lnTo>
                  <a:pt x="0" y="919482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2" name="Freeform 12"/>
          <p:cNvSpPr/>
          <p:nvPr/>
        </p:nvSpPr>
        <p:spPr>
          <a:xfrm>
            <a:off x="15013981" y="4385126"/>
            <a:ext cx="2932335" cy="8104443"/>
          </a:xfrm>
          <a:custGeom>
            <a:avLst/>
            <a:gdLst/>
            <a:ahLst/>
            <a:cxnLst/>
            <a:rect l="l" t="t" r="r" b="b"/>
            <a:pathLst>
              <a:path w="3311943" h="9153612">
                <a:moveTo>
                  <a:pt x="0" y="0"/>
                </a:moveTo>
                <a:lnTo>
                  <a:pt x="3311943" y="0"/>
                </a:lnTo>
                <a:lnTo>
                  <a:pt x="3311943" y="9153612"/>
                </a:lnTo>
                <a:lnTo>
                  <a:pt x="0" y="91536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13"/>
          <p:cNvSpPr/>
          <p:nvPr/>
        </p:nvSpPr>
        <p:spPr>
          <a:xfrm rot="2145365">
            <a:off x="2213372" y="2402757"/>
            <a:ext cx="615731" cy="596700"/>
          </a:xfrm>
          <a:custGeom>
            <a:avLst/>
            <a:gdLst/>
            <a:ahLst/>
            <a:cxnLst/>
            <a:rect l="l" t="t" r="r" b="b"/>
            <a:pathLst>
              <a:path w="615731" h="596700">
                <a:moveTo>
                  <a:pt x="0" y="0"/>
                </a:moveTo>
                <a:lnTo>
                  <a:pt x="615731" y="0"/>
                </a:lnTo>
                <a:lnTo>
                  <a:pt x="615731" y="596699"/>
                </a:lnTo>
                <a:lnTo>
                  <a:pt x="0" y="5966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5" name="Freeform 15"/>
          <p:cNvSpPr/>
          <p:nvPr/>
        </p:nvSpPr>
        <p:spPr>
          <a:xfrm rot="714461">
            <a:off x="13901705" y="8691811"/>
            <a:ext cx="556555" cy="539352"/>
          </a:xfrm>
          <a:custGeom>
            <a:avLst/>
            <a:gdLst/>
            <a:ahLst/>
            <a:cxnLst/>
            <a:rect l="l" t="t" r="r" b="b"/>
            <a:pathLst>
              <a:path w="556555" h="539352">
                <a:moveTo>
                  <a:pt x="0" y="0"/>
                </a:moveTo>
                <a:lnTo>
                  <a:pt x="556554" y="0"/>
                </a:lnTo>
                <a:lnTo>
                  <a:pt x="556554" y="539352"/>
                </a:lnTo>
                <a:lnTo>
                  <a:pt x="0" y="53935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sp>
        <p:nvSpPr>
          <p:cNvPr id="2" name="Freeform 2"/>
          <p:cNvSpPr/>
          <p:nvPr/>
        </p:nvSpPr>
        <p:spPr>
          <a:xfrm>
            <a:off x="11970325" y="3595500"/>
            <a:ext cx="7310385" cy="7515349"/>
          </a:xfrm>
          <a:custGeom>
            <a:avLst/>
            <a:gdLst/>
            <a:ahLst/>
            <a:cxnLst/>
            <a:rect l="l" t="t" r="r" b="b"/>
            <a:pathLst>
              <a:path w="7310385" h="7515349">
                <a:moveTo>
                  <a:pt x="0" y="0"/>
                </a:moveTo>
                <a:lnTo>
                  <a:pt x="7310385" y="0"/>
                </a:lnTo>
                <a:lnTo>
                  <a:pt x="7310385" y="7515350"/>
                </a:lnTo>
                <a:lnTo>
                  <a:pt x="0" y="75153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960711">
            <a:off x="-2012917" y="7593830"/>
            <a:ext cx="6672196" cy="5546263"/>
          </a:xfrm>
          <a:custGeom>
            <a:avLst/>
            <a:gdLst/>
            <a:ahLst/>
            <a:cxnLst/>
            <a:rect l="l" t="t" r="r" b="b"/>
            <a:pathLst>
              <a:path w="6672196" h="5546263">
                <a:moveTo>
                  <a:pt x="0" y="0"/>
                </a:moveTo>
                <a:lnTo>
                  <a:pt x="6672195" y="0"/>
                </a:lnTo>
                <a:lnTo>
                  <a:pt x="6672195" y="5546263"/>
                </a:lnTo>
                <a:lnTo>
                  <a:pt x="0" y="5546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335111">
            <a:off x="-846165" y="7844368"/>
            <a:ext cx="4953372" cy="4885263"/>
          </a:xfrm>
          <a:custGeom>
            <a:avLst/>
            <a:gdLst/>
            <a:ahLst/>
            <a:cxnLst/>
            <a:rect l="l" t="t" r="r" b="b"/>
            <a:pathLst>
              <a:path w="4953372" h="4885263">
                <a:moveTo>
                  <a:pt x="0" y="0"/>
                </a:moveTo>
                <a:lnTo>
                  <a:pt x="4953372" y="0"/>
                </a:lnTo>
                <a:lnTo>
                  <a:pt x="4953372" y="4885264"/>
                </a:lnTo>
                <a:lnTo>
                  <a:pt x="0" y="48852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rot="4729218">
            <a:off x="14047498" y="-2627277"/>
            <a:ext cx="5311565" cy="5052626"/>
          </a:xfrm>
          <a:custGeom>
            <a:avLst/>
            <a:gdLst/>
            <a:ahLst/>
            <a:cxnLst/>
            <a:rect l="l" t="t" r="r" b="b"/>
            <a:pathLst>
              <a:path w="5311565" h="5052626">
                <a:moveTo>
                  <a:pt x="0" y="0"/>
                </a:moveTo>
                <a:lnTo>
                  <a:pt x="5311565" y="0"/>
                </a:lnTo>
                <a:lnTo>
                  <a:pt x="5311565" y="5052627"/>
                </a:lnTo>
                <a:lnTo>
                  <a:pt x="0" y="50526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Freeform 18"/>
          <p:cNvSpPr/>
          <p:nvPr/>
        </p:nvSpPr>
        <p:spPr>
          <a:xfrm rot="-10238573">
            <a:off x="14215406" y="-1897308"/>
            <a:ext cx="6578895" cy="4114800"/>
          </a:xfrm>
          <a:custGeom>
            <a:avLst/>
            <a:gdLst/>
            <a:ahLst/>
            <a:cxnLst/>
            <a:rect l="l" t="t" r="r" b="b"/>
            <a:pathLst>
              <a:path w="6578895" h="4114800">
                <a:moveTo>
                  <a:pt x="0" y="0"/>
                </a:moveTo>
                <a:lnTo>
                  <a:pt x="6578895" y="0"/>
                </a:lnTo>
                <a:lnTo>
                  <a:pt x="6578895"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4" name="Freeform 5">
            <a:extLst>
              <a:ext uri="{FF2B5EF4-FFF2-40B4-BE49-F238E27FC236}">
                <a16:creationId xmlns:a16="http://schemas.microsoft.com/office/drawing/2014/main" id="{DD9B89B9-C693-688A-2B47-357560AB0A78}"/>
              </a:ext>
            </a:extLst>
          </p:cNvPr>
          <p:cNvSpPr/>
          <p:nvPr/>
        </p:nvSpPr>
        <p:spPr>
          <a:xfrm>
            <a:off x="1447800" y="3162300"/>
            <a:ext cx="10010760" cy="2859226"/>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cubicBezTo>
                  <a:pt x="645952" y="4202889"/>
                  <a:pt x="384604" y="4236742"/>
                  <a:pt x="254278" y="4127585"/>
                </a:cubicBezTo>
                <a:cubicBezTo>
                  <a:pt x="145767" y="4036699"/>
                  <a:pt x="81795" y="3843388"/>
                  <a:pt x="63030" y="3643189"/>
                </a:cubicBezTo>
                <a:close/>
              </a:path>
            </a:pathLst>
          </a:custGeom>
          <a:solidFill>
            <a:srgbClr val="F6C496"/>
          </a:solidFill>
        </p:spPr>
        <p:txBody>
          <a:bodyPr anchor="ctr"/>
          <a:lstStyle/>
          <a:p>
            <a:pPr algn="ctr"/>
            <a:r>
              <a:rPr lang="vi-VN" sz="8000" b="1" dirty="0">
                <a:latin typeface="Arial" panose="020B0604020202020204" pitchFamily="34" charset="0"/>
                <a:cs typeface="Arial" panose="020B0604020202020204" pitchFamily="34" charset="0"/>
              </a:rPr>
              <a:t>3. Luyện tập</a:t>
            </a:r>
          </a:p>
        </p:txBody>
      </p:sp>
    </p:spTree>
    <p:extLst>
      <p:ext uri="{BB962C8B-B14F-4D97-AF65-F5344CB8AC3E}">
        <p14:creationId xmlns:p14="http://schemas.microsoft.com/office/powerpoint/2010/main" val="3306807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78B6E1E3-B913-ACC8-A485-65E3F54683BF}"/>
              </a:ext>
            </a:extLst>
          </p:cNvPr>
          <p:cNvGrpSpPr/>
          <p:nvPr/>
        </p:nvGrpSpPr>
        <p:grpSpPr>
          <a:xfrm>
            <a:off x="9144000" y="3848099"/>
            <a:ext cx="8127676" cy="4930487"/>
            <a:chOff x="1712354" y="1331406"/>
            <a:chExt cx="7312888" cy="3812094"/>
          </a:xfrm>
        </p:grpSpPr>
        <p:grpSp>
          <p:nvGrpSpPr>
            <p:cNvPr id="2" name="Group 2"/>
            <p:cNvGrpSpPr/>
            <p:nvPr/>
          </p:nvGrpSpPr>
          <p:grpSpPr>
            <a:xfrm>
              <a:off x="1712354" y="1448938"/>
              <a:ext cx="7146633" cy="3694562"/>
              <a:chOff x="0" y="0"/>
              <a:chExt cx="4580538" cy="2367979"/>
            </a:xfrm>
          </p:grpSpPr>
          <p:sp>
            <p:nvSpPr>
              <p:cNvPr id="3" name="Freeform 3"/>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p:spPr>
            <p:txBody>
              <a:bodyPr lIns="360000" rIns="360000" bIns="180000" anchor="ctr"/>
              <a:lstStyle/>
              <a:p>
                <a:endParaRPr lang="vi-VN" sz="2800">
                  <a:latin typeface="Arial" panose="020B0604020202020204" pitchFamily="34" charset="0"/>
                  <a:cs typeface="Arial" panose="020B0604020202020204" pitchFamily="34" charset="0"/>
                </a:endParaRPr>
              </a:p>
            </p:txBody>
          </p:sp>
        </p:grpSp>
        <p:grpSp>
          <p:nvGrpSpPr>
            <p:cNvPr id="4" name="Group 4"/>
            <p:cNvGrpSpPr/>
            <p:nvPr/>
          </p:nvGrpSpPr>
          <p:grpSpPr>
            <a:xfrm>
              <a:off x="1878609" y="1331406"/>
              <a:ext cx="7146633" cy="3694562"/>
              <a:chOff x="0" y="0"/>
              <a:chExt cx="4580538" cy="2367979"/>
            </a:xfrm>
          </p:grpSpPr>
          <p:sp>
            <p:nvSpPr>
              <p:cNvPr id="5" name="Freeform 5"/>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p:spPr>
            <p:txBody>
              <a:bodyPr lIns="360000" rIns="360000" bIns="180000" anchor="ctr"/>
              <a:lstStyle/>
              <a:p>
                <a:pPr algn="just">
                  <a:lnSpc>
                    <a:spcPct val="150000"/>
                  </a:lnSpc>
                </a:pPr>
                <a:r>
                  <a:rPr lang="vi-VN" sz="2800" dirty="0">
                    <a:effectLst/>
                    <a:latin typeface="Arial" panose="020B0604020202020204" pitchFamily="34" charset="0"/>
                    <a:ea typeface="Calibri" panose="020F0502020204030204" pitchFamily="34" charset="0"/>
                    <a:cs typeface="Arial" panose="020B0604020202020204" pitchFamily="34" charset="0"/>
                  </a:rPr>
                  <a:t>a. Cầu truyền hình đặc biệt “Hạ Long thần tiên" nhằm tôn vinh giá trị của Vịnh Hạ Long được truyền hình trực tiếp từ 20 giờ đến 22 giờ ngày 29-10-2011 với bốn điểm cầu: Hà Nội </a:t>
                </a:r>
                <a:r>
                  <a:rPr lang="vi-VN"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vi-VN" sz="2800" dirty="0">
                    <a:effectLst/>
                    <a:latin typeface="Arial" panose="020B0604020202020204" pitchFamily="34" charset="0"/>
                    <a:ea typeface="Calibri" panose="020F0502020204030204" pitchFamily="34" charset="0"/>
                    <a:cs typeface="Arial" panose="020B0604020202020204" pitchFamily="34" charset="0"/>
                  </a:rPr>
                  <a:t> Hạ Long</a:t>
                </a:r>
                <a:r>
                  <a:rPr lang="vi-VN"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 </a:t>
                </a:r>
                <a:r>
                  <a:rPr lang="vi-VN" sz="2800" dirty="0">
                    <a:effectLst/>
                    <a:latin typeface="Arial" panose="020B0604020202020204" pitchFamily="34" charset="0"/>
                    <a:ea typeface="Calibri" panose="020F0502020204030204" pitchFamily="34" charset="0"/>
                    <a:cs typeface="Arial" panose="020B0604020202020204" pitchFamily="34" charset="0"/>
                  </a:rPr>
                  <a:t>Huế </a:t>
                </a:r>
                <a:r>
                  <a:rPr lang="vi-VN"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vi-VN" sz="2800" dirty="0">
                    <a:effectLst/>
                    <a:latin typeface="Arial" panose="020B0604020202020204" pitchFamily="34" charset="0"/>
                    <a:ea typeface="Calibri" panose="020F0502020204030204" pitchFamily="34" charset="0"/>
                    <a:cs typeface="Arial" panose="020B0604020202020204" pitchFamily="34" charset="0"/>
                  </a:rPr>
                  <a:t> Thành phố Hồ Chí Minh.</a:t>
                </a:r>
                <a:endParaRPr lang="vi-VN" sz="2800" dirty="0">
                  <a:effectLst/>
                  <a:latin typeface="Arial" panose="020B0604020202020204" pitchFamily="34" charset="0"/>
                  <a:cs typeface="Arial" panose="020B0604020202020204" pitchFamily="34" charset="0"/>
                </a:endParaRPr>
              </a:p>
              <a:p>
                <a:pPr algn="r">
                  <a:lnSpc>
                    <a:spcPct val="150000"/>
                  </a:lnSpc>
                </a:pPr>
                <a:r>
                  <a:rPr lang="vi-VN" sz="2800" dirty="0">
                    <a:effectLst/>
                    <a:latin typeface="Arial" panose="020B0604020202020204" pitchFamily="34" charset="0"/>
                    <a:ea typeface="Calibri" panose="020F0502020204030204" pitchFamily="34" charset="0"/>
                    <a:cs typeface="Arial" panose="020B0604020202020204" pitchFamily="34" charset="0"/>
                  </a:rPr>
                  <a:t>Theo QUANG THỌ</a:t>
                </a:r>
                <a:endParaRPr lang="vi-VN" sz="2800" dirty="0">
                  <a:effectLst/>
                  <a:latin typeface="Arial" panose="020B0604020202020204" pitchFamily="34" charset="0"/>
                  <a:cs typeface="Arial" panose="020B0604020202020204" pitchFamily="34" charset="0"/>
                </a:endParaRPr>
              </a:p>
            </p:txBody>
          </p:sp>
        </p:grpSp>
      </p:grpSp>
      <p:sp>
        <p:nvSpPr>
          <p:cNvPr id="14" name="TextBox 14"/>
          <p:cNvSpPr txBox="1"/>
          <p:nvPr/>
        </p:nvSpPr>
        <p:spPr>
          <a:xfrm>
            <a:off x="9144000" y="1034143"/>
            <a:ext cx="8127676" cy="1905843"/>
          </a:xfrm>
          <a:prstGeom prst="rect">
            <a:avLst/>
          </a:prstGeom>
        </p:spPr>
        <p:txBody>
          <a:bodyPr wrap="square" lIns="0" tIns="0" rIns="0" bIns="0" rtlCol="0" anchor="t">
            <a:spAutoFit/>
          </a:bodyPr>
          <a:lstStyle/>
          <a:p>
            <a:pPr algn="just">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Tìm và nêu tác dụng của dấu gạch ngang trong các câu sau</a:t>
            </a:r>
            <a:endParaRPr lang="vi-VN" sz="4400" b="1" dirty="0">
              <a:effectLst/>
              <a:latin typeface="Arial" panose="020B0604020202020204" pitchFamily="34" charset="0"/>
              <a:cs typeface="Arial" panose="020B0604020202020204" pitchFamily="34" charset="0"/>
            </a:endParaRPr>
          </a:p>
        </p:txBody>
      </p:sp>
      <p:sp>
        <p:nvSpPr>
          <p:cNvPr id="25" name="Freeform 25"/>
          <p:cNvSpPr/>
          <p:nvPr/>
        </p:nvSpPr>
        <p:spPr>
          <a:xfrm>
            <a:off x="-2308972" y="-1994925"/>
            <a:ext cx="3780472" cy="4114800"/>
          </a:xfrm>
          <a:custGeom>
            <a:avLst/>
            <a:gdLst/>
            <a:ahLst/>
            <a:cxnLst/>
            <a:rect l="l" t="t" r="r" b="b"/>
            <a:pathLst>
              <a:path w="3780472" h="4114800">
                <a:moveTo>
                  <a:pt x="0" y="0"/>
                </a:moveTo>
                <a:lnTo>
                  <a:pt x="3780473" y="0"/>
                </a:lnTo>
                <a:lnTo>
                  <a:pt x="378047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Freeform 26"/>
          <p:cNvSpPr/>
          <p:nvPr/>
        </p:nvSpPr>
        <p:spPr>
          <a:xfrm>
            <a:off x="15816918" y="8229600"/>
            <a:ext cx="3780472" cy="4114800"/>
          </a:xfrm>
          <a:custGeom>
            <a:avLst/>
            <a:gdLst/>
            <a:ahLst/>
            <a:cxnLst/>
            <a:rect l="l" t="t" r="r" b="b"/>
            <a:pathLst>
              <a:path w="3780472" h="4114800">
                <a:moveTo>
                  <a:pt x="0" y="0"/>
                </a:moveTo>
                <a:lnTo>
                  <a:pt x="3780473" y="0"/>
                </a:lnTo>
                <a:lnTo>
                  <a:pt x="378047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Freeform 27"/>
          <p:cNvSpPr/>
          <p:nvPr/>
        </p:nvSpPr>
        <p:spPr>
          <a:xfrm>
            <a:off x="-418735" y="-1132837"/>
            <a:ext cx="2191673" cy="2161537"/>
          </a:xfrm>
          <a:custGeom>
            <a:avLst/>
            <a:gdLst/>
            <a:ahLst/>
            <a:cxnLst/>
            <a:rect l="l" t="t" r="r" b="b"/>
            <a:pathLst>
              <a:path w="2191673" h="2161537">
                <a:moveTo>
                  <a:pt x="0" y="0"/>
                </a:moveTo>
                <a:lnTo>
                  <a:pt x="2191672" y="0"/>
                </a:lnTo>
                <a:lnTo>
                  <a:pt x="2191672" y="2161537"/>
                </a:lnTo>
                <a:lnTo>
                  <a:pt x="0" y="2161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Freeform 28"/>
          <p:cNvSpPr/>
          <p:nvPr/>
        </p:nvSpPr>
        <p:spPr>
          <a:xfrm>
            <a:off x="17405718" y="8371412"/>
            <a:ext cx="2191673" cy="2161537"/>
          </a:xfrm>
          <a:custGeom>
            <a:avLst/>
            <a:gdLst/>
            <a:ahLst/>
            <a:cxnLst/>
            <a:rect l="l" t="t" r="r" b="b"/>
            <a:pathLst>
              <a:path w="2191673" h="2161537">
                <a:moveTo>
                  <a:pt x="0" y="0"/>
                </a:moveTo>
                <a:lnTo>
                  <a:pt x="2191673" y="0"/>
                </a:lnTo>
                <a:lnTo>
                  <a:pt x="2191673" y="2161537"/>
                </a:lnTo>
                <a:lnTo>
                  <a:pt x="0" y="2161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3" name="Group 32">
            <a:extLst>
              <a:ext uri="{FF2B5EF4-FFF2-40B4-BE49-F238E27FC236}">
                <a16:creationId xmlns:a16="http://schemas.microsoft.com/office/drawing/2014/main" id="{8C2144A7-620F-51C0-004A-47EF26F6992B}"/>
              </a:ext>
            </a:extLst>
          </p:cNvPr>
          <p:cNvGrpSpPr/>
          <p:nvPr/>
        </p:nvGrpSpPr>
        <p:grpSpPr>
          <a:xfrm>
            <a:off x="633486" y="1638300"/>
            <a:ext cx="8204970" cy="7545895"/>
            <a:chOff x="1712354" y="1331406"/>
            <a:chExt cx="7312888" cy="3812094"/>
          </a:xfrm>
        </p:grpSpPr>
        <p:grpSp>
          <p:nvGrpSpPr>
            <p:cNvPr id="34" name="Group 2">
              <a:extLst>
                <a:ext uri="{FF2B5EF4-FFF2-40B4-BE49-F238E27FC236}">
                  <a16:creationId xmlns:a16="http://schemas.microsoft.com/office/drawing/2014/main" id="{E9B17CCB-493F-0151-3C65-A9AB83EB5846}"/>
                </a:ext>
              </a:extLst>
            </p:cNvPr>
            <p:cNvGrpSpPr/>
            <p:nvPr/>
          </p:nvGrpSpPr>
          <p:grpSpPr>
            <a:xfrm>
              <a:off x="1712354" y="1448938"/>
              <a:ext cx="7146633" cy="3694562"/>
              <a:chOff x="0" y="0"/>
              <a:chExt cx="4580538" cy="2367979"/>
            </a:xfrm>
          </p:grpSpPr>
          <p:sp>
            <p:nvSpPr>
              <p:cNvPr id="37" name="Freeform 3">
                <a:extLst>
                  <a:ext uri="{FF2B5EF4-FFF2-40B4-BE49-F238E27FC236}">
                    <a16:creationId xmlns:a16="http://schemas.microsoft.com/office/drawing/2014/main" id="{66FDD29D-D732-0157-7F2B-8835744B5C15}"/>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p:spPr>
            <p:txBody>
              <a:bodyPr lIns="360000" rIns="360000" bIns="180000" anchor="ctr"/>
              <a:lstStyle/>
              <a:p>
                <a:endParaRPr lang="vi-VN" sz="2800">
                  <a:latin typeface="Arial" panose="020B0604020202020204" pitchFamily="34" charset="0"/>
                  <a:cs typeface="Arial" panose="020B0604020202020204" pitchFamily="34" charset="0"/>
                </a:endParaRPr>
              </a:p>
            </p:txBody>
          </p:sp>
        </p:grpSp>
        <p:grpSp>
          <p:nvGrpSpPr>
            <p:cNvPr id="35" name="Group 4">
              <a:extLst>
                <a:ext uri="{FF2B5EF4-FFF2-40B4-BE49-F238E27FC236}">
                  <a16:creationId xmlns:a16="http://schemas.microsoft.com/office/drawing/2014/main" id="{9A2F29D6-598C-6B0A-348A-3940932C0CFA}"/>
                </a:ext>
              </a:extLst>
            </p:cNvPr>
            <p:cNvGrpSpPr/>
            <p:nvPr/>
          </p:nvGrpSpPr>
          <p:grpSpPr>
            <a:xfrm>
              <a:off x="1878609" y="1331406"/>
              <a:ext cx="7146633" cy="3694562"/>
              <a:chOff x="0" y="0"/>
              <a:chExt cx="4580538" cy="2367979"/>
            </a:xfrm>
          </p:grpSpPr>
          <p:sp>
            <p:nvSpPr>
              <p:cNvPr id="36" name="Freeform 5">
                <a:extLst>
                  <a:ext uri="{FF2B5EF4-FFF2-40B4-BE49-F238E27FC236}">
                    <a16:creationId xmlns:a16="http://schemas.microsoft.com/office/drawing/2014/main" id="{8E3DB04C-1464-5A2C-CFEE-AF79DA2D4C4D}"/>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p:spPr>
            <p:txBody>
              <a:bodyPr lIns="360000" rIns="360000" bIns="180000" anchor="ctr"/>
              <a:lstStyle/>
              <a:p>
                <a:pPr algn="just">
                  <a:lnSpc>
                    <a:spcPct val="150000"/>
                  </a:lnSpc>
                </a:pPr>
                <a:r>
                  <a:rPr lang="vi-VN" sz="2800" dirty="0">
                    <a:effectLst/>
                    <a:latin typeface="Arial" panose="020B0604020202020204" pitchFamily="34" charset="0"/>
                    <a:ea typeface="Calibri" panose="020F0502020204030204" pitchFamily="34" charset="0"/>
                    <a:cs typeface="Arial" panose="020B0604020202020204" pitchFamily="34" charset="0"/>
                  </a:rPr>
                  <a:t>b) Công ty cổ phần Vận tải đường sắt Sài Gòn tổ chức thêm một số chuyến tàu vào dịp lễ Quốc khánh năm 2022. Sau đây là các tuyến đường có chuyến tàu tăng thêm:</a:t>
                </a:r>
                <a:endParaRPr lang="vi-VN" sz="2800" dirty="0">
                  <a:effectLst/>
                  <a:latin typeface="Arial" panose="020B0604020202020204" pitchFamily="34" charset="0"/>
                  <a:cs typeface="Arial" panose="020B0604020202020204" pitchFamily="34" charset="0"/>
                </a:endParaRPr>
              </a:p>
              <a:p>
                <a:pPr algn="just">
                  <a:lnSpc>
                    <a:spcPct val="150000"/>
                  </a:lnSpc>
                </a:pPr>
                <a:r>
                  <a:rPr lang="vi-VN" sz="2800" dirty="0">
                    <a:effectLst/>
                    <a:latin typeface="Arial" panose="020B0604020202020204" pitchFamily="34" charset="0"/>
                    <a:ea typeface="Calibri" panose="020F0502020204030204" pitchFamily="34" charset="0"/>
                    <a:cs typeface="Arial" panose="020B0604020202020204" pitchFamily="34" charset="0"/>
                  </a:rPr>
                  <a:t>+ Tuyến Thành phố Hồ Chí Minh </a:t>
                </a:r>
                <a:r>
                  <a:rPr lang="vi-VN"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vi-VN" sz="2800" dirty="0">
                    <a:effectLst/>
                    <a:latin typeface="Arial" panose="020B0604020202020204" pitchFamily="34" charset="0"/>
                    <a:ea typeface="Calibri" panose="020F0502020204030204" pitchFamily="34" charset="0"/>
                    <a:cs typeface="Arial" panose="020B0604020202020204" pitchFamily="34" charset="0"/>
                  </a:rPr>
                  <a:t> Hà Nội.</a:t>
                </a:r>
                <a:endParaRPr lang="vi-VN" sz="2800" dirty="0">
                  <a:effectLst/>
                  <a:latin typeface="Arial" panose="020B0604020202020204" pitchFamily="34" charset="0"/>
                  <a:cs typeface="Arial" panose="020B0604020202020204" pitchFamily="34" charset="0"/>
                </a:endParaRPr>
              </a:p>
              <a:p>
                <a:pPr algn="just">
                  <a:lnSpc>
                    <a:spcPct val="150000"/>
                  </a:lnSpc>
                </a:pPr>
                <a:r>
                  <a:rPr lang="vi-VN" sz="2800" dirty="0">
                    <a:effectLst/>
                    <a:latin typeface="Arial" panose="020B0604020202020204" pitchFamily="34" charset="0"/>
                    <a:ea typeface="Calibri" panose="020F0502020204030204" pitchFamily="34" charset="0"/>
                    <a:cs typeface="Arial" panose="020B0604020202020204" pitchFamily="34" charset="0"/>
                  </a:rPr>
                  <a:t>+ Tuyến Thành phố Hồ Chí Minh </a:t>
                </a:r>
                <a:r>
                  <a:rPr lang="vi-VN"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vi-VN" sz="2800" dirty="0">
                    <a:effectLst/>
                    <a:latin typeface="Arial" panose="020B0604020202020204" pitchFamily="34" charset="0"/>
                    <a:ea typeface="Calibri" panose="020F0502020204030204" pitchFamily="34" charset="0"/>
                    <a:cs typeface="Arial" panose="020B0604020202020204" pitchFamily="34" charset="0"/>
                  </a:rPr>
                  <a:t> Quy Nhơn.</a:t>
                </a:r>
                <a:endParaRPr lang="vi-VN" sz="2800" dirty="0">
                  <a:effectLst/>
                  <a:latin typeface="Arial" panose="020B0604020202020204" pitchFamily="34" charset="0"/>
                  <a:cs typeface="Arial" panose="020B0604020202020204" pitchFamily="34" charset="0"/>
                </a:endParaRPr>
              </a:p>
              <a:p>
                <a:pPr algn="just">
                  <a:lnSpc>
                    <a:spcPct val="150000"/>
                  </a:lnSpc>
                </a:pPr>
                <a:r>
                  <a:rPr lang="vi-VN" sz="2800" dirty="0">
                    <a:effectLst/>
                    <a:latin typeface="Arial" panose="020B0604020202020204" pitchFamily="34" charset="0"/>
                    <a:ea typeface="Calibri" panose="020F0502020204030204" pitchFamily="34" charset="0"/>
                    <a:cs typeface="Arial" panose="020B0604020202020204" pitchFamily="34" charset="0"/>
                  </a:rPr>
                  <a:t>+ Tuyến Thành phố Hồ Chí Minh </a:t>
                </a:r>
                <a:r>
                  <a:rPr lang="vi-VN"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vi-VN" sz="2800" dirty="0">
                    <a:effectLst/>
                    <a:latin typeface="Arial" panose="020B0604020202020204" pitchFamily="34" charset="0"/>
                    <a:ea typeface="Calibri" panose="020F0502020204030204" pitchFamily="34" charset="0"/>
                    <a:cs typeface="Arial" panose="020B0604020202020204" pitchFamily="34" charset="0"/>
                  </a:rPr>
                  <a:t> Nha Trang</a:t>
                </a:r>
                <a:endParaRPr lang="vi-VN" sz="2800" dirty="0">
                  <a:effectLst/>
                  <a:latin typeface="Arial" panose="020B0604020202020204" pitchFamily="34" charset="0"/>
                  <a:cs typeface="Arial" panose="020B0604020202020204" pitchFamily="34" charset="0"/>
                </a:endParaRPr>
              </a:p>
              <a:p>
                <a:pPr algn="just">
                  <a:lnSpc>
                    <a:spcPct val="150000"/>
                  </a:lnSpc>
                </a:pPr>
                <a:r>
                  <a:rPr lang="vi-VN" sz="2800" dirty="0">
                    <a:effectLst/>
                    <a:latin typeface="Arial" panose="020B0604020202020204" pitchFamily="34" charset="0"/>
                    <a:ea typeface="Calibri" panose="020F0502020204030204" pitchFamily="34" charset="0"/>
                    <a:cs typeface="Arial" panose="020B0604020202020204" pitchFamily="34" charset="0"/>
                  </a:rPr>
                  <a:t>+ Tuyến Thành phố Hồ Chí Minh </a:t>
                </a:r>
                <a:r>
                  <a:rPr lang="vi-VN"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vi-VN" sz="2800" dirty="0">
                    <a:effectLst/>
                    <a:latin typeface="Arial" panose="020B0604020202020204" pitchFamily="34" charset="0"/>
                    <a:ea typeface="Calibri" panose="020F0502020204030204" pitchFamily="34" charset="0"/>
                    <a:cs typeface="Arial" panose="020B0604020202020204" pitchFamily="34" charset="0"/>
                  </a:rPr>
                  <a:t> Phan Thiết.</a:t>
                </a:r>
                <a:endParaRPr lang="vi-VN" sz="2800" dirty="0">
                  <a:effectLst/>
                  <a:latin typeface="Arial" panose="020B0604020202020204" pitchFamily="34" charset="0"/>
                  <a:cs typeface="Arial" panose="020B0604020202020204" pitchFamily="34" charset="0"/>
                </a:endParaRPr>
              </a:p>
              <a:p>
                <a:pPr algn="r">
                  <a:lnSpc>
                    <a:spcPct val="150000"/>
                  </a:lnSpc>
                </a:pPr>
                <a:r>
                  <a:rPr lang="vi-VN" sz="2800" dirty="0">
                    <a:effectLst/>
                    <a:latin typeface="Arial" panose="020B0604020202020204" pitchFamily="34" charset="0"/>
                    <a:ea typeface="Calibri" panose="020F0502020204030204" pitchFamily="34" charset="0"/>
                    <a:cs typeface="Arial" panose="020B0604020202020204" pitchFamily="34" charset="0"/>
                  </a:rPr>
                  <a:t>Theo báo </a:t>
                </a:r>
                <a:r>
                  <a:rPr lang="vi-VN" sz="2800" i="1" dirty="0">
                    <a:effectLst/>
                    <a:latin typeface="Arial" panose="020B0604020202020204" pitchFamily="34" charset="0"/>
                    <a:ea typeface="Calibri" panose="020F0502020204030204" pitchFamily="34" charset="0"/>
                    <a:cs typeface="Arial" panose="020B0604020202020204" pitchFamily="34" charset="0"/>
                  </a:rPr>
                  <a:t>hanoimoi.com.vn</a:t>
                </a:r>
                <a:endParaRPr lang="vi-VN" sz="2800" i="1" dirty="0">
                  <a:effectLst/>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911939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ppt_x"/>
                                          </p:val>
                                        </p:tav>
                                        <p:tav tm="100000">
                                          <p:val>
                                            <p:strVal val="#ppt_x"/>
                                          </p:val>
                                        </p:tav>
                                      </p:tavLst>
                                    </p:anim>
                                    <p:anim calcmode="lin" valueType="num">
                                      <p:cBhvr additive="base">
                                        <p:cTn id="13" dur="500" fill="hold"/>
                                        <p:tgtEl>
                                          <p:spTgt spid="3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fill="hold"/>
                                        <p:tgtEl>
                                          <p:spTgt spid="33"/>
                                        </p:tgtEl>
                                        <p:attrNameLst>
                                          <p:attrName>ppt_x</p:attrName>
                                        </p:attrNameLst>
                                      </p:cBhvr>
                                      <p:tavLst>
                                        <p:tav tm="0">
                                          <p:val>
                                            <p:strVal val="#ppt_x"/>
                                          </p:val>
                                        </p:tav>
                                        <p:tav tm="100000">
                                          <p:val>
                                            <p:strVal val="#ppt_x"/>
                                          </p:val>
                                        </p:tav>
                                      </p:tavLst>
                                    </p:anim>
                                    <p:anim calcmode="lin" valueType="num">
                                      <p:cBhvr additive="base">
                                        <p:cTn id="1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sp>
        <p:nvSpPr>
          <p:cNvPr id="25" name="Freeform 25"/>
          <p:cNvSpPr/>
          <p:nvPr/>
        </p:nvSpPr>
        <p:spPr>
          <a:xfrm>
            <a:off x="-2308972" y="-1994925"/>
            <a:ext cx="3780472" cy="4114800"/>
          </a:xfrm>
          <a:custGeom>
            <a:avLst/>
            <a:gdLst/>
            <a:ahLst/>
            <a:cxnLst/>
            <a:rect l="l" t="t" r="r" b="b"/>
            <a:pathLst>
              <a:path w="3780472" h="4114800">
                <a:moveTo>
                  <a:pt x="0" y="0"/>
                </a:moveTo>
                <a:lnTo>
                  <a:pt x="3780473" y="0"/>
                </a:lnTo>
                <a:lnTo>
                  <a:pt x="378047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Freeform 26"/>
          <p:cNvSpPr/>
          <p:nvPr/>
        </p:nvSpPr>
        <p:spPr>
          <a:xfrm>
            <a:off x="15816918" y="8229600"/>
            <a:ext cx="3780472" cy="4114800"/>
          </a:xfrm>
          <a:custGeom>
            <a:avLst/>
            <a:gdLst/>
            <a:ahLst/>
            <a:cxnLst/>
            <a:rect l="l" t="t" r="r" b="b"/>
            <a:pathLst>
              <a:path w="3780472" h="4114800">
                <a:moveTo>
                  <a:pt x="0" y="0"/>
                </a:moveTo>
                <a:lnTo>
                  <a:pt x="3780473" y="0"/>
                </a:lnTo>
                <a:lnTo>
                  <a:pt x="378047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Freeform 27"/>
          <p:cNvSpPr/>
          <p:nvPr/>
        </p:nvSpPr>
        <p:spPr>
          <a:xfrm>
            <a:off x="-418735" y="-1132837"/>
            <a:ext cx="2191673" cy="2161537"/>
          </a:xfrm>
          <a:custGeom>
            <a:avLst/>
            <a:gdLst/>
            <a:ahLst/>
            <a:cxnLst/>
            <a:rect l="l" t="t" r="r" b="b"/>
            <a:pathLst>
              <a:path w="2191673" h="2161537">
                <a:moveTo>
                  <a:pt x="0" y="0"/>
                </a:moveTo>
                <a:lnTo>
                  <a:pt x="2191672" y="0"/>
                </a:lnTo>
                <a:lnTo>
                  <a:pt x="2191672" y="2161537"/>
                </a:lnTo>
                <a:lnTo>
                  <a:pt x="0" y="2161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Freeform 28"/>
          <p:cNvSpPr/>
          <p:nvPr/>
        </p:nvSpPr>
        <p:spPr>
          <a:xfrm>
            <a:off x="17405718" y="8371412"/>
            <a:ext cx="2191673" cy="2161537"/>
          </a:xfrm>
          <a:custGeom>
            <a:avLst/>
            <a:gdLst/>
            <a:ahLst/>
            <a:cxnLst/>
            <a:rect l="l" t="t" r="r" b="b"/>
            <a:pathLst>
              <a:path w="2191673" h="2161537">
                <a:moveTo>
                  <a:pt x="0" y="0"/>
                </a:moveTo>
                <a:lnTo>
                  <a:pt x="2191673" y="0"/>
                </a:lnTo>
                <a:lnTo>
                  <a:pt x="2191673" y="2161537"/>
                </a:lnTo>
                <a:lnTo>
                  <a:pt x="0" y="2161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aphicFrame>
        <p:nvGraphicFramePr>
          <p:cNvPr id="6" name="Table 5">
            <a:extLst>
              <a:ext uri="{FF2B5EF4-FFF2-40B4-BE49-F238E27FC236}">
                <a16:creationId xmlns:a16="http://schemas.microsoft.com/office/drawing/2014/main" id="{C4BE0139-6B87-BEAE-AFEC-8F50706E78D0}"/>
              </a:ext>
            </a:extLst>
          </p:cNvPr>
          <p:cNvGraphicFramePr>
            <a:graphicFrameLocks noGrp="1"/>
          </p:cNvGraphicFramePr>
          <p:nvPr>
            <p:extLst>
              <p:ext uri="{D42A27DB-BD31-4B8C-83A1-F6EECF244321}">
                <p14:modId xmlns:p14="http://schemas.microsoft.com/office/powerpoint/2010/main" val="2572518096"/>
              </p:ext>
            </p:extLst>
          </p:nvPr>
        </p:nvGraphicFramePr>
        <p:xfrm>
          <a:off x="800099" y="1170512"/>
          <a:ext cx="16687801" cy="7772399"/>
        </p:xfrm>
        <a:graphic>
          <a:graphicData uri="http://schemas.openxmlformats.org/drawingml/2006/table">
            <a:tbl>
              <a:tblPr>
                <a:tableStyleId>{21E4AEA4-8DFA-4A89-87EB-49C32662AFE0}</a:tableStyleId>
              </a:tblPr>
              <a:tblGrid>
                <a:gridCol w="1439196">
                  <a:extLst>
                    <a:ext uri="{9D8B030D-6E8A-4147-A177-3AD203B41FA5}">
                      <a16:colId xmlns:a16="http://schemas.microsoft.com/office/drawing/2014/main" val="4154703946"/>
                    </a:ext>
                  </a:extLst>
                </a:gridCol>
                <a:gridCol w="8809705">
                  <a:extLst>
                    <a:ext uri="{9D8B030D-6E8A-4147-A177-3AD203B41FA5}">
                      <a16:colId xmlns:a16="http://schemas.microsoft.com/office/drawing/2014/main" val="2906111757"/>
                    </a:ext>
                  </a:extLst>
                </a:gridCol>
                <a:gridCol w="6438900">
                  <a:extLst>
                    <a:ext uri="{9D8B030D-6E8A-4147-A177-3AD203B41FA5}">
                      <a16:colId xmlns:a16="http://schemas.microsoft.com/office/drawing/2014/main" val="2575198605"/>
                    </a:ext>
                  </a:extLst>
                </a:gridCol>
              </a:tblGrid>
              <a:tr h="945671">
                <a:tc>
                  <a:txBody>
                    <a:bodyPr/>
                    <a:lstStyle/>
                    <a:p>
                      <a:pPr algn="just">
                        <a:lnSpc>
                          <a:spcPct val="150000"/>
                        </a:lnSpc>
                      </a:pPr>
                      <a:endParaRPr lang="vi-VN" sz="3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80000" marR="180000" marT="19841" marB="180000" anchor="ctr"/>
                </a:tc>
                <a:tc>
                  <a:txBody>
                    <a:bodyPr/>
                    <a:lstStyle/>
                    <a:p>
                      <a:pPr algn="ctr">
                        <a:lnSpc>
                          <a:spcPct val="150000"/>
                        </a:lnSpc>
                      </a:pPr>
                      <a:r>
                        <a:rPr lang="vi-VN" sz="3200" b="1" dirty="0">
                          <a:effectLst/>
                          <a:latin typeface="Arial" panose="020B0604020202020204" pitchFamily="34" charset="0"/>
                          <a:cs typeface="Arial" panose="020B0604020202020204" pitchFamily="34" charset="0"/>
                        </a:rPr>
                        <a:t>Tập hợp từ ngữ có dấu gạch ngang</a:t>
                      </a:r>
                    </a:p>
                  </a:txBody>
                  <a:tcPr marL="180000" marR="180000" marT="19841" marB="180000" anchor="ctr"/>
                </a:tc>
                <a:tc>
                  <a:txBody>
                    <a:bodyPr/>
                    <a:lstStyle/>
                    <a:p>
                      <a:pPr algn="ctr">
                        <a:lnSpc>
                          <a:spcPct val="150000"/>
                        </a:lnSpc>
                      </a:pPr>
                      <a:r>
                        <a:rPr lang="vi-VN" sz="3200" b="1" dirty="0">
                          <a:effectLst/>
                          <a:latin typeface="Arial" panose="020B0604020202020204" pitchFamily="34" charset="0"/>
                          <a:cs typeface="Arial" panose="020B0604020202020204" pitchFamily="34" charset="0"/>
                        </a:rPr>
                        <a:t>Tác dụng của dấu gạch ngang</a:t>
                      </a:r>
                    </a:p>
                  </a:txBody>
                  <a:tcPr marL="180000" marR="180000" marT="19841" marB="180000" anchor="ctr"/>
                </a:tc>
                <a:extLst>
                  <a:ext uri="{0D108BD9-81ED-4DB2-BD59-A6C34878D82A}">
                    <a16:rowId xmlns:a16="http://schemas.microsoft.com/office/drawing/2014/main" val="3360541517"/>
                  </a:ext>
                </a:extLst>
              </a:tr>
              <a:tr h="3413364">
                <a:tc>
                  <a:txBody>
                    <a:bodyPr/>
                    <a:lstStyle/>
                    <a:p>
                      <a:pPr algn="just">
                        <a:lnSpc>
                          <a:spcPct val="150000"/>
                        </a:lnSpc>
                      </a:pPr>
                      <a:r>
                        <a:rPr lang="vi-VN" sz="3200" b="1">
                          <a:effectLst/>
                          <a:latin typeface="Arial" panose="020B0604020202020204" pitchFamily="34" charset="0"/>
                          <a:cs typeface="Arial" panose="020B0604020202020204" pitchFamily="34" charset="0"/>
                        </a:rPr>
                        <a:t>a.</a:t>
                      </a:r>
                    </a:p>
                  </a:txBody>
                  <a:tcPr marL="180000" marR="180000" marT="19841" marB="180000" anchor="ctr"/>
                </a:tc>
                <a:tc>
                  <a:txBody>
                    <a:bodyPr/>
                    <a:lstStyle/>
                    <a:p>
                      <a:pPr algn="just">
                        <a:lnSpc>
                          <a:spcPct val="150000"/>
                        </a:lnSpc>
                      </a:pPr>
                      <a:r>
                        <a:rPr lang="vi-VN" sz="3200" i="1" dirty="0">
                          <a:effectLst/>
                          <a:latin typeface="Arial" panose="020B0604020202020204" pitchFamily="34" charset="0"/>
                          <a:cs typeface="Arial" panose="020B0604020202020204" pitchFamily="34" charset="0"/>
                        </a:rPr>
                        <a:t>Hà Nội - Hạ Long - Huế - Thành phố Hồ Chí Minh</a:t>
                      </a:r>
                    </a:p>
                  </a:txBody>
                  <a:tcPr marL="180000" marR="180000" marT="19841" marB="180000" anchor="ctr"/>
                </a:tc>
                <a:tc>
                  <a:txBody>
                    <a:bodyPr/>
                    <a:lstStyle/>
                    <a:p>
                      <a:pPr algn="just">
                        <a:lnSpc>
                          <a:spcPct val="150000"/>
                        </a:lnSpc>
                      </a:pPr>
                      <a:r>
                        <a:rPr lang="vi-VN" sz="3200" dirty="0">
                          <a:effectLst/>
                          <a:latin typeface="Arial" panose="020B0604020202020204" pitchFamily="34" charset="0"/>
                          <a:cs typeface="Arial" panose="020B0604020202020204" pitchFamily="34" charset="0"/>
                        </a:rPr>
                        <a:t>Dùng để nối các từ ngữ trong một liên danh (các điểm cầu trong cùng một chương trình truyền hình).</a:t>
                      </a:r>
                    </a:p>
                  </a:txBody>
                  <a:tcPr marL="180000" marR="180000" marT="19841" marB="180000" anchor="ctr"/>
                </a:tc>
                <a:extLst>
                  <a:ext uri="{0D108BD9-81ED-4DB2-BD59-A6C34878D82A}">
                    <a16:rowId xmlns:a16="http://schemas.microsoft.com/office/drawing/2014/main" val="859725854"/>
                  </a:ext>
                </a:extLst>
              </a:tr>
              <a:tr h="3413364">
                <a:tc>
                  <a:txBody>
                    <a:bodyPr/>
                    <a:lstStyle/>
                    <a:p>
                      <a:pPr algn="just">
                        <a:lnSpc>
                          <a:spcPct val="150000"/>
                        </a:lnSpc>
                      </a:pPr>
                      <a:r>
                        <a:rPr lang="vi-VN" sz="3200" b="1" dirty="0">
                          <a:effectLst/>
                          <a:latin typeface="Arial" panose="020B0604020202020204" pitchFamily="34" charset="0"/>
                          <a:cs typeface="Arial" panose="020B0604020202020204" pitchFamily="34" charset="0"/>
                        </a:rPr>
                        <a:t>b.</a:t>
                      </a:r>
                    </a:p>
                  </a:txBody>
                  <a:tcPr marL="180000" marR="180000" marT="19841" marB="180000" anchor="ctr"/>
                </a:tc>
                <a:tc>
                  <a:txBody>
                    <a:bodyPr/>
                    <a:lstStyle/>
                    <a:p>
                      <a:pPr algn="just">
                        <a:lnSpc>
                          <a:spcPct val="150000"/>
                        </a:lnSpc>
                      </a:pPr>
                      <a:r>
                        <a:rPr lang="vi-VN" sz="3200" i="1" dirty="0">
                          <a:effectLst/>
                          <a:latin typeface="Arial" panose="020B0604020202020204" pitchFamily="34" charset="0"/>
                          <a:cs typeface="Arial" panose="020B0604020202020204" pitchFamily="34" charset="0"/>
                        </a:rPr>
                        <a:t>+ Tuyến Thành phố Hồ Chí Minh – Hà Nội.</a:t>
                      </a:r>
                    </a:p>
                    <a:p>
                      <a:pPr algn="just">
                        <a:lnSpc>
                          <a:spcPct val="150000"/>
                        </a:lnSpc>
                      </a:pPr>
                      <a:r>
                        <a:rPr lang="vi-VN" sz="3200" i="1" dirty="0">
                          <a:effectLst/>
                          <a:latin typeface="Arial" panose="020B0604020202020204" pitchFamily="34" charset="0"/>
                          <a:cs typeface="Arial" panose="020B0604020202020204" pitchFamily="34" charset="0"/>
                        </a:rPr>
                        <a:t>+ Tuyến Thành phố Hồ Chí Minh – Quy Nhơn.</a:t>
                      </a:r>
                    </a:p>
                    <a:p>
                      <a:pPr algn="just">
                        <a:lnSpc>
                          <a:spcPct val="150000"/>
                        </a:lnSpc>
                      </a:pPr>
                      <a:r>
                        <a:rPr lang="vi-VN" sz="3200" i="1" dirty="0">
                          <a:effectLst/>
                          <a:latin typeface="Arial" panose="020B0604020202020204" pitchFamily="34" charset="0"/>
                          <a:cs typeface="Arial" panose="020B0604020202020204" pitchFamily="34" charset="0"/>
                        </a:rPr>
                        <a:t>+ Tuyến Thành phố Hồ Chí Minh – Nha Trang.</a:t>
                      </a:r>
                    </a:p>
                    <a:p>
                      <a:pPr algn="just">
                        <a:lnSpc>
                          <a:spcPct val="150000"/>
                        </a:lnSpc>
                      </a:pPr>
                      <a:r>
                        <a:rPr lang="vi-VN" sz="3200" i="1" dirty="0">
                          <a:effectLst/>
                          <a:latin typeface="Arial" panose="020B0604020202020204" pitchFamily="34" charset="0"/>
                          <a:cs typeface="Arial" panose="020B0604020202020204" pitchFamily="34" charset="0"/>
                        </a:rPr>
                        <a:t>+ Tuyến Thành phố Hồ Chí Minh – Phan Thiết.</a:t>
                      </a:r>
                    </a:p>
                  </a:txBody>
                  <a:tcPr marL="180000" marR="180000" marT="19841" marB="180000" anchor="ctr"/>
                </a:tc>
                <a:tc>
                  <a:txBody>
                    <a:bodyPr/>
                    <a:lstStyle/>
                    <a:p>
                      <a:pPr algn="just">
                        <a:lnSpc>
                          <a:spcPct val="150000"/>
                        </a:lnSpc>
                      </a:pPr>
                      <a:r>
                        <a:rPr lang="vi-VN" sz="3200" dirty="0">
                          <a:effectLst/>
                          <a:latin typeface="Arial" panose="020B0604020202020204" pitchFamily="34" charset="0"/>
                          <a:cs typeface="Arial" panose="020B0604020202020204" pitchFamily="34" charset="0"/>
                        </a:rPr>
                        <a:t>Dùng để nối các từ ngữ trong một liên danh (các điểm đầu và điểm cuối của một tuyến đường).</a:t>
                      </a:r>
                    </a:p>
                  </a:txBody>
                  <a:tcPr marL="180000" marR="180000" marT="19841" marB="180000" anchor="ctr"/>
                </a:tc>
                <a:extLst>
                  <a:ext uri="{0D108BD9-81ED-4DB2-BD59-A6C34878D82A}">
                    <a16:rowId xmlns:a16="http://schemas.microsoft.com/office/drawing/2014/main" val="4182642091"/>
                  </a:ext>
                </a:extLst>
              </a:tr>
            </a:tbl>
          </a:graphicData>
        </a:graphic>
      </p:graphicFrame>
    </p:spTree>
    <p:extLst>
      <p:ext uri="{BB962C8B-B14F-4D97-AF65-F5344CB8AC3E}">
        <p14:creationId xmlns:p14="http://schemas.microsoft.com/office/powerpoint/2010/main" val="1615147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4DDBAEE-9C43-212C-83E3-8287003EBEE8}"/>
              </a:ext>
            </a:extLst>
          </p:cNvPr>
          <p:cNvGrpSpPr/>
          <p:nvPr/>
        </p:nvGrpSpPr>
        <p:grpSpPr>
          <a:xfrm>
            <a:off x="7683248" y="5708244"/>
            <a:ext cx="8781236" cy="3555421"/>
            <a:chOff x="1712354" y="1331406"/>
            <a:chExt cx="7312888" cy="3812094"/>
          </a:xfrm>
        </p:grpSpPr>
        <p:grpSp>
          <p:nvGrpSpPr>
            <p:cNvPr id="7" name="Group 2">
              <a:extLst>
                <a:ext uri="{FF2B5EF4-FFF2-40B4-BE49-F238E27FC236}">
                  <a16:creationId xmlns:a16="http://schemas.microsoft.com/office/drawing/2014/main" id="{871739D6-4F10-F1A6-BFA6-9BEB5E3C5BA0}"/>
                </a:ext>
              </a:extLst>
            </p:cNvPr>
            <p:cNvGrpSpPr/>
            <p:nvPr/>
          </p:nvGrpSpPr>
          <p:grpSpPr>
            <a:xfrm>
              <a:off x="1712354" y="1448938"/>
              <a:ext cx="7146633" cy="3694562"/>
              <a:chOff x="0" y="0"/>
              <a:chExt cx="4580538" cy="2367979"/>
            </a:xfrm>
          </p:grpSpPr>
          <p:sp>
            <p:nvSpPr>
              <p:cNvPr id="10" name="Freeform 3">
                <a:extLst>
                  <a:ext uri="{FF2B5EF4-FFF2-40B4-BE49-F238E27FC236}">
                    <a16:creationId xmlns:a16="http://schemas.microsoft.com/office/drawing/2014/main" id="{CEE54CC6-EDD0-CFFD-4067-117FDF01CDDD}"/>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p:spPr>
            <p:txBody>
              <a:bodyPr lIns="360000" rIns="360000" bIns="180000" anchor="ctr"/>
              <a:lstStyle/>
              <a:p>
                <a:endParaRPr lang="vi-VN" sz="2800">
                  <a:latin typeface="Arial" panose="020B0604020202020204" pitchFamily="34" charset="0"/>
                  <a:cs typeface="Arial" panose="020B0604020202020204" pitchFamily="34" charset="0"/>
                </a:endParaRPr>
              </a:p>
            </p:txBody>
          </p:sp>
        </p:grpSp>
        <p:grpSp>
          <p:nvGrpSpPr>
            <p:cNvPr id="8" name="Group 4">
              <a:extLst>
                <a:ext uri="{FF2B5EF4-FFF2-40B4-BE49-F238E27FC236}">
                  <a16:creationId xmlns:a16="http://schemas.microsoft.com/office/drawing/2014/main" id="{1CF19EDD-5D45-416F-10E4-E68B7E9A50EB}"/>
                </a:ext>
              </a:extLst>
            </p:cNvPr>
            <p:cNvGrpSpPr/>
            <p:nvPr/>
          </p:nvGrpSpPr>
          <p:grpSpPr>
            <a:xfrm>
              <a:off x="1878609" y="1331406"/>
              <a:ext cx="7146633" cy="3694562"/>
              <a:chOff x="0" y="0"/>
              <a:chExt cx="4580538" cy="2367979"/>
            </a:xfrm>
          </p:grpSpPr>
          <p:sp>
            <p:nvSpPr>
              <p:cNvPr id="9" name="Freeform 5">
                <a:extLst>
                  <a:ext uri="{FF2B5EF4-FFF2-40B4-BE49-F238E27FC236}">
                    <a16:creationId xmlns:a16="http://schemas.microsoft.com/office/drawing/2014/main" id="{9D433C46-9E84-C106-50B4-BCF7E6A26205}"/>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p:spPr>
            <p:txBody>
              <a:bodyPr lIns="360000" rIns="360000" bIns="180000" anchor="ctr"/>
              <a:lstStyle/>
              <a:p>
                <a:pPr algn="just">
                  <a:lnSpc>
                    <a:spcPct val="150000"/>
                  </a:lnSpc>
                </a:pPr>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Vùng quế Trà My Trà Bồng (Quảng Nam Quảng Ngãi) là một trong bốn vùng trồng quế có diện tích lớn và lâu đời ở Việt Nam.</a:t>
                </a:r>
                <a:endParaRPr lang="vi-VN" sz="2800" dirty="0">
                  <a:effectLst/>
                  <a:latin typeface="Arial" panose="020B0604020202020204" pitchFamily="34" charset="0"/>
                  <a:cs typeface="Arial" panose="020B0604020202020204" pitchFamily="34" charset="0"/>
                </a:endParaRPr>
              </a:p>
              <a:p>
                <a:pPr algn="r">
                  <a:lnSpc>
                    <a:spcPct val="150000"/>
                  </a:lnSpc>
                </a:pPr>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Theo báo Quảng Ngãi</a:t>
                </a:r>
                <a:endParaRPr lang="vi-VN" sz="2800" dirty="0">
                  <a:effectLst/>
                  <a:latin typeface="Arial" panose="020B0604020202020204" pitchFamily="34" charset="0"/>
                  <a:cs typeface="Arial" panose="020B0604020202020204" pitchFamily="34" charset="0"/>
                </a:endParaRPr>
              </a:p>
            </p:txBody>
          </p:sp>
        </p:grpSp>
      </p:grpSp>
      <p:grpSp>
        <p:nvGrpSpPr>
          <p:cNvPr id="32" name="Group 31">
            <a:extLst>
              <a:ext uri="{FF2B5EF4-FFF2-40B4-BE49-F238E27FC236}">
                <a16:creationId xmlns:a16="http://schemas.microsoft.com/office/drawing/2014/main" id="{78B6E1E3-B913-ACC8-A485-65E3F54683BF}"/>
              </a:ext>
            </a:extLst>
          </p:cNvPr>
          <p:cNvGrpSpPr/>
          <p:nvPr/>
        </p:nvGrpSpPr>
        <p:grpSpPr>
          <a:xfrm>
            <a:off x="888766" y="2591579"/>
            <a:ext cx="6248400" cy="6367978"/>
            <a:chOff x="1712354" y="1331406"/>
            <a:chExt cx="7312888" cy="3812094"/>
          </a:xfrm>
        </p:grpSpPr>
        <p:grpSp>
          <p:nvGrpSpPr>
            <p:cNvPr id="2" name="Group 2"/>
            <p:cNvGrpSpPr/>
            <p:nvPr/>
          </p:nvGrpSpPr>
          <p:grpSpPr>
            <a:xfrm>
              <a:off x="1712354" y="1448938"/>
              <a:ext cx="7146633" cy="3694562"/>
              <a:chOff x="0" y="0"/>
              <a:chExt cx="4580538" cy="2367979"/>
            </a:xfrm>
          </p:grpSpPr>
          <p:sp>
            <p:nvSpPr>
              <p:cNvPr id="3" name="Freeform 3"/>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p:spPr>
            <p:txBody>
              <a:bodyPr lIns="360000" rIns="360000" bIns="180000" anchor="ctr"/>
              <a:lstStyle/>
              <a:p>
                <a:endParaRPr lang="vi-VN" sz="2800">
                  <a:latin typeface="Arial" panose="020B0604020202020204" pitchFamily="34" charset="0"/>
                  <a:cs typeface="Arial" panose="020B0604020202020204" pitchFamily="34" charset="0"/>
                </a:endParaRPr>
              </a:p>
            </p:txBody>
          </p:sp>
        </p:grpSp>
        <p:grpSp>
          <p:nvGrpSpPr>
            <p:cNvPr id="4" name="Group 4"/>
            <p:cNvGrpSpPr/>
            <p:nvPr/>
          </p:nvGrpSpPr>
          <p:grpSpPr>
            <a:xfrm>
              <a:off x="1878609" y="1331406"/>
              <a:ext cx="7146633" cy="3694562"/>
              <a:chOff x="0" y="0"/>
              <a:chExt cx="4580538" cy="2367979"/>
            </a:xfrm>
          </p:grpSpPr>
          <p:sp>
            <p:nvSpPr>
              <p:cNvPr id="5" name="Freeform 5"/>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p:spPr>
            <p:txBody>
              <a:bodyPr lIns="360000" rIns="360000" bIns="180000" anchor="ctr"/>
              <a:lstStyle/>
              <a:p>
                <a:pPr algn="just">
                  <a:lnSpc>
                    <a:spcPct val="150000"/>
                  </a:lnSpc>
                </a:pPr>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Ngày 24-10-2018, Bộ Tư lệnh Bộ đội Biên phòng đã tổ chức họp báo thông tin về Chuong trình Giao lưu hữu nghị biên giới Việt Nam Lão Cam-pu-chia lần thứ nhất, năm 2018.</a:t>
                </a:r>
                <a:endParaRPr lang="vi-VN" sz="2800" dirty="0">
                  <a:effectLst/>
                  <a:latin typeface="Arial" panose="020B0604020202020204" pitchFamily="34" charset="0"/>
                  <a:cs typeface="Arial" panose="020B0604020202020204" pitchFamily="34" charset="0"/>
                </a:endParaRPr>
              </a:p>
              <a:p>
                <a:pPr algn="r">
                  <a:lnSpc>
                    <a:spcPct val="150000"/>
                  </a:lnSpc>
                </a:pPr>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Theo báo </a:t>
                </a:r>
                <a:r>
                  <a:rPr lang="vi-VN"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daidoanket.vn</a:t>
                </a:r>
                <a:endParaRPr lang="vi-VN" sz="2800" i="1" dirty="0">
                  <a:effectLst/>
                  <a:latin typeface="Arial" panose="020B0604020202020204" pitchFamily="34" charset="0"/>
                  <a:cs typeface="Arial" panose="020B0604020202020204" pitchFamily="34" charset="0"/>
                </a:endParaRPr>
              </a:p>
            </p:txBody>
          </p:sp>
        </p:grpSp>
      </p:grpSp>
      <p:sp>
        <p:nvSpPr>
          <p:cNvPr id="14" name="TextBox 14"/>
          <p:cNvSpPr txBox="1"/>
          <p:nvPr/>
        </p:nvSpPr>
        <p:spPr>
          <a:xfrm>
            <a:off x="1478808" y="410197"/>
            <a:ext cx="14985676" cy="1905843"/>
          </a:xfrm>
          <a:prstGeom prst="rect">
            <a:avLst/>
          </a:prstGeom>
        </p:spPr>
        <p:txBody>
          <a:bodyPr wrap="square" lIns="0" tIns="0" rIns="0" bIns="0" rtlCol="0" anchor="t">
            <a:spAutoFit/>
          </a:bodyPr>
          <a:lstStyle/>
          <a:p>
            <a:pPr algn="just">
              <a:lnSpc>
                <a:spcPct val="150000"/>
              </a:lnSpc>
            </a:pPr>
            <a:r>
              <a:rPr lang="vi-VN"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Tìm vị trí cần bổ sung dấu gạch ngang; nêu tác dụng của mỗi dấu gạch ngang</a:t>
            </a:r>
            <a:endParaRPr lang="vi-VN" sz="4400" dirty="0">
              <a:effectLst/>
              <a:latin typeface="Arial" panose="020B0604020202020204" pitchFamily="34" charset="0"/>
              <a:cs typeface="Arial" panose="020B0604020202020204" pitchFamily="34" charset="0"/>
            </a:endParaRPr>
          </a:p>
        </p:txBody>
      </p:sp>
      <p:sp>
        <p:nvSpPr>
          <p:cNvPr id="25" name="Freeform 25"/>
          <p:cNvSpPr/>
          <p:nvPr/>
        </p:nvSpPr>
        <p:spPr>
          <a:xfrm>
            <a:off x="-2308972" y="-1994925"/>
            <a:ext cx="3780472" cy="4114800"/>
          </a:xfrm>
          <a:custGeom>
            <a:avLst/>
            <a:gdLst/>
            <a:ahLst/>
            <a:cxnLst/>
            <a:rect l="l" t="t" r="r" b="b"/>
            <a:pathLst>
              <a:path w="3780472" h="4114800">
                <a:moveTo>
                  <a:pt x="0" y="0"/>
                </a:moveTo>
                <a:lnTo>
                  <a:pt x="3780473" y="0"/>
                </a:lnTo>
                <a:lnTo>
                  <a:pt x="378047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Freeform 26"/>
          <p:cNvSpPr/>
          <p:nvPr/>
        </p:nvSpPr>
        <p:spPr>
          <a:xfrm>
            <a:off x="15816918" y="8229600"/>
            <a:ext cx="3780472" cy="4114800"/>
          </a:xfrm>
          <a:custGeom>
            <a:avLst/>
            <a:gdLst/>
            <a:ahLst/>
            <a:cxnLst/>
            <a:rect l="l" t="t" r="r" b="b"/>
            <a:pathLst>
              <a:path w="3780472" h="4114800">
                <a:moveTo>
                  <a:pt x="0" y="0"/>
                </a:moveTo>
                <a:lnTo>
                  <a:pt x="3780473" y="0"/>
                </a:lnTo>
                <a:lnTo>
                  <a:pt x="378047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Freeform 27"/>
          <p:cNvSpPr/>
          <p:nvPr/>
        </p:nvSpPr>
        <p:spPr>
          <a:xfrm>
            <a:off x="-418735" y="-1132837"/>
            <a:ext cx="2191673" cy="2161537"/>
          </a:xfrm>
          <a:custGeom>
            <a:avLst/>
            <a:gdLst/>
            <a:ahLst/>
            <a:cxnLst/>
            <a:rect l="l" t="t" r="r" b="b"/>
            <a:pathLst>
              <a:path w="2191673" h="2161537">
                <a:moveTo>
                  <a:pt x="0" y="0"/>
                </a:moveTo>
                <a:lnTo>
                  <a:pt x="2191672" y="0"/>
                </a:lnTo>
                <a:lnTo>
                  <a:pt x="2191672" y="2161537"/>
                </a:lnTo>
                <a:lnTo>
                  <a:pt x="0" y="2161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Freeform 28"/>
          <p:cNvSpPr/>
          <p:nvPr/>
        </p:nvSpPr>
        <p:spPr>
          <a:xfrm>
            <a:off x="17405718" y="8371412"/>
            <a:ext cx="2191673" cy="2161537"/>
          </a:xfrm>
          <a:custGeom>
            <a:avLst/>
            <a:gdLst/>
            <a:ahLst/>
            <a:cxnLst/>
            <a:rect l="l" t="t" r="r" b="b"/>
            <a:pathLst>
              <a:path w="2191673" h="2161537">
                <a:moveTo>
                  <a:pt x="0" y="0"/>
                </a:moveTo>
                <a:lnTo>
                  <a:pt x="2191673" y="0"/>
                </a:lnTo>
                <a:lnTo>
                  <a:pt x="2191673" y="2161537"/>
                </a:lnTo>
                <a:lnTo>
                  <a:pt x="0" y="2161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3" name="Group 32">
            <a:extLst>
              <a:ext uri="{FF2B5EF4-FFF2-40B4-BE49-F238E27FC236}">
                <a16:creationId xmlns:a16="http://schemas.microsoft.com/office/drawing/2014/main" id="{8C2144A7-620F-51C0-004A-47EF26F6992B}"/>
              </a:ext>
            </a:extLst>
          </p:cNvPr>
          <p:cNvGrpSpPr/>
          <p:nvPr/>
        </p:nvGrpSpPr>
        <p:grpSpPr>
          <a:xfrm>
            <a:off x="8529568" y="1726891"/>
            <a:ext cx="9177586" cy="3668527"/>
            <a:chOff x="1712354" y="1331406"/>
            <a:chExt cx="7312888" cy="3812094"/>
          </a:xfrm>
        </p:grpSpPr>
        <p:grpSp>
          <p:nvGrpSpPr>
            <p:cNvPr id="34" name="Group 2">
              <a:extLst>
                <a:ext uri="{FF2B5EF4-FFF2-40B4-BE49-F238E27FC236}">
                  <a16:creationId xmlns:a16="http://schemas.microsoft.com/office/drawing/2014/main" id="{E9B17CCB-493F-0151-3C65-A9AB83EB5846}"/>
                </a:ext>
              </a:extLst>
            </p:cNvPr>
            <p:cNvGrpSpPr/>
            <p:nvPr/>
          </p:nvGrpSpPr>
          <p:grpSpPr>
            <a:xfrm>
              <a:off x="1712354" y="1448938"/>
              <a:ext cx="7146633" cy="3694562"/>
              <a:chOff x="0" y="0"/>
              <a:chExt cx="4580538" cy="2367979"/>
            </a:xfrm>
          </p:grpSpPr>
          <p:sp>
            <p:nvSpPr>
              <p:cNvPr id="37" name="Freeform 3">
                <a:extLst>
                  <a:ext uri="{FF2B5EF4-FFF2-40B4-BE49-F238E27FC236}">
                    <a16:creationId xmlns:a16="http://schemas.microsoft.com/office/drawing/2014/main" id="{66FDD29D-D732-0157-7F2B-8835744B5C15}"/>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p:spPr>
            <p:txBody>
              <a:bodyPr lIns="360000" rIns="360000" bIns="180000" anchor="ctr"/>
              <a:lstStyle/>
              <a:p>
                <a:endParaRPr lang="vi-VN" sz="2800">
                  <a:latin typeface="Arial" panose="020B0604020202020204" pitchFamily="34" charset="0"/>
                  <a:cs typeface="Arial" panose="020B0604020202020204" pitchFamily="34" charset="0"/>
                </a:endParaRPr>
              </a:p>
            </p:txBody>
          </p:sp>
        </p:grpSp>
        <p:grpSp>
          <p:nvGrpSpPr>
            <p:cNvPr id="35" name="Group 4">
              <a:extLst>
                <a:ext uri="{FF2B5EF4-FFF2-40B4-BE49-F238E27FC236}">
                  <a16:creationId xmlns:a16="http://schemas.microsoft.com/office/drawing/2014/main" id="{9A2F29D6-598C-6B0A-348A-3940932C0CFA}"/>
                </a:ext>
              </a:extLst>
            </p:cNvPr>
            <p:cNvGrpSpPr/>
            <p:nvPr/>
          </p:nvGrpSpPr>
          <p:grpSpPr>
            <a:xfrm>
              <a:off x="1878609" y="1331406"/>
              <a:ext cx="7146633" cy="3694562"/>
              <a:chOff x="0" y="0"/>
              <a:chExt cx="4580538" cy="2367979"/>
            </a:xfrm>
          </p:grpSpPr>
          <p:sp>
            <p:nvSpPr>
              <p:cNvPr id="36" name="Freeform 5">
                <a:extLst>
                  <a:ext uri="{FF2B5EF4-FFF2-40B4-BE49-F238E27FC236}">
                    <a16:creationId xmlns:a16="http://schemas.microsoft.com/office/drawing/2014/main" id="{8E3DB04C-1464-5A2C-CFEE-AF79DA2D4C4D}"/>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p:spPr>
            <p:txBody>
              <a:bodyPr lIns="360000" rIns="360000" bIns="180000" anchor="ctr"/>
              <a:lstStyle/>
              <a:p>
                <a:pPr algn="just">
                  <a:lnSpc>
                    <a:spcPct val="150000"/>
                  </a:lnSpc>
                </a:pPr>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Trong kho tàng truyện cổ các dân tộc thiểu số miền núi Quảng Ngãi có không ít những câu chuyện về tình ruột thịt anh em Kinh Thượng.</a:t>
                </a:r>
                <a:endParaRPr lang="vi-VN" sz="2800" dirty="0">
                  <a:effectLst/>
                  <a:latin typeface="Arial" panose="020B0604020202020204" pitchFamily="34" charset="0"/>
                  <a:cs typeface="Arial" panose="020B0604020202020204" pitchFamily="34" charset="0"/>
                </a:endParaRPr>
              </a:p>
              <a:p>
                <a:pPr algn="r">
                  <a:lnSpc>
                    <a:spcPct val="150000"/>
                  </a:lnSpc>
                </a:pPr>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Theo sách Các dân tộc thiểu số Việt Nam thế kỉ XX</a:t>
                </a:r>
                <a:endParaRPr lang="vi-VN" sz="2800" dirty="0">
                  <a:effectLst/>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3485792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p:tgtEl>
                                          <p:spTgt spid="32"/>
                                        </p:tgtEl>
                                        <p:attrNameLst>
                                          <p:attrName>ppt_y</p:attrName>
                                        </p:attrNameLst>
                                      </p:cBhvr>
                                      <p:tavLst>
                                        <p:tav tm="0">
                                          <p:val>
                                            <p:strVal val="#ppt_y+#ppt_h*1.125000"/>
                                          </p:val>
                                        </p:tav>
                                        <p:tav tm="100000">
                                          <p:val>
                                            <p:strVal val="#ppt_y"/>
                                          </p:val>
                                        </p:tav>
                                      </p:tavLst>
                                    </p:anim>
                                    <p:animEffect transition="in" filter="wipe(up)">
                                      <p:cBhvr>
                                        <p:cTn id="13" dur="500"/>
                                        <p:tgtEl>
                                          <p:spTgt spid="32"/>
                                        </p:tgtEl>
                                      </p:cBhvr>
                                    </p:animEffect>
                                  </p:childTnLst>
                                </p:cTn>
                              </p:par>
                              <p:par>
                                <p:cTn id="14" presetID="12" presetClass="entr" presetSubtype="4"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p:tgtEl>
                                          <p:spTgt spid="33"/>
                                        </p:tgtEl>
                                        <p:attrNameLst>
                                          <p:attrName>ppt_y</p:attrName>
                                        </p:attrNameLst>
                                      </p:cBhvr>
                                      <p:tavLst>
                                        <p:tav tm="0">
                                          <p:val>
                                            <p:strVal val="#ppt_y+#ppt_h*1.125000"/>
                                          </p:val>
                                        </p:tav>
                                        <p:tav tm="100000">
                                          <p:val>
                                            <p:strVal val="#ppt_y"/>
                                          </p:val>
                                        </p:tav>
                                      </p:tavLst>
                                    </p:anim>
                                    <p:animEffect transition="in" filter="wipe(up)">
                                      <p:cBhvr>
                                        <p:cTn id="17" dur="500"/>
                                        <p:tgtEl>
                                          <p:spTgt spid="33"/>
                                        </p:tgtEl>
                                      </p:cBhvr>
                                    </p:animEffect>
                                  </p:childTnLst>
                                </p:cTn>
                              </p:par>
                              <p:par>
                                <p:cTn id="18" presetID="1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4DDBAEE-9C43-212C-83E3-8287003EBEE8}"/>
              </a:ext>
            </a:extLst>
          </p:cNvPr>
          <p:cNvGrpSpPr/>
          <p:nvPr/>
        </p:nvGrpSpPr>
        <p:grpSpPr>
          <a:xfrm>
            <a:off x="9780741" y="5309155"/>
            <a:ext cx="7412770" cy="3374264"/>
            <a:chOff x="1712354" y="1331406"/>
            <a:chExt cx="7312888" cy="3812094"/>
          </a:xfrm>
        </p:grpSpPr>
        <p:grpSp>
          <p:nvGrpSpPr>
            <p:cNvPr id="7" name="Group 2">
              <a:extLst>
                <a:ext uri="{FF2B5EF4-FFF2-40B4-BE49-F238E27FC236}">
                  <a16:creationId xmlns:a16="http://schemas.microsoft.com/office/drawing/2014/main" id="{871739D6-4F10-F1A6-BFA6-9BEB5E3C5BA0}"/>
                </a:ext>
              </a:extLst>
            </p:cNvPr>
            <p:cNvGrpSpPr/>
            <p:nvPr/>
          </p:nvGrpSpPr>
          <p:grpSpPr>
            <a:xfrm>
              <a:off x="1712354" y="1448938"/>
              <a:ext cx="7146633" cy="3694562"/>
              <a:chOff x="0" y="0"/>
              <a:chExt cx="4580538" cy="2367979"/>
            </a:xfrm>
          </p:grpSpPr>
          <p:sp>
            <p:nvSpPr>
              <p:cNvPr id="10" name="Freeform 3">
                <a:extLst>
                  <a:ext uri="{FF2B5EF4-FFF2-40B4-BE49-F238E27FC236}">
                    <a16:creationId xmlns:a16="http://schemas.microsoft.com/office/drawing/2014/main" id="{CEE54CC6-EDD0-CFFD-4067-117FDF01CDDD}"/>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p:spPr>
            <p:txBody>
              <a:bodyPr lIns="360000" rIns="360000" bIns="180000" anchor="ctr"/>
              <a:lstStyle/>
              <a:p>
                <a:pPr>
                  <a:lnSpc>
                    <a:spcPct val="150000"/>
                  </a:lnSpc>
                </a:pPr>
                <a:endParaRPr lang="vi-VN" sz="2800">
                  <a:latin typeface="Arial" panose="020B0604020202020204" pitchFamily="34" charset="0"/>
                  <a:cs typeface="Arial" panose="020B0604020202020204" pitchFamily="34" charset="0"/>
                </a:endParaRPr>
              </a:p>
            </p:txBody>
          </p:sp>
        </p:grpSp>
        <p:grpSp>
          <p:nvGrpSpPr>
            <p:cNvPr id="8" name="Group 4">
              <a:extLst>
                <a:ext uri="{FF2B5EF4-FFF2-40B4-BE49-F238E27FC236}">
                  <a16:creationId xmlns:a16="http://schemas.microsoft.com/office/drawing/2014/main" id="{1CF19EDD-5D45-416F-10E4-E68B7E9A50EB}"/>
                </a:ext>
              </a:extLst>
            </p:cNvPr>
            <p:cNvGrpSpPr/>
            <p:nvPr/>
          </p:nvGrpSpPr>
          <p:grpSpPr>
            <a:xfrm>
              <a:off x="1878609" y="1331406"/>
              <a:ext cx="7146633" cy="3694562"/>
              <a:chOff x="0" y="0"/>
              <a:chExt cx="4580538" cy="2367979"/>
            </a:xfrm>
          </p:grpSpPr>
          <p:sp>
            <p:nvSpPr>
              <p:cNvPr id="9" name="Freeform 5">
                <a:extLst>
                  <a:ext uri="{FF2B5EF4-FFF2-40B4-BE49-F238E27FC236}">
                    <a16:creationId xmlns:a16="http://schemas.microsoft.com/office/drawing/2014/main" id="{9D433C46-9E84-C106-50B4-BCF7E6A26205}"/>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p:spPr>
            <p:txBody>
              <a:bodyPr lIns="360000" rIns="360000" bIns="180000" anchor="ctr"/>
              <a:lstStyle/>
              <a:p>
                <a:pPr algn="just">
                  <a:lnSpc>
                    <a:spcPct val="150000"/>
                  </a:lnSpc>
                </a:pPr>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Vùng quế Trà My</a:t>
                </a:r>
                <a:r>
                  <a:rPr lang="vi-VN"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 </a:t>
                </a:r>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Trà Bồng (Quảng Nam </a:t>
                </a:r>
                <a:r>
                  <a:rPr lang="vi-VN"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Quảng Ngãi) là một trong bốn vùng trồng quế có diện tích lớn và lâu đời ở Việt Nam.</a:t>
                </a:r>
                <a:endParaRPr lang="vi-VN" sz="2800" dirty="0">
                  <a:effectLst/>
                  <a:latin typeface="Arial" panose="020B0604020202020204" pitchFamily="34" charset="0"/>
                  <a:cs typeface="Arial" panose="020B0604020202020204" pitchFamily="34" charset="0"/>
                </a:endParaRPr>
              </a:p>
            </p:txBody>
          </p:sp>
        </p:grpSp>
      </p:grpSp>
      <p:grpSp>
        <p:nvGrpSpPr>
          <p:cNvPr id="32" name="Group 31">
            <a:extLst>
              <a:ext uri="{FF2B5EF4-FFF2-40B4-BE49-F238E27FC236}">
                <a16:creationId xmlns:a16="http://schemas.microsoft.com/office/drawing/2014/main" id="{78B6E1E3-B913-ACC8-A485-65E3F54683BF}"/>
              </a:ext>
            </a:extLst>
          </p:cNvPr>
          <p:cNvGrpSpPr/>
          <p:nvPr/>
        </p:nvGrpSpPr>
        <p:grpSpPr>
          <a:xfrm>
            <a:off x="726118" y="2479024"/>
            <a:ext cx="8685999" cy="6367978"/>
            <a:chOff x="1712354" y="1331406"/>
            <a:chExt cx="7312888" cy="3812094"/>
          </a:xfrm>
        </p:grpSpPr>
        <p:grpSp>
          <p:nvGrpSpPr>
            <p:cNvPr id="2" name="Group 2"/>
            <p:cNvGrpSpPr/>
            <p:nvPr/>
          </p:nvGrpSpPr>
          <p:grpSpPr>
            <a:xfrm>
              <a:off x="1712354" y="1448938"/>
              <a:ext cx="7146633" cy="3694562"/>
              <a:chOff x="0" y="0"/>
              <a:chExt cx="4580538" cy="2367979"/>
            </a:xfrm>
          </p:grpSpPr>
          <p:sp>
            <p:nvSpPr>
              <p:cNvPr id="3" name="Freeform 3"/>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p:spPr>
            <p:txBody>
              <a:bodyPr lIns="360000" rIns="360000" bIns="180000" anchor="ctr"/>
              <a:lstStyle/>
              <a:p>
                <a:pPr>
                  <a:lnSpc>
                    <a:spcPct val="150000"/>
                  </a:lnSpc>
                </a:pPr>
                <a:endParaRPr lang="vi-VN" sz="2800">
                  <a:latin typeface="Arial" panose="020B0604020202020204" pitchFamily="34" charset="0"/>
                  <a:cs typeface="Arial" panose="020B0604020202020204" pitchFamily="34" charset="0"/>
                </a:endParaRPr>
              </a:p>
            </p:txBody>
          </p:sp>
        </p:grpSp>
        <p:grpSp>
          <p:nvGrpSpPr>
            <p:cNvPr id="4" name="Group 4"/>
            <p:cNvGrpSpPr/>
            <p:nvPr/>
          </p:nvGrpSpPr>
          <p:grpSpPr>
            <a:xfrm>
              <a:off x="1878609" y="1331406"/>
              <a:ext cx="7146633" cy="3694562"/>
              <a:chOff x="0" y="0"/>
              <a:chExt cx="4580538" cy="2367979"/>
            </a:xfrm>
          </p:grpSpPr>
          <p:sp>
            <p:nvSpPr>
              <p:cNvPr id="5" name="Freeform 5"/>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p:spPr>
            <p:txBody>
              <a:bodyPr lIns="360000" rIns="360000" bIns="180000" anchor="ctr"/>
              <a:lstStyle/>
              <a:p>
                <a:pPr algn="just">
                  <a:lnSpc>
                    <a:spcPct val="150000"/>
                  </a:lnSpc>
                </a:pPr>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Ngày 24-10-2018, Bộ Tư lệnh Bộ đội Biên phòng đã tổ chức họp báo thông tin về Chương trình Giao lưu hữu nghị biên giới Việt Nam </a:t>
                </a:r>
                <a:r>
                  <a:rPr lang="vi-VN"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Lào </a:t>
                </a:r>
                <a:r>
                  <a:rPr lang="vi-VN"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Cam-pu-chia lần thứ nhất, năm 2018. </a:t>
                </a:r>
                <a:r>
                  <a:rPr lang="vi-VN" sz="28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(Dấu - trong từ Cam-pu-chia dùng để nối các tiếng trong một tên riêng nước ngoài phiên âm sang tiếng Việt, giữa dấu đó và các tiếng không có khoảng cách. Dấu đó được gọi là dấu gạch nối)</a:t>
                </a:r>
                <a:endParaRPr lang="vi-VN" sz="2800" i="1" dirty="0">
                  <a:effectLst/>
                  <a:latin typeface="Arial" panose="020B0604020202020204" pitchFamily="34" charset="0"/>
                  <a:cs typeface="Arial" panose="020B0604020202020204" pitchFamily="34" charset="0"/>
                </a:endParaRPr>
              </a:p>
            </p:txBody>
          </p:sp>
        </p:grpSp>
      </p:grpSp>
      <p:sp>
        <p:nvSpPr>
          <p:cNvPr id="14" name="TextBox 14"/>
          <p:cNvSpPr txBox="1"/>
          <p:nvPr/>
        </p:nvSpPr>
        <p:spPr>
          <a:xfrm>
            <a:off x="3361737" y="1044004"/>
            <a:ext cx="3240308" cy="769441"/>
          </a:xfrm>
          <a:prstGeom prst="rect">
            <a:avLst/>
          </a:prstGeom>
        </p:spPr>
        <p:txBody>
          <a:bodyPr wrap="square" lIns="0" tIns="0" rIns="0" bIns="0" rtlCol="0" anchor="t">
            <a:spAutoFit/>
          </a:bodyPr>
          <a:lstStyle/>
          <a:p>
            <a:pPr algn="ctr"/>
            <a:r>
              <a:rPr lang="vi-VN" sz="5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Đáp án</a:t>
            </a:r>
            <a:endParaRPr lang="vi-VN" sz="5000" dirty="0">
              <a:effectLst/>
              <a:latin typeface="Arial" panose="020B0604020202020204" pitchFamily="34" charset="0"/>
              <a:cs typeface="Arial" panose="020B0604020202020204" pitchFamily="34" charset="0"/>
            </a:endParaRPr>
          </a:p>
        </p:txBody>
      </p:sp>
      <p:sp>
        <p:nvSpPr>
          <p:cNvPr id="25" name="Freeform 25"/>
          <p:cNvSpPr/>
          <p:nvPr/>
        </p:nvSpPr>
        <p:spPr>
          <a:xfrm>
            <a:off x="-2308972" y="-1994925"/>
            <a:ext cx="3780472" cy="4114800"/>
          </a:xfrm>
          <a:custGeom>
            <a:avLst/>
            <a:gdLst/>
            <a:ahLst/>
            <a:cxnLst/>
            <a:rect l="l" t="t" r="r" b="b"/>
            <a:pathLst>
              <a:path w="3780472" h="4114800">
                <a:moveTo>
                  <a:pt x="0" y="0"/>
                </a:moveTo>
                <a:lnTo>
                  <a:pt x="3780473" y="0"/>
                </a:lnTo>
                <a:lnTo>
                  <a:pt x="378047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6" name="Freeform 26"/>
          <p:cNvSpPr/>
          <p:nvPr/>
        </p:nvSpPr>
        <p:spPr>
          <a:xfrm>
            <a:off x="15816918" y="8229600"/>
            <a:ext cx="3780472" cy="4114800"/>
          </a:xfrm>
          <a:custGeom>
            <a:avLst/>
            <a:gdLst/>
            <a:ahLst/>
            <a:cxnLst/>
            <a:rect l="l" t="t" r="r" b="b"/>
            <a:pathLst>
              <a:path w="3780472" h="4114800">
                <a:moveTo>
                  <a:pt x="0" y="0"/>
                </a:moveTo>
                <a:lnTo>
                  <a:pt x="3780473" y="0"/>
                </a:lnTo>
                <a:lnTo>
                  <a:pt x="378047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7" name="Freeform 27"/>
          <p:cNvSpPr/>
          <p:nvPr/>
        </p:nvSpPr>
        <p:spPr>
          <a:xfrm>
            <a:off x="-418735" y="-1132837"/>
            <a:ext cx="2191673" cy="2161537"/>
          </a:xfrm>
          <a:custGeom>
            <a:avLst/>
            <a:gdLst/>
            <a:ahLst/>
            <a:cxnLst/>
            <a:rect l="l" t="t" r="r" b="b"/>
            <a:pathLst>
              <a:path w="2191673" h="2161537">
                <a:moveTo>
                  <a:pt x="0" y="0"/>
                </a:moveTo>
                <a:lnTo>
                  <a:pt x="2191672" y="0"/>
                </a:lnTo>
                <a:lnTo>
                  <a:pt x="2191672" y="2161537"/>
                </a:lnTo>
                <a:lnTo>
                  <a:pt x="0" y="2161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Freeform 28"/>
          <p:cNvSpPr/>
          <p:nvPr/>
        </p:nvSpPr>
        <p:spPr>
          <a:xfrm>
            <a:off x="17405718" y="8371412"/>
            <a:ext cx="2191673" cy="2161537"/>
          </a:xfrm>
          <a:custGeom>
            <a:avLst/>
            <a:gdLst/>
            <a:ahLst/>
            <a:cxnLst/>
            <a:rect l="l" t="t" r="r" b="b"/>
            <a:pathLst>
              <a:path w="2191673" h="2161537">
                <a:moveTo>
                  <a:pt x="0" y="0"/>
                </a:moveTo>
                <a:lnTo>
                  <a:pt x="2191673" y="0"/>
                </a:lnTo>
                <a:lnTo>
                  <a:pt x="2191673" y="2161537"/>
                </a:lnTo>
                <a:lnTo>
                  <a:pt x="0" y="21615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3" name="Group 32">
            <a:extLst>
              <a:ext uri="{FF2B5EF4-FFF2-40B4-BE49-F238E27FC236}">
                <a16:creationId xmlns:a16="http://schemas.microsoft.com/office/drawing/2014/main" id="{8C2144A7-620F-51C0-004A-47EF26F6992B}"/>
              </a:ext>
            </a:extLst>
          </p:cNvPr>
          <p:cNvGrpSpPr/>
          <p:nvPr/>
        </p:nvGrpSpPr>
        <p:grpSpPr>
          <a:xfrm>
            <a:off x="10134600" y="1648174"/>
            <a:ext cx="7572554" cy="3112361"/>
            <a:chOff x="1712354" y="1331406"/>
            <a:chExt cx="7312888" cy="3812094"/>
          </a:xfrm>
        </p:grpSpPr>
        <p:grpSp>
          <p:nvGrpSpPr>
            <p:cNvPr id="34" name="Group 2">
              <a:extLst>
                <a:ext uri="{FF2B5EF4-FFF2-40B4-BE49-F238E27FC236}">
                  <a16:creationId xmlns:a16="http://schemas.microsoft.com/office/drawing/2014/main" id="{E9B17CCB-493F-0151-3C65-A9AB83EB5846}"/>
                </a:ext>
              </a:extLst>
            </p:cNvPr>
            <p:cNvGrpSpPr/>
            <p:nvPr/>
          </p:nvGrpSpPr>
          <p:grpSpPr>
            <a:xfrm>
              <a:off x="1712354" y="1448938"/>
              <a:ext cx="7146633" cy="3694562"/>
              <a:chOff x="0" y="0"/>
              <a:chExt cx="4580538" cy="2367979"/>
            </a:xfrm>
          </p:grpSpPr>
          <p:sp>
            <p:nvSpPr>
              <p:cNvPr id="37" name="Freeform 3">
                <a:extLst>
                  <a:ext uri="{FF2B5EF4-FFF2-40B4-BE49-F238E27FC236}">
                    <a16:creationId xmlns:a16="http://schemas.microsoft.com/office/drawing/2014/main" id="{66FDD29D-D732-0157-7F2B-8835744B5C15}"/>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p:spPr>
            <p:txBody>
              <a:bodyPr lIns="360000" rIns="360000" bIns="180000" anchor="ctr"/>
              <a:lstStyle/>
              <a:p>
                <a:pPr>
                  <a:lnSpc>
                    <a:spcPct val="150000"/>
                  </a:lnSpc>
                </a:pPr>
                <a:endParaRPr lang="vi-VN" sz="2800">
                  <a:latin typeface="Arial" panose="020B0604020202020204" pitchFamily="34" charset="0"/>
                  <a:cs typeface="Arial" panose="020B0604020202020204" pitchFamily="34" charset="0"/>
                </a:endParaRPr>
              </a:p>
            </p:txBody>
          </p:sp>
        </p:grpSp>
        <p:grpSp>
          <p:nvGrpSpPr>
            <p:cNvPr id="35" name="Group 4">
              <a:extLst>
                <a:ext uri="{FF2B5EF4-FFF2-40B4-BE49-F238E27FC236}">
                  <a16:creationId xmlns:a16="http://schemas.microsoft.com/office/drawing/2014/main" id="{9A2F29D6-598C-6B0A-348A-3940932C0CFA}"/>
                </a:ext>
              </a:extLst>
            </p:cNvPr>
            <p:cNvGrpSpPr/>
            <p:nvPr/>
          </p:nvGrpSpPr>
          <p:grpSpPr>
            <a:xfrm>
              <a:off x="1878609" y="1331406"/>
              <a:ext cx="7146633" cy="3694562"/>
              <a:chOff x="0" y="0"/>
              <a:chExt cx="4580538" cy="2367979"/>
            </a:xfrm>
          </p:grpSpPr>
          <p:sp>
            <p:nvSpPr>
              <p:cNvPr id="36" name="Freeform 5">
                <a:extLst>
                  <a:ext uri="{FF2B5EF4-FFF2-40B4-BE49-F238E27FC236}">
                    <a16:creationId xmlns:a16="http://schemas.microsoft.com/office/drawing/2014/main" id="{8E3DB04C-1464-5A2C-CFEE-AF79DA2D4C4D}"/>
                  </a:ext>
                </a:extLst>
              </p:cNvPr>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5"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p:spPr>
            <p:txBody>
              <a:bodyPr lIns="360000" rIns="360000" bIns="180000" anchor="ctr"/>
              <a:lstStyle/>
              <a:p>
                <a:pPr algn="just">
                  <a:lnSpc>
                    <a:spcPct val="150000"/>
                  </a:lnSpc>
                </a:pPr>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Trong kho tàng truyện cổ các dân tộc thiểu số miền núi Quảng Ngãi có không ít những câu chuyện về tình ruột thịt anh em Kinh </a:t>
                </a:r>
                <a:r>
                  <a:rPr lang="vi-VN"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vi-VN"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Thượng.</a:t>
                </a:r>
                <a:endParaRPr lang="vi-VN" sz="2800" dirty="0">
                  <a:effectLst/>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468741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p:tgtEl>
                                          <p:spTgt spid="32"/>
                                        </p:tgtEl>
                                        <p:attrNameLst>
                                          <p:attrName>ppt_y</p:attrName>
                                        </p:attrNameLst>
                                      </p:cBhvr>
                                      <p:tavLst>
                                        <p:tav tm="0">
                                          <p:val>
                                            <p:strVal val="#ppt_y+#ppt_h*1.125000"/>
                                          </p:val>
                                        </p:tav>
                                        <p:tav tm="100000">
                                          <p:val>
                                            <p:strVal val="#ppt_y"/>
                                          </p:val>
                                        </p:tav>
                                      </p:tavLst>
                                    </p:anim>
                                    <p:animEffect transition="in" filter="wipe(up)">
                                      <p:cBhvr>
                                        <p:cTn id="13" dur="500"/>
                                        <p:tgtEl>
                                          <p:spTgt spid="32"/>
                                        </p:tgtEl>
                                      </p:cBhvr>
                                    </p:animEffect>
                                  </p:childTnLst>
                                </p:cTn>
                              </p:par>
                              <p:par>
                                <p:cTn id="14" presetID="12" presetClass="entr" presetSubtype="4"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additive="base">
                                        <p:cTn id="16" dur="500"/>
                                        <p:tgtEl>
                                          <p:spTgt spid="33"/>
                                        </p:tgtEl>
                                        <p:attrNameLst>
                                          <p:attrName>ppt_y</p:attrName>
                                        </p:attrNameLst>
                                      </p:cBhvr>
                                      <p:tavLst>
                                        <p:tav tm="0">
                                          <p:val>
                                            <p:strVal val="#ppt_y+#ppt_h*1.125000"/>
                                          </p:val>
                                        </p:tav>
                                        <p:tav tm="100000">
                                          <p:val>
                                            <p:strVal val="#ppt_y"/>
                                          </p:val>
                                        </p:tav>
                                      </p:tavLst>
                                    </p:anim>
                                    <p:animEffect transition="in" filter="wipe(up)">
                                      <p:cBhvr>
                                        <p:cTn id="17" dur="500"/>
                                        <p:tgtEl>
                                          <p:spTgt spid="33"/>
                                        </p:tgtEl>
                                      </p:cBhvr>
                                    </p:animEffect>
                                  </p:childTnLst>
                                </p:cTn>
                              </p:par>
                              <p:par>
                                <p:cTn id="18" presetID="1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5449201" y="3670366"/>
            <a:ext cx="5949023" cy="5587934"/>
            <a:chOff x="0" y="0"/>
            <a:chExt cx="3812945" cy="3581511"/>
          </a:xfrm>
        </p:grpSpPr>
        <p:sp>
          <p:nvSpPr>
            <p:cNvPr id="3" name="Freeform 3"/>
            <p:cNvSpPr/>
            <p:nvPr/>
          </p:nvSpPr>
          <p:spPr>
            <a:xfrm>
              <a:off x="-1" y="0"/>
              <a:ext cx="3820604" cy="3581511"/>
            </a:xfrm>
            <a:custGeom>
              <a:avLst/>
              <a:gdLst/>
              <a:ahLst/>
              <a:cxnLst/>
              <a:rect l="l" t="t" r="r" b="b"/>
              <a:pathLst>
                <a:path w="3820604" h="3581511">
                  <a:moveTo>
                    <a:pt x="3314165" y="3564592"/>
                  </a:moveTo>
                  <a:cubicBezTo>
                    <a:pt x="3314165" y="3564592"/>
                    <a:pt x="3077169" y="3554622"/>
                    <a:pt x="2715030" y="3568067"/>
                  </a:cubicBezTo>
                  <a:cubicBezTo>
                    <a:pt x="2352892" y="3581511"/>
                    <a:pt x="490924" y="3581511"/>
                    <a:pt x="490924" y="3581511"/>
                  </a:cubicBezTo>
                  <a:cubicBezTo>
                    <a:pt x="245502" y="3581511"/>
                    <a:pt x="32509" y="3484243"/>
                    <a:pt x="31032" y="3324129"/>
                  </a:cubicBezTo>
                  <a:cubicBezTo>
                    <a:pt x="31032" y="3324129"/>
                    <a:pt x="0" y="2005560"/>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267617" y="0"/>
                    <a:pt x="3267617" y="0"/>
                  </a:cubicBezTo>
                  <a:cubicBezTo>
                    <a:pt x="3579518" y="0"/>
                    <a:pt x="3812946" y="101069"/>
                    <a:pt x="3805089" y="303616"/>
                  </a:cubicBezTo>
                  <a:cubicBezTo>
                    <a:pt x="3805089" y="303616"/>
                    <a:pt x="3803094" y="1881177"/>
                    <a:pt x="3811849" y="2624542"/>
                  </a:cubicBezTo>
                  <a:cubicBezTo>
                    <a:pt x="3820604" y="2917843"/>
                    <a:pt x="3774056" y="3250915"/>
                    <a:pt x="3774056" y="3250915"/>
                  </a:cubicBezTo>
                  <a:cubicBezTo>
                    <a:pt x="3771091" y="3430939"/>
                    <a:pt x="3559588" y="3564592"/>
                    <a:pt x="3314165" y="3564592"/>
                  </a:cubicBezTo>
                  <a:close/>
                </a:path>
              </a:pathLst>
            </a:custGeom>
            <a:solidFill>
              <a:srgbClr val="F6C496"/>
            </a:solidFill>
          </p:spPr>
        </p:sp>
      </p:grpSp>
      <p:grpSp>
        <p:nvGrpSpPr>
          <p:cNvPr id="4" name="Group 4"/>
          <p:cNvGrpSpPr/>
          <p:nvPr/>
        </p:nvGrpSpPr>
        <p:grpSpPr>
          <a:xfrm>
            <a:off x="4459083" y="826393"/>
            <a:ext cx="9260535" cy="1872492"/>
            <a:chOff x="0" y="0"/>
            <a:chExt cx="8943693" cy="2361702"/>
          </a:xfrm>
        </p:grpSpPr>
        <p:sp>
          <p:nvSpPr>
            <p:cNvPr id="5" name="Freeform 5"/>
            <p:cNvSpPr/>
            <p:nvPr/>
          </p:nvSpPr>
          <p:spPr>
            <a:xfrm>
              <a:off x="0" y="-4073"/>
              <a:ext cx="8950084" cy="2368305"/>
            </a:xfrm>
            <a:custGeom>
              <a:avLst/>
              <a:gdLst/>
              <a:ahLst/>
              <a:cxnLst/>
              <a:rect l="l" t="t" r="r" b="b"/>
              <a:pathLst>
                <a:path w="8950084" h="2368305">
                  <a:moveTo>
                    <a:pt x="8322306" y="2313827"/>
                  </a:moveTo>
                  <a:cubicBezTo>
                    <a:pt x="8322306" y="2313827"/>
                    <a:pt x="7591431" y="2368305"/>
                    <a:pt x="6406199" y="2365683"/>
                  </a:cubicBezTo>
                  <a:cubicBezTo>
                    <a:pt x="3404966" y="2363521"/>
                    <a:pt x="1057074" y="2355696"/>
                    <a:pt x="1057074" y="2355696"/>
                  </a:cubicBezTo>
                  <a:cubicBezTo>
                    <a:pt x="812932" y="2346862"/>
                    <a:pt x="449110" y="2325631"/>
                    <a:pt x="282371" y="2267454"/>
                  </a:cubicBezTo>
                  <a:cubicBezTo>
                    <a:pt x="4469" y="2170491"/>
                    <a:pt x="0" y="1997212"/>
                    <a:pt x="0" y="1593501"/>
                  </a:cubicBezTo>
                  <a:cubicBezTo>
                    <a:pt x="8536" y="491230"/>
                    <a:pt x="0" y="345608"/>
                    <a:pt x="77597" y="223930"/>
                  </a:cubicBezTo>
                  <a:cubicBezTo>
                    <a:pt x="217372" y="4759"/>
                    <a:pt x="519255" y="4073"/>
                    <a:pt x="937909" y="4073"/>
                  </a:cubicBezTo>
                  <a:cubicBezTo>
                    <a:pt x="937909" y="4073"/>
                    <a:pt x="2145679" y="15681"/>
                    <a:pt x="5299544" y="7673"/>
                  </a:cubicBezTo>
                  <a:cubicBezTo>
                    <a:pt x="7372503" y="0"/>
                    <a:pt x="8089237" y="6979"/>
                    <a:pt x="8089237" y="6979"/>
                  </a:cubicBezTo>
                  <a:cubicBezTo>
                    <a:pt x="8457545" y="14458"/>
                    <a:pt x="8595805" y="42638"/>
                    <a:pt x="8793545" y="165219"/>
                  </a:cubicBezTo>
                  <a:cubicBezTo>
                    <a:pt x="8944562" y="258836"/>
                    <a:pt x="8950084" y="476157"/>
                    <a:pt x="8940943" y="1593489"/>
                  </a:cubicBezTo>
                  <a:cubicBezTo>
                    <a:pt x="8940943" y="2115177"/>
                    <a:pt x="8898158" y="2263765"/>
                    <a:pt x="8322306" y="2313827"/>
                  </a:cubicBezTo>
                  <a:close/>
                </a:path>
              </a:pathLst>
            </a:custGeom>
            <a:solidFill>
              <a:srgbClr val="EB8198"/>
            </a:solidFill>
          </p:spPr>
          <p:txBody>
            <a:bodyPr anchor="ctr"/>
            <a:lstStyle/>
            <a:p>
              <a:pPr algn="ctr"/>
              <a:r>
                <a:rPr lang="vi-VN" sz="6600" b="1" dirty="0">
                  <a:solidFill>
                    <a:schemeClr val="bg1"/>
                  </a:solidFill>
                  <a:latin typeface="Arial" panose="020B0604020202020204" pitchFamily="34" charset="0"/>
                  <a:cs typeface="Arial" panose="020B0604020202020204" pitchFamily="34" charset="0"/>
                </a:rPr>
                <a:t>CỦNG CỐ, DẶN DÒ</a:t>
              </a:r>
            </a:p>
          </p:txBody>
        </p:sp>
      </p:grpSp>
      <p:grpSp>
        <p:nvGrpSpPr>
          <p:cNvPr id="6" name="Group 6"/>
          <p:cNvGrpSpPr/>
          <p:nvPr/>
        </p:nvGrpSpPr>
        <p:grpSpPr>
          <a:xfrm rot="5400000">
            <a:off x="4698802" y="2727518"/>
            <a:ext cx="5648172" cy="7413392"/>
            <a:chOff x="0" y="0"/>
            <a:chExt cx="3080402" cy="4043118"/>
          </a:xfrm>
        </p:grpSpPr>
        <p:sp>
          <p:nvSpPr>
            <p:cNvPr id="7" name="Freeform 7"/>
            <p:cNvSpPr/>
            <p:nvPr/>
          </p:nvSpPr>
          <p:spPr>
            <a:xfrm>
              <a:off x="-5580" y="-3142"/>
              <a:ext cx="3086424" cy="4052713"/>
            </a:xfrm>
            <a:custGeom>
              <a:avLst/>
              <a:gdLst/>
              <a:ahLst/>
              <a:cxnLst/>
              <a:rect l="l" t="t" r="r" b="b"/>
              <a:pathLst>
                <a:path w="3086424" h="4052713">
                  <a:moveTo>
                    <a:pt x="3085975" y="3375713"/>
                  </a:moveTo>
                  <a:cubicBezTo>
                    <a:pt x="3085528" y="3593874"/>
                    <a:pt x="3072989" y="3715967"/>
                    <a:pt x="3072989" y="3715967"/>
                  </a:cubicBezTo>
                  <a:cubicBezTo>
                    <a:pt x="3072720" y="3825412"/>
                    <a:pt x="3084705" y="3928005"/>
                    <a:pt x="2722002" y="3920193"/>
                  </a:cubicBezTo>
                  <a:cubicBezTo>
                    <a:pt x="2722002" y="3920193"/>
                    <a:pt x="2181957" y="3901601"/>
                    <a:pt x="1800905" y="3907128"/>
                  </a:cubicBezTo>
                  <a:cubicBezTo>
                    <a:pt x="1758971" y="3907736"/>
                    <a:pt x="1711137" y="3908371"/>
                    <a:pt x="1659185" y="3909020"/>
                  </a:cubicBezTo>
                  <a:cubicBezTo>
                    <a:pt x="1633611" y="3944968"/>
                    <a:pt x="1603561" y="3986217"/>
                    <a:pt x="1595244" y="3993522"/>
                  </a:cubicBezTo>
                  <a:cubicBezTo>
                    <a:pt x="1589217" y="3998817"/>
                    <a:pt x="1578738" y="4012621"/>
                    <a:pt x="1568277" y="4027371"/>
                  </a:cubicBezTo>
                  <a:cubicBezTo>
                    <a:pt x="1551308" y="4051294"/>
                    <a:pt x="1516305" y="4052713"/>
                    <a:pt x="1497318" y="4030359"/>
                  </a:cubicBezTo>
                  <a:cubicBezTo>
                    <a:pt x="1478257" y="4007918"/>
                    <a:pt x="1457170" y="3981619"/>
                    <a:pt x="1446450" y="3963345"/>
                  </a:cubicBezTo>
                  <a:cubicBezTo>
                    <a:pt x="1436312" y="3946065"/>
                    <a:pt x="1427269" y="3928137"/>
                    <a:pt x="1419656" y="3911817"/>
                  </a:cubicBezTo>
                  <a:cubicBezTo>
                    <a:pt x="976795" y="3916705"/>
                    <a:pt x="433245" y="3921487"/>
                    <a:pt x="433245" y="3921487"/>
                  </a:cubicBezTo>
                  <a:cubicBezTo>
                    <a:pt x="187246" y="3920883"/>
                    <a:pt x="3350" y="3834462"/>
                    <a:pt x="9970" y="3662193"/>
                  </a:cubicBezTo>
                  <a:cubicBezTo>
                    <a:pt x="9970" y="3662193"/>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375713"/>
                  </a:cubicBezTo>
                  <a:close/>
                </a:path>
              </a:pathLst>
            </a:custGeom>
            <a:solidFill>
              <a:srgbClr val="FDE5A4"/>
            </a:solidFill>
          </p:spPr>
        </p:sp>
      </p:grpSp>
      <p:grpSp>
        <p:nvGrpSpPr>
          <p:cNvPr id="8" name="Group 8"/>
          <p:cNvGrpSpPr>
            <a:grpSpLocks noChangeAspect="1"/>
          </p:cNvGrpSpPr>
          <p:nvPr/>
        </p:nvGrpSpPr>
        <p:grpSpPr>
          <a:xfrm>
            <a:off x="11842696" y="3699698"/>
            <a:ext cx="5416604" cy="5291233"/>
            <a:chOff x="0" y="0"/>
            <a:chExt cx="4828540" cy="4716780"/>
          </a:xfrm>
        </p:grpSpPr>
        <p:sp>
          <p:nvSpPr>
            <p:cNvPr id="9" name="Freeform 9"/>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t="-24733" r="-82615"/>
              </a:stretch>
            </a:blipFill>
          </p:spPr>
        </p:sp>
      </p:grpSp>
      <p:sp>
        <p:nvSpPr>
          <p:cNvPr id="10" name="Freeform 10"/>
          <p:cNvSpPr/>
          <p:nvPr/>
        </p:nvSpPr>
        <p:spPr>
          <a:xfrm>
            <a:off x="532813" y="3214700"/>
            <a:ext cx="4075921" cy="8272165"/>
          </a:xfrm>
          <a:custGeom>
            <a:avLst/>
            <a:gdLst/>
            <a:ahLst/>
            <a:cxnLst/>
            <a:rect l="l" t="t" r="r" b="b"/>
            <a:pathLst>
              <a:path w="4075921" h="8272165">
                <a:moveTo>
                  <a:pt x="0" y="0"/>
                </a:moveTo>
                <a:lnTo>
                  <a:pt x="4075921" y="0"/>
                </a:lnTo>
                <a:lnTo>
                  <a:pt x="4075921" y="8272164"/>
                </a:lnTo>
                <a:lnTo>
                  <a:pt x="0" y="8272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rot="555377">
            <a:off x="11761288" y="7623631"/>
            <a:ext cx="1291497" cy="1540832"/>
          </a:xfrm>
          <a:custGeom>
            <a:avLst/>
            <a:gdLst/>
            <a:ahLst/>
            <a:cxnLst/>
            <a:rect l="l" t="t" r="r" b="b"/>
            <a:pathLst>
              <a:path w="1291497" h="1540832">
                <a:moveTo>
                  <a:pt x="0" y="0"/>
                </a:moveTo>
                <a:lnTo>
                  <a:pt x="1291497" y="0"/>
                </a:lnTo>
                <a:lnTo>
                  <a:pt x="1291497" y="1540831"/>
                </a:lnTo>
                <a:lnTo>
                  <a:pt x="0" y="15408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82399">
            <a:off x="16383888" y="3501747"/>
            <a:ext cx="1039933" cy="1629525"/>
          </a:xfrm>
          <a:custGeom>
            <a:avLst/>
            <a:gdLst/>
            <a:ahLst/>
            <a:cxnLst/>
            <a:rect l="l" t="t" r="r" b="b"/>
            <a:pathLst>
              <a:path w="1039933" h="1629525">
                <a:moveTo>
                  <a:pt x="0" y="0"/>
                </a:moveTo>
                <a:lnTo>
                  <a:pt x="1039933" y="0"/>
                </a:lnTo>
                <a:lnTo>
                  <a:pt x="1039933" y="1629525"/>
                </a:lnTo>
                <a:lnTo>
                  <a:pt x="0" y="16295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2485464">
            <a:off x="-212478" y="-2980738"/>
            <a:ext cx="2633125" cy="5214110"/>
          </a:xfrm>
          <a:custGeom>
            <a:avLst/>
            <a:gdLst/>
            <a:ahLst/>
            <a:cxnLst/>
            <a:rect l="l" t="t" r="r" b="b"/>
            <a:pathLst>
              <a:path w="2633125" h="5214110">
                <a:moveTo>
                  <a:pt x="0" y="0"/>
                </a:moveTo>
                <a:lnTo>
                  <a:pt x="2633126" y="0"/>
                </a:lnTo>
                <a:lnTo>
                  <a:pt x="2633126" y="5214110"/>
                </a:lnTo>
                <a:lnTo>
                  <a:pt x="0" y="521411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4" name="Freeform 14"/>
          <p:cNvSpPr/>
          <p:nvPr/>
        </p:nvSpPr>
        <p:spPr>
          <a:xfrm rot="-8325803">
            <a:off x="16520839" y="9102788"/>
            <a:ext cx="2800294" cy="2916973"/>
          </a:xfrm>
          <a:custGeom>
            <a:avLst/>
            <a:gdLst/>
            <a:ahLst/>
            <a:cxnLst/>
            <a:rect l="l" t="t" r="r" b="b"/>
            <a:pathLst>
              <a:path w="2800294" h="2916973">
                <a:moveTo>
                  <a:pt x="0" y="0"/>
                </a:moveTo>
                <a:lnTo>
                  <a:pt x="2800294" y="0"/>
                </a:lnTo>
                <a:lnTo>
                  <a:pt x="2800294" y="2916973"/>
                </a:lnTo>
                <a:lnTo>
                  <a:pt x="0" y="291697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5" name="Freeform 15"/>
          <p:cNvSpPr/>
          <p:nvPr/>
        </p:nvSpPr>
        <p:spPr>
          <a:xfrm rot="-1541832">
            <a:off x="-1741132" y="-114971"/>
            <a:ext cx="4150895" cy="3298074"/>
          </a:xfrm>
          <a:custGeom>
            <a:avLst/>
            <a:gdLst/>
            <a:ahLst/>
            <a:cxnLst/>
            <a:rect l="l" t="t" r="r" b="b"/>
            <a:pathLst>
              <a:path w="4150895" h="3298074">
                <a:moveTo>
                  <a:pt x="0" y="0"/>
                </a:moveTo>
                <a:lnTo>
                  <a:pt x="4150894" y="0"/>
                </a:lnTo>
                <a:lnTo>
                  <a:pt x="4150894" y="3298075"/>
                </a:lnTo>
                <a:lnTo>
                  <a:pt x="0" y="329807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6" name="Freeform 16"/>
          <p:cNvSpPr/>
          <p:nvPr/>
        </p:nvSpPr>
        <p:spPr>
          <a:xfrm>
            <a:off x="15160919" y="9258300"/>
            <a:ext cx="4564560" cy="2605949"/>
          </a:xfrm>
          <a:custGeom>
            <a:avLst/>
            <a:gdLst/>
            <a:ahLst/>
            <a:cxnLst/>
            <a:rect l="l" t="t" r="r" b="b"/>
            <a:pathLst>
              <a:path w="4564560" h="2605949">
                <a:moveTo>
                  <a:pt x="0" y="0"/>
                </a:moveTo>
                <a:lnTo>
                  <a:pt x="4564560" y="0"/>
                </a:lnTo>
                <a:lnTo>
                  <a:pt x="4564560" y="2605949"/>
                </a:lnTo>
                <a:lnTo>
                  <a:pt x="0" y="260594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8" name="TextBox 18"/>
          <p:cNvSpPr txBox="1"/>
          <p:nvPr/>
        </p:nvSpPr>
        <p:spPr>
          <a:xfrm>
            <a:off x="4805656" y="4438169"/>
            <a:ext cx="5636693" cy="4052328"/>
          </a:xfrm>
          <a:prstGeom prst="rect">
            <a:avLst/>
          </a:prstGeom>
        </p:spPr>
        <p:txBody>
          <a:bodyPr lIns="0" tIns="0" rIns="0" bIns="0" rtlCol="0" anchor="t">
            <a:spAutoFit/>
          </a:bodyPr>
          <a:lstStyle/>
          <a:p>
            <a:pPr marL="571500" indent="-571500" algn="just">
              <a:lnSpc>
                <a:spcPct val="150000"/>
              </a:lnSpc>
              <a:buFont typeface="Arial" panose="020B0604020202020204" pitchFamily="34" charset="0"/>
              <a:buChar char="•"/>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Ôn lại kiến thức đã học về dấu gạch ngang.</a:t>
            </a:r>
            <a:endParaRPr lang="vi-VN" sz="3600" dirty="0">
              <a:effectLst/>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Chuẩn bị bài mới: </a:t>
            </a:r>
            <a:r>
              <a:rPr lang="vi-VN" sz="3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Viết 2 - Luyện tập tả con vật (Mở bài)</a:t>
            </a:r>
            <a:endParaRPr lang="vi-VN" sz="3600" b="1" i="1" dirty="0">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2" name="Freeform 2"/>
          <p:cNvSpPr/>
          <p:nvPr/>
        </p:nvSpPr>
        <p:spPr>
          <a:xfrm>
            <a:off x="6083533" y="5371742"/>
            <a:ext cx="6120935" cy="4231096"/>
          </a:xfrm>
          <a:custGeom>
            <a:avLst/>
            <a:gdLst/>
            <a:ahLst/>
            <a:cxnLst/>
            <a:rect l="l" t="t" r="r" b="b"/>
            <a:pathLst>
              <a:path w="6120935" h="4231096">
                <a:moveTo>
                  <a:pt x="0" y="0"/>
                </a:moveTo>
                <a:lnTo>
                  <a:pt x="6120934" y="0"/>
                </a:lnTo>
                <a:lnTo>
                  <a:pt x="6120934" y="4231096"/>
                </a:lnTo>
                <a:lnTo>
                  <a:pt x="0" y="42310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2101797" y="1439500"/>
            <a:ext cx="13197736" cy="3309399"/>
            <a:chOff x="0" y="0"/>
            <a:chExt cx="11421411" cy="2788234"/>
          </a:xfrm>
        </p:grpSpPr>
        <p:sp>
          <p:nvSpPr>
            <p:cNvPr id="4" name="Freeform 4"/>
            <p:cNvSpPr/>
            <p:nvPr/>
          </p:nvSpPr>
          <p:spPr>
            <a:xfrm>
              <a:off x="0" y="-4073"/>
              <a:ext cx="11427802" cy="2794837"/>
            </a:xfrm>
            <a:custGeom>
              <a:avLst/>
              <a:gdLst/>
              <a:ahLst/>
              <a:cxnLst/>
              <a:rect l="l" t="t" r="r" b="b"/>
              <a:pathLst>
                <a:path w="11427802" h="2794837">
                  <a:moveTo>
                    <a:pt x="10800024" y="2740359"/>
                  </a:moveTo>
                  <a:cubicBezTo>
                    <a:pt x="10800024" y="2740359"/>
                    <a:pt x="10069150" y="2794837"/>
                    <a:pt x="8528319" y="2792216"/>
                  </a:cubicBezTo>
                  <a:cubicBezTo>
                    <a:pt x="4238092" y="2790053"/>
                    <a:pt x="1057074" y="2782229"/>
                    <a:pt x="1057074" y="2782229"/>
                  </a:cubicBezTo>
                  <a:cubicBezTo>
                    <a:pt x="812932" y="2773394"/>
                    <a:pt x="449110" y="2752164"/>
                    <a:pt x="282371" y="2693987"/>
                  </a:cubicBezTo>
                  <a:cubicBezTo>
                    <a:pt x="4469" y="2597023"/>
                    <a:pt x="0" y="2423744"/>
                    <a:pt x="0" y="1944697"/>
                  </a:cubicBezTo>
                  <a:cubicBezTo>
                    <a:pt x="8536" y="491230"/>
                    <a:pt x="0" y="345608"/>
                    <a:pt x="77597" y="223930"/>
                  </a:cubicBezTo>
                  <a:cubicBezTo>
                    <a:pt x="217372" y="4759"/>
                    <a:pt x="519255" y="4073"/>
                    <a:pt x="937909" y="4073"/>
                  </a:cubicBezTo>
                  <a:cubicBezTo>
                    <a:pt x="937909" y="4073"/>
                    <a:pt x="2437956" y="15681"/>
                    <a:pt x="6946369" y="7673"/>
                  </a:cubicBezTo>
                  <a:cubicBezTo>
                    <a:pt x="9850222" y="0"/>
                    <a:pt x="10566955" y="6979"/>
                    <a:pt x="10566955" y="6979"/>
                  </a:cubicBezTo>
                  <a:cubicBezTo>
                    <a:pt x="10935263" y="14458"/>
                    <a:pt x="11073523" y="42638"/>
                    <a:pt x="11271263" y="165219"/>
                  </a:cubicBezTo>
                  <a:cubicBezTo>
                    <a:pt x="11422280" y="258836"/>
                    <a:pt x="11427802" y="476157"/>
                    <a:pt x="11418662" y="1944680"/>
                  </a:cubicBezTo>
                  <a:cubicBezTo>
                    <a:pt x="11418660" y="2541710"/>
                    <a:pt x="11375877" y="2690297"/>
                    <a:pt x="10800024" y="2740359"/>
                  </a:cubicBezTo>
                  <a:close/>
                </a:path>
              </a:pathLst>
            </a:custGeom>
            <a:solidFill>
              <a:srgbClr val="EB8198"/>
            </a:solidFill>
          </p:spPr>
          <p:txBody>
            <a:bodyPr bIns="252000" anchor="ctr"/>
            <a:lstStyle/>
            <a:p>
              <a:pPr algn="ctr">
                <a:lnSpc>
                  <a:spcPct val="150000"/>
                </a:lnSpc>
              </a:pPr>
              <a:r>
                <a:rPr lang="vi-VN" sz="7200" b="1" dirty="0">
                  <a:solidFill>
                    <a:schemeClr val="bg1"/>
                  </a:solidFill>
                  <a:latin typeface="Arial" panose="020B0604020202020204" pitchFamily="34" charset="0"/>
                  <a:cs typeface="Arial" panose="020B0604020202020204" pitchFamily="34" charset="0"/>
                </a:rPr>
                <a:t>CẢM ƠN CÁC BẠN </a:t>
              </a:r>
            </a:p>
            <a:p>
              <a:pPr algn="ctr">
                <a:lnSpc>
                  <a:spcPct val="150000"/>
                </a:lnSpc>
              </a:pPr>
              <a:r>
                <a:rPr lang="vi-VN" sz="7200" b="1" dirty="0">
                  <a:solidFill>
                    <a:schemeClr val="bg1"/>
                  </a:solidFill>
                  <a:latin typeface="Arial" panose="020B0604020202020204" pitchFamily="34" charset="0"/>
                  <a:cs typeface="Arial" panose="020B0604020202020204" pitchFamily="34" charset="0"/>
                </a:rPr>
                <a:t>ĐÃ CHÚ Ý LẮNG NGHE!</a:t>
              </a:r>
            </a:p>
          </p:txBody>
        </p:sp>
      </p:grpSp>
      <p:sp>
        <p:nvSpPr>
          <p:cNvPr id="8" name="Freeform 8"/>
          <p:cNvSpPr/>
          <p:nvPr/>
        </p:nvSpPr>
        <p:spPr>
          <a:xfrm rot="-5523292">
            <a:off x="-4494850" y="4634668"/>
            <a:ext cx="9345291" cy="6319753"/>
          </a:xfrm>
          <a:custGeom>
            <a:avLst/>
            <a:gdLst/>
            <a:ahLst/>
            <a:cxnLst/>
            <a:rect l="l" t="t" r="r" b="b"/>
            <a:pathLst>
              <a:path w="9345291" h="6319753">
                <a:moveTo>
                  <a:pt x="0" y="0"/>
                </a:moveTo>
                <a:lnTo>
                  <a:pt x="9345291" y="0"/>
                </a:lnTo>
                <a:lnTo>
                  <a:pt x="9345291" y="6319753"/>
                </a:lnTo>
                <a:lnTo>
                  <a:pt x="0" y="63197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4878941">
            <a:off x="13038355" y="-1195228"/>
            <a:ext cx="9672915" cy="6541308"/>
          </a:xfrm>
          <a:custGeom>
            <a:avLst/>
            <a:gdLst/>
            <a:ahLst/>
            <a:cxnLst/>
            <a:rect l="l" t="t" r="r" b="b"/>
            <a:pathLst>
              <a:path w="9672915" h="6541308">
                <a:moveTo>
                  <a:pt x="0" y="0"/>
                </a:moveTo>
                <a:lnTo>
                  <a:pt x="9672915" y="0"/>
                </a:lnTo>
                <a:lnTo>
                  <a:pt x="9672915" y="6541309"/>
                </a:lnTo>
                <a:lnTo>
                  <a:pt x="0" y="65413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854453">
            <a:off x="13835536" y="-760689"/>
            <a:ext cx="7362679" cy="4203420"/>
          </a:xfrm>
          <a:custGeom>
            <a:avLst/>
            <a:gdLst/>
            <a:ahLst/>
            <a:cxnLst/>
            <a:rect l="l" t="t" r="r" b="b"/>
            <a:pathLst>
              <a:path w="7362679" h="4203420">
                <a:moveTo>
                  <a:pt x="0" y="0"/>
                </a:moveTo>
                <a:lnTo>
                  <a:pt x="7362679" y="0"/>
                </a:lnTo>
                <a:lnTo>
                  <a:pt x="7362679" y="4203421"/>
                </a:lnTo>
                <a:lnTo>
                  <a:pt x="0" y="42034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Freeform 11"/>
          <p:cNvSpPr/>
          <p:nvPr/>
        </p:nvSpPr>
        <p:spPr>
          <a:xfrm rot="-5854453" flipH="1" flipV="1">
            <a:off x="-3317203" y="5622474"/>
            <a:ext cx="7362679" cy="4203420"/>
          </a:xfrm>
          <a:custGeom>
            <a:avLst/>
            <a:gdLst/>
            <a:ahLst/>
            <a:cxnLst/>
            <a:rect l="l" t="t" r="r" b="b"/>
            <a:pathLst>
              <a:path w="7362679" h="4203420">
                <a:moveTo>
                  <a:pt x="7362679" y="4203420"/>
                </a:moveTo>
                <a:lnTo>
                  <a:pt x="0" y="4203420"/>
                </a:lnTo>
                <a:lnTo>
                  <a:pt x="0" y="0"/>
                </a:lnTo>
                <a:lnTo>
                  <a:pt x="7362679" y="0"/>
                </a:lnTo>
                <a:lnTo>
                  <a:pt x="7362679" y="420342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rot="3695158">
            <a:off x="1480309" y="4132332"/>
            <a:ext cx="533881" cy="517379"/>
          </a:xfrm>
          <a:custGeom>
            <a:avLst/>
            <a:gdLst/>
            <a:ahLst/>
            <a:cxnLst/>
            <a:rect l="l" t="t" r="r" b="b"/>
            <a:pathLst>
              <a:path w="533881" h="517379">
                <a:moveTo>
                  <a:pt x="0" y="0"/>
                </a:moveTo>
                <a:lnTo>
                  <a:pt x="533882" y="0"/>
                </a:lnTo>
                <a:lnTo>
                  <a:pt x="533882" y="517380"/>
                </a:lnTo>
                <a:lnTo>
                  <a:pt x="0" y="5173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Freeform 14"/>
          <p:cNvSpPr/>
          <p:nvPr/>
        </p:nvSpPr>
        <p:spPr>
          <a:xfrm rot="-5780729">
            <a:off x="14960316" y="8919673"/>
            <a:ext cx="327164" cy="317052"/>
          </a:xfrm>
          <a:custGeom>
            <a:avLst/>
            <a:gdLst/>
            <a:ahLst/>
            <a:cxnLst/>
            <a:rect l="l" t="t" r="r" b="b"/>
            <a:pathLst>
              <a:path w="327164" h="317052">
                <a:moveTo>
                  <a:pt x="0" y="0"/>
                </a:moveTo>
                <a:lnTo>
                  <a:pt x="327164" y="0"/>
                </a:lnTo>
                <a:lnTo>
                  <a:pt x="327164" y="317052"/>
                </a:lnTo>
                <a:lnTo>
                  <a:pt x="0" y="31705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Freeform 16"/>
          <p:cNvSpPr/>
          <p:nvPr/>
        </p:nvSpPr>
        <p:spPr>
          <a:xfrm rot="714461">
            <a:off x="2966548" y="601877"/>
            <a:ext cx="378837" cy="367127"/>
          </a:xfrm>
          <a:custGeom>
            <a:avLst/>
            <a:gdLst/>
            <a:ahLst/>
            <a:cxnLst/>
            <a:rect l="l" t="t" r="r" b="b"/>
            <a:pathLst>
              <a:path w="378837" h="367127">
                <a:moveTo>
                  <a:pt x="0" y="0"/>
                </a:moveTo>
                <a:lnTo>
                  <a:pt x="378837" y="0"/>
                </a:lnTo>
                <a:lnTo>
                  <a:pt x="378837" y="367127"/>
                </a:lnTo>
                <a:lnTo>
                  <a:pt x="0" y="36712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9" name="Freeform 19"/>
          <p:cNvSpPr/>
          <p:nvPr/>
        </p:nvSpPr>
        <p:spPr>
          <a:xfrm rot="-1108428">
            <a:off x="8559597" y="683086"/>
            <a:ext cx="775601" cy="253833"/>
          </a:xfrm>
          <a:custGeom>
            <a:avLst/>
            <a:gdLst/>
            <a:ahLst/>
            <a:cxnLst/>
            <a:rect l="l" t="t" r="r" b="b"/>
            <a:pathLst>
              <a:path w="775601" h="253833">
                <a:moveTo>
                  <a:pt x="0" y="0"/>
                </a:moveTo>
                <a:lnTo>
                  <a:pt x="775601" y="0"/>
                </a:lnTo>
                <a:lnTo>
                  <a:pt x="775601" y="253833"/>
                </a:lnTo>
                <a:lnTo>
                  <a:pt x="0" y="25383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sp>
        <p:nvSpPr>
          <p:cNvPr id="23" name="Freeform 23"/>
          <p:cNvSpPr/>
          <p:nvPr/>
        </p:nvSpPr>
        <p:spPr>
          <a:xfrm rot="9919327">
            <a:off x="6140090" y="6311225"/>
            <a:ext cx="529225" cy="514574"/>
          </a:xfrm>
          <a:custGeom>
            <a:avLst/>
            <a:gdLst/>
            <a:ahLst/>
            <a:cxnLst/>
            <a:rect l="l" t="t" r="r" b="b"/>
            <a:pathLst>
              <a:path w="529225" h="514574">
                <a:moveTo>
                  <a:pt x="0" y="0"/>
                </a:moveTo>
                <a:lnTo>
                  <a:pt x="529225" y="0"/>
                </a:lnTo>
                <a:lnTo>
                  <a:pt x="529225" y="514575"/>
                </a:lnTo>
                <a:lnTo>
                  <a:pt x="0" y="514575"/>
                </a:lnTo>
                <a:lnTo>
                  <a:pt x="0" y="0"/>
                </a:lnTo>
                <a:close/>
              </a:path>
            </a:pathLst>
          </a:custGeom>
          <a:blipFill>
            <a:blip r:embed="rId16">
              <a:extLst>
                <a:ext uri="{96DAC541-7B7A-43D3-8B79-37D633B846F1}">
                  <asvg:svgBlip xmlns:asvg="http://schemas.microsoft.com/office/drawing/2016/SVG/main" r:embed="rId17"/>
                </a:ext>
              </a:extLst>
            </a:blip>
            <a:stretch>
              <a:fillRect l="-49862" t="-47964"/>
            </a:stretch>
          </a:blipFill>
        </p:spPr>
      </p:sp>
      <p:sp>
        <p:nvSpPr>
          <p:cNvPr id="24" name="Freeform 24"/>
          <p:cNvSpPr/>
          <p:nvPr/>
        </p:nvSpPr>
        <p:spPr>
          <a:xfrm rot="9226163" flipH="1" flipV="1">
            <a:off x="11573727" y="7716449"/>
            <a:ext cx="560208" cy="544700"/>
          </a:xfrm>
          <a:custGeom>
            <a:avLst/>
            <a:gdLst/>
            <a:ahLst/>
            <a:cxnLst/>
            <a:rect l="l" t="t" r="r" b="b"/>
            <a:pathLst>
              <a:path w="560208" h="544700">
                <a:moveTo>
                  <a:pt x="560209" y="544700"/>
                </a:moveTo>
                <a:lnTo>
                  <a:pt x="0" y="544700"/>
                </a:lnTo>
                <a:lnTo>
                  <a:pt x="0" y="0"/>
                </a:lnTo>
                <a:lnTo>
                  <a:pt x="560209" y="0"/>
                </a:lnTo>
                <a:lnTo>
                  <a:pt x="560209" y="544700"/>
                </a:lnTo>
                <a:close/>
              </a:path>
            </a:pathLst>
          </a:custGeom>
          <a:blipFill>
            <a:blip r:embed="rId16">
              <a:extLst>
                <a:ext uri="{96DAC541-7B7A-43D3-8B79-37D633B846F1}">
                  <asvg:svgBlip xmlns:asvg="http://schemas.microsoft.com/office/drawing/2016/SVG/main" r:embed="rId17"/>
                </a:ext>
              </a:extLst>
            </a:blip>
            <a:stretch>
              <a:fillRect l="-49862" t="-47964"/>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7178BC03-810E-9FC3-5AF4-74C87242D63F}"/>
              </a:ext>
            </a:extLst>
          </p:cNvPr>
          <p:cNvGrpSpPr/>
          <p:nvPr/>
        </p:nvGrpSpPr>
        <p:grpSpPr>
          <a:xfrm>
            <a:off x="1617867" y="3219857"/>
            <a:ext cx="15165813" cy="2638705"/>
            <a:chOff x="1252785" y="1091258"/>
            <a:chExt cx="15165813" cy="3943416"/>
          </a:xfrm>
        </p:grpSpPr>
        <p:grpSp>
          <p:nvGrpSpPr>
            <p:cNvPr id="2" name="Group 2"/>
            <p:cNvGrpSpPr/>
            <p:nvPr/>
          </p:nvGrpSpPr>
          <p:grpSpPr>
            <a:xfrm>
              <a:off x="1252785" y="1091258"/>
              <a:ext cx="15165813" cy="3943416"/>
              <a:chOff x="0" y="0"/>
              <a:chExt cx="9656043" cy="4922323"/>
            </a:xfrm>
          </p:grpSpPr>
          <p:sp>
            <p:nvSpPr>
              <p:cNvPr id="3" name="Freeform 3"/>
              <p:cNvSpPr/>
              <p:nvPr/>
            </p:nvSpPr>
            <p:spPr>
              <a:xfrm>
                <a:off x="-1" y="0"/>
                <a:ext cx="9663702" cy="4922323"/>
              </a:xfrm>
              <a:custGeom>
                <a:avLst/>
                <a:gdLst/>
                <a:ahLst/>
                <a:cxnLst/>
                <a:rect l="l" t="t" r="r" b="b"/>
                <a:pathLst>
                  <a:path w="9663702" h="4922323">
                    <a:moveTo>
                      <a:pt x="9157263" y="4905404"/>
                    </a:moveTo>
                    <a:cubicBezTo>
                      <a:pt x="9157263" y="4905404"/>
                      <a:pt x="8920267" y="4895435"/>
                      <a:pt x="8558127" y="4908879"/>
                    </a:cubicBezTo>
                    <a:cubicBezTo>
                      <a:pt x="8195990" y="4922323"/>
                      <a:pt x="490924" y="4922323"/>
                      <a:pt x="490924" y="4922323"/>
                    </a:cubicBezTo>
                    <a:cubicBezTo>
                      <a:pt x="245502" y="4922323"/>
                      <a:pt x="32509" y="4825055"/>
                      <a:pt x="31032" y="4664941"/>
                    </a:cubicBezTo>
                    <a:cubicBezTo>
                      <a:pt x="31032" y="4664941"/>
                      <a:pt x="0" y="304414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110715" y="0"/>
                      <a:pt x="9110715" y="0"/>
                    </a:cubicBezTo>
                    <a:cubicBezTo>
                      <a:pt x="9422615" y="0"/>
                      <a:pt x="9656043" y="101069"/>
                      <a:pt x="9648186" y="303616"/>
                    </a:cubicBezTo>
                    <a:cubicBezTo>
                      <a:pt x="9648186" y="303616"/>
                      <a:pt x="9646191" y="2827341"/>
                      <a:pt x="9654947" y="3965354"/>
                    </a:cubicBezTo>
                    <a:cubicBezTo>
                      <a:pt x="9663702" y="4258655"/>
                      <a:pt x="9617154" y="4591727"/>
                      <a:pt x="9617154" y="4591727"/>
                    </a:cubicBezTo>
                    <a:cubicBezTo>
                      <a:pt x="9614189" y="4771752"/>
                      <a:pt x="9402685" y="4905404"/>
                      <a:pt x="9157263" y="4905404"/>
                    </a:cubicBezTo>
                    <a:close/>
                  </a:path>
                </a:pathLst>
              </a:custGeom>
              <a:solidFill>
                <a:srgbClr val="EB8198"/>
              </a:solidFill>
            </p:spPr>
          </p:sp>
        </p:grpSp>
        <p:grpSp>
          <p:nvGrpSpPr>
            <p:cNvPr id="8" name="Group 8"/>
            <p:cNvGrpSpPr/>
            <p:nvPr/>
          </p:nvGrpSpPr>
          <p:grpSpPr>
            <a:xfrm>
              <a:off x="1408380" y="1244964"/>
              <a:ext cx="14898420" cy="3636004"/>
              <a:chOff x="-1" y="0"/>
              <a:chExt cx="18596780" cy="4538600"/>
            </a:xfrm>
          </p:grpSpPr>
          <p:sp>
            <p:nvSpPr>
              <p:cNvPr id="9" name="Freeform 9"/>
              <p:cNvSpPr/>
              <p:nvPr/>
            </p:nvSpPr>
            <p:spPr>
              <a:xfrm>
                <a:off x="-1" y="0"/>
                <a:ext cx="18596780" cy="4538600"/>
              </a:xfrm>
              <a:custGeom>
                <a:avLst/>
                <a:gdLst/>
                <a:ahLst/>
                <a:cxnLst/>
                <a:rect l="l" t="t" r="r" b="b"/>
                <a:pathLst>
                  <a:path w="9275260" h="4538600">
                    <a:moveTo>
                      <a:pt x="8768821" y="4521682"/>
                    </a:moveTo>
                    <a:cubicBezTo>
                      <a:pt x="8768821" y="4521682"/>
                      <a:pt x="8531824" y="4511712"/>
                      <a:pt x="8169685" y="4525156"/>
                    </a:cubicBezTo>
                    <a:cubicBezTo>
                      <a:pt x="7807548" y="4538600"/>
                      <a:pt x="490924" y="4538600"/>
                      <a:pt x="490924" y="4538600"/>
                    </a:cubicBezTo>
                    <a:cubicBezTo>
                      <a:pt x="245502" y="4538600"/>
                      <a:pt x="32509" y="4441332"/>
                      <a:pt x="31032" y="4281219"/>
                    </a:cubicBezTo>
                    <a:cubicBezTo>
                      <a:pt x="31032" y="4281219"/>
                      <a:pt x="0" y="274691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8722272" y="0"/>
                      <a:pt x="8722272" y="0"/>
                    </a:cubicBezTo>
                    <a:cubicBezTo>
                      <a:pt x="9034173" y="0"/>
                      <a:pt x="9267601" y="101069"/>
                      <a:pt x="9259744" y="303616"/>
                    </a:cubicBezTo>
                    <a:cubicBezTo>
                      <a:pt x="9259744" y="303616"/>
                      <a:pt x="9257749" y="2556562"/>
                      <a:pt x="9266504" y="3581631"/>
                    </a:cubicBezTo>
                    <a:cubicBezTo>
                      <a:pt x="9275260" y="3874933"/>
                      <a:pt x="9228711" y="4208004"/>
                      <a:pt x="9228711" y="4208004"/>
                    </a:cubicBezTo>
                    <a:cubicBezTo>
                      <a:pt x="9225746" y="4388029"/>
                      <a:pt x="9014243" y="4521682"/>
                      <a:pt x="8768821" y="4521682"/>
                    </a:cubicBezTo>
                    <a:close/>
                  </a:path>
                </a:pathLst>
              </a:custGeom>
              <a:solidFill>
                <a:srgbClr val="FFF9FA"/>
              </a:solidFill>
            </p:spPr>
            <p:txBody>
              <a:bodyPr bIns="252000" anchor="ctr"/>
              <a:lstStyle/>
              <a:p>
                <a:pPr algn="ctr">
                  <a:lnSpc>
                    <a:spcPct val="150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Trong suốt quá trình học cũng như hiểu biết của bản thân, em đã biết những loại dấu nào. Hãy chia sẻ cho cô và cả lớp cùng nghe?</a:t>
                </a:r>
                <a:endParaRPr lang="vi-VN" sz="3600" dirty="0">
                  <a:effectLst/>
                  <a:latin typeface="Arial" panose="020B0604020202020204" pitchFamily="34" charset="0"/>
                  <a:cs typeface="Arial" panose="020B0604020202020204" pitchFamily="34" charset="0"/>
                </a:endParaRPr>
              </a:p>
            </p:txBody>
          </p:sp>
        </p:grpSp>
      </p:grpSp>
      <p:grpSp>
        <p:nvGrpSpPr>
          <p:cNvPr id="14" name="Group 14"/>
          <p:cNvGrpSpPr/>
          <p:nvPr/>
        </p:nvGrpSpPr>
        <p:grpSpPr>
          <a:xfrm>
            <a:off x="6156946" y="1091258"/>
            <a:ext cx="5974108" cy="1475001"/>
            <a:chOff x="0" y="0"/>
            <a:chExt cx="9090770" cy="3495560"/>
          </a:xfrm>
        </p:grpSpPr>
        <p:sp>
          <p:nvSpPr>
            <p:cNvPr id="15" name="Freeform 15"/>
            <p:cNvSpPr/>
            <p:nvPr/>
          </p:nvSpPr>
          <p:spPr>
            <a:xfrm>
              <a:off x="0" y="-4262"/>
              <a:ext cx="9098515" cy="3502046"/>
            </a:xfrm>
            <a:custGeom>
              <a:avLst/>
              <a:gdLst/>
              <a:ahLst/>
              <a:cxnLst/>
              <a:rect l="l" t="t" r="r" b="b"/>
              <a:pathLst>
                <a:path w="9098515" h="3502046">
                  <a:moveTo>
                    <a:pt x="8159616" y="3490858"/>
                  </a:moveTo>
                  <a:cubicBezTo>
                    <a:pt x="8159616" y="3490858"/>
                    <a:pt x="7739863" y="3502045"/>
                    <a:pt x="7277278" y="3499424"/>
                  </a:cubicBezTo>
                  <a:cubicBezTo>
                    <a:pt x="3108026" y="3497261"/>
                    <a:pt x="1057073" y="3489437"/>
                    <a:pt x="1057073" y="3489437"/>
                  </a:cubicBezTo>
                  <a:cubicBezTo>
                    <a:pt x="812931" y="3480603"/>
                    <a:pt x="565145" y="3463621"/>
                    <a:pt x="398404" y="3405444"/>
                  </a:cubicBezTo>
                  <a:cubicBezTo>
                    <a:pt x="120505" y="3308482"/>
                    <a:pt x="0" y="3130954"/>
                    <a:pt x="0" y="1249875"/>
                  </a:cubicBezTo>
                  <a:cubicBezTo>
                    <a:pt x="8536" y="440430"/>
                    <a:pt x="34263" y="311302"/>
                    <a:pt x="140291" y="225758"/>
                  </a:cubicBezTo>
                  <a:cubicBezTo>
                    <a:pt x="342602" y="62530"/>
                    <a:pt x="736658" y="7673"/>
                    <a:pt x="1155311" y="7673"/>
                  </a:cubicBezTo>
                  <a:cubicBezTo>
                    <a:pt x="1155311" y="7673"/>
                    <a:pt x="1551711" y="15681"/>
                    <a:pt x="5996900" y="7673"/>
                  </a:cubicBezTo>
                  <a:cubicBezTo>
                    <a:pt x="7520936" y="0"/>
                    <a:pt x="7984864" y="7673"/>
                    <a:pt x="7984864" y="7673"/>
                  </a:cubicBezTo>
                  <a:cubicBezTo>
                    <a:pt x="8353172" y="15152"/>
                    <a:pt x="8716484" y="84484"/>
                    <a:pt x="8914224" y="207066"/>
                  </a:cubicBezTo>
                  <a:cubicBezTo>
                    <a:pt x="9065241" y="300683"/>
                    <a:pt x="9098515" y="425358"/>
                    <a:pt x="9089375" y="1249875"/>
                  </a:cubicBezTo>
                  <a:cubicBezTo>
                    <a:pt x="9089375" y="3248919"/>
                    <a:pt x="8806379" y="3463017"/>
                    <a:pt x="8159616" y="3490858"/>
                  </a:cubicBezTo>
                  <a:close/>
                </a:path>
              </a:pathLst>
            </a:custGeom>
            <a:solidFill>
              <a:srgbClr val="FFBFC8"/>
            </a:solidFill>
          </p:spPr>
          <p:txBody>
            <a:bodyPr anchor="ctr"/>
            <a:lstStyle/>
            <a:p>
              <a:pPr algn="ctr"/>
              <a:r>
                <a:rPr lang="vi-VN" sz="6600" b="1" dirty="0">
                  <a:solidFill>
                    <a:srgbClr val="494D4D"/>
                  </a:solidFill>
                  <a:latin typeface="Arial" panose="020B0604020202020204" pitchFamily="34" charset="0"/>
                  <a:cs typeface="Arial" panose="020B0604020202020204" pitchFamily="34" charset="0"/>
                </a:rPr>
                <a:t>KHỞI ĐỘNG</a:t>
              </a:r>
              <a:endParaRPr lang="en-US" sz="6600" b="1" dirty="0">
                <a:solidFill>
                  <a:srgbClr val="494D4D"/>
                </a:solidFill>
                <a:latin typeface="Arial" panose="020B0604020202020204" pitchFamily="34" charset="0"/>
                <a:cs typeface="Arial" panose="020B0604020202020204" pitchFamily="34" charset="0"/>
              </a:endParaRPr>
            </a:p>
          </p:txBody>
        </p:sp>
      </p:grpSp>
      <p:sp>
        <p:nvSpPr>
          <p:cNvPr id="23" name="Freeform 23"/>
          <p:cNvSpPr/>
          <p:nvPr/>
        </p:nvSpPr>
        <p:spPr>
          <a:xfrm rot="-6685029">
            <a:off x="438909" y="868944"/>
            <a:ext cx="463154" cy="444628"/>
          </a:xfrm>
          <a:custGeom>
            <a:avLst/>
            <a:gdLst/>
            <a:ahLst/>
            <a:cxnLst/>
            <a:rect l="l" t="t" r="r" b="b"/>
            <a:pathLst>
              <a:path w="463154" h="444628">
                <a:moveTo>
                  <a:pt x="0" y="0"/>
                </a:moveTo>
                <a:lnTo>
                  <a:pt x="463154" y="0"/>
                </a:lnTo>
                <a:lnTo>
                  <a:pt x="463154" y="444628"/>
                </a:lnTo>
                <a:lnTo>
                  <a:pt x="0" y="4446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4" name="Freeform 24"/>
          <p:cNvSpPr/>
          <p:nvPr/>
        </p:nvSpPr>
        <p:spPr>
          <a:xfrm rot="-1391561">
            <a:off x="9037608" y="333396"/>
            <a:ext cx="326332" cy="316245"/>
          </a:xfrm>
          <a:custGeom>
            <a:avLst/>
            <a:gdLst/>
            <a:ahLst/>
            <a:cxnLst/>
            <a:rect l="l" t="t" r="r" b="b"/>
            <a:pathLst>
              <a:path w="326332" h="316245">
                <a:moveTo>
                  <a:pt x="0" y="0"/>
                </a:moveTo>
                <a:lnTo>
                  <a:pt x="326331" y="0"/>
                </a:lnTo>
                <a:lnTo>
                  <a:pt x="326331" y="316245"/>
                </a:lnTo>
                <a:lnTo>
                  <a:pt x="0" y="3162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5" name="Freeform 25"/>
          <p:cNvSpPr/>
          <p:nvPr/>
        </p:nvSpPr>
        <p:spPr>
          <a:xfrm rot="747454">
            <a:off x="5145193" y="9694031"/>
            <a:ext cx="264577" cy="256399"/>
          </a:xfrm>
          <a:custGeom>
            <a:avLst/>
            <a:gdLst/>
            <a:ahLst/>
            <a:cxnLst/>
            <a:rect l="l" t="t" r="r" b="b"/>
            <a:pathLst>
              <a:path w="264577" h="256399">
                <a:moveTo>
                  <a:pt x="0" y="0"/>
                </a:moveTo>
                <a:lnTo>
                  <a:pt x="264577" y="0"/>
                </a:lnTo>
                <a:lnTo>
                  <a:pt x="264577" y="256398"/>
                </a:lnTo>
                <a:lnTo>
                  <a:pt x="0" y="25639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7" name="Freeform 27"/>
          <p:cNvSpPr/>
          <p:nvPr/>
        </p:nvSpPr>
        <p:spPr>
          <a:xfrm rot="1216041">
            <a:off x="16270477" y="8059761"/>
            <a:ext cx="4035045" cy="4175985"/>
          </a:xfrm>
          <a:custGeom>
            <a:avLst/>
            <a:gdLst/>
            <a:ahLst/>
            <a:cxnLst/>
            <a:rect l="l" t="t" r="r" b="b"/>
            <a:pathLst>
              <a:path w="4035045" h="4175985">
                <a:moveTo>
                  <a:pt x="0" y="0"/>
                </a:moveTo>
                <a:lnTo>
                  <a:pt x="4035046" y="0"/>
                </a:lnTo>
                <a:lnTo>
                  <a:pt x="4035046" y="4175985"/>
                </a:lnTo>
                <a:lnTo>
                  <a:pt x="0" y="41759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2" name="Freeform 32"/>
          <p:cNvSpPr/>
          <p:nvPr/>
        </p:nvSpPr>
        <p:spPr>
          <a:xfrm rot="-8968265">
            <a:off x="16934246" y="7356490"/>
            <a:ext cx="2707507" cy="4291438"/>
          </a:xfrm>
          <a:custGeom>
            <a:avLst/>
            <a:gdLst/>
            <a:ahLst/>
            <a:cxnLst/>
            <a:rect l="l" t="t" r="r" b="b"/>
            <a:pathLst>
              <a:path w="2707507" h="4291438">
                <a:moveTo>
                  <a:pt x="0" y="0"/>
                </a:moveTo>
                <a:lnTo>
                  <a:pt x="2707508" y="0"/>
                </a:lnTo>
                <a:lnTo>
                  <a:pt x="2707508" y="4291438"/>
                </a:lnTo>
                <a:lnTo>
                  <a:pt x="0" y="42914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5" name="TextBox 34">
            <a:extLst>
              <a:ext uri="{FF2B5EF4-FFF2-40B4-BE49-F238E27FC236}">
                <a16:creationId xmlns:a16="http://schemas.microsoft.com/office/drawing/2014/main" id="{D3509938-168F-7EC3-A572-7734FCB8F479}"/>
              </a:ext>
            </a:extLst>
          </p:cNvPr>
          <p:cNvSpPr txBox="1"/>
          <p:nvPr/>
        </p:nvSpPr>
        <p:spPr>
          <a:xfrm>
            <a:off x="2578582" y="6511222"/>
            <a:ext cx="2531862" cy="671146"/>
          </a:xfrm>
          <a:prstGeom prst="rect">
            <a:avLst/>
          </a:prstGeom>
          <a:noFill/>
        </p:spPr>
        <p:txBody>
          <a:bodyPr wrap="square">
            <a:spAutoFit/>
          </a:bodyPr>
          <a:lstStyle/>
          <a:p>
            <a:pPr algn="ctr">
              <a:lnSpc>
                <a:spcPct val="114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Dấu phẩy</a:t>
            </a:r>
            <a:endParaRPr lang="vi-VN" sz="3600" dirty="0">
              <a:effectLst/>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90950142-2F80-9AEC-08FC-666BE441AD58}"/>
              </a:ext>
            </a:extLst>
          </p:cNvPr>
          <p:cNvSpPr txBox="1"/>
          <p:nvPr/>
        </p:nvSpPr>
        <p:spPr>
          <a:xfrm>
            <a:off x="7878069" y="6511222"/>
            <a:ext cx="2531862" cy="671146"/>
          </a:xfrm>
          <a:prstGeom prst="rect">
            <a:avLst/>
          </a:prstGeom>
          <a:noFill/>
        </p:spPr>
        <p:txBody>
          <a:bodyPr wrap="square">
            <a:spAutoFit/>
          </a:bodyPr>
          <a:lstStyle/>
          <a:p>
            <a:pPr algn="ctr">
              <a:lnSpc>
                <a:spcPct val="114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Dấu chấm</a:t>
            </a:r>
            <a:endParaRPr lang="vi-VN" sz="3600" dirty="0">
              <a:effectLst/>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A18096CE-395E-8604-E448-1CEA637F38E6}"/>
              </a:ext>
            </a:extLst>
          </p:cNvPr>
          <p:cNvSpPr txBox="1"/>
          <p:nvPr/>
        </p:nvSpPr>
        <p:spPr>
          <a:xfrm>
            <a:off x="12655904" y="6511222"/>
            <a:ext cx="3053514" cy="671146"/>
          </a:xfrm>
          <a:prstGeom prst="rect">
            <a:avLst/>
          </a:prstGeom>
          <a:noFill/>
        </p:spPr>
        <p:txBody>
          <a:bodyPr wrap="square">
            <a:spAutoFit/>
          </a:bodyPr>
          <a:lstStyle/>
          <a:p>
            <a:pPr algn="ctr">
              <a:lnSpc>
                <a:spcPct val="114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Dấu chấm hỏi</a:t>
            </a:r>
            <a:endParaRPr lang="vi-VN" sz="3600" dirty="0">
              <a:effectLst/>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FF963D6-D258-DA1B-5391-222EFC0C92CF}"/>
              </a:ext>
            </a:extLst>
          </p:cNvPr>
          <p:cNvSpPr txBox="1"/>
          <p:nvPr/>
        </p:nvSpPr>
        <p:spPr>
          <a:xfrm>
            <a:off x="2114788" y="8089867"/>
            <a:ext cx="3459450" cy="671146"/>
          </a:xfrm>
          <a:prstGeom prst="rect">
            <a:avLst/>
          </a:prstGeom>
          <a:noFill/>
        </p:spPr>
        <p:txBody>
          <a:bodyPr wrap="square">
            <a:spAutoFit/>
          </a:bodyPr>
          <a:lstStyle/>
          <a:p>
            <a:pPr algn="ctr">
              <a:lnSpc>
                <a:spcPct val="114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Dấu chấm phẩy</a:t>
            </a:r>
            <a:endParaRPr lang="vi-VN" sz="3600" dirty="0">
              <a:effectLst/>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671FFFB8-8997-8865-E6CD-A1E7F11649A5}"/>
              </a:ext>
            </a:extLst>
          </p:cNvPr>
          <p:cNvSpPr txBox="1"/>
          <p:nvPr/>
        </p:nvSpPr>
        <p:spPr>
          <a:xfrm>
            <a:off x="7460393" y="8089867"/>
            <a:ext cx="3524558" cy="671146"/>
          </a:xfrm>
          <a:prstGeom prst="rect">
            <a:avLst/>
          </a:prstGeom>
          <a:noFill/>
        </p:spPr>
        <p:txBody>
          <a:bodyPr wrap="square">
            <a:spAutoFit/>
          </a:bodyPr>
          <a:lstStyle/>
          <a:p>
            <a:pPr algn="ctr">
              <a:lnSpc>
                <a:spcPct val="114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Dấu </a:t>
            </a:r>
            <a:r>
              <a:rPr lang="vi-VN" sz="3600" dirty="0">
                <a:solidFill>
                  <a:srgbClr val="000000"/>
                </a:solidFill>
                <a:latin typeface="Arial" panose="020B0604020202020204" pitchFamily="34" charset="0"/>
                <a:ea typeface="Calibri" panose="020F0502020204030204" pitchFamily="34" charset="0"/>
                <a:cs typeface="Arial" panose="020B0604020202020204" pitchFamily="34" charset="0"/>
              </a:rPr>
              <a:t>ngoặc đơn</a:t>
            </a:r>
            <a:endParaRPr lang="vi-VN" sz="3600" dirty="0">
              <a:effectLst/>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D81FB1E0-A820-5741-BD79-31556BBE4B01}"/>
              </a:ext>
            </a:extLst>
          </p:cNvPr>
          <p:cNvSpPr txBox="1"/>
          <p:nvPr/>
        </p:nvSpPr>
        <p:spPr>
          <a:xfrm>
            <a:off x="12507387" y="8089867"/>
            <a:ext cx="3524558" cy="671146"/>
          </a:xfrm>
          <a:prstGeom prst="rect">
            <a:avLst/>
          </a:prstGeom>
          <a:noFill/>
        </p:spPr>
        <p:txBody>
          <a:bodyPr wrap="square">
            <a:spAutoFit/>
          </a:bodyPr>
          <a:lstStyle/>
          <a:p>
            <a:pPr algn="ctr">
              <a:lnSpc>
                <a:spcPct val="114000"/>
              </a:lnSpc>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Dấu ngoặc kép</a:t>
            </a:r>
            <a:endParaRPr lang="vi-VN" sz="36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708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ppt_x"/>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849C56D-A095-BEED-1EB4-359CC757D43F}"/>
              </a:ext>
            </a:extLst>
          </p:cNvPr>
          <p:cNvGrpSpPr/>
          <p:nvPr/>
        </p:nvGrpSpPr>
        <p:grpSpPr>
          <a:xfrm>
            <a:off x="9706833" y="4305300"/>
            <a:ext cx="7265352" cy="4588645"/>
            <a:chOff x="9539517" y="2601603"/>
            <a:chExt cx="7265352" cy="6275642"/>
          </a:xfrm>
        </p:grpSpPr>
        <p:grpSp>
          <p:nvGrpSpPr>
            <p:cNvPr id="2" name="Group 2"/>
            <p:cNvGrpSpPr/>
            <p:nvPr/>
          </p:nvGrpSpPr>
          <p:grpSpPr>
            <a:xfrm>
              <a:off x="9773569" y="2765918"/>
              <a:ext cx="7031300" cy="6111327"/>
              <a:chOff x="0" y="0"/>
              <a:chExt cx="12878303" cy="11193310"/>
            </a:xfrm>
          </p:grpSpPr>
          <p:sp>
            <p:nvSpPr>
              <p:cNvPr id="3" name="Freeform 3"/>
              <p:cNvSpPr/>
              <p:nvPr/>
            </p:nvSpPr>
            <p:spPr>
              <a:xfrm>
                <a:off x="-4213" y="0"/>
                <a:ext cx="12882516" cy="11193311"/>
              </a:xfrm>
              <a:custGeom>
                <a:avLst/>
                <a:gdLst/>
                <a:ahLst/>
                <a:cxnLst/>
                <a:rect l="l" t="t" r="r" b="b"/>
                <a:pathLst>
                  <a:path w="12882516" h="11193311">
                    <a:moveTo>
                      <a:pt x="278431" y="16918"/>
                    </a:moveTo>
                    <a:cubicBezTo>
                      <a:pt x="278431" y="16918"/>
                      <a:pt x="604014" y="12258"/>
                      <a:pt x="1099461" y="12454"/>
                    </a:cubicBezTo>
                    <a:cubicBezTo>
                      <a:pt x="10614712" y="12671"/>
                      <a:pt x="12608448" y="0"/>
                      <a:pt x="12608448" y="0"/>
                    </a:cubicBezTo>
                    <a:cubicBezTo>
                      <a:pt x="12675912" y="0"/>
                      <a:pt x="12751849" y="0"/>
                      <a:pt x="12830622" y="85073"/>
                    </a:cubicBezTo>
                    <a:cubicBezTo>
                      <a:pt x="12873600" y="131488"/>
                      <a:pt x="12874668" y="240224"/>
                      <a:pt x="12875073" y="320281"/>
                    </a:cubicBezTo>
                    <a:cubicBezTo>
                      <a:pt x="12875073" y="320281"/>
                      <a:pt x="12873369" y="8638674"/>
                      <a:pt x="12873369" y="10430726"/>
                    </a:cubicBezTo>
                    <a:cubicBezTo>
                      <a:pt x="12873369" y="10644885"/>
                      <a:pt x="12882516" y="10944064"/>
                      <a:pt x="12882516" y="10944064"/>
                    </a:cubicBezTo>
                    <a:cubicBezTo>
                      <a:pt x="12882516" y="11072733"/>
                      <a:pt x="12878347" y="11193311"/>
                      <a:pt x="12625509" y="11185176"/>
                    </a:cubicBezTo>
                    <a:cubicBezTo>
                      <a:pt x="12625509" y="11185176"/>
                      <a:pt x="12249037" y="11164877"/>
                      <a:pt x="10955481" y="11172476"/>
                    </a:cubicBezTo>
                    <a:cubicBezTo>
                      <a:pt x="2921539" y="11180611"/>
                      <a:pt x="304023" y="11193311"/>
                      <a:pt x="304023" y="11193311"/>
                    </a:cubicBezTo>
                    <a:cubicBezTo>
                      <a:pt x="132548" y="11193311"/>
                      <a:pt x="4213" y="11092242"/>
                      <a:pt x="8532" y="10889694"/>
                    </a:cubicBezTo>
                    <a:cubicBezTo>
                      <a:pt x="8532" y="10889694"/>
                      <a:pt x="9630" y="10391153"/>
                      <a:pt x="4815" y="2244842"/>
                    </a:cubicBezTo>
                    <a:cubicBezTo>
                      <a:pt x="0" y="663668"/>
                      <a:pt x="25592" y="330596"/>
                      <a:pt x="25592" y="330596"/>
                    </a:cubicBezTo>
                    <a:cubicBezTo>
                      <a:pt x="27224" y="150571"/>
                      <a:pt x="143504" y="16918"/>
                      <a:pt x="278431" y="16918"/>
                    </a:cubicBezTo>
                    <a:close/>
                  </a:path>
                </a:pathLst>
              </a:custGeom>
              <a:solidFill>
                <a:srgbClr val="EB8198"/>
              </a:solidFill>
            </p:spPr>
          </p:sp>
        </p:grpSp>
        <p:grpSp>
          <p:nvGrpSpPr>
            <p:cNvPr id="4" name="Group 4"/>
            <p:cNvGrpSpPr/>
            <p:nvPr/>
          </p:nvGrpSpPr>
          <p:grpSpPr>
            <a:xfrm>
              <a:off x="9539517" y="2601603"/>
              <a:ext cx="7081455" cy="6083711"/>
              <a:chOff x="0" y="0"/>
              <a:chExt cx="12970164" cy="11142730"/>
            </a:xfrm>
          </p:grpSpPr>
          <p:sp>
            <p:nvSpPr>
              <p:cNvPr id="5" name="Freeform 5"/>
              <p:cNvSpPr/>
              <p:nvPr/>
            </p:nvSpPr>
            <p:spPr>
              <a:xfrm>
                <a:off x="-4213" y="0"/>
                <a:ext cx="12974377" cy="11142730"/>
              </a:xfrm>
              <a:custGeom>
                <a:avLst/>
                <a:gdLst/>
                <a:ahLst/>
                <a:cxnLst/>
                <a:rect l="l" t="t" r="r" b="b"/>
                <a:pathLst>
                  <a:path w="12974377" h="11142730">
                    <a:moveTo>
                      <a:pt x="278431" y="16918"/>
                    </a:moveTo>
                    <a:cubicBezTo>
                      <a:pt x="278431" y="16918"/>
                      <a:pt x="604014" y="12258"/>
                      <a:pt x="1101097" y="12454"/>
                    </a:cubicBezTo>
                    <a:cubicBezTo>
                      <a:pt x="10694954" y="12671"/>
                      <a:pt x="12700309" y="0"/>
                      <a:pt x="12700309" y="0"/>
                    </a:cubicBezTo>
                    <a:cubicBezTo>
                      <a:pt x="12767773" y="0"/>
                      <a:pt x="12843710" y="0"/>
                      <a:pt x="12922483" y="85073"/>
                    </a:cubicBezTo>
                    <a:cubicBezTo>
                      <a:pt x="12965461" y="131488"/>
                      <a:pt x="12966529" y="240224"/>
                      <a:pt x="12966933" y="320281"/>
                    </a:cubicBezTo>
                    <a:cubicBezTo>
                      <a:pt x="12966933" y="320281"/>
                      <a:pt x="12965230" y="8596825"/>
                      <a:pt x="12965230" y="10380146"/>
                    </a:cubicBezTo>
                    <a:cubicBezTo>
                      <a:pt x="12965230" y="10594304"/>
                      <a:pt x="12974377" y="10893484"/>
                      <a:pt x="12974377" y="10893484"/>
                    </a:cubicBezTo>
                    <a:cubicBezTo>
                      <a:pt x="12974377" y="11022153"/>
                      <a:pt x="12970208" y="11142730"/>
                      <a:pt x="12717370" y="11134596"/>
                    </a:cubicBezTo>
                    <a:cubicBezTo>
                      <a:pt x="12717370" y="11134596"/>
                      <a:pt x="12340897" y="11114298"/>
                      <a:pt x="11038539" y="11121896"/>
                    </a:cubicBezTo>
                    <a:cubicBezTo>
                      <a:pt x="2938227" y="11130030"/>
                      <a:pt x="304023" y="11142730"/>
                      <a:pt x="304023" y="11142730"/>
                    </a:cubicBezTo>
                    <a:cubicBezTo>
                      <a:pt x="132548" y="11142730"/>
                      <a:pt x="4213" y="11041661"/>
                      <a:pt x="8532" y="10839114"/>
                    </a:cubicBezTo>
                    <a:cubicBezTo>
                      <a:pt x="8532" y="10839114"/>
                      <a:pt x="9630" y="10340573"/>
                      <a:pt x="4815" y="2237716"/>
                    </a:cubicBezTo>
                    <a:cubicBezTo>
                      <a:pt x="0" y="663668"/>
                      <a:pt x="25592" y="330596"/>
                      <a:pt x="25592" y="330596"/>
                    </a:cubicBezTo>
                    <a:cubicBezTo>
                      <a:pt x="27224" y="150571"/>
                      <a:pt x="143504" y="16918"/>
                      <a:pt x="278431" y="16918"/>
                    </a:cubicBezTo>
                    <a:close/>
                  </a:path>
                </a:pathLst>
              </a:custGeom>
              <a:solidFill>
                <a:srgbClr val="FFE4E8"/>
              </a:solidFill>
            </p:spPr>
          </p:sp>
        </p:grpSp>
      </p:grpSp>
      <p:sp>
        <p:nvSpPr>
          <p:cNvPr id="6" name="Freeform 6"/>
          <p:cNvSpPr/>
          <p:nvPr/>
        </p:nvSpPr>
        <p:spPr>
          <a:xfrm rot="5087710">
            <a:off x="-1259220" y="6131771"/>
            <a:ext cx="7473662" cy="6617588"/>
          </a:xfrm>
          <a:custGeom>
            <a:avLst/>
            <a:gdLst/>
            <a:ahLst/>
            <a:cxnLst/>
            <a:rect l="l" t="t" r="r" b="b"/>
            <a:pathLst>
              <a:path w="7473662" h="6617588">
                <a:moveTo>
                  <a:pt x="0" y="0"/>
                </a:moveTo>
                <a:lnTo>
                  <a:pt x="7473662" y="0"/>
                </a:lnTo>
                <a:lnTo>
                  <a:pt x="7473662" y="6617588"/>
                </a:lnTo>
                <a:lnTo>
                  <a:pt x="0" y="66175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7"/>
          <p:cNvSpPr/>
          <p:nvPr/>
        </p:nvSpPr>
        <p:spPr>
          <a:xfrm rot="6436889">
            <a:off x="-888863" y="6693472"/>
            <a:ext cx="4314579" cy="6838670"/>
          </a:xfrm>
          <a:custGeom>
            <a:avLst/>
            <a:gdLst/>
            <a:ahLst/>
            <a:cxnLst/>
            <a:rect l="l" t="t" r="r" b="b"/>
            <a:pathLst>
              <a:path w="4314579" h="6838670">
                <a:moveTo>
                  <a:pt x="0" y="0"/>
                </a:moveTo>
                <a:lnTo>
                  <a:pt x="4314580" y="0"/>
                </a:lnTo>
                <a:lnTo>
                  <a:pt x="4314580" y="6838671"/>
                </a:lnTo>
                <a:lnTo>
                  <a:pt x="0" y="68386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3339509" y="-2286354"/>
            <a:ext cx="5780970" cy="4588645"/>
          </a:xfrm>
          <a:custGeom>
            <a:avLst/>
            <a:gdLst/>
            <a:ahLst/>
            <a:cxnLst/>
            <a:rect l="l" t="t" r="r" b="b"/>
            <a:pathLst>
              <a:path w="5780970" h="4588645">
                <a:moveTo>
                  <a:pt x="0" y="0"/>
                </a:moveTo>
                <a:lnTo>
                  <a:pt x="5780970" y="0"/>
                </a:lnTo>
                <a:lnTo>
                  <a:pt x="5780970" y="4588645"/>
                </a:lnTo>
                <a:lnTo>
                  <a:pt x="0" y="45886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rot="7683233">
            <a:off x="14668340" y="-3831125"/>
            <a:ext cx="7336497" cy="4588645"/>
          </a:xfrm>
          <a:custGeom>
            <a:avLst/>
            <a:gdLst/>
            <a:ahLst/>
            <a:cxnLst/>
            <a:rect l="l" t="t" r="r" b="b"/>
            <a:pathLst>
              <a:path w="7336497" h="4588645">
                <a:moveTo>
                  <a:pt x="0" y="0"/>
                </a:moveTo>
                <a:lnTo>
                  <a:pt x="7336496" y="0"/>
                </a:lnTo>
                <a:lnTo>
                  <a:pt x="7336496" y="4588646"/>
                </a:lnTo>
                <a:lnTo>
                  <a:pt x="0" y="45886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1028700" y="4143219"/>
            <a:ext cx="7554768" cy="5288337"/>
          </a:xfrm>
          <a:custGeom>
            <a:avLst/>
            <a:gdLst/>
            <a:ahLst/>
            <a:cxnLst/>
            <a:rect l="l" t="t" r="r" b="b"/>
            <a:pathLst>
              <a:path w="8291122" h="5803785">
                <a:moveTo>
                  <a:pt x="0" y="0"/>
                </a:moveTo>
                <a:lnTo>
                  <a:pt x="8291122" y="0"/>
                </a:lnTo>
                <a:lnTo>
                  <a:pt x="8291122" y="5803785"/>
                </a:lnTo>
                <a:lnTo>
                  <a:pt x="0" y="58037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1028700" y="683365"/>
            <a:ext cx="690670" cy="690670"/>
          </a:xfrm>
          <a:custGeom>
            <a:avLst/>
            <a:gdLst/>
            <a:ahLst/>
            <a:cxnLst/>
            <a:rect l="l" t="t" r="r" b="b"/>
            <a:pathLst>
              <a:path w="690670" h="690670">
                <a:moveTo>
                  <a:pt x="0" y="0"/>
                </a:moveTo>
                <a:lnTo>
                  <a:pt x="690670" y="0"/>
                </a:lnTo>
                <a:lnTo>
                  <a:pt x="690670" y="690670"/>
                </a:lnTo>
                <a:lnTo>
                  <a:pt x="0" y="69067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9" name="TextBox 19"/>
          <p:cNvSpPr txBox="1"/>
          <p:nvPr/>
        </p:nvSpPr>
        <p:spPr>
          <a:xfrm>
            <a:off x="9992187" y="4829523"/>
            <a:ext cx="6508445" cy="3118674"/>
          </a:xfrm>
          <a:prstGeom prst="rect">
            <a:avLst/>
          </a:prstGeom>
        </p:spPr>
        <p:txBody>
          <a:bodyPr wrap="square" lIns="0" tIns="0" rIns="0" bIns="0" rtlCol="0" anchor="t">
            <a:spAutoFit/>
          </a:bodyPr>
          <a:lstStyle/>
          <a:p>
            <a:pPr algn="ctr">
              <a:lnSpc>
                <a:spcPct val="150000"/>
              </a:lnSpc>
            </a:pPr>
            <a:r>
              <a:rPr lang="vi-VN" sz="7200" b="1" dirty="0">
                <a:latin typeface="Arial" panose="020B0604020202020204" pitchFamily="34" charset="0"/>
                <a:cs typeface="Arial" panose="020B0604020202020204" pitchFamily="34" charset="0"/>
              </a:rPr>
              <a:t>DẤU </a:t>
            </a:r>
          </a:p>
          <a:p>
            <a:pPr algn="ctr">
              <a:lnSpc>
                <a:spcPct val="150000"/>
              </a:lnSpc>
            </a:pPr>
            <a:r>
              <a:rPr lang="vi-VN" sz="7200" b="1" dirty="0">
                <a:latin typeface="Arial" panose="020B0604020202020204" pitchFamily="34" charset="0"/>
                <a:cs typeface="Arial" panose="020B0604020202020204" pitchFamily="34" charset="0"/>
              </a:rPr>
              <a:t>GẠCH NGANG</a:t>
            </a:r>
            <a:endParaRPr lang="en-US" sz="7200" b="1" dirty="0">
              <a:latin typeface="Arial" panose="020B0604020202020204" pitchFamily="34" charset="0"/>
              <a:cs typeface="Arial" panose="020B0604020202020204" pitchFamily="34" charset="0"/>
            </a:endParaRPr>
          </a:p>
        </p:txBody>
      </p:sp>
      <p:sp>
        <p:nvSpPr>
          <p:cNvPr id="20" name="TextBox 20"/>
          <p:cNvSpPr txBox="1"/>
          <p:nvPr/>
        </p:nvSpPr>
        <p:spPr>
          <a:xfrm>
            <a:off x="4419600" y="452718"/>
            <a:ext cx="9448800" cy="3118674"/>
          </a:xfrm>
          <a:prstGeom prst="rect">
            <a:avLst/>
          </a:prstGeom>
        </p:spPr>
        <p:txBody>
          <a:bodyPr wrap="square" lIns="0" tIns="0" rIns="0" bIns="0" rtlCol="0" anchor="t">
            <a:spAutoFit/>
          </a:bodyPr>
          <a:lstStyle/>
          <a:p>
            <a:pPr algn="ctr">
              <a:lnSpc>
                <a:spcPct val="150000"/>
              </a:lnSpc>
              <a:spcBef>
                <a:spcPct val="0"/>
              </a:spcBef>
            </a:pPr>
            <a:r>
              <a:rPr lang="vi-VN" sz="7200" b="1" dirty="0">
                <a:latin typeface="Arial" panose="020B0604020202020204" pitchFamily="34" charset="0"/>
                <a:cs typeface="Arial" panose="020B0604020202020204" pitchFamily="34" charset="0"/>
              </a:rPr>
              <a:t>BÀI 13</a:t>
            </a:r>
          </a:p>
          <a:p>
            <a:pPr algn="ctr">
              <a:lnSpc>
                <a:spcPct val="150000"/>
              </a:lnSpc>
              <a:spcBef>
                <a:spcPct val="0"/>
              </a:spcBef>
            </a:pPr>
            <a:r>
              <a:rPr lang="vi-VN" sz="7200" b="1" dirty="0">
                <a:latin typeface="Arial" panose="020B0604020202020204" pitchFamily="34" charset="0"/>
                <a:cs typeface="Arial" panose="020B0604020202020204" pitchFamily="34" charset="0"/>
              </a:rPr>
              <a:t>LUYỆN TỪ VÀ CÂU</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3" name="Freeform 3"/>
          <p:cNvSpPr/>
          <p:nvPr/>
        </p:nvSpPr>
        <p:spPr>
          <a:xfrm>
            <a:off x="1948943" y="2010636"/>
            <a:ext cx="7380173" cy="1608863"/>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cubicBezTo>
                  <a:pt x="645952" y="4202889"/>
                  <a:pt x="384604" y="4236742"/>
                  <a:pt x="254278" y="4127585"/>
                </a:cubicBezTo>
                <a:cubicBezTo>
                  <a:pt x="145767" y="4036699"/>
                  <a:pt x="81795" y="3843388"/>
                  <a:pt x="63030" y="3643189"/>
                </a:cubicBezTo>
                <a:close/>
              </a:path>
            </a:pathLst>
          </a:custGeom>
          <a:solidFill>
            <a:srgbClr val="D0E7E8"/>
          </a:solidFill>
        </p:spPr>
        <p:txBody>
          <a:bodyPr anchor="ctr"/>
          <a:lstStyle/>
          <a:p>
            <a:pPr algn="ctr"/>
            <a:r>
              <a:rPr lang="vi-VN" sz="4400" b="1" dirty="0">
                <a:latin typeface="Arial" panose="020B0604020202020204" pitchFamily="34" charset="0"/>
                <a:cs typeface="Arial" panose="020B0604020202020204" pitchFamily="34" charset="0"/>
              </a:rPr>
              <a:t>1. Nhận xét</a:t>
            </a:r>
          </a:p>
        </p:txBody>
      </p:sp>
      <p:sp>
        <p:nvSpPr>
          <p:cNvPr id="5" name="Freeform 5"/>
          <p:cNvSpPr/>
          <p:nvPr/>
        </p:nvSpPr>
        <p:spPr>
          <a:xfrm>
            <a:off x="1948943" y="6904764"/>
            <a:ext cx="7380173" cy="1608863"/>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cubicBezTo>
                  <a:pt x="645952" y="4202889"/>
                  <a:pt x="384604" y="4236742"/>
                  <a:pt x="254278" y="4127585"/>
                </a:cubicBezTo>
                <a:cubicBezTo>
                  <a:pt x="145767" y="4036699"/>
                  <a:pt x="81795" y="3843388"/>
                  <a:pt x="63030" y="3643189"/>
                </a:cubicBezTo>
                <a:close/>
              </a:path>
            </a:pathLst>
          </a:custGeom>
          <a:solidFill>
            <a:srgbClr val="F6C496"/>
          </a:solidFill>
        </p:spPr>
        <p:txBody>
          <a:bodyPr anchor="ctr"/>
          <a:lstStyle/>
          <a:p>
            <a:pPr algn="ctr"/>
            <a:r>
              <a:rPr lang="vi-VN" sz="4400" b="1" dirty="0">
                <a:latin typeface="Arial" panose="020B0604020202020204" pitchFamily="34" charset="0"/>
                <a:cs typeface="Arial" panose="020B0604020202020204" pitchFamily="34" charset="0"/>
              </a:rPr>
              <a:t>3. Luyện tập</a:t>
            </a:r>
          </a:p>
        </p:txBody>
      </p:sp>
      <p:sp>
        <p:nvSpPr>
          <p:cNvPr id="7" name="Freeform 7"/>
          <p:cNvSpPr/>
          <p:nvPr/>
        </p:nvSpPr>
        <p:spPr>
          <a:xfrm>
            <a:off x="1948943" y="4457700"/>
            <a:ext cx="7380173" cy="1608863"/>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cubicBezTo>
                  <a:pt x="645952" y="4202889"/>
                  <a:pt x="384604" y="4236742"/>
                  <a:pt x="254278" y="4127585"/>
                </a:cubicBezTo>
                <a:cubicBezTo>
                  <a:pt x="145767" y="4036699"/>
                  <a:pt x="81795" y="3843388"/>
                  <a:pt x="63030" y="3643189"/>
                </a:cubicBezTo>
                <a:close/>
              </a:path>
            </a:pathLst>
          </a:custGeom>
          <a:solidFill>
            <a:srgbClr val="FDE5A4"/>
          </a:solidFill>
        </p:spPr>
        <p:txBody>
          <a:bodyPr anchor="ctr"/>
          <a:lstStyle/>
          <a:p>
            <a:pPr algn="ctr"/>
            <a:r>
              <a:rPr lang="vi-VN" sz="4400" b="1" dirty="0">
                <a:latin typeface="Arial" panose="020B0604020202020204" pitchFamily="34" charset="0"/>
                <a:cs typeface="Arial" panose="020B0604020202020204" pitchFamily="34" charset="0"/>
              </a:rPr>
              <a:t>2. Rút ra bài học</a:t>
            </a:r>
          </a:p>
        </p:txBody>
      </p:sp>
      <p:sp>
        <p:nvSpPr>
          <p:cNvPr id="10" name="Freeform 10"/>
          <p:cNvSpPr/>
          <p:nvPr/>
        </p:nvSpPr>
        <p:spPr>
          <a:xfrm>
            <a:off x="10360777" y="5523363"/>
            <a:ext cx="5597564" cy="2870023"/>
          </a:xfrm>
          <a:custGeom>
            <a:avLst/>
            <a:gdLst/>
            <a:ahLst/>
            <a:cxnLst/>
            <a:rect l="l" t="t" r="r" b="b"/>
            <a:pathLst>
              <a:path w="6753285" h="3462593">
                <a:moveTo>
                  <a:pt x="0" y="0"/>
                </a:moveTo>
                <a:lnTo>
                  <a:pt x="6753285" y="0"/>
                </a:lnTo>
                <a:lnTo>
                  <a:pt x="6753285" y="3462593"/>
                </a:lnTo>
                <a:lnTo>
                  <a:pt x="0" y="34625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a:off x="14050853" y="-2321883"/>
            <a:ext cx="5675586" cy="4114800"/>
          </a:xfrm>
          <a:custGeom>
            <a:avLst/>
            <a:gdLst/>
            <a:ahLst/>
            <a:cxnLst/>
            <a:rect l="l" t="t" r="r" b="b"/>
            <a:pathLst>
              <a:path w="5675586" h="4114800">
                <a:moveTo>
                  <a:pt x="0" y="0"/>
                </a:moveTo>
                <a:lnTo>
                  <a:pt x="5675586" y="0"/>
                </a:lnTo>
                <a:lnTo>
                  <a:pt x="567558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2620826">
            <a:off x="14784684" y="7959104"/>
            <a:ext cx="4516155" cy="3375826"/>
          </a:xfrm>
          <a:custGeom>
            <a:avLst/>
            <a:gdLst/>
            <a:ahLst/>
            <a:cxnLst/>
            <a:rect l="l" t="t" r="r" b="b"/>
            <a:pathLst>
              <a:path w="4516155" h="3375826">
                <a:moveTo>
                  <a:pt x="0" y="0"/>
                </a:moveTo>
                <a:lnTo>
                  <a:pt x="4516154" y="0"/>
                </a:lnTo>
                <a:lnTo>
                  <a:pt x="4516154" y="3375826"/>
                </a:lnTo>
                <a:lnTo>
                  <a:pt x="0" y="33758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rot="4154238">
            <a:off x="15767710" y="7863023"/>
            <a:ext cx="2939171" cy="4209750"/>
          </a:xfrm>
          <a:custGeom>
            <a:avLst/>
            <a:gdLst/>
            <a:ahLst/>
            <a:cxnLst/>
            <a:rect l="l" t="t" r="r" b="b"/>
            <a:pathLst>
              <a:path w="2939171" h="4209750">
                <a:moveTo>
                  <a:pt x="0" y="0"/>
                </a:moveTo>
                <a:lnTo>
                  <a:pt x="2939171" y="0"/>
                </a:lnTo>
                <a:lnTo>
                  <a:pt x="2939171" y="4209750"/>
                </a:lnTo>
                <a:lnTo>
                  <a:pt x="0" y="42097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rot="2388118">
            <a:off x="14248607" y="-1760215"/>
            <a:ext cx="4782865" cy="2991464"/>
          </a:xfrm>
          <a:custGeom>
            <a:avLst/>
            <a:gdLst/>
            <a:ahLst/>
            <a:cxnLst/>
            <a:rect l="l" t="t" r="r" b="b"/>
            <a:pathLst>
              <a:path w="4782865" h="2991464">
                <a:moveTo>
                  <a:pt x="0" y="0"/>
                </a:moveTo>
                <a:lnTo>
                  <a:pt x="4782865" y="0"/>
                </a:lnTo>
                <a:lnTo>
                  <a:pt x="4782865" y="2991464"/>
                </a:lnTo>
                <a:lnTo>
                  <a:pt x="0" y="29914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TextBox 15"/>
          <p:cNvSpPr txBox="1"/>
          <p:nvPr/>
        </p:nvSpPr>
        <p:spPr>
          <a:xfrm>
            <a:off x="10901506" y="1868332"/>
            <a:ext cx="4516105" cy="2858731"/>
          </a:xfrm>
          <a:prstGeom prst="rect">
            <a:avLst/>
          </a:prstGeom>
        </p:spPr>
        <p:txBody>
          <a:bodyPr wrap="square" lIns="0" tIns="0" rIns="0" bIns="0" rtlCol="0" anchor="t">
            <a:spAutoFit/>
          </a:bodyPr>
          <a:lstStyle/>
          <a:p>
            <a:pPr algn="ctr">
              <a:lnSpc>
                <a:spcPct val="150000"/>
              </a:lnSpc>
            </a:pPr>
            <a:r>
              <a:rPr lang="vi-VN" sz="6600" b="1" dirty="0">
                <a:latin typeface="Arial" panose="020B0604020202020204" pitchFamily="34" charset="0"/>
                <a:cs typeface="Arial" panose="020B0604020202020204" pitchFamily="34" charset="0"/>
              </a:rPr>
              <a:t>NỘI DUNG BÀI HỌC</a:t>
            </a:r>
            <a:endParaRPr lang="en-US" sz="6600" b="1" dirty="0">
              <a:latin typeface="Arial" panose="020B0604020202020204" pitchFamily="34" charset="0"/>
              <a:cs typeface="Arial" panose="020B0604020202020204" pitchFamily="34" charset="0"/>
            </a:endParaRPr>
          </a:p>
        </p:txBody>
      </p:sp>
      <p:sp>
        <p:nvSpPr>
          <p:cNvPr id="22" name="Freeform 22"/>
          <p:cNvSpPr/>
          <p:nvPr/>
        </p:nvSpPr>
        <p:spPr>
          <a:xfrm rot="-1117680">
            <a:off x="10582972" y="-206845"/>
            <a:ext cx="1769670" cy="672475"/>
          </a:xfrm>
          <a:custGeom>
            <a:avLst/>
            <a:gdLst/>
            <a:ahLst/>
            <a:cxnLst/>
            <a:rect l="l" t="t" r="r" b="b"/>
            <a:pathLst>
              <a:path w="1769670" h="672475">
                <a:moveTo>
                  <a:pt x="0" y="0"/>
                </a:moveTo>
                <a:lnTo>
                  <a:pt x="1769670" y="0"/>
                </a:lnTo>
                <a:lnTo>
                  <a:pt x="1769670" y="672475"/>
                </a:lnTo>
                <a:lnTo>
                  <a:pt x="0" y="67247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sp>
        <p:nvSpPr>
          <p:cNvPr id="2" name="Freeform 2"/>
          <p:cNvSpPr/>
          <p:nvPr/>
        </p:nvSpPr>
        <p:spPr>
          <a:xfrm>
            <a:off x="11970325" y="3595500"/>
            <a:ext cx="7310385" cy="7515349"/>
          </a:xfrm>
          <a:custGeom>
            <a:avLst/>
            <a:gdLst/>
            <a:ahLst/>
            <a:cxnLst/>
            <a:rect l="l" t="t" r="r" b="b"/>
            <a:pathLst>
              <a:path w="7310385" h="7515349">
                <a:moveTo>
                  <a:pt x="0" y="0"/>
                </a:moveTo>
                <a:lnTo>
                  <a:pt x="7310385" y="0"/>
                </a:lnTo>
                <a:lnTo>
                  <a:pt x="7310385" y="7515350"/>
                </a:lnTo>
                <a:lnTo>
                  <a:pt x="0" y="75153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960711">
            <a:off x="-2012917" y="7593830"/>
            <a:ext cx="6672196" cy="5546263"/>
          </a:xfrm>
          <a:custGeom>
            <a:avLst/>
            <a:gdLst/>
            <a:ahLst/>
            <a:cxnLst/>
            <a:rect l="l" t="t" r="r" b="b"/>
            <a:pathLst>
              <a:path w="6672196" h="5546263">
                <a:moveTo>
                  <a:pt x="0" y="0"/>
                </a:moveTo>
                <a:lnTo>
                  <a:pt x="6672195" y="0"/>
                </a:lnTo>
                <a:lnTo>
                  <a:pt x="6672195" y="5546263"/>
                </a:lnTo>
                <a:lnTo>
                  <a:pt x="0" y="5546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335111">
            <a:off x="-846165" y="7844368"/>
            <a:ext cx="4953372" cy="4885263"/>
          </a:xfrm>
          <a:custGeom>
            <a:avLst/>
            <a:gdLst/>
            <a:ahLst/>
            <a:cxnLst/>
            <a:rect l="l" t="t" r="r" b="b"/>
            <a:pathLst>
              <a:path w="4953372" h="4885263">
                <a:moveTo>
                  <a:pt x="0" y="0"/>
                </a:moveTo>
                <a:lnTo>
                  <a:pt x="4953372" y="0"/>
                </a:lnTo>
                <a:lnTo>
                  <a:pt x="4953372" y="4885264"/>
                </a:lnTo>
                <a:lnTo>
                  <a:pt x="0" y="48852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rot="4729218">
            <a:off x="14047498" y="-2627277"/>
            <a:ext cx="5311565" cy="5052626"/>
          </a:xfrm>
          <a:custGeom>
            <a:avLst/>
            <a:gdLst/>
            <a:ahLst/>
            <a:cxnLst/>
            <a:rect l="l" t="t" r="r" b="b"/>
            <a:pathLst>
              <a:path w="5311565" h="5052626">
                <a:moveTo>
                  <a:pt x="0" y="0"/>
                </a:moveTo>
                <a:lnTo>
                  <a:pt x="5311565" y="0"/>
                </a:lnTo>
                <a:lnTo>
                  <a:pt x="5311565" y="5052627"/>
                </a:lnTo>
                <a:lnTo>
                  <a:pt x="0" y="50526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Freeform 18"/>
          <p:cNvSpPr/>
          <p:nvPr/>
        </p:nvSpPr>
        <p:spPr>
          <a:xfrm rot="-10238573">
            <a:off x="14215406" y="-1897308"/>
            <a:ext cx="6578895" cy="4114800"/>
          </a:xfrm>
          <a:custGeom>
            <a:avLst/>
            <a:gdLst/>
            <a:ahLst/>
            <a:cxnLst/>
            <a:rect l="l" t="t" r="r" b="b"/>
            <a:pathLst>
              <a:path w="6578895" h="4114800">
                <a:moveTo>
                  <a:pt x="0" y="0"/>
                </a:moveTo>
                <a:lnTo>
                  <a:pt x="6578895" y="0"/>
                </a:lnTo>
                <a:lnTo>
                  <a:pt x="6578895"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3">
            <a:extLst>
              <a:ext uri="{FF2B5EF4-FFF2-40B4-BE49-F238E27FC236}">
                <a16:creationId xmlns:a16="http://schemas.microsoft.com/office/drawing/2014/main" id="{18294E7B-A029-A050-1AC0-FA9979C9F88F}"/>
              </a:ext>
            </a:extLst>
          </p:cNvPr>
          <p:cNvSpPr/>
          <p:nvPr/>
        </p:nvSpPr>
        <p:spPr>
          <a:xfrm>
            <a:off x="2590800" y="2722632"/>
            <a:ext cx="9091300" cy="3508905"/>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cubicBezTo>
                  <a:pt x="645952" y="4202889"/>
                  <a:pt x="384604" y="4236742"/>
                  <a:pt x="254278" y="4127585"/>
                </a:cubicBezTo>
                <a:cubicBezTo>
                  <a:pt x="145767" y="4036699"/>
                  <a:pt x="81795" y="3843388"/>
                  <a:pt x="63030" y="3643189"/>
                </a:cubicBezTo>
                <a:close/>
              </a:path>
            </a:pathLst>
          </a:custGeom>
          <a:solidFill>
            <a:srgbClr val="D0E7E8"/>
          </a:solidFill>
        </p:spPr>
        <p:txBody>
          <a:bodyPr anchor="ctr"/>
          <a:lstStyle/>
          <a:p>
            <a:pPr algn="ctr"/>
            <a:r>
              <a:rPr lang="vi-VN" sz="8000" b="1" dirty="0">
                <a:latin typeface="Arial" panose="020B0604020202020204" pitchFamily="34" charset="0"/>
                <a:cs typeface="Arial" panose="020B0604020202020204" pitchFamily="34" charset="0"/>
              </a:rPr>
              <a:t>1. Nhận xét</a:t>
            </a:r>
          </a:p>
        </p:txBody>
      </p:sp>
    </p:spTree>
    <p:extLst>
      <p:ext uri="{BB962C8B-B14F-4D97-AF65-F5344CB8AC3E}">
        <p14:creationId xmlns:p14="http://schemas.microsoft.com/office/powerpoint/2010/main" val="350556747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sp>
        <p:nvSpPr>
          <p:cNvPr id="19" name="Freeform 19"/>
          <p:cNvSpPr/>
          <p:nvPr/>
        </p:nvSpPr>
        <p:spPr>
          <a:xfrm rot="1250845">
            <a:off x="15589927" y="7401177"/>
            <a:ext cx="3687890" cy="4114800"/>
          </a:xfrm>
          <a:custGeom>
            <a:avLst/>
            <a:gdLst/>
            <a:ahLst/>
            <a:cxnLst/>
            <a:rect l="l" t="t" r="r" b="b"/>
            <a:pathLst>
              <a:path w="3687890" h="4114800">
                <a:moveTo>
                  <a:pt x="0" y="0"/>
                </a:moveTo>
                <a:lnTo>
                  <a:pt x="3687889" y="0"/>
                </a:lnTo>
                <a:lnTo>
                  <a:pt x="3687889"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20"/>
          <p:cNvSpPr/>
          <p:nvPr/>
        </p:nvSpPr>
        <p:spPr>
          <a:xfrm rot="-672878">
            <a:off x="-1630060" y="-3350898"/>
            <a:ext cx="4202769" cy="4689282"/>
          </a:xfrm>
          <a:custGeom>
            <a:avLst/>
            <a:gdLst/>
            <a:ahLst/>
            <a:cxnLst/>
            <a:rect l="l" t="t" r="r" b="b"/>
            <a:pathLst>
              <a:path w="4202769" h="4689282">
                <a:moveTo>
                  <a:pt x="0" y="0"/>
                </a:moveTo>
                <a:lnTo>
                  <a:pt x="4202769" y="0"/>
                </a:lnTo>
                <a:lnTo>
                  <a:pt x="4202769" y="4689282"/>
                </a:lnTo>
                <a:lnTo>
                  <a:pt x="0" y="46892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Freeform 21"/>
          <p:cNvSpPr/>
          <p:nvPr/>
        </p:nvSpPr>
        <p:spPr>
          <a:xfrm rot="-2756473">
            <a:off x="15268618" y="9190637"/>
            <a:ext cx="4564560" cy="2605949"/>
          </a:xfrm>
          <a:custGeom>
            <a:avLst/>
            <a:gdLst/>
            <a:ahLst/>
            <a:cxnLst/>
            <a:rect l="l" t="t" r="r" b="b"/>
            <a:pathLst>
              <a:path w="4564560" h="2605949">
                <a:moveTo>
                  <a:pt x="0" y="0"/>
                </a:moveTo>
                <a:lnTo>
                  <a:pt x="4564560" y="0"/>
                </a:lnTo>
                <a:lnTo>
                  <a:pt x="4564560" y="2605949"/>
                </a:lnTo>
                <a:lnTo>
                  <a:pt x="0" y="26059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Freeform 22"/>
          <p:cNvSpPr/>
          <p:nvPr/>
        </p:nvSpPr>
        <p:spPr>
          <a:xfrm rot="1439228">
            <a:off x="-2702506" y="-1444451"/>
            <a:ext cx="4316815" cy="2699971"/>
          </a:xfrm>
          <a:custGeom>
            <a:avLst/>
            <a:gdLst/>
            <a:ahLst/>
            <a:cxnLst/>
            <a:rect l="l" t="t" r="r" b="b"/>
            <a:pathLst>
              <a:path w="4316815" h="2699971">
                <a:moveTo>
                  <a:pt x="0" y="0"/>
                </a:moveTo>
                <a:lnTo>
                  <a:pt x="4316815" y="0"/>
                </a:lnTo>
                <a:lnTo>
                  <a:pt x="4316815" y="2699971"/>
                </a:lnTo>
                <a:lnTo>
                  <a:pt x="0" y="26999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6" name="TextBox 25">
            <a:extLst>
              <a:ext uri="{FF2B5EF4-FFF2-40B4-BE49-F238E27FC236}">
                <a16:creationId xmlns:a16="http://schemas.microsoft.com/office/drawing/2014/main" id="{4AE61A2D-3871-E057-245E-C005D02944D4}"/>
              </a:ext>
            </a:extLst>
          </p:cNvPr>
          <p:cNvSpPr txBox="1"/>
          <p:nvPr/>
        </p:nvSpPr>
        <p:spPr>
          <a:xfrm>
            <a:off x="3200399" y="342900"/>
            <a:ext cx="14498375" cy="1824923"/>
          </a:xfrm>
          <a:prstGeom prst="rect">
            <a:avLst/>
          </a:prstGeom>
          <a:noFill/>
        </p:spPr>
        <p:txBody>
          <a:bodyPr wrap="square">
            <a:spAutoFit/>
          </a:bodyPr>
          <a:lstStyle/>
          <a:p>
            <a:pPr algn="just">
              <a:lnSpc>
                <a:spcPct val="150000"/>
              </a:lnSpc>
            </a:pPr>
            <a:r>
              <a:rPr lang="vi-VN"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Dấu gạch ngang trong mỗi câu dưới đây được dùng để làm gì? Tìm ý đúng?</a:t>
            </a:r>
            <a:endParaRPr lang="vi-VN" sz="4000" b="1" dirty="0">
              <a:effectLst/>
              <a:latin typeface="Arial" panose="020B0604020202020204" pitchFamily="34" charset="0"/>
              <a:cs typeface="Arial" panose="020B0604020202020204" pitchFamily="34" charset="0"/>
            </a:endParaRPr>
          </a:p>
        </p:txBody>
      </p:sp>
      <p:graphicFrame>
        <p:nvGraphicFramePr>
          <p:cNvPr id="27" name="Table 26">
            <a:extLst>
              <a:ext uri="{FF2B5EF4-FFF2-40B4-BE49-F238E27FC236}">
                <a16:creationId xmlns:a16="http://schemas.microsoft.com/office/drawing/2014/main" id="{2603EB9C-FC5E-9E29-6079-E4A40877589E}"/>
              </a:ext>
            </a:extLst>
          </p:cNvPr>
          <p:cNvGraphicFramePr>
            <a:graphicFrameLocks noGrp="1"/>
          </p:cNvGraphicFramePr>
          <p:nvPr>
            <p:extLst>
              <p:ext uri="{D42A27DB-BD31-4B8C-83A1-F6EECF244321}">
                <p14:modId xmlns:p14="http://schemas.microsoft.com/office/powerpoint/2010/main" val="2870783559"/>
              </p:ext>
            </p:extLst>
          </p:nvPr>
        </p:nvGraphicFramePr>
        <p:xfrm>
          <a:off x="782374" y="2232876"/>
          <a:ext cx="16916400" cy="7706428"/>
        </p:xfrm>
        <a:graphic>
          <a:graphicData uri="http://schemas.openxmlformats.org/drawingml/2006/table">
            <a:tbl>
              <a:tblPr>
                <a:tableStyleId>{21E4AEA4-8DFA-4A89-87EB-49C32662AFE0}</a:tableStyleId>
              </a:tblPr>
              <a:tblGrid>
                <a:gridCol w="11562026">
                  <a:extLst>
                    <a:ext uri="{9D8B030D-6E8A-4147-A177-3AD203B41FA5}">
                      <a16:colId xmlns:a16="http://schemas.microsoft.com/office/drawing/2014/main" val="402484815"/>
                    </a:ext>
                  </a:extLst>
                </a:gridCol>
                <a:gridCol w="5354374">
                  <a:extLst>
                    <a:ext uri="{9D8B030D-6E8A-4147-A177-3AD203B41FA5}">
                      <a16:colId xmlns:a16="http://schemas.microsoft.com/office/drawing/2014/main" val="2811545634"/>
                    </a:ext>
                  </a:extLst>
                </a:gridCol>
              </a:tblGrid>
              <a:tr h="738833">
                <a:tc>
                  <a:txBody>
                    <a:bodyPr/>
                    <a:lstStyle/>
                    <a:p>
                      <a:pPr marL="514350" indent="-514350" algn="just">
                        <a:lnSpc>
                          <a:spcPct val="150000"/>
                        </a:lnSpc>
                        <a:buAutoNum type="alphaLcParenR"/>
                      </a:pPr>
                      <a:r>
                        <a:rPr lang="vi-VN" sz="2800" dirty="0">
                          <a:effectLst/>
                          <a:latin typeface="Arial" panose="020B0604020202020204" pitchFamily="34" charset="0"/>
                          <a:cs typeface="Arial" panose="020B0604020202020204" pitchFamily="34" charset="0"/>
                        </a:rPr>
                        <a:t>Việt – Lào hai nước chúng ta </a:t>
                      </a:r>
                    </a:p>
                    <a:p>
                      <a:pPr marL="0" indent="0" algn="just">
                        <a:lnSpc>
                          <a:spcPct val="150000"/>
                        </a:lnSpc>
                        <a:buNone/>
                      </a:pPr>
                      <a:r>
                        <a:rPr lang="vi-VN" sz="2800" dirty="0">
                          <a:effectLst/>
                          <a:latin typeface="Arial" panose="020B0604020202020204" pitchFamily="34" charset="0"/>
                          <a:cs typeface="Arial" panose="020B0604020202020204" pitchFamily="34" charset="0"/>
                        </a:rPr>
                        <a:t>Tình sâu hơn nước Hồng Hà, Cửu Long.</a:t>
                      </a:r>
                    </a:p>
                    <a:p>
                      <a:pPr algn="r">
                        <a:lnSpc>
                          <a:spcPct val="150000"/>
                        </a:lnSpc>
                      </a:pPr>
                      <a:r>
                        <a:rPr lang="vi-VN" sz="2800" dirty="0">
                          <a:effectLst/>
                          <a:latin typeface="Arial" panose="020B0604020202020204" pitchFamily="34" charset="0"/>
                          <a:cs typeface="Arial" panose="020B0604020202020204" pitchFamily="34" charset="0"/>
                        </a:rPr>
                        <a:t>HỒ CHÍ MINH</a:t>
                      </a:r>
                    </a:p>
                  </a:txBody>
                  <a:tcPr marL="360000" marR="360000" marT="13424" marB="72000" anchor="ctr"/>
                </a:tc>
                <a:tc>
                  <a:txBody>
                    <a:bodyPr/>
                    <a:lstStyle/>
                    <a:p>
                      <a:pPr algn="just">
                        <a:lnSpc>
                          <a:spcPct val="150000"/>
                        </a:lnSpc>
                      </a:pPr>
                      <a:r>
                        <a:rPr lang="vi-VN" sz="2800" dirty="0">
                          <a:effectLst/>
                          <a:latin typeface="Arial" panose="020B0604020202020204" pitchFamily="34" charset="0"/>
                          <a:cs typeface="Arial" panose="020B0604020202020204" pitchFamily="34" charset="0"/>
                        </a:rPr>
                        <a:t>1) Để nối tên thời điểm bắt đầu và thời điểm kết thúc của một vụ trồng trọt.</a:t>
                      </a:r>
                    </a:p>
                  </a:txBody>
                  <a:tcPr marL="360000" marR="360000" marT="13424" marB="72000" anchor="ctr"/>
                </a:tc>
                <a:extLst>
                  <a:ext uri="{0D108BD9-81ED-4DB2-BD59-A6C34878D82A}">
                    <a16:rowId xmlns:a16="http://schemas.microsoft.com/office/drawing/2014/main" val="3535636013"/>
                  </a:ext>
                </a:extLst>
              </a:tr>
              <a:tr h="1584557">
                <a:tc>
                  <a:txBody>
                    <a:bodyPr/>
                    <a:lstStyle/>
                    <a:p>
                      <a:pPr algn="just">
                        <a:lnSpc>
                          <a:spcPct val="150000"/>
                        </a:lnSpc>
                      </a:pPr>
                      <a:r>
                        <a:rPr lang="vi-VN" sz="2800" dirty="0">
                          <a:effectLst/>
                          <a:latin typeface="Arial" panose="020B0604020202020204" pitchFamily="34" charset="0"/>
                          <a:cs typeface="Arial" panose="020B0604020202020204" pitchFamily="34" charset="0"/>
                        </a:rPr>
                        <a:t>b) Sau khi hòa bình được lập lại, hệ thống đường sắt miền Bắc đã được khôi phục và xây dựng mới với những tuyến đường chính là Hà Nội – Lào Cai, Hà Nội – Hải Phòng, Hà Nội – Lạng Sơn.</a:t>
                      </a:r>
                    </a:p>
                  </a:txBody>
                  <a:tcPr marL="360000" marR="360000" marT="13424" marB="72000" anchor="ctr"/>
                </a:tc>
                <a:tc>
                  <a:txBody>
                    <a:bodyPr/>
                    <a:lstStyle/>
                    <a:p>
                      <a:pPr algn="just">
                        <a:lnSpc>
                          <a:spcPct val="150000"/>
                        </a:lnSpc>
                      </a:pPr>
                      <a:r>
                        <a:rPr lang="vi-VN" sz="2800" dirty="0">
                          <a:effectLst/>
                          <a:latin typeface="Arial" panose="020B0604020202020204" pitchFamily="34" charset="0"/>
                          <a:cs typeface="Arial" panose="020B0604020202020204" pitchFamily="34" charset="0"/>
                        </a:rPr>
                        <a:t>2) Để nối tên hai nước có quan hệ với nhau.</a:t>
                      </a:r>
                    </a:p>
                  </a:txBody>
                  <a:tcPr marL="360000" marR="360000" marT="13424" marB="72000" anchor="ctr"/>
                </a:tc>
                <a:extLst>
                  <a:ext uri="{0D108BD9-81ED-4DB2-BD59-A6C34878D82A}">
                    <a16:rowId xmlns:a16="http://schemas.microsoft.com/office/drawing/2014/main" val="4237500345"/>
                  </a:ext>
                </a:extLst>
              </a:tr>
              <a:tr h="738833">
                <a:tc>
                  <a:txBody>
                    <a:bodyPr/>
                    <a:lstStyle/>
                    <a:p>
                      <a:pPr algn="just">
                        <a:lnSpc>
                          <a:spcPct val="150000"/>
                        </a:lnSpc>
                      </a:pPr>
                      <a:r>
                        <a:rPr lang="vi-VN" sz="2800" dirty="0">
                          <a:effectLst/>
                          <a:latin typeface="Arial" panose="020B0604020202020204" pitchFamily="34" charset="0"/>
                          <a:cs typeface="Arial" panose="020B0604020202020204" pitchFamily="34" charset="0"/>
                        </a:rPr>
                        <a:t>c) Vụ Đông – Xuân năm nay diễn ra trong điều kiện thời tiết tương đối thuận lợi.</a:t>
                      </a:r>
                    </a:p>
                  </a:txBody>
                  <a:tcPr marL="360000" marR="360000" marT="13424" marB="72000" anchor="ctr"/>
                </a:tc>
                <a:tc>
                  <a:txBody>
                    <a:bodyPr/>
                    <a:lstStyle/>
                    <a:p>
                      <a:pPr algn="just">
                        <a:lnSpc>
                          <a:spcPct val="150000"/>
                        </a:lnSpc>
                      </a:pPr>
                      <a:r>
                        <a:rPr lang="vi-VN" sz="2800" dirty="0">
                          <a:effectLst/>
                          <a:latin typeface="Arial" panose="020B0604020202020204" pitchFamily="34" charset="0"/>
                          <a:cs typeface="Arial" panose="020B0604020202020204" pitchFamily="34" charset="0"/>
                        </a:rPr>
                        <a:t>3) Để nối tên điểm đầu và điểm cuối của một tuyến đường.</a:t>
                      </a:r>
                    </a:p>
                  </a:txBody>
                  <a:tcPr marL="360000" marR="360000" marT="13424" marB="72000" anchor="ctr"/>
                </a:tc>
                <a:extLst>
                  <a:ext uri="{0D108BD9-81ED-4DB2-BD59-A6C34878D82A}">
                    <a16:rowId xmlns:a16="http://schemas.microsoft.com/office/drawing/2014/main" val="3241617852"/>
                  </a:ext>
                </a:extLst>
              </a:tr>
              <a:tr h="1463739">
                <a:tc>
                  <a:txBody>
                    <a:bodyPr/>
                    <a:lstStyle/>
                    <a:p>
                      <a:pPr algn="just">
                        <a:lnSpc>
                          <a:spcPct val="150000"/>
                        </a:lnSpc>
                      </a:pPr>
                      <a:r>
                        <a:rPr lang="vi-VN" sz="2800" dirty="0">
                          <a:effectLst/>
                          <a:latin typeface="Arial" panose="020B0604020202020204" pitchFamily="34" charset="0"/>
                          <a:cs typeface="Arial" panose="020B0604020202020204" pitchFamily="34" charset="0"/>
                        </a:rPr>
                        <a:t>d) Tuyến xe buýt số 72 (từ bến xe Yên Nghĩa đi Xuân Mai) di chuyển theo lộ trình sau: Bến xe Yên Nghĩa - Quốc lộ 6 – Cầu Mai Lĩnh - Biên Giang – Chúc Sơn – Phú Nghĩa – Xuân Mai.</a:t>
                      </a:r>
                    </a:p>
                  </a:txBody>
                  <a:tcPr marL="360000" marR="360000" marT="13424" marB="72000" anchor="ctr"/>
                </a:tc>
                <a:tc>
                  <a:txBody>
                    <a:bodyPr/>
                    <a:lstStyle/>
                    <a:p>
                      <a:pPr algn="just">
                        <a:lnSpc>
                          <a:spcPct val="150000"/>
                        </a:lnSpc>
                      </a:pPr>
                      <a:r>
                        <a:rPr lang="vi-VN" sz="2800" dirty="0">
                          <a:effectLst/>
                          <a:latin typeface="Arial" panose="020B0604020202020204" pitchFamily="34" charset="0"/>
                          <a:cs typeface="Arial" panose="020B0604020202020204" pitchFamily="34" charset="0"/>
                        </a:rPr>
                        <a:t>4) Để nối lên các điểm dùng trên một tuyển đường.</a:t>
                      </a:r>
                    </a:p>
                  </a:txBody>
                  <a:tcPr marL="360000" marR="360000" marT="13424" marB="72000" anchor="ctr"/>
                </a:tc>
                <a:extLst>
                  <a:ext uri="{0D108BD9-81ED-4DB2-BD59-A6C34878D82A}">
                    <a16:rowId xmlns:a16="http://schemas.microsoft.com/office/drawing/2014/main" val="1342468582"/>
                  </a:ext>
                </a:extLst>
              </a:tr>
            </a:tbl>
          </a:graphicData>
        </a:graphic>
      </p:graphicFrame>
      <p:cxnSp>
        <p:nvCxnSpPr>
          <p:cNvPr id="29" name="Straight Arrow Connector 28">
            <a:extLst>
              <a:ext uri="{FF2B5EF4-FFF2-40B4-BE49-F238E27FC236}">
                <a16:creationId xmlns:a16="http://schemas.microsoft.com/office/drawing/2014/main" id="{E88502B8-B34D-8015-0089-389758B03B64}"/>
              </a:ext>
            </a:extLst>
          </p:cNvPr>
          <p:cNvCxnSpPr/>
          <p:nvPr/>
        </p:nvCxnSpPr>
        <p:spPr>
          <a:xfrm>
            <a:off x="11811000" y="3086100"/>
            <a:ext cx="914400" cy="152400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a:extLst>
              <a:ext uri="{FF2B5EF4-FFF2-40B4-BE49-F238E27FC236}">
                <a16:creationId xmlns:a16="http://schemas.microsoft.com/office/drawing/2014/main" id="{46CAD27B-FED4-8717-6A42-220025EB5D16}"/>
              </a:ext>
            </a:extLst>
          </p:cNvPr>
          <p:cNvCxnSpPr>
            <a:cxnSpLocks/>
          </p:cNvCxnSpPr>
          <p:nvPr/>
        </p:nvCxnSpPr>
        <p:spPr>
          <a:xfrm flipV="1">
            <a:off x="11953875" y="3543300"/>
            <a:ext cx="542925" cy="289560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a:extLst>
              <a:ext uri="{FF2B5EF4-FFF2-40B4-BE49-F238E27FC236}">
                <a16:creationId xmlns:a16="http://schemas.microsoft.com/office/drawing/2014/main" id="{F3792C14-82C0-D970-B4E5-5D19A04CF3AD}"/>
              </a:ext>
            </a:extLst>
          </p:cNvPr>
          <p:cNvCxnSpPr>
            <a:cxnSpLocks/>
          </p:cNvCxnSpPr>
          <p:nvPr/>
        </p:nvCxnSpPr>
        <p:spPr>
          <a:xfrm>
            <a:off x="11811000" y="8877300"/>
            <a:ext cx="923925"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a:extLst>
              <a:ext uri="{FF2B5EF4-FFF2-40B4-BE49-F238E27FC236}">
                <a16:creationId xmlns:a16="http://schemas.microsoft.com/office/drawing/2014/main" id="{0B51432F-D0FF-DF38-973A-94A4E2947DFB}"/>
              </a:ext>
            </a:extLst>
          </p:cNvPr>
          <p:cNvCxnSpPr>
            <a:cxnSpLocks/>
          </p:cNvCxnSpPr>
          <p:nvPr/>
        </p:nvCxnSpPr>
        <p:spPr>
          <a:xfrm>
            <a:off x="11953875" y="5463324"/>
            <a:ext cx="614363" cy="1127976"/>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19692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500"/>
                                        <p:tgtEl>
                                          <p:spTgt spid="29"/>
                                        </p:tgtEl>
                                      </p:cBhvr>
                                    </p:animEffect>
                                  </p:childTnLst>
                                </p:cTn>
                              </p:par>
                              <p:par>
                                <p:cTn id="19" presetID="22" presetClass="entr" presetSubtype="8"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8"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par>
                                <p:cTn id="25" presetID="22" presetClass="entr" presetSubtype="8"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sp>
        <p:nvSpPr>
          <p:cNvPr id="2" name="Freeform 2"/>
          <p:cNvSpPr/>
          <p:nvPr/>
        </p:nvSpPr>
        <p:spPr>
          <a:xfrm>
            <a:off x="11970325" y="3595500"/>
            <a:ext cx="7310385" cy="7515349"/>
          </a:xfrm>
          <a:custGeom>
            <a:avLst/>
            <a:gdLst/>
            <a:ahLst/>
            <a:cxnLst/>
            <a:rect l="l" t="t" r="r" b="b"/>
            <a:pathLst>
              <a:path w="7310385" h="7515349">
                <a:moveTo>
                  <a:pt x="0" y="0"/>
                </a:moveTo>
                <a:lnTo>
                  <a:pt x="7310385" y="0"/>
                </a:lnTo>
                <a:lnTo>
                  <a:pt x="7310385" y="7515350"/>
                </a:lnTo>
                <a:lnTo>
                  <a:pt x="0" y="75153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1960711">
            <a:off x="-2012917" y="7593830"/>
            <a:ext cx="6672196" cy="5546263"/>
          </a:xfrm>
          <a:custGeom>
            <a:avLst/>
            <a:gdLst/>
            <a:ahLst/>
            <a:cxnLst/>
            <a:rect l="l" t="t" r="r" b="b"/>
            <a:pathLst>
              <a:path w="6672196" h="5546263">
                <a:moveTo>
                  <a:pt x="0" y="0"/>
                </a:moveTo>
                <a:lnTo>
                  <a:pt x="6672195" y="0"/>
                </a:lnTo>
                <a:lnTo>
                  <a:pt x="6672195" y="5546263"/>
                </a:lnTo>
                <a:lnTo>
                  <a:pt x="0" y="5546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5335111">
            <a:off x="-846165" y="7844368"/>
            <a:ext cx="4953372" cy="4885263"/>
          </a:xfrm>
          <a:custGeom>
            <a:avLst/>
            <a:gdLst/>
            <a:ahLst/>
            <a:cxnLst/>
            <a:rect l="l" t="t" r="r" b="b"/>
            <a:pathLst>
              <a:path w="4953372" h="4885263">
                <a:moveTo>
                  <a:pt x="0" y="0"/>
                </a:moveTo>
                <a:lnTo>
                  <a:pt x="4953372" y="0"/>
                </a:lnTo>
                <a:lnTo>
                  <a:pt x="4953372" y="4885264"/>
                </a:lnTo>
                <a:lnTo>
                  <a:pt x="0" y="488526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7" name="Freeform 17"/>
          <p:cNvSpPr/>
          <p:nvPr/>
        </p:nvSpPr>
        <p:spPr>
          <a:xfrm rot="4729218">
            <a:off x="14047498" y="-2627277"/>
            <a:ext cx="5311565" cy="5052626"/>
          </a:xfrm>
          <a:custGeom>
            <a:avLst/>
            <a:gdLst/>
            <a:ahLst/>
            <a:cxnLst/>
            <a:rect l="l" t="t" r="r" b="b"/>
            <a:pathLst>
              <a:path w="5311565" h="5052626">
                <a:moveTo>
                  <a:pt x="0" y="0"/>
                </a:moveTo>
                <a:lnTo>
                  <a:pt x="5311565" y="0"/>
                </a:lnTo>
                <a:lnTo>
                  <a:pt x="5311565" y="5052627"/>
                </a:lnTo>
                <a:lnTo>
                  <a:pt x="0" y="50526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8" name="Freeform 18"/>
          <p:cNvSpPr/>
          <p:nvPr/>
        </p:nvSpPr>
        <p:spPr>
          <a:xfrm rot="-10238573">
            <a:off x="14215406" y="-1897308"/>
            <a:ext cx="6578895" cy="4114800"/>
          </a:xfrm>
          <a:custGeom>
            <a:avLst/>
            <a:gdLst/>
            <a:ahLst/>
            <a:cxnLst/>
            <a:rect l="l" t="t" r="r" b="b"/>
            <a:pathLst>
              <a:path w="6578895" h="4114800">
                <a:moveTo>
                  <a:pt x="0" y="0"/>
                </a:moveTo>
                <a:lnTo>
                  <a:pt x="6578895" y="0"/>
                </a:lnTo>
                <a:lnTo>
                  <a:pt x="6578895"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 name="Freeform 7">
            <a:extLst>
              <a:ext uri="{FF2B5EF4-FFF2-40B4-BE49-F238E27FC236}">
                <a16:creationId xmlns:a16="http://schemas.microsoft.com/office/drawing/2014/main" id="{DF6EF1DE-2E61-6070-1DCC-2DDC737D4A9D}"/>
              </a:ext>
            </a:extLst>
          </p:cNvPr>
          <p:cNvSpPr/>
          <p:nvPr/>
        </p:nvSpPr>
        <p:spPr>
          <a:xfrm>
            <a:off x="1630521" y="2758097"/>
            <a:ext cx="9785857" cy="3341623"/>
          </a:xfrm>
          <a:custGeom>
            <a:avLst/>
            <a:gdLst/>
            <a:ahLst/>
            <a:cxnLst/>
            <a:rect l="l" t="t" r="r" b="b"/>
            <a:pathLst>
              <a:path w="4890530" h="4236742">
                <a:moveTo>
                  <a:pt x="63030" y="3643189"/>
                </a:moveTo>
                <a:cubicBezTo>
                  <a:pt x="63030" y="3643189"/>
                  <a:pt x="0" y="3396625"/>
                  <a:pt x="10218" y="1214762"/>
                </a:cubicBezTo>
                <a:cubicBezTo>
                  <a:pt x="18651" y="990971"/>
                  <a:pt x="65033" y="645332"/>
                  <a:pt x="65033" y="645332"/>
                </a:cubicBezTo>
                <a:cubicBezTo>
                  <a:pt x="82233" y="502466"/>
                  <a:pt x="56685" y="337866"/>
                  <a:pt x="181385" y="223925"/>
                </a:cubicBezTo>
                <a:cubicBezTo>
                  <a:pt x="346794" y="72788"/>
                  <a:pt x="621643" y="0"/>
                  <a:pt x="3997456" y="6965"/>
                </a:cubicBezTo>
                <a:cubicBezTo>
                  <a:pt x="4214205" y="16819"/>
                  <a:pt x="4418520" y="36481"/>
                  <a:pt x="4552708" y="101690"/>
                </a:cubicBezTo>
                <a:cubicBezTo>
                  <a:pt x="4808754" y="226120"/>
                  <a:pt x="4890530" y="459160"/>
                  <a:pt x="4885042" y="704684"/>
                </a:cubicBezTo>
                <a:cubicBezTo>
                  <a:pt x="4885042" y="704684"/>
                  <a:pt x="4841754" y="1013073"/>
                  <a:pt x="4849187" y="1248607"/>
                </a:cubicBezTo>
                <a:cubicBezTo>
                  <a:pt x="4856311" y="3384990"/>
                  <a:pt x="4863467" y="3580593"/>
                  <a:pt x="4863467" y="3580593"/>
                </a:cubicBezTo>
                <a:cubicBezTo>
                  <a:pt x="4846786" y="3796325"/>
                  <a:pt x="4732141" y="4006937"/>
                  <a:pt x="4535273" y="4118561"/>
                </a:cubicBezTo>
                <a:cubicBezTo>
                  <a:pt x="4384921" y="4203810"/>
                  <a:pt x="4186890" y="4218908"/>
                  <a:pt x="3322389" y="4208166"/>
                </a:cubicBezTo>
                <a:cubicBezTo>
                  <a:pt x="645952" y="4202889"/>
                  <a:pt x="384604" y="4236742"/>
                  <a:pt x="254278" y="4127585"/>
                </a:cubicBezTo>
                <a:cubicBezTo>
                  <a:pt x="145767" y="4036699"/>
                  <a:pt x="81795" y="3843388"/>
                  <a:pt x="63030" y="3643189"/>
                </a:cubicBezTo>
                <a:close/>
              </a:path>
            </a:pathLst>
          </a:custGeom>
          <a:solidFill>
            <a:srgbClr val="FDE5A4"/>
          </a:solidFill>
        </p:spPr>
        <p:txBody>
          <a:bodyPr anchor="ctr"/>
          <a:lstStyle/>
          <a:p>
            <a:pPr algn="ctr"/>
            <a:r>
              <a:rPr lang="vi-VN" sz="8000" b="1" dirty="0">
                <a:latin typeface="Arial" panose="020B0604020202020204" pitchFamily="34" charset="0"/>
                <a:cs typeface="Arial" panose="020B0604020202020204" pitchFamily="34" charset="0"/>
              </a:rPr>
              <a:t>2. Rút ra bài học</a:t>
            </a:r>
          </a:p>
        </p:txBody>
      </p:sp>
    </p:spTree>
    <p:extLst>
      <p:ext uri="{BB962C8B-B14F-4D97-AF65-F5344CB8AC3E}">
        <p14:creationId xmlns:p14="http://schemas.microsoft.com/office/powerpoint/2010/main" val="858505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sp>
        <p:nvSpPr>
          <p:cNvPr id="2" name="Freeform 2"/>
          <p:cNvSpPr/>
          <p:nvPr/>
        </p:nvSpPr>
        <p:spPr>
          <a:xfrm rot="4679210">
            <a:off x="-2405101" y="6366945"/>
            <a:ext cx="5307765" cy="4699784"/>
          </a:xfrm>
          <a:custGeom>
            <a:avLst/>
            <a:gdLst/>
            <a:ahLst/>
            <a:cxnLst/>
            <a:rect l="l" t="t" r="r" b="b"/>
            <a:pathLst>
              <a:path w="5307765" h="4699784">
                <a:moveTo>
                  <a:pt x="0" y="0"/>
                </a:moveTo>
                <a:lnTo>
                  <a:pt x="5307765" y="0"/>
                </a:lnTo>
                <a:lnTo>
                  <a:pt x="5307765" y="4699784"/>
                </a:lnTo>
                <a:lnTo>
                  <a:pt x="0" y="46997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2" name="Group 21">
            <a:extLst>
              <a:ext uri="{FF2B5EF4-FFF2-40B4-BE49-F238E27FC236}">
                <a16:creationId xmlns:a16="http://schemas.microsoft.com/office/drawing/2014/main" id="{65C3A156-7EAF-DCDC-EB30-BA38D004B223}"/>
              </a:ext>
            </a:extLst>
          </p:cNvPr>
          <p:cNvGrpSpPr/>
          <p:nvPr/>
        </p:nvGrpSpPr>
        <p:grpSpPr>
          <a:xfrm>
            <a:off x="1565947" y="761395"/>
            <a:ext cx="9753600" cy="2438399"/>
            <a:chOff x="1684388" y="1685700"/>
            <a:chExt cx="11992382" cy="6550809"/>
          </a:xfrm>
        </p:grpSpPr>
        <p:grpSp>
          <p:nvGrpSpPr>
            <p:cNvPr id="3" name="Group 3"/>
            <p:cNvGrpSpPr/>
            <p:nvPr/>
          </p:nvGrpSpPr>
          <p:grpSpPr>
            <a:xfrm>
              <a:off x="1684388" y="1685700"/>
              <a:ext cx="11789873" cy="6389761"/>
              <a:chOff x="0" y="0"/>
              <a:chExt cx="15796177" cy="8561058"/>
            </a:xfrm>
          </p:grpSpPr>
          <p:sp>
            <p:nvSpPr>
              <p:cNvPr id="4" name="Freeform 4"/>
              <p:cNvSpPr/>
              <p:nvPr/>
            </p:nvSpPr>
            <p:spPr>
              <a:xfrm>
                <a:off x="0" y="-4262"/>
                <a:ext cx="15803922" cy="8567544"/>
              </a:xfrm>
              <a:custGeom>
                <a:avLst/>
                <a:gdLst/>
                <a:ahLst/>
                <a:cxnLst/>
                <a:rect l="l" t="t" r="r" b="b"/>
                <a:pathLst>
                  <a:path w="15803922" h="8567544">
                    <a:moveTo>
                      <a:pt x="14865023" y="8556357"/>
                    </a:moveTo>
                    <a:cubicBezTo>
                      <a:pt x="14865023" y="8556357"/>
                      <a:pt x="14445270" y="8567544"/>
                      <a:pt x="13982684" y="8564923"/>
                    </a:cubicBezTo>
                    <a:cubicBezTo>
                      <a:pt x="4914030" y="8562761"/>
                      <a:pt x="1057073" y="8554935"/>
                      <a:pt x="1057073" y="8554935"/>
                    </a:cubicBezTo>
                    <a:cubicBezTo>
                      <a:pt x="812931" y="8546102"/>
                      <a:pt x="565145" y="8529121"/>
                      <a:pt x="398404" y="8470943"/>
                    </a:cubicBezTo>
                    <a:cubicBezTo>
                      <a:pt x="120505" y="8373981"/>
                      <a:pt x="0" y="8196453"/>
                      <a:pt x="0" y="2695360"/>
                    </a:cubicBezTo>
                    <a:cubicBezTo>
                      <a:pt x="8536" y="440430"/>
                      <a:pt x="34263" y="311302"/>
                      <a:pt x="140291" y="225758"/>
                    </a:cubicBezTo>
                    <a:cubicBezTo>
                      <a:pt x="342602" y="62530"/>
                      <a:pt x="736658" y="7673"/>
                      <a:pt x="1155311" y="7673"/>
                    </a:cubicBezTo>
                    <a:cubicBezTo>
                      <a:pt x="1155311" y="7673"/>
                      <a:pt x="1551711" y="15681"/>
                      <a:pt x="11228132" y="7673"/>
                    </a:cubicBezTo>
                    <a:cubicBezTo>
                      <a:pt x="14226344" y="0"/>
                      <a:pt x="14690271" y="7673"/>
                      <a:pt x="14690271" y="7673"/>
                    </a:cubicBezTo>
                    <a:cubicBezTo>
                      <a:pt x="15058579" y="15152"/>
                      <a:pt x="15421891" y="84484"/>
                      <a:pt x="15619631" y="207066"/>
                    </a:cubicBezTo>
                    <a:cubicBezTo>
                      <a:pt x="15770648" y="300683"/>
                      <a:pt x="15803922" y="425358"/>
                      <a:pt x="15794782" y="2695360"/>
                    </a:cubicBezTo>
                    <a:cubicBezTo>
                      <a:pt x="15794782" y="8314418"/>
                      <a:pt x="15511785" y="8528516"/>
                      <a:pt x="14865023" y="8556357"/>
                    </a:cubicBezTo>
                    <a:close/>
                  </a:path>
                </a:pathLst>
              </a:custGeom>
              <a:solidFill>
                <a:srgbClr val="F6C496"/>
              </a:solidFill>
            </p:spPr>
            <p:txBody>
              <a:bodyPr bIns="180000" anchor="ctr"/>
              <a:lstStyle/>
              <a:p>
                <a:pPr>
                  <a:lnSpc>
                    <a:spcPct val="150000"/>
                  </a:lnSpc>
                </a:pPr>
                <a:endParaRPr lang="vi-VN" sz="4400">
                  <a:latin typeface="Arial" panose="020B0604020202020204" pitchFamily="34" charset="0"/>
                  <a:cs typeface="Arial" panose="020B0604020202020204" pitchFamily="34" charset="0"/>
                </a:endParaRPr>
              </a:p>
            </p:txBody>
          </p:sp>
        </p:grpSp>
        <p:grpSp>
          <p:nvGrpSpPr>
            <p:cNvPr id="5" name="Group 5"/>
            <p:cNvGrpSpPr/>
            <p:nvPr/>
          </p:nvGrpSpPr>
          <p:grpSpPr>
            <a:xfrm>
              <a:off x="1958169" y="1846748"/>
              <a:ext cx="11718601" cy="6389761"/>
              <a:chOff x="0" y="0"/>
              <a:chExt cx="15700686" cy="8561058"/>
            </a:xfrm>
          </p:grpSpPr>
          <p:sp>
            <p:nvSpPr>
              <p:cNvPr id="6" name="Freeform 6"/>
              <p:cNvSpPr/>
              <p:nvPr/>
            </p:nvSpPr>
            <p:spPr>
              <a:xfrm>
                <a:off x="0" y="-4262"/>
                <a:ext cx="15708432" cy="8567544"/>
              </a:xfrm>
              <a:custGeom>
                <a:avLst/>
                <a:gdLst/>
                <a:ahLst/>
                <a:cxnLst/>
                <a:rect l="l" t="t" r="r" b="b"/>
                <a:pathLst>
                  <a:path w="15708432" h="8567544">
                    <a:moveTo>
                      <a:pt x="14769531" y="8556357"/>
                    </a:moveTo>
                    <a:cubicBezTo>
                      <a:pt x="14769531" y="8556357"/>
                      <a:pt x="14349780" y="8567544"/>
                      <a:pt x="13887194" y="8564923"/>
                    </a:cubicBezTo>
                    <a:cubicBezTo>
                      <a:pt x="4888311" y="8562761"/>
                      <a:pt x="1057073" y="8554935"/>
                      <a:pt x="1057073" y="8554935"/>
                    </a:cubicBezTo>
                    <a:cubicBezTo>
                      <a:pt x="812931" y="8546102"/>
                      <a:pt x="565145" y="8529121"/>
                      <a:pt x="398404" y="8470943"/>
                    </a:cubicBezTo>
                    <a:cubicBezTo>
                      <a:pt x="120505" y="8373981"/>
                      <a:pt x="0" y="8196453"/>
                      <a:pt x="0" y="2695360"/>
                    </a:cubicBezTo>
                    <a:cubicBezTo>
                      <a:pt x="8536" y="440430"/>
                      <a:pt x="34263" y="311302"/>
                      <a:pt x="140291" y="225758"/>
                    </a:cubicBezTo>
                    <a:cubicBezTo>
                      <a:pt x="342602" y="62530"/>
                      <a:pt x="736658" y="7673"/>
                      <a:pt x="1155311" y="7673"/>
                    </a:cubicBezTo>
                    <a:cubicBezTo>
                      <a:pt x="1155311" y="7673"/>
                      <a:pt x="1551711" y="15681"/>
                      <a:pt x="11153635" y="7673"/>
                    </a:cubicBezTo>
                    <a:cubicBezTo>
                      <a:pt x="14130852" y="0"/>
                      <a:pt x="14594779" y="7673"/>
                      <a:pt x="14594779" y="7673"/>
                    </a:cubicBezTo>
                    <a:cubicBezTo>
                      <a:pt x="14963087" y="15152"/>
                      <a:pt x="15326399" y="84484"/>
                      <a:pt x="15524141" y="207066"/>
                    </a:cubicBezTo>
                    <a:cubicBezTo>
                      <a:pt x="15675158" y="300683"/>
                      <a:pt x="15708432" y="425358"/>
                      <a:pt x="15699291" y="2695360"/>
                    </a:cubicBezTo>
                    <a:cubicBezTo>
                      <a:pt x="15699291" y="8314418"/>
                      <a:pt x="15416295" y="8528516"/>
                      <a:pt x="14769531" y="8556357"/>
                    </a:cubicBezTo>
                    <a:close/>
                  </a:path>
                </a:pathLst>
              </a:custGeom>
              <a:solidFill>
                <a:srgbClr val="FDE5A4"/>
              </a:solidFill>
            </p:spPr>
            <p:txBody>
              <a:bodyPr bIns="180000" anchor="ctr"/>
              <a:lstStyle/>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Dấu gạch ngang được dùng để </a:t>
                </a:r>
              </a:p>
              <a:p>
                <a:pPr algn="ctr">
                  <a:lnSpc>
                    <a:spcPct val="150000"/>
                  </a:lnSpc>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nối các từ trong một liên danh.</a:t>
                </a:r>
                <a:endParaRPr lang="vi-VN" sz="4400" dirty="0">
                  <a:effectLst/>
                  <a:latin typeface="Arial" panose="020B0604020202020204" pitchFamily="34" charset="0"/>
                  <a:cs typeface="Arial" panose="020B0604020202020204" pitchFamily="34" charset="0"/>
                </a:endParaRPr>
              </a:p>
            </p:txBody>
          </p:sp>
        </p:grpSp>
      </p:grpSp>
      <p:sp>
        <p:nvSpPr>
          <p:cNvPr id="9" name="Freeform 9"/>
          <p:cNvSpPr/>
          <p:nvPr/>
        </p:nvSpPr>
        <p:spPr>
          <a:xfrm>
            <a:off x="13982482" y="2377635"/>
            <a:ext cx="3157175" cy="7484681"/>
          </a:xfrm>
          <a:custGeom>
            <a:avLst/>
            <a:gdLst/>
            <a:ahLst/>
            <a:cxnLst/>
            <a:rect l="l" t="t" r="r" b="b"/>
            <a:pathLst>
              <a:path w="3157175" h="7484681">
                <a:moveTo>
                  <a:pt x="0" y="0"/>
                </a:moveTo>
                <a:lnTo>
                  <a:pt x="3157174" y="0"/>
                </a:lnTo>
                <a:lnTo>
                  <a:pt x="3157174" y="7484681"/>
                </a:lnTo>
                <a:lnTo>
                  <a:pt x="0" y="74846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4822818">
            <a:off x="15439505" y="-2064782"/>
            <a:ext cx="3975926" cy="4114800"/>
          </a:xfrm>
          <a:custGeom>
            <a:avLst/>
            <a:gdLst/>
            <a:ahLst/>
            <a:cxnLst/>
            <a:rect l="l" t="t" r="r" b="b"/>
            <a:pathLst>
              <a:path w="3975926" h="4114800">
                <a:moveTo>
                  <a:pt x="0" y="0"/>
                </a:moveTo>
                <a:lnTo>
                  <a:pt x="3975926" y="0"/>
                </a:lnTo>
                <a:lnTo>
                  <a:pt x="397592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rot="-4791440">
            <a:off x="16341991" y="-1467878"/>
            <a:ext cx="2665228" cy="3817384"/>
          </a:xfrm>
          <a:custGeom>
            <a:avLst/>
            <a:gdLst/>
            <a:ahLst/>
            <a:cxnLst/>
            <a:rect l="l" t="t" r="r" b="b"/>
            <a:pathLst>
              <a:path w="2665228" h="3817384">
                <a:moveTo>
                  <a:pt x="0" y="0"/>
                </a:moveTo>
                <a:lnTo>
                  <a:pt x="2665228" y="0"/>
                </a:lnTo>
                <a:lnTo>
                  <a:pt x="2665228" y="3817384"/>
                </a:lnTo>
                <a:lnTo>
                  <a:pt x="0" y="381738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9" name="Freeform 19"/>
          <p:cNvSpPr/>
          <p:nvPr/>
        </p:nvSpPr>
        <p:spPr>
          <a:xfrm rot="-8013505">
            <a:off x="-1609500" y="8351434"/>
            <a:ext cx="3994156" cy="2265776"/>
          </a:xfrm>
          <a:custGeom>
            <a:avLst/>
            <a:gdLst/>
            <a:ahLst/>
            <a:cxnLst/>
            <a:rect l="l" t="t" r="r" b="b"/>
            <a:pathLst>
              <a:path w="3994156" h="2265776">
                <a:moveTo>
                  <a:pt x="0" y="0"/>
                </a:moveTo>
                <a:lnTo>
                  <a:pt x="3994157" y="0"/>
                </a:lnTo>
                <a:lnTo>
                  <a:pt x="3994157" y="2265776"/>
                </a:lnTo>
                <a:lnTo>
                  <a:pt x="0" y="226577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cxnSp>
        <p:nvCxnSpPr>
          <p:cNvPr id="26" name="Straight Connector 25">
            <a:extLst>
              <a:ext uri="{FF2B5EF4-FFF2-40B4-BE49-F238E27FC236}">
                <a16:creationId xmlns:a16="http://schemas.microsoft.com/office/drawing/2014/main" id="{B9774DC5-6C52-0C9A-9361-8CCE9AEF4B4A}"/>
              </a:ext>
            </a:extLst>
          </p:cNvPr>
          <p:cNvCxnSpPr>
            <a:cxnSpLocks/>
          </p:cNvCxnSpPr>
          <p:nvPr/>
        </p:nvCxnSpPr>
        <p:spPr>
          <a:xfrm>
            <a:off x="12496800" y="2377635"/>
            <a:ext cx="1066800" cy="0"/>
          </a:xfrm>
          <a:prstGeom prst="line">
            <a:avLst/>
          </a:prstGeom>
          <a:ln w="57150">
            <a:solidFill>
              <a:srgbClr val="FFBFC8"/>
            </a:solidFill>
          </a:ln>
        </p:spPr>
        <p:style>
          <a:lnRef idx="1">
            <a:schemeClr val="accent1"/>
          </a:lnRef>
          <a:fillRef idx="0">
            <a:schemeClr val="accent1"/>
          </a:fillRef>
          <a:effectRef idx="0">
            <a:schemeClr val="accent1"/>
          </a:effectRef>
          <a:fontRef idx="minor">
            <a:schemeClr val="tx1"/>
          </a:fontRef>
        </p:style>
      </p:cxnSp>
      <p:sp>
        <p:nvSpPr>
          <p:cNvPr id="30" name="Freeform 3">
            <a:extLst>
              <a:ext uri="{FF2B5EF4-FFF2-40B4-BE49-F238E27FC236}">
                <a16:creationId xmlns:a16="http://schemas.microsoft.com/office/drawing/2014/main" id="{A1A4C1BA-2BB3-F623-A747-0144735DAA98}"/>
              </a:ext>
            </a:extLst>
          </p:cNvPr>
          <p:cNvSpPr/>
          <p:nvPr/>
        </p:nvSpPr>
        <p:spPr>
          <a:xfrm>
            <a:off x="2286000" y="3690979"/>
            <a:ext cx="2701253" cy="1206858"/>
          </a:xfrm>
          <a:custGeom>
            <a:avLst/>
            <a:gdLst/>
            <a:ahLst/>
            <a:cxnLst/>
            <a:rect l="l" t="t" r="r" b="b"/>
            <a:pathLst>
              <a:path w="3086424" h="1763425">
                <a:moveTo>
                  <a:pt x="3085975" y="1124274"/>
                </a:moveTo>
                <a:cubicBezTo>
                  <a:pt x="3085528" y="1304586"/>
                  <a:pt x="3072989" y="1426679"/>
                  <a:pt x="3072989" y="1426679"/>
                </a:cubicBezTo>
                <a:cubicBezTo>
                  <a:pt x="3072720" y="1536124"/>
                  <a:pt x="3084705" y="1638717"/>
                  <a:pt x="2722002" y="1630905"/>
                </a:cubicBezTo>
                <a:cubicBezTo>
                  <a:pt x="2722002" y="1630905"/>
                  <a:pt x="2181957" y="1612312"/>
                  <a:pt x="1800905" y="1617839"/>
                </a:cubicBezTo>
                <a:cubicBezTo>
                  <a:pt x="1758971" y="1618448"/>
                  <a:pt x="1711137" y="1619083"/>
                  <a:pt x="1659185" y="1619732"/>
                </a:cubicBezTo>
                <a:cubicBezTo>
                  <a:pt x="1633611" y="1655680"/>
                  <a:pt x="1603561" y="1696929"/>
                  <a:pt x="1595244" y="1704234"/>
                </a:cubicBezTo>
                <a:cubicBezTo>
                  <a:pt x="1589217" y="1709529"/>
                  <a:pt x="1578738" y="1723333"/>
                  <a:pt x="1568277" y="1738083"/>
                </a:cubicBezTo>
                <a:cubicBezTo>
                  <a:pt x="1551308" y="1762006"/>
                  <a:pt x="1516305" y="1763425"/>
                  <a:pt x="1497318" y="1741071"/>
                </a:cubicBezTo>
                <a:cubicBezTo>
                  <a:pt x="1478257" y="1718631"/>
                  <a:pt x="1457170" y="1692331"/>
                  <a:pt x="1446450" y="1674057"/>
                </a:cubicBezTo>
                <a:cubicBezTo>
                  <a:pt x="1436312" y="1656777"/>
                  <a:pt x="1427269" y="1638849"/>
                  <a:pt x="1419656" y="1622528"/>
                </a:cubicBezTo>
                <a:cubicBezTo>
                  <a:pt x="976795" y="1627417"/>
                  <a:pt x="433245" y="1632199"/>
                  <a:pt x="433245" y="1632199"/>
                </a:cubicBezTo>
                <a:cubicBezTo>
                  <a:pt x="187246" y="1631595"/>
                  <a:pt x="3350" y="1545174"/>
                  <a:pt x="9970" y="1372905"/>
                </a:cubicBezTo>
                <a:cubicBezTo>
                  <a:pt x="9970" y="1372905"/>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1124274"/>
                </a:cubicBezTo>
                <a:close/>
              </a:path>
            </a:pathLst>
          </a:custGeom>
          <a:solidFill>
            <a:srgbClr val="D0E7E8"/>
          </a:solidFill>
        </p:spPr>
        <p:txBody>
          <a:bodyPr bIns="360000" anchor="ctr"/>
          <a:lstStyle/>
          <a:p>
            <a:pPr algn="ctr">
              <a:lnSpc>
                <a:spcPct val="150000"/>
              </a:lnSpc>
            </a:pPr>
            <a:r>
              <a:rPr lang="vi-VN" sz="4000" b="1" dirty="0">
                <a:latin typeface="Arial" panose="020B0604020202020204" pitchFamily="34" charset="0"/>
                <a:cs typeface="Arial" panose="020B0604020202020204" pitchFamily="34" charset="0"/>
              </a:rPr>
              <a:t>Lưu ý</a:t>
            </a:r>
          </a:p>
        </p:txBody>
      </p:sp>
      <p:sp>
        <p:nvSpPr>
          <p:cNvPr id="32" name="TextBox 31">
            <a:extLst>
              <a:ext uri="{FF2B5EF4-FFF2-40B4-BE49-F238E27FC236}">
                <a16:creationId xmlns:a16="http://schemas.microsoft.com/office/drawing/2014/main" id="{70269286-0DDA-A786-16B2-44D14FFC4FC7}"/>
              </a:ext>
            </a:extLst>
          </p:cNvPr>
          <p:cNvSpPr txBox="1"/>
          <p:nvPr/>
        </p:nvSpPr>
        <p:spPr>
          <a:xfrm>
            <a:off x="2417408" y="5142550"/>
            <a:ext cx="9677402" cy="4144661"/>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vi-VN" sz="36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Liên danh</a:t>
            </a:r>
            <a:r>
              <a:rPr lang="vi-VN" sz="36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tập hợp hai hoặc nhiều từ chỉ tên những sự vật có quan hệ với nhau (nghĩa trong bài học). </a:t>
            </a:r>
          </a:p>
          <a:p>
            <a:pPr marL="285750" indent="-285750" algn="just">
              <a:lnSpc>
                <a:spcPct val="150000"/>
              </a:lnSpc>
              <a:buFont typeface="Arial" panose="020B0604020202020204" pitchFamily="34" charset="0"/>
              <a:buChar char="•"/>
            </a:pPr>
            <a:r>
              <a:rPr lang="vi-VN" sz="3600" dirty="0">
                <a:solidFill>
                  <a:srgbClr val="000000"/>
                </a:solidFill>
                <a:effectLst/>
                <a:latin typeface="Arial" panose="020B0604020202020204" pitchFamily="34" charset="0"/>
                <a:ea typeface="Calibri" panose="020F0502020204030204" pitchFamily="34" charset="0"/>
                <a:cs typeface="Arial" panose="020B0604020202020204" pitchFamily="34" charset="0"/>
              </a:rPr>
              <a:t>Giữa dấu gạch ngang với từ đứng trước và sau nó có khoảng cách.</a:t>
            </a:r>
            <a:endParaRPr lang="vi-VN" sz="36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2043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2" name="Group 2"/>
          <p:cNvGrpSpPr/>
          <p:nvPr/>
        </p:nvGrpSpPr>
        <p:grpSpPr>
          <a:xfrm>
            <a:off x="10134600" y="1736295"/>
            <a:ext cx="6336895" cy="7460217"/>
            <a:chOff x="0" y="0"/>
            <a:chExt cx="5269287" cy="6203357"/>
          </a:xfrm>
        </p:grpSpPr>
        <p:sp>
          <p:nvSpPr>
            <p:cNvPr id="3" name="Freeform 3"/>
            <p:cNvSpPr/>
            <p:nvPr/>
          </p:nvSpPr>
          <p:spPr>
            <a:xfrm>
              <a:off x="-9098" y="-6509"/>
              <a:ext cx="5283618" cy="6235411"/>
            </a:xfrm>
            <a:custGeom>
              <a:avLst/>
              <a:gdLst/>
              <a:ahLst/>
              <a:cxnLst/>
              <a:rect l="l" t="t" r="r" b="b"/>
              <a:pathLst>
                <a:path w="5283618" h="6235411">
                  <a:moveTo>
                    <a:pt x="63030" y="5641858"/>
                  </a:moveTo>
                  <a:cubicBezTo>
                    <a:pt x="63030" y="5641858"/>
                    <a:pt x="0" y="5395293"/>
                    <a:pt x="10218" y="1214762"/>
                  </a:cubicBezTo>
                  <a:cubicBezTo>
                    <a:pt x="18651" y="990971"/>
                    <a:pt x="65033" y="645332"/>
                    <a:pt x="65033" y="645332"/>
                  </a:cubicBezTo>
                  <a:cubicBezTo>
                    <a:pt x="82233" y="502466"/>
                    <a:pt x="56685" y="337866"/>
                    <a:pt x="181385" y="223925"/>
                  </a:cubicBezTo>
                  <a:cubicBezTo>
                    <a:pt x="346794" y="72788"/>
                    <a:pt x="621643" y="0"/>
                    <a:pt x="4390545" y="6965"/>
                  </a:cubicBezTo>
                  <a:cubicBezTo>
                    <a:pt x="4607293" y="16819"/>
                    <a:pt x="4811608" y="36481"/>
                    <a:pt x="4945796" y="101690"/>
                  </a:cubicBezTo>
                  <a:cubicBezTo>
                    <a:pt x="5201842" y="226120"/>
                    <a:pt x="5283618" y="459160"/>
                    <a:pt x="5278130" y="704684"/>
                  </a:cubicBezTo>
                  <a:cubicBezTo>
                    <a:pt x="5278130" y="704684"/>
                    <a:pt x="5234842" y="1013073"/>
                    <a:pt x="5242275" y="1248607"/>
                  </a:cubicBezTo>
                  <a:cubicBezTo>
                    <a:pt x="5249399" y="5383659"/>
                    <a:pt x="5256555" y="5579262"/>
                    <a:pt x="5256555" y="5579262"/>
                  </a:cubicBezTo>
                  <a:cubicBezTo>
                    <a:pt x="5239874" y="5794994"/>
                    <a:pt x="5125230" y="6005606"/>
                    <a:pt x="4928361" y="6117230"/>
                  </a:cubicBezTo>
                  <a:cubicBezTo>
                    <a:pt x="4778009" y="6202479"/>
                    <a:pt x="4579978" y="6217576"/>
                    <a:pt x="3635444" y="6206835"/>
                  </a:cubicBezTo>
                  <a:cubicBezTo>
                    <a:pt x="645952" y="6201558"/>
                    <a:pt x="384604" y="6235411"/>
                    <a:pt x="254278" y="6126253"/>
                  </a:cubicBezTo>
                  <a:cubicBezTo>
                    <a:pt x="145767" y="6035369"/>
                    <a:pt x="81795" y="5842057"/>
                    <a:pt x="63030" y="5641858"/>
                  </a:cubicBezTo>
                  <a:close/>
                </a:path>
              </a:pathLst>
            </a:custGeom>
            <a:solidFill>
              <a:srgbClr val="EB8198"/>
            </a:solidFill>
          </p:spPr>
        </p:sp>
      </p:grpSp>
      <p:sp>
        <p:nvSpPr>
          <p:cNvPr id="7" name="Freeform 7"/>
          <p:cNvSpPr/>
          <p:nvPr/>
        </p:nvSpPr>
        <p:spPr>
          <a:xfrm>
            <a:off x="1855009" y="2313486"/>
            <a:ext cx="6886571" cy="6471527"/>
          </a:xfrm>
          <a:custGeom>
            <a:avLst/>
            <a:gdLst/>
            <a:ahLst/>
            <a:cxnLst/>
            <a:rect l="l" t="t" r="r" b="b"/>
            <a:pathLst>
              <a:path w="6955007" h="4981071">
                <a:moveTo>
                  <a:pt x="63030" y="4387517"/>
                </a:moveTo>
                <a:cubicBezTo>
                  <a:pt x="63030" y="4387517"/>
                  <a:pt x="0" y="4140953"/>
                  <a:pt x="10218" y="1214762"/>
                </a:cubicBezTo>
                <a:cubicBezTo>
                  <a:pt x="18651" y="990971"/>
                  <a:pt x="65033" y="645332"/>
                  <a:pt x="65033" y="645332"/>
                </a:cubicBezTo>
                <a:cubicBezTo>
                  <a:pt x="82233" y="502466"/>
                  <a:pt x="56685" y="337866"/>
                  <a:pt x="181385" y="223925"/>
                </a:cubicBezTo>
                <a:cubicBezTo>
                  <a:pt x="346794" y="72788"/>
                  <a:pt x="621643" y="0"/>
                  <a:pt x="6061934" y="6965"/>
                </a:cubicBezTo>
                <a:cubicBezTo>
                  <a:pt x="6278682" y="16819"/>
                  <a:pt x="6482997" y="36481"/>
                  <a:pt x="6617185" y="101690"/>
                </a:cubicBezTo>
                <a:cubicBezTo>
                  <a:pt x="6873231" y="226120"/>
                  <a:pt x="6955007" y="459160"/>
                  <a:pt x="6949519" y="704684"/>
                </a:cubicBezTo>
                <a:cubicBezTo>
                  <a:pt x="6949519" y="704684"/>
                  <a:pt x="6906231" y="1013073"/>
                  <a:pt x="6913664" y="1248607"/>
                </a:cubicBezTo>
                <a:cubicBezTo>
                  <a:pt x="6920788" y="4129319"/>
                  <a:pt x="6927944" y="4324922"/>
                  <a:pt x="6927944" y="4324922"/>
                </a:cubicBezTo>
                <a:cubicBezTo>
                  <a:pt x="6911263" y="4540654"/>
                  <a:pt x="6796619" y="4751266"/>
                  <a:pt x="6599749" y="4862890"/>
                </a:cubicBezTo>
                <a:cubicBezTo>
                  <a:pt x="6449398" y="4948138"/>
                  <a:pt x="6251367" y="4963236"/>
                  <a:pt x="4966538" y="4952495"/>
                </a:cubicBezTo>
                <a:cubicBezTo>
                  <a:pt x="645952" y="4947218"/>
                  <a:pt x="384604" y="4981071"/>
                  <a:pt x="254278" y="4871913"/>
                </a:cubicBezTo>
                <a:cubicBezTo>
                  <a:pt x="145767" y="4781028"/>
                  <a:pt x="81795" y="4587716"/>
                  <a:pt x="63030" y="4387517"/>
                </a:cubicBezTo>
                <a:close/>
              </a:path>
            </a:pathLst>
          </a:custGeom>
          <a:solidFill>
            <a:srgbClr val="F6C496"/>
          </a:solidFill>
        </p:spPr>
        <p:txBody>
          <a:bodyPr lIns="360000" rIns="360000" bIns="180000" anchor="ctr"/>
          <a:lstStyle/>
          <a:p>
            <a:pPr marL="571500" indent="-571500" algn="just">
              <a:lnSpc>
                <a:spcPct val="150000"/>
              </a:lnSpc>
              <a:buFont typeface="Arial" panose="020B0604020202020204" pitchFamily="34" charset="0"/>
              <a:buChar char="•"/>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Dấu gạch ngang dùng để làm gì? </a:t>
            </a:r>
          </a:p>
          <a:p>
            <a:pPr marL="571500" indent="-571500" algn="just">
              <a:lnSpc>
                <a:spcPct val="150000"/>
              </a:lnSpc>
              <a:buFont typeface="Arial" panose="020B0604020202020204" pitchFamily="34" charset="0"/>
              <a:buChar char="•"/>
            </a:pPr>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Cần chú ý gì khi dùng dấu gạch ngang để nổi các liên danh?</a:t>
            </a:r>
            <a:endParaRPr lang="vi-VN" sz="4000" dirty="0">
              <a:effectLst/>
              <a:latin typeface="Arial" panose="020B0604020202020204" pitchFamily="34" charset="0"/>
              <a:cs typeface="Arial" panose="020B0604020202020204" pitchFamily="34" charset="0"/>
            </a:endParaRPr>
          </a:p>
        </p:txBody>
      </p:sp>
      <p:sp>
        <p:nvSpPr>
          <p:cNvPr id="12" name="Freeform 12"/>
          <p:cNvSpPr/>
          <p:nvPr/>
        </p:nvSpPr>
        <p:spPr>
          <a:xfrm>
            <a:off x="16987892" y="485884"/>
            <a:ext cx="542816" cy="542816"/>
          </a:xfrm>
          <a:custGeom>
            <a:avLst/>
            <a:gdLst/>
            <a:ahLst/>
            <a:cxnLst/>
            <a:rect l="l" t="t" r="r" b="b"/>
            <a:pathLst>
              <a:path w="542816" h="542816">
                <a:moveTo>
                  <a:pt x="0" y="0"/>
                </a:moveTo>
                <a:lnTo>
                  <a:pt x="542816" y="0"/>
                </a:lnTo>
                <a:lnTo>
                  <a:pt x="542816" y="542816"/>
                </a:lnTo>
                <a:lnTo>
                  <a:pt x="0" y="5428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3" name="Freeform 13"/>
          <p:cNvSpPr/>
          <p:nvPr/>
        </p:nvSpPr>
        <p:spPr>
          <a:xfrm rot="2542395">
            <a:off x="17382018" y="5744627"/>
            <a:ext cx="594666" cy="594666"/>
          </a:xfrm>
          <a:custGeom>
            <a:avLst/>
            <a:gdLst/>
            <a:ahLst/>
            <a:cxnLst/>
            <a:rect l="l" t="t" r="r" b="b"/>
            <a:pathLst>
              <a:path w="594666" h="594666">
                <a:moveTo>
                  <a:pt x="0" y="0"/>
                </a:moveTo>
                <a:lnTo>
                  <a:pt x="594666" y="0"/>
                </a:lnTo>
                <a:lnTo>
                  <a:pt x="594666" y="594667"/>
                </a:lnTo>
                <a:lnTo>
                  <a:pt x="0" y="5946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4" name="Freeform 14"/>
          <p:cNvSpPr/>
          <p:nvPr/>
        </p:nvSpPr>
        <p:spPr>
          <a:xfrm rot="837927">
            <a:off x="8624815" y="1621732"/>
            <a:ext cx="1033787" cy="338330"/>
          </a:xfrm>
          <a:custGeom>
            <a:avLst/>
            <a:gdLst/>
            <a:ahLst/>
            <a:cxnLst/>
            <a:rect l="l" t="t" r="r" b="b"/>
            <a:pathLst>
              <a:path w="1033787" h="338330">
                <a:moveTo>
                  <a:pt x="0" y="0"/>
                </a:moveTo>
                <a:lnTo>
                  <a:pt x="1033787" y="0"/>
                </a:lnTo>
                <a:lnTo>
                  <a:pt x="1033787" y="338330"/>
                </a:lnTo>
                <a:lnTo>
                  <a:pt x="0" y="3383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9" name="Freeform 19"/>
          <p:cNvSpPr/>
          <p:nvPr/>
        </p:nvSpPr>
        <p:spPr>
          <a:xfrm rot="1250845">
            <a:off x="15589927" y="7401177"/>
            <a:ext cx="3687890" cy="4114800"/>
          </a:xfrm>
          <a:custGeom>
            <a:avLst/>
            <a:gdLst/>
            <a:ahLst/>
            <a:cxnLst/>
            <a:rect l="l" t="t" r="r" b="b"/>
            <a:pathLst>
              <a:path w="3687890" h="4114800">
                <a:moveTo>
                  <a:pt x="0" y="0"/>
                </a:moveTo>
                <a:lnTo>
                  <a:pt x="3687889" y="0"/>
                </a:lnTo>
                <a:lnTo>
                  <a:pt x="3687889"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Freeform 20"/>
          <p:cNvSpPr/>
          <p:nvPr/>
        </p:nvSpPr>
        <p:spPr>
          <a:xfrm rot="-672878">
            <a:off x="-1630060" y="-3350898"/>
            <a:ext cx="4202769" cy="4689282"/>
          </a:xfrm>
          <a:custGeom>
            <a:avLst/>
            <a:gdLst/>
            <a:ahLst/>
            <a:cxnLst/>
            <a:rect l="l" t="t" r="r" b="b"/>
            <a:pathLst>
              <a:path w="4202769" h="4689282">
                <a:moveTo>
                  <a:pt x="0" y="0"/>
                </a:moveTo>
                <a:lnTo>
                  <a:pt x="4202769" y="0"/>
                </a:lnTo>
                <a:lnTo>
                  <a:pt x="4202769" y="4689282"/>
                </a:lnTo>
                <a:lnTo>
                  <a:pt x="0" y="468928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Freeform 21"/>
          <p:cNvSpPr/>
          <p:nvPr/>
        </p:nvSpPr>
        <p:spPr>
          <a:xfrm rot="-2756473">
            <a:off x="15268618" y="9190637"/>
            <a:ext cx="4564560" cy="2605949"/>
          </a:xfrm>
          <a:custGeom>
            <a:avLst/>
            <a:gdLst/>
            <a:ahLst/>
            <a:cxnLst/>
            <a:rect l="l" t="t" r="r" b="b"/>
            <a:pathLst>
              <a:path w="4564560" h="2605949">
                <a:moveTo>
                  <a:pt x="0" y="0"/>
                </a:moveTo>
                <a:lnTo>
                  <a:pt x="4564560" y="0"/>
                </a:lnTo>
                <a:lnTo>
                  <a:pt x="4564560" y="2605949"/>
                </a:lnTo>
                <a:lnTo>
                  <a:pt x="0" y="260594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2" name="Freeform 22"/>
          <p:cNvSpPr/>
          <p:nvPr/>
        </p:nvSpPr>
        <p:spPr>
          <a:xfrm rot="1439228">
            <a:off x="-2702506" y="-1444451"/>
            <a:ext cx="4316815" cy="2699971"/>
          </a:xfrm>
          <a:custGeom>
            <a:avLst/>
            <a:gdLst/>
            <a:ahLst/>
            <a:cxnLst/>
            <a:rect l="l" t="t" r="r" b="b"/>
            <a:pathLst>
              <a:path w="4316815" h="2699971">
                <a:moveTo>
                  <a:pt x="0" y="0"/>
                </a:moveTo>
                <a:lnTo>
                  <a:pt x="4316815" y="0"/>
                </a:lnTo>
                <a:lnTo>
                  <a:pt x="4316815" y="2699971"/>
                </a:lnTo>
                <a:lnTo>
                  <a:pt x="0" y="269997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grpSp>
        <p:nvGrpSpPr>
          <p:cNvPr id="6" name="Group 5">
            <a:extLst>
              <a:ext uri="{FF2B5EF4-FFF2-40B4-BE49-F238E27FC236}">
                <a16:creationId xmlns:a16="http://schemas.microsoft.com/office/drawing/2014/main" id="{5C5D652E-C451-461C-5543-C703EDF17F34}"/>
              </a:ext>
            </a:extLst>
          </p:cNvPr>
          <p:cNvGrpSpPr/>
          <p:nvPr/>
        </p:nvGrpSpPr>
        <p:grpSpPr>
          <a:xfrm>
            <a:off x="10242120" y="1792307"/>
            <a:ext cx="6121856" cy="7348192"/>
            <a:chOff x="10242120" y="1792307"/>
            <a:chExt cx="6121856" cy="7348192"/>
          </a:xfrm>
        </p:grpSpPr>
        <p:grpSp>
          <p:nvGrpSpPr>
            <p:cNvPr id="4" name="Group 4"/>
            <p:cNvGrpSpPr/>
            <p:nvPr/>
          </p:nvGrpSpPr>
          <p:grpSpPr>
            <a:xfrm>
              <a:off x="10242120" y="1792307"/>
              <a:ext cx="6121856" cy="7348192"/>
              <a:chOff x="0" y="0"/>
              <a:chExt cx="5090477" cy="6110206"/>
            </a:xfrm>
          </p:grpSpPr>
          <p:sp>
            <p:nvSpPr>
              <p:cNvPr id="5" name="Freeform 5"/>
              <p:cNvSpPr/>
              <p:nvPr/>
            </p:nvSpPr>
            <p:spPr>
              <a:xfrm>
                <a:off x="-9098" y="-6509"/>
                <a:ext cx="5104807" cy="6142260"/>
              </a:xfrm>
              <a:custGeom>
                <a:avLst/>
                <a:gdLst/>
                <a:ahLst/>
                <a:cxnLst/>
                <a:rect l="l" t="t" r="r" b="b"/>
                <a:pathLst>
                  <a:path w="5104807" h="6142260">
                    <a:moveTo>
                      <a:pt x="63030" y="5548706"/>
                    </a:moveTo>
                    <a:cubicBezTo>
                      <a:pt x="63030" y="5548706"/>
                      <a:pt x="0" y="5302142"/>
                      <a:pt x="10218" y="1214762"/>
                    </a:cubicBezTo>
                    <a:cubicBezTo>
                      <a:pt x="18651" y="990971"/>
                      <a:pt x="65033" y="645332"/>
                      <a:pt x="65033" y="645332"/>
                    </a:cubicBezTo>
                    <a:cubicBezTo>
                      <a:pt x="82233" y="502466"/>
                      <a:pt x="56685" y="337866"/>
                      <a:pt x="181385" y="223925"/>
                    </a:cubicBezTo>
                    <a:cubicBezTo>
                      <a:pt x="346794" y="72788"/>
                      <a:pt x="621643" y="0"/>
                      <a:pt x="4211734" y="6965"/>
                    </a:cubicBezTo>
                    <a:cubicBezTo>
                      <a:pt x="4428483" y="16819"/>
                      <a:pt x="4632798" y="36481"/>
                      <a:pt x="4766986" y="101690"/>
                    </a:cubicBezTo>
                    <a:cubicBezTo>
                      <a:pt x="5023031" y="226120"/>
                      <a:pt x="5104807" y="459160"/>
                      <a:pt x="5099319" y="704684"/>
                    </a:cubicBezTo>
                    <a:cubicBezTo>
                      <a:pt x="5099319" y="704684"/>
                      <a:pt x="5056031" y="1013073"/>
                      <a:pt x="5063465" y="1248607"/>
                    </a:cubicBezTo>
                    <a:cubicBezTo>
                      <a:pt x="5070588" y="5290508"/>
                      <a:pt x="5077744" y="5486111"/>
                      <a:pt x="5077744" y="5486111"/>
                    </a:cubicBezTo>
                    <a:cubicBezTo>
                      <a:pt x="5061063" y="5701843"/>
                      <a:pt x="4946419" y="5912455"/>
                      <a:pt x="4749550" y="6024079"/>
                    </a:cubicBezTo>
                    <a:cubicBezTo>
                      <a:pt x="4599198" y="6109328"/>
                      <a:pt x="4401167" y="6124425"/>
                      <a:pt x="3493039" y="6113684"/>
                    </a:cubicBezTo>
                    <a:cubicBezTo>
                      <a:pt x="645952" y="6108407"/>
                      <a:pt x="384604" y="6142260"/>
                      <a:pt x="254278" y="6033102"/>
                    </a:cubicBezTo>
                    <a:cubicBezTo>
                      <a:pt x="145767" y="5942217"/>
                      <a:pt x="81795" y="5748905"/>
                      <a:pt x="63030" y="5548706"/>
                    </a:cubicBezTo>
                    <a:close/>
                  </a:path>
                </a:pathLst>
              </a:custGeom>
              <a:solidFill>
                <a:srgbClr val="FDE5A4"/>
              </a:solidFill>
            </p:spPr>
          </p:sp>
        </p:grpSp>
        <p:sp>
          <p:nvSpPr>
            <p:cNvPr id="24" name="TextBox 24"/>
            <p:cNvSpPr txBox="1"/>
            <p:nvPr/>
          </p:nvSpPr>
          <p:spPr>
            <a:xfrm>
              <a:off x="11385223" y="2145576"/>
              <a:ext cx="3835650" cy="1923796"/>
            </a:xfrm>
            <a:prstGeom prst="rect">
              <a:avLst/>
            </a:prstGeom>
          </p:spPr>
          <p:txBody>
            <a:bodyPr wrap="square" lIns="0" tIns="0" rIns="0" bIns="0" rtlCol="0" anchor="t">
              <a:spAutoFit/>
            </a:bodyPr>
            <a:lstStyle/>
            <a:p>
              <a:pPr algn="ctr">
                <a:lnSpc>
                  <a:spcPct val="150000"/>
                </a:lnSpc>
              </a:pPr>
              <a:r>
                <a:rPr lang="vi-VN" sz="4400" b="1" dirty="0">
                  <a:latin typeface="Arial" panose="020B0604020202020204" pitchFamily="34" charset="0"/>
                  <a:cs typeface="Arial" panose="020B0604020202020204" pitchFamily="34" charset="0"/>
                </a:rPr>
                <a:t>THẢO LUẬN NHÓM ĐÔI</a:t>
              </a:r>
              <a:endParaRPr lang="en-US" sz="4400" b="1" dirty="0">
                <a:latin typeface="Arial" panose="020B0604020202020204" pitchFamily="34" charset="0"/>
                <a:cs typeface="Arial" panose="020B0604020202020204" pitchFamily="34" charset="0"/>
              </a:endParaRPr>
            </a:p>
          </p:txBody>
        </p:sp>
        <p:sp>
          <p:nvSpPr>
            <p:cNvPr id="25" name="Freeform 5">
              <a:extLst>
                <a:ext uri="{FF2B5EF4-FFF2-40B4-BE49-F238E27FC236}">
                  <a16:creationId xmlns:a16="http://schemas.microsoft.com/office/drawing/2014/main" id="{D595D416-C0AD-A189-9748-32091BD4B210}"/>
                </a:ext>
              </a:extLst>
            </p:cNvPr>
            <p:cNvSpPr/>
            <p:nvPr/>
          </p:nvSpPr>
          <p:spPr>
            <a:xfrm>
              <a:off x="10420408" y="4466667"/>
              <a:ext cx="5759144" cy="4559322"/>
            </a:xfrm>
            <a:custGeom>
              <a:avLst/>
              <a:gdLst/>
              <a:ahLst/>
              <a:cxnLst/>
              <a:rect l="l" t="t" r="r" b="b"/>
              <a:pathLst>
                <a:path w="1095077" h="866936">
                  <a:moveTo>
                    <a:pt x="0" y="0"/>
                  </a:moveTo>
                  <a:lnTo>
                    <a:pt x="1095077" y="0"/>
                  </a:lnTo>
                  <a:lnTo>
                    <a:pt x="1095077" y="866936"/>
                  </a:lnTo>
                  <a:lnTo>
                    <a:pt x="0" y="866936"/>
                  </a:lnTo>
                  <a:lnTo>
                    <a:pt x="0" y="0"/>
                  </a:lnTo>
                  <a:close/>
                </a:path>
              </a:pathLst>
            </a:custGeom>
            <a:blipFill>
              <a:blip r:embed="rId14"/>
              <a:stretch>
                <a:fillRect/>
              </a:stretch>
            </a:blipFill>
          </p:spPr>
        </p:sp>
      </p:grpSp>
    </p:spTree>
    <p:extLst>
      <p:ext uri="{BB962C8B-B14F-4D97-AF65-F5344CB8AC3E}">
        <p14:creationId xmlns:p14="http://schemas.microsoft.com/office/powerpoint/2010/main" val="3079430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1014</Words>
  <Application>Microsoft Office PowerPoint</Application>
  <PresentationFormat>Custom</PresentationFormat>
  <Paragraphs>75</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kenhgiaovien_b13_luyen_tu_va_cau_dau_gach_ngang</dc:title>
  <cp:lastModifiedBy>My Tra</cp:lastModifiedBy>
  <cp:revision>5</cp:revision>
  <dcterms:created xsi:type="dcterms:W3CDTF">2006-08-16T00:00:00Z</dcterms:created>
  <dcterms:modified xsi:type="dcterms:W3CDTF">2023-11-22T05:23:08Z</dcterms:modified>
  <dc:identifier>DAF0e8_fMxs</dc:identifier>
</cp:coreProperties>
</file>