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1" r:id="rId2"/>
    <p:sldId id="272" r:id="rId3"/>
    <p:sldId id="256" r:id="rId4"/>
    <p:sldId id="257" r:id="rId5"/>
    <p:sldId id="266"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62" r:id="rId26"/>
    <p:sldId id="268" r:id="rId27"/>
  </p:sldIdLst>
  <p:sldSz cx="18288000" cy="10287000"/>
  <p:notesSz cx="6858000" cy="9144000"/>
  <p:embeddedFontLst>
    <p:embeddedFont>
      <p:font typeface="Arial" panose="020B0604020202020204" pitchFamily="3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Tra" initials="MT" lastIdx="1" clrIdx="0">
    <p:extLst>
      <p:ext uri="{19B8F6BF-5375-455C-9EA6-DF929625EA0E}">
        <p15:presenceInfo xmlns:p15="http://schemas.microsoft.com/office/powerpoint/2012/main" userId="1e1d03548f5bd6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908"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a:solidFill>
            <a:schemeClr val="bg2"/>
          </a:solidFill>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grpFill/>
            <a:ln w="57150" cap="sq">
              <a:solidFill>
                <a:srgbClr val="000000"/>
              </a:solidFill>
              <a:prstDash val="solid"/>
              <a:miter/>
            </a:ln>
          </p:spPr>
        </p:sp>
        <p:sp>
          <p:nvSpPr>
            <p:cNvPr id="4" name="TextBox 4"/>
            <p:cNvSpPr txBox="1"/>
            <p:nvPr/>
          </p:nvSpPr>
          <p:spPr>
            <a:xfrm>
              <a:off x="0" y="-47625"/>
              <a:ext cx="4274726" cy="2215092"/>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6" name="Freeform 6"/>
          <p:cNvSpPr/>
          <p:nvPr/>
        </p:nvSpPr>
        <p:spPr>
          <a:xfrm>
            <a:off x="1480753" y="1560754"/>
            <a:ext cx="5866747" cy="7165492"/>
          </a:xfrm>
          <a:custGeom>
            <a:avLst/>
            <a:gdLst/>
            <a:ahLst/>
            <a:cxnLst/>
            <a:rect l="l" t="t" r="r" b="b"/>
            <a:pathLst>
              <a:path w="5866747" h="7165492">
                <a:moveTo>
                  <a:pt x="0" y="0"/>
                </a:moveTo>
                <a:lnTo>
                  <a:pt x="5866747" y="0"/>
                </a:lnTo>
                <a:lnTo>
                  <a:pt x="5866747" y="7165492"/>
                </a:lnTo>
                <a:lnTo>
                  <a:pt x="0" y="7165492"/>
                </a:lnTo>
                <a:lnTo>
                  <a:pt x="0" y="0"/>
                </a:lnTo>
                <a:close/>
              </a:path>
            </a:pathLst>
          </a:custGeom>
          <a:blipFill>
            <a:blip r:embed="rId2"/>
            <a:stretch>
              <a:fillRect/>
            </a:stretch>
          </a:blipFill>
        </p:spPr>
      </p:sp>
      <p:sp>
        <p:nvSpPr>
          <p:cNvPr id="7" name="TextBox 7"/>
          <p:cNvSpPr txBox="1"/>
          <p:nvPr/>
        </p:nvSpPr>
        <p:spPr>
          <a:xfrm>
            <a:off x="8238507" y="1567748"/>
            <a:ext cx="8219702" cy="7158498"/>
          </a:xfrm>
          <a:prstGeom prst="rect">
            <a:avLst/>
          </a:prstGeom>
        </p:spPr>
        <p:txBody>
          <a:bodyPr lIns="0" tIns="0" rIns="0" bIns="0" rtlCol="0" anchor="t">
            <a:spAutoFit/>
          </a:bodyPr>
          <a:lstStyle/>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CHÀO MỪNG CÁC EM </a:t>
            </a:r>
          </a:p>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ĐẾN VỚI </a:t>
            </a:r>
          </a:p>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TIẾT HỌC MỚI!</a:t>
            </a:r>
            <a:endParaRPr lang="en-US" sz="80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37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AEF3CEF2-9B3C-AD96-684D-EF22D7387A76}"/>
              </a:ext>
            </a:extLst>
          </p:cNvPr>
          <p:cNvSpPr/>
          <p:nvPr/>
        </p:nvSpPr>
        <p:spPr>
          <a:xfrm>
            <a:off x="1676400" y="2477546"/>
            <a:ext cx="14935200" cy="2606085"/>
          </a:xfrm>
          <a:prstGeom prst="wedgeRectCallou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diễn cảm, nhấn giọng </a:t>
            </a: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đúng chỗ, phù hợp và đọc đúng các từ khó có trong bài đọc.</a:t>
            </a:r>
            <a:endParaRPr lang="vi-VN" sz="4000" dirty="0">
              <a:effectLst/>
              <a:latin typeface="Arial" panose="020B0604020202020204" pitchFamily="34" charset="0"/>
              <a:cs typeface="Arial" panose="020B0604020202020204" pitchFamily="34" charset="0"/>
            </a:endParaRPr>
          </a:p>
        </p:txBody>
      </p:sp>
      <p:sp>
        <p:nvSpPr>
          <p:cNvPr id="3" name="Freeform 56">
            <a:extLst>
              <a:ext uri="{FF2B5EF4-FFF2-40B4-BE49-F238E27FC236}">
                <a16:creationId xmlns:a16="http://schemas.microsoft.com/office/drawing/2014/main" id="{18D35FF2-6196-812E-A9CB-1DEE8EA98827}"/>
              </a:ext>
            </a:extLst>
          </p:cNvPr>
          <p:cNvSpPr/>
          <p:nvPr/>
        </p:nvSpPr>
        <p:spPr>
          <a:xfrm>
            <a:off x="5363299" y="4864468"/>
            <a:ext cx="7561401" cy="5431603"/>
          </a:xfrm>
          <a:custGeom>
            <a:avLst/>
            <a:gdLst/>
            <a:ahLst/>
            <a:cxnLst/>
            <a:rect l="l" t="t" r="r" b="b"/>
            <a:pathLst>
              <a:path w="1203213" h="864308">
                <a:moveTo>
                  <a:pt x="0" y="0"/>
                </a:moveTo>
                <a:lnTo>
                  <a:pt x="1203212" y="0"/>
                </a:lnTo>
                <a:lnTo>
                  <a:pt x="1203212" y="864308"/>
                </a:lnTo>
                <a:lnTo>
                  <a:pt x="0" y="864308"/>
                </a:lnTo>
                <a:lnTo>
                  <a:pt x="0" y="0"/>
                </a:lnTo>
                <a:close/>
              </a:path>
            </a:pathLst>
          </a:custGeom>
          <a:blipFill>
            <a:blip r:embed="rId2"/>
            <a:stretch>
              <a:fillRect/>
            </a:stretch>
          </a:blipFill>
        </p:spPr>
      </p:sp>
      <p:grpSp>
        <p:nvGrpSpPr>
          <p:cNvPr id="4" name="Group 2">
            <a:extLst>
              <a:ext uri="{FF2B5EF4-FFF2-40B4-BE49-F238E27FC236}">
                <a16:creationId xmlns:a16="http://schemas.microsoft.com/office/drawing/2014/main" id="{E2CFB534-ED5E-6294-5E0D-F60DC36FB73B}"/>
              </a:ext>
            </a:extLst>
          </p:cNvPr>
          <p:cNvGrpSpPr/>
          <p:nvPr/>
        </p:nvGrpSpPr>
        <p:grpSpPr>
          <a:xfrm>
            <a:off x="-911062" y="496254"/>
            <a:ext cx="20110124" cy="1516400"/>
            <a:chOff x="0" y="0"/>
            <a:chExt cx="5296494" cy="626262"/>
          </a:xfrm>
          <a:solidFill>
            <a:schemeClr val="bg2"/>
          </a:solidFill>
        </p:grpSpPr>
        <p:sp>
          <p:nvSpPr>
            <p:cNvPr id="6" name="Freeform 3">
              <a:extLst>
                <a:ext uri="{FF2B5EF4-FFF2-40B4-BE49-F238E27FC236}">
                  <a16:creationId xmlns:a16="http://schemas.microsoft.com/office/drawing/2014/main" id="{458CB6C3-9CCA-7BF5-7E56-3246E0D4B9E1}"/>
                </a:ext>
              </a:extLst>
            </p:cNvPr>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7" name="TextBox 4">
              <a:extLst>
                <a:ext uri="{FF2B5EF4-FFF2-40B4-BE49-F238E27FC236}">
                  <a16:creationId xmlns:a16="http://schemas.microsoft.com/office/drawing/2014/main" id="{CDF7D6DB-73AF-D012-E1D6-03F2477D18E7}"/>
                </a:ext>
              </a:extLst>
            </p:cNvPr>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8" name="TextBox 5">
            <a:extLst>
              <a:ext uri="{FF2B5EF4-FFF2-40B4-BE49-F238E27FC236}">
                <a16:creationId xmlns:a16="http://schemas.microsoft.com/office/drawing/2014/main" id="{FF6E72A4-B7CD-75F2-9C7E-C32CD7D3BC43}"/>
              </a:ext>
            </a:extLst>
          </p:cNvPr>
          <p:cNvSpPr txBox="1"/>
          <p:nvPr/>
        </p:nvSpPr>
        <p:spPr>
          <a:xfrm>
            <a:off x="6705600" y="735130"/>
            <a:ext cx="48768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Luyện đọc</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010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Freeform 2"/>
          <p:cNvSpPr/>
          <p:nvPr/>
        </p:nvSpPr>
        <p:spPr>
          <a:xfrm>
            <a:off x="-463476" y="1409936"/>
            <a:ext cx="9162120" cy="7467128"/>
          </a:xfrm>
          <a:custGeom>
            <a:avLst/>
            <a:gdLst/>
            <a:ahLst/>
            <a:cxnLst/>
            <a:rect l="l" t="t" r="r" b="b"/>
            <a:pathLst>
              <a:path w="9162120" h="7467128">
                <a:moveTo>
                  <a:pt x="0" y="0"/>
                </a:moveTo>
                <a:lnTo>
                  <a:pt x="9162120" y="0"/>
                </a:lnTo>
                <a:lnTo>
                  <a:pt x="9162120" y="7467128"/>
                </a:lnTo>
                <a:lnTo>
                  <a:pt x="0" y="7467128"/>
                </a:lnTo>
                <a:lnTo>
                  <a:pt x="0" y="0"/>
                </a:lnTo>
                <a:close/>
              </a:path>
            </a:pathLst>
          </a:custGeom>
          <a:blipFill>
            <a:blip r:embed="rId2"/>
            <a:stretch>
              <a:fillRect/>
            </a:stretch>
          </a:blipFill>
        </p:spPr>
      </p:sp>
      <p:grpSp>
        <p:nvGrpSpPr>
          <p:cNvPr id="12" name="Group 2">
            <a:extLst>
              <a:ext uri="{FF2B5EF4-FFF2-40B4-BE49-F238E27FC236}">
                <a16:creationId xmlns:a16="http://schemas.microsoft.com/office/drawing/2014/main" id="{AE3363BC-4CE6-CEE3-A4CE-44368FD9F270}"/>
              </a:ext>
            </a:extLst>
          </p:cNvPr>
          <p:cNvGrpSpPr/>
          <p:nvPr/>
        </p:nvGrpSpPr>
        <p:grpSpPr>
          <a:xfrm>
            <a:off x="9589358" y="2297993"/>
            <a:ext cx="7327042" cy="5691013"/>
            <a:chOff x="0" y="0"/>
            <a:chExt cx="1193949" cy="1498868"/>
          </a:xfrm>
          <a:solidFill>
            <a:schemeClr val="bg2"/>
          </a:solidFill>
        </p:grpSpPr>
        <p:sp>
          <p:nvSpPr>
            <p:cNvPr id="13" name="Freeform 3">
              <a:extLst>
                <a:ext uri="{FF2B5EF4-FFF2-40B4-BE49-F238E27FC236}">
                  <a16:creationId xmlns:a16="http://schemas.microsoft.com/office/drawing/2014/main" id="{6130F4D8-3FB1-4A44-05F5-CFE8F14703A6}"/>
                </a:ext>
              </a:extLst>
            </p:cNvPr>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14" name="TextBox 4">
              <a:extLst>
                <a:ext uri="{FF2B5EF4-FFF2-40B4-BE49-F238E27FC236}">
                  <a16:creationId xmlns:a16="http://schemas.microsoft.com/office/drawing/2014/main" id="{373BC8AF-4670-A86C-9DC7-EE85DE92219A}"/>
                </a:ext>
              </a:extLst>
            </p:cNvPr>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9E46B4DF-3CF0-0499-76EA-B5557F653399}"/>
              </a:ext>
            </a:extLst>
          </p:cNvPr>
          <p:cNvSpPr txBox="1"/>
          <p:nvPr/>
        </p:nvSpPr>
        <p:spPr>
          <a:xfrm>
            <a:off x="10960957" y="3623720"/>
            <a:ext cx="4583844" cy="2858731"/>
          </a:xfrm>
          <a:prstGeom prst="rect">
            <a:avLst/>
          </a:prstGeom>
        </p:spPr>
        <p:txBody>
          <a:bodyPr wrap="square" lIns="0" tIns="0" rIns="0" bIns="0" rtlCol="0" anchor="t">
            <a:spAutoFit/>
          </a:bodyPr>
          <a:lstStyle/>
          <a:p>
            <a:pPr algn="ctr">
              <a:lnSpc>
                <a:spcPct val="150000"/>
              </a:lnSpc>
              <a:spcBef>
                <a:spcPct val="0"/>
              </a:spcBef>
            </a:pPr>
            <a:r>
              <a:rPr lang="vi-VN" sz="6600" b="1" dirty="0">
                <a:latin typeface="Arial" panose="020B0604020202020204" pitchFamily="34" charset="0"/>
                <a:cs typeface="Arial" panose="020B0604020202020204" pitchFamily="34" charset="0"/>
              </a:rPr>
              <a:t>02</a:t>
            </a:r>
          </a:p>
          <a:p>
            <a:pPr algn="ctr">
              <a:lnSpc>
                <a:spcPct val="150000"/>
              </a:lnSpc>
              <a:spcBef>
                <a:spcPct val="0"/>
              </a:spcBef>
            </a:pPr>
            <a:r>
              <a:rPr lang="vi-VN" sz="6600" b="1" dirty="0">
                <a:latin typeface="Arial" panose="020B0604020202020204" pitchFamily="34" charset="0"/>
                <a:cs typeface="Arial" panose="020B0604020202020204" pitchFamily="34" charset="0"/>
              </a:rPr>
              <a:t>Đọc hiểu</a:t>
            </a:r>
          </a:p>
        </p:txBody>
      </p:sp>
    </p:spTree>
    <p:extLst>
      <p:ext uri="{BB962C8B-B14F-4D97-AF65-F5344CB8AC3E}">
        <p14:creationId xmlns:p14="http://schemas.microsoft.com/office/powerpoint/2010/main" val="26308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0048C3-A127-E7A8-AE78-1B03A5C32B96}"/>
              </a:ext>
            </a:extLst>
          </p:cNvPr>
          <p:cNvSpPr/>
          <p:nvPr/>
        </p:nvSpPr>
        <p:spPr>
          <a:xfrm>
            <a:off x="3256097" y="1333500"/>
            <a:ext cx="14495849" cy="8371004"/>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0" rtlCol="0" anchor="ctr"/>
          <a:lstStyle/>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khổ thơ 1, em hiểu đoàn thuyền đánh cả ra khơi vào lúc nào?</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từ ngữ, hình ảnh nào cho biết những người đánh cá đã làm việc suốt đêm?</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hát vang lên suốt quá trình lao động nói lên điều gì?</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một hình ảnh so sánh hoặc nhân hoa mà em thích. Vì sao em thích hình ảnh đó?</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những từ ngữ, hình ảnh thể hiện cảm nhận của người lao động về vẻ đẹp huy hoàng, thơ mộng của thiên nhiên.</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6.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Cảm nhận của người lao động về vẻ đẹp của thiên nhiên nói lên điều gì về họ?</a:t>
            </a:r>
            <a:endParaRPr lang="vi-VN" sz="3200" dirty="0">
              <a:effectLst/>
              <a:latin typeface="Arial" panose="020B060402020202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0E359822-822D-29D4-3410-45EA4F17A7AD}"/>
              </a:ext>
            </a:extLst>
          </p:cNvPr>
          <p:cNvSpPr/>
          <p:nvPr/>
        </p:nvSpPr>
        <p:spPr>
          <a:xfrm>
            <a:off x="2133600" y="843698"/>
            <a:ext cx="5943600" cy="979604"/>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latin typeface="Arial" panose="020B0604020202020204" pitchFamily="34" charset="0"/>
                <a:cs typeface="Arial" panose="020B0604020202020204" pitchFamily="34" charset="0"/>
              </a:rPr>
              <a:t>Trả lời câu hỏi</a:t>
            </a:r>
          </a:p>
        </p:txBody>
      </p:sp>
      <p:sp>
        <p:nvSpPr>
          <p:cNvPr id="21" name="Freeform 54">
            <a:extLst>
              <a:ext uri="{FF2B5EF4-FFF2-40B4-BE49-F238E27FC236}">
                <a16:creationId xmlns:a16="http://schemas.microsoft.com/office/drawing/2014/main" id="{52078ACE-E566-5EA4-926E-A1CFC8F002FD}"/>
              </a:ext>
            </a:extLst>
          </p:cNvPr>
          <p:cNvSpPr/>
          <p:nvPr/>
        </p:nvSpPr>
        <p:spPr>
          <a:xfrm>
            <a:off x="14514" y="4713574"/>
            <a:ext cx="3713297" cy="5573426"/>
          </a:xfrm>
          <a:custGeom>
            <a:avLst/>
            <a:gdLst/>
            <a:ahLst/>
            <a:cxnLst/>
            <a:rect l="l" t="t" r="r" b="b"/>
            <a:pathLst>
              <a:path w="852891" h="1280136">
                <a:moveTo>
                  <a:pt x="0" y="0"/>
                </a:moveTo>
                <a:lnTo>
                  <a:pt x="852891" y="0"/>
                </a:lnTo>
                <a:lnTo>
                  <a:pt x="852891" y="1280136"/>
                </a:lnTo>
                <a:lnTo>
                  <a:pt x="0" y="1280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1066800" y="859324"/>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Qua khổ thơ 1, em hiểu đoàn thuyền đánh cả ra khơi vào lúc nào?</a:t>
            </a:r>
            <a:endParaRPr lang="vi-VN" sz="4400" b="1" dirty="0">
              <a:effectLst/>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2615600E-77E5-7856-CDF1-2F7FD3E0BEE3}"/>
              </a:ext>
            </a:extLst>
          </p:cNvPr>
          <p:cNvSpPr/>
          <p:nvPr/>
        </p:nvSpPr>
        <p:spPr>
          <a:xfrm>
            <a:off x="1097280" y="3162300"/>
            <a:ext cx="16154400" cy="4648200"/>
          </a:xfrm>
          <a:prstGeom prst="wedgeRectCallout">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Đoàn thuyền ra khơi vào lúc hoàng hôn. Điều này được thể hiện qua các câu thơ:</a:t>
            </a:r>
          </a:p>
          <a:p>
            <a:pPr algn="just">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Mặt Trời xuống biển như hòn lửa </a:t>
            </a:r>
          </a:p>
          <a:p>
            <a:pPr algn="just">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Sóng đã cài then, đêm sập cửa.</a:t>
            </a:r>
            <a:endParaRPr lang="vi-VN" sz="4000" i="1" dirty="0">
              <a:effectLst/>
              <a:latin typeface="Arial" panose="020B0604020202020204" pitchFamily="34" charset="0"/>
              <a:cs typeface="Arial" panose="020B0604020202020204" pitchFamily="34" charset="0"/>
            </a:endParaRPr>
          </a:p>
        </p:txBody>
      </p:sp>
      <p:pic>
        <p:nvPicPr>
          <p:cNvPr id="2050" name="Picture 2" descr="Phân tích khổ 1 Đoàn thuyền đánh cá (12 mẫu) - Văn 9">
            <a:extLst>
              <a:ext uri="{FF2B5EF4-FFF2-40B4-BE49-F238E27FC236}">
                <a16:creationId xmlns:a16="http://schemas.microsoft.com/office/drawing/2014/main" id="{F79D6047-9768-D46E-8D3C-E2F457B0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5600700"/>
            <a:ext cx="7703052"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7796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1066800" y="706924"/>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Những từ ngữ, hình ảnh nào cho biết những người đánh cá đã làm việc suốt đêm?</a:t>
            </a:r>
            <a:endParaRPr lang="vi-VN" sz="4400" b="1" dirty="0">
              <a:effectLst/>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2615600E-77E5-7856-CDF1-2F7FD3E0BEE3}"/>
              </a:ext>
            </a:extLst>
          </p:cNvPr>
          <p:cNvSpPr/>
          <p:nvPr/>
        </p:nvSpPr>
        <p:spPr>
          <a:xfrm>
            <a:off x="701040" y="3162300"/>
            <a:ext cx="7924800" cy="1524000"/>
          </a:xfrm>
          <a:prstGeom prst="wedgeRectCallout">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ctr">
              <a:lnSpc>
                <a:spcPct val="114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Gõ thuyền đã có nhịp trăng cao</a:t>
            </a:r>
            <a:endParaRPr lang="vi-VN" sz="3600"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685800" y="5143500"/>
            <a:ext cx="7940040" cy="4284176"/>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Sao mở, kéo lưới kịp trời sáng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kéo xoăn tay chùm cá nặng </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Vẩy bạc đuôi vàng loẻ rạng đông </a:t>
            </a:r>
            <a:endParaRPr lang="vi-VN" sz="3600" dirty="0">
              <a:effectLst/>
              <a:latin typeface="Arial" panose="020B0604020202020204" pitchFamily="34" charset="0"/>
              <a:cs typeface="Arial" panose="020B0604020202020204" pitchFamily="34" charset="0"/>
            </a:endParaRPr>
          </a:p>
          <a:p>
            <a:pPr algn="l">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Lưới xếp buồm lên đón nắng hồng.</a:t>
            </a:r>
            <a:endParaRPr lang="vi-VN" sz="3600" dirty="0">
              <a:effectLst/>
              <a:latin typeface="Arial" panose="020B0604020202020204" pitchFamily="34" charset="0"/>
              <a:cs typeface="Arial" panose="020B0604020202020204" pitchFamily="34" charset="0"/>
            </a:endParaRPr>
          </a:p>
        </p:txBody>
      </p:sp>
      <p:sp>
        <p:nvSpPr>
          <p:cNvPr id="3" name="Speech Bubble: Rectangle 2">
            <a:extLst>
              <a:ext uri="{FF2B5EF4-FFF2-40B4-BE49-F238E27FC236}">
                <a16:creationId xmlns:a16="http://schemas.microsoft.com/office/drawing/2014/main" id="{2A6D7A4D-CED6-761A-1859-C25D24C08DAE}"/>
              </a:ext>
            </a:extLst>
          </p:cNvPr>
          <p:cNvSpPr/>
          <p:nvPr/>
        </p:nvSpPr>
        <p:spPr>
          <a:xfrm>
            <a:off x="9235440" y="3162300"/>
            <a:ext cx="8382000" cy="3505200"/>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hát căng buồm với gió khơi,</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Đoàn thuyền chạy đua cùng Mặt Trời, </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Mặt Trời đội biển nhỏ màu mới, </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Mắt cá huy hoàng muôn dặm phơi.</a:t>
            </a:r>
            <a:endParaRPr lang="vi-VN" sz="3600" dirty="0">
              <a:effectLst/>
              <a:latin typeface="Arial" panose="020B0604020202020204" pitchFamily="34" charset="0"/>
              <a:cs typeface="Arial" panose="020B0604020202020204" pitchFamily="34" charset="0"/>
            </a:endParaRPr>
          </a:p>
        </p:txBody>
      </p:sp>
      <p:sp>
        <p:nvSpPr>
          <p:cNvPr id="4" name="Freeform 8">
            <a:extLst>
              <a:ext uri="{FF2B5EF4-FFF2-40B4-BE49-F238E27FC236}">
                <a16:creationId xmlns:a16="http://schemas.microsoft.com/office/drawing/2014/main" id="{7ECE5610-EB56-332C-CB3F-3642D34F334A}"/>
              </a:ext>
            </a:extLst>
          </p:cNvPr>
          <p:cNvSpPr/>
          <p:nvPr/>
        </p:nvSpPr>
        <p:spPr>
          <a:xfrm flipH="1">
            <a:off x="9906000" y="7124700"/>
            <a:ext cx="9134554" cy="3060076"/>
          </a:xfrm>
          <a:custGeom>
            <a:avLst/>
            <a:gdLst/>
            <a:ahLst/>
            <a:cxnLst/>
            <a:rect l="l" t="t" r="r" b="b"/>
            <a:pathLst>
              <a:path w="5631232" h="1886463">
                <a:moveTo>
                  <a:pt x="0" y="0"/>
                </a:moveTo>
                <a:lnTo>
                  <a:pt x="5631232" y="0"/>
                </a:lnTo>
                <a:lnTo>
                  <a:pt x="5631232" y="1886463"/>
                </a:lnTo>
                <a:lnTo>
                  <a:pt x="0" y="1886463"/>
                </a:lnTo>
                <a:lnTo>
                  <a:pt x="0" y="0"/>
                </a:lnTo>
                <a:close/>
              </a:path>
            </a:pathLst>
          </a:custGeom>
          <a:blipFill>
            <a:blip r:embed="rId2"/>
            <a:stretch>
              <a:fillRect/>
            </a:stretch>
          </a:blipFill>
        </p:spPr>
      </p:sp>
    </p:spTree>
    <p:extLst>
      <p:ext uri="{BB962C8B-B14F-4D97-AF65-F5344CB8AC3E}">
        <p14:creationId xmlns:p14="http://schemas.microsoft.com/office/powerpoint/2010/main" val="2375960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1066800" y="706924"/>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Tiếng hát vang lên suốt quá trình lao động nói lên điều gì?</a:t>
            </a:r>
            <a:endParaRPr lang="vi-VN" sz="4400" b="1"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914400" y="3320583"/>
            <a:ext cx="8702040" cy="5292958"/>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hát vang lên suốt quá trình lao động thể hiện niềm vui của những người lao động: vui với công việc của mình và vui với thành quả lao động của mình.</a:t>
            </a:r>
            <a:endParaRPr lang="vi-VN" sz="4000" dirty="0">
              <a:effectLst/>
              <a:latin typeface="Arial" panose="020B0604020202020204" pitchFamily="34" charset="0"/>
              <a:cs typeface="Arial" panose="020B0604020202020204" pitchFamily="34" charset="0"/>
            </a:endParaRPr>
          </a:p>
        </p:txBody>
      </p:sp>
      <p:pic>
        <p:nvPicPr>
          <p:cNvPr id="4098" name="Picture 2" descr="Lê Gia - tinh túy từ biển mẹ trong bài thơ “Đoàn thuyền đánh cá” - Huy Cận">
            <a:extLst>
              <a:ext uri="{FF2B5EF4-FFF2-40B4-BE49-F238E27FC236}">
                <a16:creationId xmlns:a16="http://schemas.microsoft.com/office/drawing/2014/main" id="{51E70758-B46E-6661-0A94-A8B707CE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3528662"/>
            <a:ext cx="7649882"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758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1066800" y="706924"/>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Nêu một hình ảnh so sánh hoặc nhân hoa mà em thích. Vì sao em thích hình ảnh đó?</a:t>
            </a:r>
            <a:endParaRPr lang="vi-VN" sz="4400" b="1"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1066800" y="5284166"/>
            <a:ext cx="16344900" cy="4297984"/>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thích hình ảnh "</a:t>
            </a: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Sóng đã cài then, đêm sập cửa"</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vì hình ảnh này khiến em nghĩ đến một ngôi nhà khổng lồ trong truyện cổ tích, sóng và đêm là những người khổng lồ trong câu chuyện đó.</a:t>
            </a:r>
            <a:endParaRPr lang="vi-VN" sz="4000" dirty="0">
              <a:effectLst/>
              <a:latin typeface="Arial" panose="020B060402020202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CDE1C014-E8FC-17DB-4E68-5063BA793D2E}"/>
              </a:ext>
            </a:extLst>
          </p:cNvPr>
          <p:cNvSpPr/>
          <p:nvPr/>
        </p:nvSpPr>
        <p:spPr>
          <a:xfrm>
            <a:off x="-29030" y="3320584"/>
            <a:ext cx="7725230" cy="1348098"/>
          </a:xfrm>
          <a:prstGeom prst="homePlate">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400" b="1">
                <a:solidFill>
                  <a:srgbClr val="000000"/>
                </a:solidFill>
                <a:effectLst/>
                <a:latin typeface="Arial" panose="020B0604020202020204" pitchFamily="34" charset="0"/>
                <a:ea typeface="Calibri" panose="020F0502020204030204" pitchFamily="34" charset="0"/>
                <a:cs typeface="Arial" panose="020B0604020202020204" pitchFamily="34" charset="0"/>
              </a:rPr>
              <a:t>Gợi ý hình ảnh nhân hóa</a:t>
            </a:r>
            <a:endParaRPr lang="vi-VN" sz="4400" b="1" dirty="0">
              <a:effectLst/>
              <a:latin typeface="Arial" panose="020B0604020202020204" pitchFamily="34" charset="0"/>
              <a:cs typeface="Arial" panose="020B0604020202020204" pitchFamily="34" charset="0"/>
            </a:endParaRPr>
          </a:p>
        </p:txBody>
      </p:sp>
      <p:pic>
        <p:nvPicPr>
          <p:cNvPr id="5122" name="Picture 2" descr="Cập nhật với hơn 82 về tranh vẽ đoàn thuyền đánh cá - jtcvietnam.edu.vn">
            <a:extLst>
              <a:ext uri="{FF2B5EF4-FFF2-40B4-BE49-F238E27FC236}">
                <a16:creationId xmlns:a16="http://schemas.microsoft.com/office/drawing/2014/main" id="{FA8396B6-706D-D52C-1913-3D0DFBDC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2552700"/>
            <a:ext cx="4962704" cy="3303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63142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wipe(down)">
                                      <p:cBhvr>
                                        <p:cTn id="2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1066800" y="706924"/>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Nêu một hình ảnh so sánh hoặc nhân hoa mà em thích. Vì sao em thích hình ảnh đó?</a:t>
            </a:r>
            <a:endParaRPr lang="vi-VN" sz="4400" b="1"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1066800" y="5448300"/>
            <a:ext cx="16344900" cy="4133850"/>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thích hình ảnh Mặt Trời xuống biển như hòn lửa vì hình ảnh này khiến em nghĩ tới ông Mặt Trời rất to và đỏ, rất đẹp đang khuất dần trên mặt biển.</a:t>
            </a:r>
            <a:endParaRPr lang="vi-VN" sz="4000" dirty="0">
              <a:effectLst/>
              <a:latin typeface="Arial" panose="020B060402020202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CDE1C014-E8FC-17DB-4E68-5063BA793D2E}"/>
              </a:ext>
            </a:extLst>
          </p:cNvPr>
          <p:cNvSpPr/>
          <p:nvPr/>
        </p:nvSpPr>
        <p:spPr>
          <a:xfrm>
            <a:off x="-29030" y="3320584"/>
            <a:ext cx="7725230" cy="1348098"/>
          </a:xfrm>
          <a:prstGeom prst="homePlate">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Gợi ý hình ảnh so sánh</a:t>
            </a:r>
            <a:endParaRPr lang="vi-VN" sz="4400" b="1" dirty="0">
              <a:effectLst/>
              <a:latin typeface="Arial" panose="020B0604020202020204" pitchFamily="34" charset="0"/>
              <a:cs typeface="Arial" panose="020B0604020202020204" pitchFamily="34" charset="0"/>
            </a:endParaRPr>
          </a:p>
        </p:txBody>
      </p:sp>
      <p:pic>
        <p:nvPicPr>
          <p:cNvPr id="5122" name="Picture 2" descr="Cập nhật với hơn 82 về tranh vẽ đoàn thuyền đánh cá - jtcvietnam.edu.vn">
            <a:extLst>
              <a:ext uri="{FF2B5EF4-FFF2-40B4-BE49-F238E27FC236}">
                <a16:creationId xmlns:a16="http://schemas.microsoft.com/office/drawing/2014/main" id="{FA8396B6-706D-D52C-1913-3D0DFBDC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2552700"/>
            <a:ext cx="4962704" cy="3303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491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wipe(down)">
                                      <p:cBhvr>
                                        <p:cTn id="1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533400" y="647700"/>
            <a:ext cx="17221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Tìm những từ ngữ, hình ảnh thể hiện cảm nhận của người lao động về vẻ đẹp huy hoàng, thơ mộng của thiên nhiên </a:t>
            </a:r>
            <a:endParaRPr lang="vi-VN" sz="4400" b="1"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914400" y="3162300"/>
            <a:ext cx="16383000" cy="6259493"/>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các từ ngữ, hình ảnh: </a:t>
            </a: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 bạc Biển Đông lặng, cá thu Biển Đông như đoàn thoi, đêm ngày dệt biển muôn luồng sáng, đến dệt lưới ta...; gõ thuyền đã có nhịp trăng cao; (cá) vảy bạc đuôi vàng lóe rạng động; lưới xếp buồm lên đón nắng hồng; đoàn thuyền chạy đua cùng Mặt Trời; Mặt Trời đội biển nhỏ màu mới; mắt cá huy hoàng muôn dặm phơi.</a:t>
            </a:r>
            <a:endParaRPr lang="vi-VN" sz="40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2164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D43D8F-0B03-0A93-7BCB-545AACC564BB}"/>
              </a:ext>
            </a:extLst>
          </p:cNvPr>
          <p:cNvSpPr txBox="1"/>
          <p:nvPr/>
        </p:nvSpPr>
        <p:spPr>
          <a:xfrm>
            <a:off x="533400" y="647700"/>
            <a:ext cx="17221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6. Cảm nhận của người lao động về vẻ đẹp của thiên nhiên nói lên điều gì về họ?</a:t>
            </a:r>
            <a:endParaRPr lang="vi-VN" sz="4400" b="1" dirty="0">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BC9E7064-4954-EC80-B171-F125C107D502}"/>
              </a:ext>
            </a:extLst>
          </p:cNvPr>
          <p:cNvSpPr/>
          <p:nvPr/>
        </p:nvSpPr>
        <p:spPr>
          <a:xfrm>
            <a:off x="807721" y="3467100"/>
            <a:ext cx="7315200" cy="5326380"/>
          </a:xfrm>
          <a:prstGeom prst="wedgeRectCallout">
            <a:avLst>
              <a:gd name="adj1" fmla="val -20496"/>
              <a:gd name="adj2" fmla="val 5609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người lao động rất yêu biển, yêu thiên nhiên đất nước và gắn bó với biển. Họ yêu công việc, tự hảo với công việc của mình.</a:t>
            </a:r>
            <a:endParaRPr lang="vi-VN" sz="4000" dirty="0">
              <a:effectLst/>
              <a:latin typeface="Arial" panose="020B0604020202020204" pitchFamily="34" charset="0"/>
              <a:cs typeface="Arial" panose="020B0604020202020204" pitchFamily="34" charset="0"/>
            </a:endParaRPr>
          </a:p>
        </p:txBody>
      </p:sp>
      <p:pic>
        <p:nvPicPr>
          <p:cNvPr id="6146" name="Picture 2" descr="Top 5 Bài văn phân tích cảnh ra khơi trong bài &quot;Đoàn thuyền đánh cá&quot; của  Huy Cận hay nhất - toplist.vn">
            <a:extLst>
              <a:ext uri="{FF2B5EF4-FFF2-40B4-BE49-F238E27FC236}">
                <a16:creationId xmlns:a16="http://schemas.microsoft.com/office/drawing/2014/main" id="{9391E055-50D4-8D73-6A90-8DD61F714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036" y="3467100"/>
            <a:ext cx="9027763" cy="5326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26680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911062" y="826581"/>
            <a:ext cx="20110124" cy="2377839"/>
            <a:chOff x="0" y="0"/>
            <a:chExt cx="5296494" cy="626262"/>
          </a:xfrm>
          <a:solidFill>
            <a:schemeClr val="bg2"/>
          </a:solidFill>
        </p:grpSpPr>
        <p:sp>
          <p:nvSpPr>
            <p:cNvPr id="3" name="Freeform 3"/>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4" name="TextBox 4"/>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5" name="TextBox 5"/>
          <p:cNvSpPr txBox="1"/>
          <p:nvPr/>
        </p:nvSpPr>
        <p:spPr>
          <a:xfrm>
            <a:off x="6414376" y="1417255"/>
            <a:ext cx="5459248" cy="1015663"/>
          </a:xfrm>
          <a:prstGeom prst="rect">
            <a:avLst/>
          </a:prstGeom>
        </p:spPr>
        <p:txBody>
          <a:bodyPr wrap="square" lIns="0" tIns="0" rIns="0" bIns="0" rtlCol="0" anchor="t">
            <a:spAutoFit/>
          </a:bodyPr>
          <a:lstStyle/>
          <a:p>
            <a:pPr algn="ctr">
              <a:spcBef>
                <a:spcPct val="0"/>
              </a:spcBef>
            </a:pPr>
            <a:r>
              <a:rPr lang="vi-VN" sz="6600" b="1" dirty="0">
                <a:solidFill>
                  <a:schemeClr val="accent2">
                    <a:lumMod val="50000"/>
                  </a:schemeClr>
                </a:solidFill>
                <a:latin typeface="Arial" panose="020B0604020202020204" pitchFamily="34" charset="0"/>
                <a:cs typeface="Arial" panose="020B0604020202020204" pitchFamily="34" charset="0"/>
              </a:rPr>
              <a:t>KHỞI ĐỘNG</a:t>
            </a:r>
            <a:endParaRPr lang="en-US" sz="6600" b="1" dirty="0">
              <a:solidFill>
                <a:schemeClr val="accent2">
                  <a:lumMod val="50000"/>
                </a:schemeClr>
              </a:solidFill>
              <a:latin typeface="Arial" panose="020B0604020202020204" pitchFamily="34" charset="0"/>
              <a:cs typeface="Arial" panose="020B0604020202020204" pitchFamily="34" charset="0"/>
            </a:endParaRPr>
          </a:p>
        </p:txBody>
      </p:sp>
      <p:sp>
        <p:nvSpPr>
          <p:cNvPr id="23" name="Freeform 10">
            <a:extLst>
              <a:ext uri="{FF2B5EF4-FFF2-40B4-BE49-F238E27FC236}">
                <a16:creationId xmlns:a16="http://schemas.microsoft.com/office/drawing/2014/main" id="{0ED0F4E2-58BB-F94E-B374-92888E826A16}"/>
              </a:ext>
            </a:extLst>
          </p:cNvPr>
          <p:cNvSpPr/>
          <p:nvPr/>
        </p:nvSpPr>
        <p:spPr>
          <a:xfrm>
            <a:off x="9174480" y="3802714"/>
            <a:ext cx="7420402" cy="6019800"/>
          </a:xfrm>
          <a:custGeom>
            <a:avLst/>
            <a:gdLst/>
            <a:ahLst/>
            <a:cxnLst/>
            <a:rect l="l" t="t" r="r" b="b"/>
            <a:pathLst>
              <a:path w="1963835" h="1593161">
                <a:moveTo>
                  <a:pt x="0" y="0"/>
                </a:moveTo>
                <a:lnTo>
                  <a:pt x="1963835" y="0"/>
                </a:lnTo>
                <a:lnTo>
                  <a:pt x="1963835" y="1593161"/>
                </a:lnTo>
                <a:lnTo>
                  <a:pt x="0" y="1593161"/>
                </a:lnTo>
                <a:lnTo>
                  <a:pt x="0" y="0"/>
                </a:lnTo>
                <a:close/>
              </a:path>
            </a:pathLst>
          </a:custGeom>
          <a:blipFill>
            <a:blip r:embed="rId2"/>
            <a:stretch>
              <a:fillRect/>
            </a:stretch>
          </a:blipFill>
        </p:spPr>
      </p:sp>
      <p:sp>
        <p:nvSpPr>
          <p:cNvPr id="24" name="Speech Bubble: Rectangle 23">
            <a:extLst>
              <a:ext uri="{FF2B5EF4-FFF2-40B4-BE49-F238E27FC236}">
                <a16:creationId xmlns:a16="http://schemas.microsoft.com/office/drawing/2014/main" id="{EA31E17A-8901-60EA-1ABD-ED02E4102841}"/>
              </a:ext>
            </a:extLst>
          </p:cNvPr>
          <p:cNvSpPr/>
          <p:nvPr/>
        </p:nvSpPr>
        <p:spPr>
          <a:xfrm>
            <a:off x="1143000" y="4229100"/>
            <a:ext cx="7420402" cy="4343400"/>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đã từng đi biển chưa? Em thường đi vào khoảng thời gian nào và em đi cùng ai?</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3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50AAF2-F8C2-AC41-DD29-B4F4B8E9C5E7}"/>
              </a:ext>
            </a:extLst>
          </p:cNvPr>
          <p:cNvGrpSpPr/>
          <p:nvPr/>
        </p:nvGrpSpPr>
        <p:grpSpPr>
          <a:xfrm>
            <a:off x="-911062" y="496254"/>
            <a:ext cx="20110124" cy="1516400"/>
            <a:chOff x="0" y="0"/>
            <a:chExt cx="5296494" cy="626262"/>
          </a:xfrm>
          <a:solidFill>
            <a:schemeClr val="bg2"/>
          </a:solidFill>
        </p:grpSpPr>
        <p:sp>
          <p:nvSpPr>
            <p:cNvPr id="4" name="Freeform 3">
              <a:extLst>
                <a:ext uri="{FF2B5EF4-FFF2-40B4-BE49-F238E27FC236}">
                  <a16:creationId xmlns:a16="http://schemas.microsoft.com/office/drawing/2014/main" id="{22EF0995-E4F3-84C9-E335-BE08B97C8CE0}"/>
                </a:ext>
              </a:extLst>
            </p:cNvPr>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6" name="TextBox 4">
              <a:extLst>
                <a:ext uri="{FF2B5EF4-FFF2-40B4-BE49-F238E27FC236}">
                  <a16:creationId xmlns:a16="http://schemas.microsoft.com/office/drawing/2014/main" id="{6E6B7B79-6E6D-058A-6FDF-44A010507CD3}"/>
                </a:ext>
              </a:extLst>
            </p:cNvPr>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7" name="TextBox 5">
            <a:extLst>
              <a:ext uri="{FF2B5EF4-FFF2-40B4-BE49-F238E27FC236}">
                <a16:creationId xmlns:a16="http://schemas.microsoft.com/office/drawing/2014/main" id="{ADAD4E08-1079-1B93-BB31-CC0FD21D1A8A}"/>
              </a:ext>
            </a:extLst>
          </p:cNvPr>
          <p:cNvSpPr txBox="1"/>
          <p:nvPr/>
        </p:nvSpPr>
        <p:spPr>
          <a:xfrm>
            <a:off x="5676900" y="735130"/>
            <a:ext cx="69342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Nội dung, ý nghĩa</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AEF3CEF2-9B3C-AD96-684D-EF22D7387A76}"/>
              </a:ext>
            </a:extLst>
          </p:cNvPr>
          <p:cNvSpPr/>
          <p:nvPr/>
        </p:nvSpPr>
        <p:spPr>
          <a:xfrm>
            <a:off x="800100" y="2552700"/>
            <a:ext cx="8648700" cy="6858000"/>
          </a:xfrm>
          <a:prstGeom prst="wedgeRectCallout">
            <a:avLst>
              <a:gd name="adj1" fmla="val -20833"/>
              <a:gd name="adj2" fmla="val 57570"/>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thơ ca ngợi vẻ đẹp của thiên nhiên của biển cả.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 ngợi vẻ đẹp của những người lao động.</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Nói lên niềm vui, tinh thần lạc quan của người lao động.</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 ngợi sự giàu có của biển cả. </a:t>
            </a:r>
            <a:endParaRPr lang="vi-VN" sz="4000" dirty="0">
              <a:effectLst/>
              <a:latin typeface="Arial" panose="020B0604020202020204" pitchFamily="34" charset="0"/>
              <a:cs typeface="Arial" panose="020B0604020202020204" pitchFamily="34" charset="0"/>
            </a:endParaRPr>
          </a:p>
        </p:txBody>
      </p:sp>
      <p:pic>
        <p:nvPicPr>
          <p:cNvPr id="12" name="Picture 2" descr="Lê Gia - tinh túy từ biển mẹ trong bài thơ “Đoàn thuyền đánh cá” - Huy Cận">
            <a:extLst>
              <a:ext uri="{FF2B5EF4-FFF2-40B4-BE49-F238E27FC236}">
                <a16:creationId xmlns:a16="http://schemas.microsoft.com/office/drawing/2014/main" id="{B4EA2EEA-3EF1-F770-F3E8-7E93F7389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1" y="3200400"/>
            <a:ext cx="7924800"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37765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50AAF2-F8C2-AC41-DD29-B4F4B8E9C5E7}"/>
              </a:ext>
            </a:extLst>
          </p:cNvPr>
          <p:cNvGrpSpPr/>
          <p:nvPr/>
        </p:nvGrpSpPr>
        <p:grpSpPr>
          <a:xfrm>
            <a:off x="-911062" y="496254"/>
            <a:ext cx="20110124" cy="1516400"/>
            <a:chOff x="0" y="0"/>
            <a:chExt cx="5296494" cy="626262"/>
          </a:xfrm>
          <a:solidFill>
            <a:schemeClr val="bg2"/>
          </a:solidFill>
        </p:grpSpPr>
        <p:sp>
          <p:nvSpPr>
            <p:cNvPr id="4" name="Freeform 3">
              <a:extLst>
                <a:ext uri="{FF2B5EF4-FFF2-40B4-BE49-F238E27FC236}">
                  <a16:creationId xmlns:a16="http://schemas.microsoft.com/office/drawing/2014/main" id="{22EF0995-E4F3-84C9-E335-BE08B97C8CE0}"/>
                </a:ext>
              </a:extLst>
            </p:cNvPr>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6" name="TextBox 4">
              <a:extLst>
                <a:ext uri="{FF2B5EF4-FFF2-40B4-BE49-F238E27FC236}">
                  <a16:creationId xmlns:a16="http://schemas.microsoft.com/office/drawing/2014/main" id="{6E6B7B79-6E6D-058A-6FDF-44A010507CD3}"/>
                </a:ext>
              </a:extLst>
            </p:cNvPr>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7" name="TextBox 5">
            <a:extLst>
              <a:ext uri="{FF2B5EF4-FFF2-40B4-BE49-F238E27FC236}">
                <a16:creationId xmlns:a16="http://schemas.microsoft.com/office/drawing/2014/main" id="{ADAD4E08-1079-1B93-BB31-CC0FD21D1A8A}"/>
              </a:ext>
            </a:extLst>
          </p:cNvPr>
          <p:cNvSpPr txBox="1"/>
          <p:nvPr/>
        </p:nvSpPr>
        <p:spPr>
          <a:xfrm>
            <a:off x="6705600" y="735130"/>
            <a:ext cx="48768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KẾT LUẬN</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AEF3CEF2-9B3C-AD96-684D-EF22D7387A76}"/>
              </a:ext>
            </a:extLst>
          </p:cNvPr>
          <p:cNvSpPr/>
          <p:nvPr/>
        </p:nvSpPr>
        <p:spPr>
          <a:xfrm>
            <a:off x="800100" y="7601914"/>
            <a:ext cx="16687800" cy="2144171"/>
          </a:xfrm>
          <a:prstGeom prst="wedgeRectCallout">
            <a:avLst>
              <a:gd name="adj1" fmla="val -20833"/>
              <a:gd name="adj2" fmla="val 57570"/>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như một khúc ca hay, như một bức tranh đẹp ca ngợi vẻ đẹp của biển, vẻ đẹp của những người lao động trên biển.</a:t>
            </a:r>
            <a:endParaRPr lang="vi-VN" sz="4000" dirty="0">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CB73F99-9A67-6D7C-E671-608EC7E9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251530"/>
            <a:ext cx="14020800" cy="5041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61293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Freeform 2"/>
          <p:cNvSpPr/>
          <p:nvPr/>
        </p:nvSpPr>
        <p:spPr>
          <a:xfrm>
            <a:off x="-463476" y="1409936"/>
            <a:ext cx="9162120" cy="7467128"/>
          </a:xfrm>
          <a:custGeom>
            <a:avLst/>
            <a:gdLst/>
            <a:ahLst/>
            <a:cxnLst/>
            <a:rect l="l" t="t" r="r" b="b"/>
            <a:pathLst>
              <a:path w="9162120" h="7467128">
                <a:moveTo>
                  <a:pt x="0" y="0"/>
                </a:moveTo>
                <a:lnTo>
                  <a:pt x="9162120" y="0"/>
                </a:lnTo>
                <a:lnTo>
                  <a:pt x="9162120" y="7467128"/>
                </a:lnTo>
                <a:lnTo>
                  <a:pt x="0" y="7467128"/>
                </a:lnTo>
                <a:lnTo>
                  <a:pt x="0" y="0"/>
                </a:lnTo>
                <a:close/>
              </a:path>
            </a:pathLst>
          </a:custGeom>
          <a:blipFill>
            <a:blip r:embed="rId2"/>
            <a:stretch>
              <a:fillRect/>
            </a:stretch>
          </a:blipFill>
        </p:spPr>
      </p:sp>
      <p:grpSp>
        <p:nvGrpSpPr>
          <p:cNvPr id="12" name="Group 2">
            <a:extLst>
              <a:ext uri="{FF2B5EF4-FFF2-40B4-BE49-F238E27FC236}">
                <a16:creationId xmlns:a16="http://schemas.microsoft.com/office/drawing/2014/main" id="{AE3363BC-4CE6-CEE3-A4CE-44368FD9F270}"/>
              </a:ext>
            </a:extLst>
          </p:cNvPr>
          <p:cNvGrpSpPr/>
          <p:nvPr/>
        </p:nvGrpSpPr>
        <p:grpSpPr>
          <a:xfrm>
            <a:off x="9589358" y="2297993"/>
            <a:ext cx="7327042" cy="5691013"/>
            <a:chOff x="0" y="0"/>
            <a:chExt cx="1193949" cy="1498868"/>
          </a:xfrm>
          <a:solidFill>
            <a:schemeClr val="bg2"/>
          </a:solidFill>
        </p:grpSpPr>
        <p:sp>
          <p:nvSpPr>
            <p:cNvPr id="13" name="Freeform 3">
              <a:extLst>
                <a:ext uri="{FF2B5EF4-FFF2-40B4-BE49-F238E27FC236}">
                  <a16:creationId xmlns:a16="http://schemas.microsoft.com/office/drawing/2014/main" id="{6130F4D8-3FB1-4A44-05F5-CFE8F14703A6}"/>
                </a:ext>
              </a:extLst>
            </p:cNvPr>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14" name="TextBox 4">
              <a:extLst>
                <a:ext uri="{FF2B5EF4-FFF2-40B4-BE49-F238E27FC236}">
                  <a16:creationId xmlns:a16="http://schemas.microsoft.com/office/drawing/2014/main" id="{373BC8AF-4670-A86C-9DC7-EE85DE92219A}"/>
                </a:ext>
              </a:extLst>
            </p:cNvPr>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9E46B4DF-3CF0-0499-76EA-B5557F653399}"/>
              </a:ext>
            </a:extLst>
          </p:cNvPr>
          <p:cNvSpPr txBox="1"/>
          <p:nvPr/>
        </p:nvSpPr>
        <p:spPr>
          <a:xfrm>
            <a:off x="10389457" y="3623720"/>
            <a:ext cx="5726843" cy="2858731"/>
          </a:xfrm>
          <a:prstGeom prst="rect">
            <a:avLst/>
          </a:prstGeom>
        </p:spPr>
        <p:txBody>
          <a:bodyPr wrap="square" lIns="0" tIns="0" rIns="0" bIns="0" rtlCol="0" anchor="t">
            <a:spAutoFit/>
          </a:bodyPr>
          <a:lstStyle/>
          <a:p>
            <a:pPr algn="ctr">
              <a:lnSpc>
                <a:spcPct val="150000"/>
              </a:lnSpc>
              <a:spcBef>
                <a:spcPct val="0"/>
              </a:spcBef>
            </a:pPr>
            <a:r>
              <a:rPr lang="vi-VN" sz="6600" b="1" dirty="0">
                <a:latin typeface="Arial" panose="020B0604020202020204" pitchFamily="34" charset="0"/>
                <a:cs typeface="Arial" panose="020B0604020202020204" pitchFamily="34" charset="0"/>
              </a:rPr>
              <a:t>03</a:t>
            </a:r>
          </a:p>
          <a:p>
            <a:pPr algn="ctr">
              <a:lnSpc>
                <a:spcPct val="150000"/>
              </a:lnSpc>
              <a:spcBef>
                <a:spcPct val="0"/>
              </a:spcBef>
            </a:pPr>
            <a:r>
              <a:rPr lang="vi-VN" sz="6600" b="1" dirty="0">
                <a:latin typeface="Arial" panose="020B0604020202020204" pitchFamily="34" charset="0"/>
                <a:cs typeface="Arial" panose="020B0604020202020204" pitchFamily="34" charset="0"/>
              </a:rPr>
              <a:t>Đọc nâng cao</a:t>
            </a:r>
          </a:p>
        </p:txBody>
      </p:sp>
    </p:spTree>
    <p:extLst>
      <p:ext uri="{BB962C8B-B14F-4D97-AF65-F5344CB8AC3E}">
        <p14:creationId xmlns:p14="http://schemas.microsoft.com/office/powerpoint/2010/main" val="346378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210708B6-A969-137B-8363-51AC42A9EEDC}"/>
              </a:ext>
            </a:extLst>
          </p:cNvPr>
          <p:cNvSpPr/>
          <p:nvPr/>
        </p:nvSpPr>
        <p:spPr>
          <a:xfrm>
            <a:off x="-228600" y="1562100"/>
            <a:ext cx="15468600" cy="7543800"/>
          </a:xfrm>
          <a:prstGeom prst="flowChartProcess">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 name="Freeform 3"/>
          <p:cNvSpPr/>
          <p:nvPr/>
        </p:nvSpPr>
        <p:spPr>
          <a:xfrm flipH="1">
            <a:off x="10725150" y="1028700"/>
            <a:ext cx="6833575" cy="9625012"/>
          </a:xfrm>
          <a:custGeom>
            <a:avLst/>
            <a:gdLst/>
            <a:ahLst/>
            <a:cxnLst/>
            <a:rect l="l" t="t" r="r" b="b"/>
            <a:pathLst>
              <a:path w="6833575" h="9625012">
                <a:moveTo>
                  <a:pt x="6833575" y="0"/>
                </a:moveTo>
                <a:lnTo>
                  <a:pt x="0" y="0"/>
                </a:lnTo>
                <a:lnTo>
                  <a:pt x="0" y="9625012"/>
                </a:lnTo>
                <a:lnTo>
                  <a:pt x="6833575" y="9625012"/>
                </a:lnTo>
                <a:lnTo>
                  <a:pt x="6833575" y="0"/>
                </a:lnTo>
                <a:close/>
              </a:path>
            </a:pathLst>
          </a:custGeom>
          <a:blipFill>
            <a:blip r:embed="rId2">
              <a:extLst>
                <a:ext uri="{96DAC541-7B7A-43D3-8B79-37D633B846F1}">
                  <asvg:svgBlip xmlns:asvg="http://schemas.microsoft.com/office/drawing/2016/SVG/main" r:embed="rId3"/>
                </a:ext>
              </a:extLst>
            </a:blip>
            <a:stretch>
              <a:fillRect r="-80575"/>
            </a:stretch>
          </a:blipFill>
        </p:spPr>
      </p:sp>
      <p:sp>
        <p:nvSpPr>
          <p:cNvPr id="5" name="TextBox 10">
            <a:extLst>
              <a:ext uri="{FF2B5EF4-FFF2-40B4-BE49-F238E27FC236}">
                <a16:creationId xmlns:a16="http://schemas.microsoft.com/office/drawing/2014/main" id="{6F9BBEC4-40A3-437F-0F53-99501C80D072}"/>
              </a:ext>
            </a:extLst>
          </p:cNvPr>
          <p:cNvSpPr txBox="1"/>
          <p:nvPr/>
        </p:nvSpPr>
        <p:spPr>
          <a:xfrm>
            <a:off x="1684157" y="3050811"/>
            <a:ext cx="9040993" cy="45663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nhấn mạnh các từ ngữ quan trọng trong bài. </a:t>
            </a:r>
            <a:endParaRPr lang="vi-VN" sz="50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E4ABBEEA-3D0C-FBD9-9BBC-081FFF697BC2}"/>
              </a:ext>
            </a:extLst>
          </p:cNvPr>
          <p:cNvSpPr/>
          <p:nvPr/>
        </p:nvSpPr>
        <p:spPr>
          <a:xfrm>
            <a:off x="381000" y="2857500"/>
            <a:ext cx="8946037" cy="4114800"/>
          </a:xfrm>
          <a:prstGeom prst="wedgeRectCallout">
            <a:avLst>
              <a:gd name="adj1" fmla="val -20833"/>
              <a:gd name="adj2" fmla="val 5372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Hát rằng: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 bạc Biển Đông lặng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 thu Biển Đông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như đoàn thoi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ngày dệt biển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muôn luồng sáng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Đến dệt lưới ta,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đoàn cá ơi!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AEF3CEF2-9B3C-AD96-684D-EF22D7387A76}"/>
              </a:ext>
            </a:extLst>
          </p:cNvPr>
          <p:cNvSpPr/>
          <p:nvPr/>
        </p:nvSpPr>
        <p:spPr>
          <a:xfrm>
            <a:off x="9906000" y="2849880"/>
            <a:ext cx="8001000" cy="4114800"/>
          </a:xfrm>
          <a:prstGeom prst="wedgeRectCallout">
            <a:avLst>
              <a:gd name="adj1" fmla="val -20833"/>
              <a:gd name="adj2" fmla="val 53727"/>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hát bài ca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gọi cá vào,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Gõ thuyền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đã có nhịp trăng cao,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Biển cho ta cả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như lòng mẹ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Nuôi lớn đời ta </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tự buổi nào.</a:t>
            </a:r>
            <a:endParaRPr lang="vi-VN" sz="3600" dirty="0">
              <a:effectLst/>
              <a:latin typeface="Arial" panose="020B0604020202020204" pitchFamily="34" charset="0"/>
              <a:cs typeface="Arial" panose="020B0604020202020204" pitchFamily="34" charset="0"/>
            </a:endParaRPr>
          </a:p>
        </p:txBody>
      </p:sp>
      <p:grpSp>
        <p:nvGrpSpPr>
          <p:cNvPr id="6" name="Group 2">
            <a:extLst>
              <a:ext uri="{FF2B5EF4-FFF2-40B4-BE49-F238E27FC236}">
                <a16:creationId xmlns:a16="http://schemas.microsoft.com/office/drawing/2014/main" id="{D6805064-C9C1-3661-4312-984FD7B68757}"/>
              </a:ext>
            </a:extLst>
          </p:cNvPr>
          <p:cNvGrpSpPr/>
          <p:nvPr/>
        </p:nvGrpSpPr>
        <p:grpSpPr>
          <a:xfrm>
            <a:off x="-911062" y="496254"/>
            <a:ext cx="20110124" cy="1516400"/>
            <a:chOff x="0" y="0"/>
            <a:chExt cx="5296494" cy="626262"/>
          </a:xfrm>
          <a:solidFill>
            <a:schemeClr val="bg2"/>
          </a:solidFill>
        </p:grpSpPr>
        <p:sp>
          <p:nvSpPr>
            <p:cNvPr id="7" name="Freeform 3">
              <a:extLst>
                <a:ext uri="{FF2B5EF4-FFF2-40B4-BE49-F238E27FC236}">
                  <a16:creationId xmlns:a16="http://schemas.microsoft.com/office/drawing/2014/main" id="{23C02D5D-4750-CC10-2D66-B0B78539D4F4}"/>
                </a:ext>
              </a:extLst>
            </p:cNvPr>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8" name="TextBox 4">
              <a:extLst>
                <a:ext uri="{FF2B5EF4-FFF2-40B4-BE49-F238E27FC236}">
                  <a16:creationId xmlns:a16="http://schemas.microsoft.com/office/drawing/2014/main" id="{AB2618CC-44E5-853C-5D90-C38500F8C304}"/>
                </a:ext>
              </a:extLst>
            </p:cNvPr>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11" name="TextBox 5">
            <a:extLst>
              <a:ext uri="{FF2B5EF4-FFF2-40B4-BE49-F238E27FC236}">
                <a16:creationId xmlns:a16="http://schemas.microsoft.com/office/drawing/2014/main" id="{60CF9BEA-171E-80E2-0FD0-897C46DDB4FB}"/>
              </a:ext>
            </a:extLst>
          </p:cNvPr>
          <p:cNvSpPr txBox="1"/>
          <p:nvPr/>
        </p:nvSpPr>
        <p:spPr>
          <a:xfrm>
            <a:off x="6705600" y="735130"/>
            <a:ext cx="48768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Luyện đọc</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12" name="Freeform 107">
            <a:extLst>
              <a:ext uri="{FF2B5EF4-FFF2-40B4-BE49-F238E27FC236}">
                <a16:creationId xmlns:a16="http://schemas.microsoft.com/office/drawing/2014/main" id="{0EFA4643-5D70-8BF2-0CB6-55CC5F743153}"/>
              </a:ext>
            </a:extLst>
          </p:cNvPr>
          <p:cNvSpPr/>
          <p:nvPr/>
        </p:nvSpPr>
        <p:spPr>
          <a:xfrm>
            <a:off x="3174560" y="7277100"/>
            <a:ext cx="11938879" cy="3283195"/>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280709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Freeform 2"/>
          <p:cNvSpPr/>
          <p:nvPr/>
        </p:nvSpPr>
        <p:spPr>
          <a:xfrm>
            <a:off x="510416" y="824954"/>
            <a:ext cx="7460289" cy="8637092"/>
          </a:xfrm>
          <a:custGeom>
            <a:avLst/>
            <a:gdLst/>
            <a:ahLst/>
            <a:cxnLst/>
            <a:rect l="l" t="t" r="r" b="b"/>
            <a:pathLst>
              <a:path w="7460289" h="8637092">
                <a:moveTo>
                  <a:pt x="0" y="0"/>
                </a:moveTo>
                <a:lnTo>
                  <a:pt x="7460289" y="0"/>
                </a:lnTo>
                <a:lnTo>
                  <a:pt x="7460289" y="8637092"/>
                </a:lnTo>
                <a:lnTo>
                  <a:pt x="0" y="8637092"/>
                </a:lnTo>
                <a:lnTo>
                  <a:pt x="0" y="0"/>
                </a:lnTo>
                <a:close/>
              </a:path>
            </a:pathLst>
          </a:custGeom>
          <a:blipFill>
            <a:blip r:embed="rId2"/>
            <a:stretch>
              <a:fillRect/>
            </a:stretch>
          </a:blipFill>
        </p:spPr>
      </p:sp>
      <p:grpSp>
        <p:nvGrpSpPr>
          <p:cNvPr id="3" name="Group 3"/>
          <p:cNvGrpSpPr/>
          <p:nvPr/>
        </p:nvGrpSpPr>
        <p:grpSpPr>
          <a:xfrm>
            <a:off x="7310110" y="3651526"/>
            <a:ext cx="9901055" cy="5606774"/>
            <a:chOff x="0" y="0"/>
            <a:chExt cx="2607685" cy="1476681"/>
          </a:xfrm>
          <a:solidFill>
            <a:schemeClr val="bg2"/>
          </a:solidFill>
        </p:grpSpPr>
        <p:sp>
          <p:nvSpPr>
            <p:cNvPr id="4" name="Freeform 4"/>
            <p:cNvSpPr/>
            <p:nvPr/>
          </p:nvSpPr>
          <p:spPr>
            <a:xfrm>
              <a:off x="0" y="0"/>
              <a:ext cx="2607685" cy="1476681"/>
            </a:xfrm>
            <a:custGeom>
              <a:avLst/>
              <a:gdLst/>
              <a:ahLst/>
              <a:cxnLst/>
              <a:rect l="l" t="t" r="r" b="b"/>
              <a:pathLst>
                <a:path w="2607685" h="1476681">
                  <a:moveTo>
                    <a:pt x="0" y="0"/>
                  </a:moveTo>
                  <a:lnTo>
                    <a:pt x="2607685" y="0"/>
                  </a:lnTo>
                  <a:lnTo>
                    <a:pt x="2607685" y="1476681"/>
                  </a:lnTo>
                  <a:lnTo>
                    <a:pt x="0" y="1476681"/>
                  </a:lnTo>
                  <a:close/>
                </a:path>
              </a:pathLst>
            </a:custGeom>
            <a:grpFill/>
            <a:ln w="57150" cap="sq">
              <a:solidFill>
                <a:srgbClr val="000000"/>
              </a:solidFill>
              <a:prstDash val="solid"/>
              <a:miter/>
            </a:ln>
          </p:spPr>
        </p:sp>
        <p:sp>
          <p:nvSpPr>
            <p:cNvPr id="5" name="TextBox 5"/>
            <p:cNvSpPr txBox="1"/>
            <p:nvPr/>
          </p:nvSpPr>
          <p:spPr>
            <a:xfrm>
              <a:off x="0" y="-47625"/>
              <a:ext cx="2607685" cy="1524306"/>
            </a:xfrm>
            <a:prstGeom prst="rect">
              <a:avLst/>
            </a:prstGeom>
            <a:grpFill/>
          </p:spPr>
          <p:txBody>
            <a:bodyPr lIns="50800" tIns="50800" rIns="50800" bIns="50800" rtlCol="0" anchor="ctr"/>
            <a:lstStyle/>
            <a:p>
              <a:pPr algn="ctr">
                <a:lnSpc>
                  <a:spcPts val="3499"/>
                </a:lnSpc>
              </a:pPr>
              <a:endParaRPr>
                <a:solidFill>
                  <a:schemeClr val="accent2">
                    <a:lumMod val="50000"/>
                  </a:schemeClr>
                </a:solidFill>
              </a:endParaRPr>
            </a:p>
          </p:txBody>
        </p:sp>
      </p:grpSp>
      <p:grpSp>
        <p:nvGrpSpPr>
          <p:cNvPr id="6" name="Group 6"/>
          <p:cNvGrpSpPr/>
          <p:nvPr/>
        </p:nvGrpSpPr>
        <p:grpSpPr>
          <a:xfrm>
            <a:off x="7310110" y="1028700"/>
            <a:ext cx="9901055" cy="2266122"/>
            <a:chOff x="0" y="0"/>
            <a:chExt cx="2607685" cy="596839"/>
          </a:xfrm>
          <a:solidFill>
            <a:schemeClr val="bg2"/>
          </a:solidFill>
        </p:grpSpPr>
        <p:sp>
          <p:nvSpPr>
            <p:cNvPr id="7" name="Freeform 7"/>
            <p:cNvSpPr/>
            <p:nvPr/>
          </p:nvSpPr>
          <p:spPr>
            <a:xfrm>
              <a:off x="0" y="0"/>
              <a:ext cx="2607685" cy="596839"/>
            </a:xfrm>
            <a:custGeom>
              <a:avLst/>
              <a:gdLst/>
              <a:ahLst/>
              <a:cxnLst/>
              <a:rect l="l" t="t" r="r" b="b"/>
              <a:pathLst>
                <a:path w="2607685" h="596839">
                  <a:moveTo>
                    <a:pt x="0" y="0"/>
                  </a:moveTo>
                  <a:lnTo>
                    <a:pt x="2607685" y="0"/>
                  </a:lnTo>
                  <a:lnTo>
                    <a:pt x="2607685" y="596839"/>
                  </a:lnTo>
                  <a:lnTo>
                    <a:pt x="0" y="596839"/>
                  </a:lnTo>
                  <a:close/>
                </a:path>
              </a:pathLst>
            </a:custGeom>
            <a:grpFill/>
            <a:ln w="57150" cap="sq">
              <a:solidFill>
                <a:srgbClr val="000000"/>
              </a:solidFill>
              <a:prstDash val="solid"/>
              <a:miter/>
            </a:ln>
          </p:spPr>
        </p:sp>
        <p:sp>
          <p:nvSpPr>
            <p:cNvPr id="8" name="TextBox 8"/>
            <p:cNvSpPr txBox="1"/>
            <p:nvPr/>
          </p:nvSpPr>
          <p:spPr>
            <a:xfrm>
              <a:off x="0" y="-47625"/>
              <a:ext cx="2607685" cy="644464"/>
            </a:xfrm>
            <a:prstGeom prst="rect">
              <a:avLst/>
            </a:prstGeom>
            <a:grpFill/>
          </p:spPr>
          <p:txBody>
            <a:bodyPr lIns="50800" tIns="50800" rIns="50800" bIns="50800" rtlCol="0" anchor="ctr"/>
            <a:lstStyle/>
            <a:p>
              <a:pPr algn="ctr">
                <a:lnSpc>
                  <a:spcPts val="3499"/>
                </a:lnSpc>
              </a:pPr>
              <a:endParaRPr>
                <a:solidFill>
                  <a:schemeClr val="accent2">
                    <a:lumMod val="50000"/>
                  </a:schemeClr>
                </a:solidFill>
              </a:endParaRPr>
            </a:p>
          </p:txBody>
        </p:sp>
      </p:grpSp>
      <p:sp>
        <p:nvSpPr>
          <p:cNvPr id="10" name="TextBox 10"/>
          <p:cNvSpPr txBox="1"/>
          <p:nvPr/>
        </p:nvSpPr>
        <p:spPr>
          <a:xfrm>
            <a:off x="8214475" y="1635238"/>
            <a:ext cx="8092326" cy="1053045"/>
          </a:xfrm>
          <a:prstGeom prst="rect">
            <a:avLst/>
          </a:prstGeom>
        </p:spPr>
        <p:txBody>
          <a:bodyPr wrap="square" lIns="0" tIns="0" rIns="0" bIns="0" rtlCol="0" anchor="t">
            <a:spAutoFit/>
          </a:bodyPr>
          <a:lstStyle/>
          <a:p>
            <a:pPr algn="ctr">
              <a:lnSpc>
                <a:spcPts val="8988"/>
              </a:lnSpc>
              <a:spcBef>
                <a:spcPct val="0"/>
              </a:spcBef>
            </a:pPr>
            <a:r>
              <a:rPr lang="vi-VN" sz="6600" b="1" dirty="0">
                <a:solidFill>
                  <a:schemeClr val="accent2">
                    <a:lumMod val="50000"/>
                  </a:schemeClr>
                </a:solidFill>
                <a:latin typeface="Arial"/>
              </a:rPr>
              <a:t>CỦNG CỐ, DẶN DÒ</a:t>
            </a:r>
            <a:endParaRPr lang="en-US" sz="6600" b="1" dirty="0">
              <a:solidFill>
                <a:schemeClr val="accent2">
                  <a:lumMod val="50000"/>
                </a:schemeClr>
              </a:solidFill>
              <a:latin typeface="Arial"/>
            </a:endParaRPr>
          </a:p>
        </p:txBody>
      </p:sp>
      <p:sp>
        <p:nvSpPr>
          <p:cNvPr id="13" name="TextBox 12">
            <a:extLst>
              <a:ext uri="{FF2B5EF4-FFF2-40B4-BE49-F238E27FC236}">
                <a16:creationId xmlns:a16="http://schemas.microsoft.com/office/drawing/2014/main" id="{FC66CB72-9857-F50F-0E55-58AA0460F3C3}"/>
              </a:ext>
            </a:extLst>
          </p:cNvPr>
          <p:cNvSpPr txBox="1"/>
          <p:nvPr/>
        </p:nvSpPr>
        <p:spPr>
          <a:xfrm>
            <a:off x="8686800" y="4349749"/>
            <a:ext cx="6956936" cy="40295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lòng 3 khổ thơ cuối.</a:t>
            </a:r>
            <a:endParaRPr lang="vi-VN" sz="44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cho bài luyện nói </a:t>
            </a:r>
            <a:r>
              <a:rPr lang="vi-VN" sz="4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đọc sách báo</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Freeform 2"/>
          <p:cNvSpPr/>
          <p:nvPr/>
        </p:nvSpPr>
        <p:spPr>
          <a:xfrm flipH="1">
            <a:off x="7618747" y="1520089"/>
            <a:ext cx="13424316" cy="9212437"/>
          </a:xfrm>
          <a:custGeom>
            <a:avLst/>
            <a:gdLst/>
            <a:ahLst/>
            <a:cxnLst/>
            <a:rect l="l" t="t" r="r" b="b"/>
            <a:pathLst>
              <a:path w="13424316" h="9212437">
                <a:moveTo>
                  <a:pt x="13424315" y="0"/>
                </a:moveTo>
                <a:lnTo>
                  <a:pt x="0" y="0"/>
                </a:lnTo>
                <a:lnTo>
                  <a:pt x="0" y="9212436"/>
                </a:lnTo>
                <a:lnTo>
                  <a:pt x="13424315" y="9212436"/>
                </a:lnTo>
                <a:lnTo>
                  <a:pt x="13424315" y="0"/>
                </a:lnTo>
                <a:close/>
              </a:path>
            </a:pathLst>
          </a:custGeom>
          <a:blipFill>
            <a:blip r:embed="rId2"/>
            <a:stretch>
              <a:fillRect/>
            </a:stretch>
          </a:blipFill>
        </p:spPr>
      </p:sp>
      <p:grpSp>
        <p:nvGrpSpPr>
          <p:cNvPr id="3" name="Group 3"/>
          <p:cNvGrpSpPr/>
          <p:nvPr/>
        </p:nvGrpSpPr>
        <p:grpSpPr>
          <a:xfrm>
            <a:off x="0" y="0"/>
            <a:ext cx="10745304" cy="10287000"/>
            <a:chOff x="0" y="0"/>
            <a:chExt cx="2830039" cy="2709333"/>
          </a:xfrm>
          <a:solidFill>
            <a:schemeClr val="bg2"/>
          </a:solidFill>
        </p:grpSpPr>
        <p:sp>
          <p:nvSpPr>
            <p:cNvPr id="4" name="Freeform 4"/>
            <p:cNvSpPr/>
            <p:nvPr/>
          </p:nvSpPr>
          <p:spPr>
            <a:xfrm>
              <a:off x="0" y="0"/>
              <a:ext cx="2830039" cy="2709333"/>
            </a:xfrm>
            <a:custGeom>
              <a:avLst/>
              <a:gdLst/>
              <a:ahLst/>
              <a:cxnLst/>
              <a:rect l="l" t="t" r="r" b="b"/>
              <a:pathLst>
                <a:path w="2830039" h="2709333">
                  <a:moveTo>
                    <a:pt x="0" y="0"/>
                  </a:moveTo>
                  <a:lnTo>
                    <a:pt x="2830039" y="0"/>
                  </a:lnTo>
                  <a:lnTo>
                    <a:pt x="2830039" y="2709333"/>
                  </a:lnTo>
                  <a:lnTo>
                    <a:pt x="0" y="2709333"/>
                  </a:lnTo>
                  <a:close/>
                </a:path>
              </a:pathLst>
            </a:custGeom>
            <a:grpFill/>
            <a:ln w="57150" cap="sq">
              <a:solidFill>
                <a:srgbClr val="000000"/>
              </a:solidFill>
              <a:prstDash val="solid"/>
              <a:miter/>
            </a:ln>
          </p:spPr>
        </p:sp>
        <p:sp>
          <p:nvSpPr>
            <p:cNvPr id="5" name="TextBox 5"/>
            <p:cNvSpPr txBox="1"/>
            <p:nvPr/>
          </p:nvSpPr>
          <p:spPr>
            <a:xfrm>
              <a:off x="0" y="-47625"/>
              <a:ext cx="2830039" cy="2756958"/>
            </a:xfrm>
            <a:prstGeom prst="rect">
              <a:avLst/>
            </a:prstGeom>
            <a:grpFill/>
          </p:spPr>
          <p:txBody>
            <a:bodyPr lIns="50800" tIns="50800" rIns="50800" bIns="50800" rtlCol="0" anchor="ctr"/>
            <a:lstStyle/>
            <a:p>
              <a:pPr algn="ctr">
                <a:lnSpc>
                  <a:spcPts val="3499"/>
                </a:lnSpc>
              </a:pPr>
              <a:endParaRPr dirty="0">
                <a:solidFill>
                  <a:schemeClr val="accent2">
                    <a:lumMod val="50000"/>
                  </a:schemeClr>
                </a:solidFill>
                <a:latin typeface="Arial" panose="020B0604020202020204" pitchFamily="34" charset="0"/>
                <a:cs typeface="Arial" panose="020B0604020202020204" pitchFamily="34" charset="0"/>
              </a:endParaRPr>
            </a:p>
          </p:txBody>
        </p:sp>
      </p:grpSp>
      <p:sp>
        <p:nvSpPr>
          <p:cNvPr id="6" name="TextBox 6"/>
          <p:cNvSpPr txBox="1"/>
          <p:nvPr/>
        </p:nvSpPr>
        <p:spPr>
          <a:xfrm>
            <a:off x="1913442" y="1188618"/>
            <a:ext cx="6918419" cy="7158498"/>
          </a:xfrm>
          <a:prstGeom prst="rect">
            <a:avLst/>
          </a:prstGeom>
        </p:spPr>
        <p:txBody>
          <a:bodyPr wrap="square" lIns="0" tIns="0" rIns="0" bIns="0" rtlCol="0" anchor="t">
            <a:spAutoFit/>
          </a:bodyPr>
          <a:lstStyle/>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CẢM ƠN </a:t>
            </a:r>
          </a:p>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CÁC EM </a:t>
            </a:r>
          </a:p>
          <a:p>
            <a:pPr algn="ctr">
              <a:lnSpc>
                <a:spcPct val="150000"/>
              </a:lnSpc>
              <a:spcBef>
                <a:spcPct val="0"/>
              </a:spcBef>
            </a:pPr>
            <a:r>
              <a:rPr lang="vi-VN" sz="8000" b="1" dirty="0">
                <a:solidFill>
                  <a:schemeClr val="accent2">
                    <a:lumMod val="50000"/>
                  </a:schemeClr>
                </a:solidFill>
                <a:latin typeface="Arial" panose="020B0604020202020204" pitchFamily="34" charset="0"/>
                <a:cs typeface="Arial" panose="020B0604020202020204" pitchFamily="34" charset="0"/>
              </a:rPr>
              <a:t>ĐÃ CHÚ Ý LẮNG NGHE!</a:t>
            </a:r>
            <a:endParaRPr lang="en-US" sz="80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1318902" y="-635822"/>
            <a:ext cx="20925804" cy="8085427"/>
            <a:chOff x="0" y="0"/>
            <a:chExt cx="5511323" cy="2129495"/>
          </a:xfrm>
          <a:solidFill>
            <a:schemeClr val="bg2"/>
          </a:solidFill>
        </p:grpSpPr>
        <p:sp>
          <p:nvSpPr>
            <p:cNvPr id="3" name="Freeform 3"/>
            <p:cNvSpPr/>
            <p:nvPr/>
          </p:nvSpPr>
          <p:spPr>
            <a:xfrm>
              <a:off x="0" y="0"/>
              <a:ext cx="5511323" cy="2129495"/>
            </a:xfrm>
            <a:custGeom>
              <a:avLst/>
              <a:gdLst/>
              <a:ahLst/>
              <a:cxnLst/>
              <a:rect l="l" t="t" r="r" b="b"/>
              <a:pathLst>
                <a:path w="5511323" h="2129495">
                  <a:moveTo>
                    <a:pt x="0" y="0"/>
                  </a:moveTo>
                  <a:lnTo>
                    <a:pt x="5511323" y="0"/>
                  </a:lnTo>
                  <a:lnTo>
                    <a:pt x="5511323" y="2129495"/>
                  </a:lnTo>
                  <a:lnTo>
                    <a:pt x="0" y="2129495"/>
                  </a:lnTo>
                  <a:close/>
                </a:path>
              </a:pathLst>
            </a:custGeom>
            <a:grpFill/>
            <a:ln w="57150" cap="sq">
              <a:solidFill>
                <a:srgbClr val="000000"/>
              </a:solidFill>
              <a:prstDash val="solid"/>
              <a:miter/>
            </a:ln>
          </p:spPr>
        </p:sp>
        <p:sp>
          <p:nvSpPr>
            <p:cNvPr id="4" name="TextBox 4"/>
            <p:cNvSpPr txBox="1"/>
            <p:nvPr/>
          </p:nvSpPr>
          <p:spPr>
            <a:xfrm>
              <a:off x="0" y="-47625"/>
              <a:ext cx="5511323" cy="2177120"/>
            </a:xfrm>
            <a:prstGeom prst="rect">
              <a:avLst/>
            </a:prstGeom>
            <a:grpFill/>
          </p:spPr>
          <p:txBody>
            <a:bodyPr lIns="50800" tIns="50800" rIns="50800" bIns="50800" rtlCol="0" anchor="ctr"/>
            <a:lstStyle/>
            <a:p>
              <a:pPr algn="ctr">
                <a:lnSpc>
                  <a:spcPts val="3499"/>
                </a:lnSpc>
              </a:pPr>
              <a:endParaRPr>
                <a:latin typeface="Arial" panose="020B0604020202020204" pitchFamily="34" charset="0"/>
                <a:cs typeface="Arial" panose="020B0604020202020204" pitchFamily="34" charset="0"/>
              </a:endParaRPr>
            </a:p>
          </p:txBody>
        </p:sp>
      </p:grpSp>
      <p:sp>
        <p:nvSpPr>
          <p:cNvPr id="5" name="TextBox 5"/>
          <p:cNvSpPr txBox="1"/>
          <p:nvPr/>
        </p:nvSpPr>
        <p:spPr>
          <a:xfrm>
            <a:off x="2129136" y="362832"/>
            <a:ext cx="14029727" cy="4780668"/>
          </a:xfrm>
          <a:prstGeom prst="rect">
            <a:avLst/>
          </a:prstGeom>
        </p:spPr>
        <p:txBody>
          <a:bodyPr lIns="0" tIns="0" rIns="0" bIns="0" rtlCol="0" anchor="t">
            <a:spAutoFit/>
          </a:bodyPr>
          <a:lstStyle/>
          <a:p>
            <a:pPr algn="ctr">
              <a:lnSpc>
                <a:spcPct val="150000"/>
              </a:lnSpc>
              <a:spcBef>
                <a:spcPct val="0"/>
              </a:spcBef>
            </a:pPr>
            <a:r>
              <a:rPr lang="vi-VN" sz="7200" b="1" dirty="0">
                <a:solidFill>
                  <a:schemeClr val="accent2">
                    <a:lumMod val="50000"/>
                  </a:schemeClr>
                </a:solidFill>
                <a:latin typeface="Arial" panose="020B0604020202020204" pitchFamily="34" charset="0"/>
                <a:cs typeface="Arial" panose="020B0604020202020204" pitchFamily="34" charset="0"/>
              </a:rPr>
              <a:t>BÀI 13</a:t>
            </a:r>
          </a:p>
          <a:p>
            <a:pPr algn="ctr">
              <a:lnSpc>
                <a:spcPct val="150000"/>
              </a:lnSpc>
              <a:spcBef>
                <a:spcPct val="0"/>
              </a:spcBef>
            </a:pPr>
            <a:r>
              <a:rPr lang="vi-VN" sz="7200" b="1" dirty="0">
                <a:solidFill>
                  <a:schemeClr val="accent2">
                    <a:lumMod val="50000"/>
                  </a:schemeClr>
                </a:solidFill>
                <a:latin typeface="Arial" panose="020B0604020202020204" pitchFamily="34" charset="0"/>
                <a:cs typeface="Arial" panose="020B0604020202020204" pitchFamily="34" charset="0"/>
              </a:rPr>
              <a:t>ĐỌC 3:</a:t>
            </a:r>
          </a:p>
          <a:p>
            <a:pPr algn="ctr">
              <a:lnSpc>
                <a:spcPct val="150000"/>
              </a:lnSpc>
              <a:spcBef>
                <a:spcPct val="0"/>
              </a:spcBef>
            </a:pPr>
            <a:r>
              <a:rPr lang="vi-VN" sz="7200" b="1" dirty="0">
                <a:solidFill>
                  <a:schemeClr val="accent2">
                    <a:lumMod val="50000"/>
                  </a:schemeClr>
                </a:solidFill>
                <a:latin typeface="Arial" panose="020B0604020202020204" pitchFamily="34" charset="0"/>
                <a:cs typeface="Arial" panose="020B0604020202020204" pitchFamily="34" charset="0"/>
              </a:rPr>
              <a:t>ĐOÀN THUYỀN ĐÁNH CÁ</a:t>
            </a:r>
          </a:p>
        </p:txBody>
      </p:sp>
      <p:sp>
        <p:nvSpPr>
          <p:cNvPr id="6" name="Freeform 6"/>
          <p:cNvSpPr/>
          <p:nvPr/>
        </p:nvSpPr>
        <p:spPr>
          <a:xfrm>
            <a:off x="3004329" y="5346945"/>
            <a:ext cx="12279341" cy="6492702"/>
          </a:xfrm>
          <a:custGeom>
            <a:avLst/>
            <a:gdLst/>
            <a:ahLst/>
            <a:cxnLst/>
            <a:rect l="l" t="t" r="r" b="b"/>
            <a:pathLst>
              <a:path w="13281081" h="7022372">
                <a:moveTo>
                  <a:pt x="0" y="0"/>
                </a:moveTo>
                <a:lnTo>
                  <a:pt x="13281080" y="0"/>
                </a:lnTo>
                <a:lnTo>
                  <a:pt x="13281080" y="7022371"/>
                </a:lnTo>
                <a:lnTo>
                  <a:pt x="0" y="7022371"/>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1208844" y="3567287"/>
            <a:ext cx="4533274" cy="5691013"/>
            <a:chOff x="0" y="0"/>
            <a:chExt cx="1193949" cy="1498868"/>
          </a:xfrm>
          <a:solidFill>
            <a:schemeClr val="bg2"/>
          </a:solidFill>
        </p:grpSpPr>
        <p:sp>
          <p:nvSpPr>
            <p:cNvPr id="3" name="Freeform 3"/>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4" name="TextBox 4"/>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grpSp>
        <p:nvGrpSpPr>
          <p:cNvPr id="5" name="Group 5"/>
          <p:cNvGrpSpPr/>
          <p:nvPr/>
        </p:nvGrpSpPr>
        <p:grpSpPr>
          <a:xfrm>
            <a:off x="6879134" y="3567287"/>
            <a:ext cx="4533274" cy="5691013"/>
            <a:chOff x="0" y="0"/>
            <a:chExt cx="1193949" cy="1498868"/>
          </a:xfrm>
          <a:solidFill>
            <a:schemeClr val="bg2"/>
          </a:solidFill>
        </p:grpSpPr>
        <p:sp>
          <p:nvSpPr>
            <p:cNvPr id="6" name="Freeform 6"/>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7" name="TextBox 7"/>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grpSp>
        <p:nvGrpSpPr>
          <p:cNvPr id="8" name="Group 8"/>
          <p:cNvGrpSpPr/>
          <p:nvPr/>
        </p:nvGrpSpPr>
        <p:grpSpPr>
          <a:xfrm>
            <a:off x="12545882" y="3567287"/>
            <a:ext cx="4533274" cy="5691013"/>
            <a:chOff x="0" y="0"/>
            <a:chExt cx="1193949" cy="1498868"/>
          </a:xfrm>
          <a:solidFill>
            <a:schemeClr val="bg2"/>
          </a:solidFill>
        </p:grpSpPr>
        <p:sp>
          <p:nvSpPr>
            <p:cNvPr id="9" name="Freeform 9"/>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10" name="TextBox 10"/>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grpSp>
        <p:nvGrpSpPr>
          <p:cNvPr id="11" name="Group 11"/>
          <p:cNvGrpSpPr/>
          <p:nvPr/>
        </p:nvGrpSpPr>
        <p:grpSpPr>
          <a:xfrm>
            <a:off x="-911062" y="-731239"/>
            <a:ext cx="20110124" cy="3746076"/>
            <a:chOff x="0" y="0"/>
            <a:chExt cx="5296494" cy="986621"/>
          </a:xfrm>
          <a:solidFill>
            <a:schemeClr val="bg2"/>
          </a:solidFill>
        </p:grpSpPr>
        <p:sp>
          <p:nvSpPr>
            <p:cNvPr id="12" name="Freeform 12"/>
            <p:cNvSpPr/>
            <p:nvPr/>
          </p:nvSpPr>
          <p:spPr>
            <a:xfrm>
              <a:off x="0" y="0"/>
              <a:ext cx="5296494" cy="986621"/>
            </a:xfrm>
            <a:custGeom>
              <a:avLst/>
              <a:gdLst/>
              <a:ahLst/>
              <a:cxnLst/>
              <a:rect l="l" t="t" r="r" b="b"/>
              <a:pathLst>
                <a:path w="5296494" h="986621">
                  <a:moveTo>
                    <a:pt x="0" y="0"/>
                  </a:moveTo>
                  <a:lnTo>
                    <a:pt x="5296494" y="0"/>
                  </a:lnTo>
                  <a:lnTo>
                    <a:pt x="5296494" y="986621"/>
                  </a:lnTo>
                  <a:lnTo>
                    <a:pt x="0" y="986621"/>
                  </a:lnTo>
                  <a:close/>
                </a:path>
              </a:pathLst>
            </a:custGeom>
            <a:grpFill/>
            <a:ln w="57150" cap="sq">
              <a:solidFill>
                <a:srgbClr val="000000"/>
              </a:solidFill>
              <a:prstDash val="solid"/>
              <a:miter/>
            </a:ln>
          </p:spPr>
        </p:sp>
        <p:sp>
          <p:nvSpPr>
            <p:cNvPr id="13" name="TextBox 13"/>
            <p:cNvSpPr txBox="1"/>
            <p:nvPr/>
          </p:nvSpPr>
          <p:spPr>
            <a:xfrm>
              <a:off x="0" y="-47625"/>
              <a:ext cx="5296494" cy="1034246"/>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15" name="TextBox 15"/>
          <p:cNvSpPr txBox="1"/>
          <p:nvPr/>
        </p:nvSpPr>
        <p:spPr>
          <a:xfrm>
            <a:off x="1540761" y="4536597"/>
            <a:ext cx="3869440" cy="3187091"/>
          </a:xfrm>
          <a:prstGeom prst="rect">
            <a:avLst/>
          </a:prstGeom>
        </p:spPr>
        <p:txBody>
          <a:bodyPr wrap="square" lIns="0" tIns="0" rIns="0" bIns="0" rtlCol="0" anchor="t">
            <a:spAutoFit/>
          </a:bodyPr>
          <a:lstStyle/>
          <a:p>
            <a:pPr algn="ctr">
              <a:lnSpc>
                <a:spcPct val="150000"/>
              </a:lnSpc>
              <a:spcBef>
                <a:spcPct val="0"/>
              </a:spcBef>
            </a:pPr>
            <a:r>
              <a:rPr lang="vi-VN" sz="4800" b="1" dirty="0">
                <a:latin typeface="Arial" panose="020B0604020202020204" pitchFamily="34" charset="0"/>
                <a:cs typeface="Arial" panose="020B0604020202020204" pitchFamily="34" charset="0"/>
              </a:rPr>
              <a:t>01</a:t>
            </a:r>
          </a:p>
          <a:p>
            <a:pPr algn="ctr">
              <a:lnSpc>
                <a:spcPct val="150000"/>
              </a:lnSpc>
              <a:spcBef>
                <a:spcPct val="0"/>
              </a:spcBef>
            </a:pPr>
            <a:r>
              <a:rPr lang="vi-VN" sz="4800" b="1" dirty="0">
                <a:latin typeface="Arial" panose="020B0604020202020204" pitchFamily="34" charset="0"/>
                <a:cs typeface="Arial" panose="020B0604020202020204" pitchFamily="34" charset="0"/>
              </a:rPr>
              <a:t>Đọc </a:t>
            </a:r>
          </a:p>
          <a:p>
            <a:pPr algn="ctr">
              <a:lnSpc>
                <a:spcPct val="150000"/>
              </a:lnSpc>
              <a:spcBef>
                <a:spcPct val="0"/>
              </a:spcBef>
            </a:pPr>
            <a:r>
              <a:rPr lang="vi-VN" sz="4800" b="1" dirty="0">
                <a:latin typeface="Arial" panose="020B0604020202020204" pitchFamily="34" charset="0"/>
                <a:cs typeface="Arial" panose="020B0604020202020204" pitchFamily="34" charset="0"/>
              </a:rPr>
              <a:t>thành tiếng</a:t>
            </a:r>
          </a:p>
        </p:txBody>
      </p:sp>
      <p:sp>
        <p:nvSpPr>
          <p:cNvPr id="21" name="TextBox 5">
            <a:extLst>
              <a:ext uri="{FF2B5EF4-FFF2-40B4-BE49-F238E27FC236}">
                <a16:creationId xmlns:a16="http://schemas.microsoft.com/office/drawing/2014/main" id="{1AF1EAAE-70D9-4F6F-F272-126EA8165A2A}"/>
              </a:ext>
            </a:extLst>
          </p:cNvPr>
          <p:cNvSpPr txBox="1"/>
          <p:nvPr/>
        </p:nvSpPr>
        <p:spPr>
          <a:xfrm>
            <a:off x="4343400" y="1272614"/>
            <a:ext cx="9601200" cy="1015663"/>
          </a:xfrm>
          <a:prstGeom prst="rect">
            <a:avLst/>
          </a:prstGeom>
        </p:spPr>
        <p:txBody>
          <a:bodyPr wrap="square" lIns="0" tIns="0" rIns="0" bIns="0" rtlCol="0" anchor="t">
            <a:spAutoFit/>
          </a:bodyPr>
          <a:lstStyle/>
          <a:p>
            <a:pPr algn="ctr">
              <a:spcBef>
                <a:spcPct val="0"/>
              </a:spcBef>
            </a:pPr>
            <a:r>
              <a:rPr lang="vi-VN" sz="6600" b="1" dirty="0">
                <a:solidFill>
                  <a:schemeClr val="accent2">
                    <a:lumMod val="50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50000"/>
                </a:schemeClr>
              </a:solidFill>
              <a:latin typeface="Arial" panose="020B0604020202020204" pitchFamily="34" charset="0"/>
              <a:cs typeface="Arial" panose="020B0604020202020204" pitchFamily="34" charset="0"/>
            </a:endParaRPr>
          </a:p>
        </p:txBody>
      </p:sp>
      <p:sp>
        <p:nvSpPr>
          <p:cNvPr id="22" name="TextBox 15">
            <a:extLst>
              <a:ext uri="{FF2B5EF4-FFF2-40B4-BE49-F238E27FC236}">
                <a16:creationId xmlns:a16="http://schemas.microsoft.com/office/drawing/2014/main" id="{18C22380-4ABE-050E-68E3-B7A3B9017F7F}"/>
              </a:ext>
            </a:extLst>
          </p:cNvPr>
          <p:cNvSpPr txBox="1"/>
          <p:nvPr/>
        </p:nvSpPr>
        <p:spPr>
          <a:xfrm>
            <a:off x="7209280" y="4574697"/>
            <a:ext cx="3869440" cy="2079095"/>
          </a:xfrm>
          <a:prstGeom prst="rect">
            <a:avLst/>
          </a:prstGeom>
        </p:spPr>
        <p:txBody>
          <a:bodyPr wrap="square" lIns="0" tIns="0" rIns="0" bIns="0" rtlCol="0" anchor="t">
            <a:spAutoFit/>
          </a:bodyPr>
          <a:lstStyle/>
          <a:p>
            <a:pPr algn="ctr">
              <a:lnSpc>
                <a:spcPct val="150000"/>
              </a:lnSpc>
              <a:spcBef>
                <a:spcPct val="0"/>
              </a:spcBef>
            </a:pPr>
            <a:r>
              <a:rPr lang="vi-VN" sz="4800" b="1" dirty="0">
                <a:latin typeface="Arial" panose="020B0604020202020204" pitchFamily="34" charset="0"/>
                <a:cs typeface="Arial" panose="020B0604020202020204" pitchFamily="34" charset="0"/>
              </a:rPr>
              <a:t>02</a:t>
            </a:r>
          </a:p>
          <a:p>
            <a:pPr algn="ctr">
              <a:lnSpc>
                <a:spcPct val="150000"/>
              </a:lnSpc>
              <a:spcBef>
                <a:spcPct val="0"/>
              </a:spcBef>
            </a:pPr>
            <a:r>
              <a:rPr lang="vi-VN" sz="4800" b="1" dirty="0">
                <a:latin typeface="Arial" panose="020B0604020202020204" pitchFamily="34" charset="0"/>
                <a:cs typeface="Arial" panose="020B0604020202020204" pitchFamily="34" charset="0"/>
              </a:rPr>
              <a:t>Đọc hiểu</a:t>
            </a:r>
          </a:p>
        </p:txBody>
      </p:sp>
      <p:sp>
        <p:nvSpPr>
          <p:cNvPr id="23" name="TextBox 15">
            <a:extLst>
              <a:ext uri="{FF2B5EF4-FFF2-40B4-BE49-F238E27FC236}">
                <a16:creationId xmlns:a16="http://schemas.microsoft.com/office/drawing/2014/main" id="{32294B52-2DAD-B4BA-F5A6-4467C8754428}"/>
              </a:ext>
            </a:extLst>
          </p:cNvPr>
          <p:cNvSpPr txBox="1"/>
          <p:nvPr/>
        </p:nvSpPr>
        <p:spPr>
          <a:xfrm>
            <a:off x="12877799" y="4728834"/>
            <a:ext cx="3869440" cy="3187091"/>
          </a:xfrm>
          <a:prstGeom prst="rect">
            <a:avLst/>
          </a:prstGeom>
        </p:spPr>
        <p:txBody>
          <a:bodyPr wrap="square" lIns="0" tIns="0" rIns="0" bIns="0" rtlCol="0" anchor="t">
            <a:spAutoFit/>
          </a:bodyPr>
          <a:lstStyle/>
          <a:p>
            <a:pPr algn="ctr">
              <a:lnSpc>
                <a:spcPct val="150000"/>
              </a:lnSpc>
              <a:spcBef>
                <a:spcPct val="0"/>
              </a:spcBef>
            </a:pPr>
            <a:r>
              <a:rPr lang="vi-VN" sz="4800" b="1" dirty="0">
                <a:latin typeface="Arial" panose="020B0604020202020204" pitchFamily="34" charset="0"/>
                <a:cs typeface="Arial" panose="020B0604020202020204" pitchFamily="34" charset="0"/>
              </a:rPr>
              <a:t>03</a:t>
            </a:r>
          </a:p>
          <a:p>
            <a:pPr algn="ctr">
              <a:lnSpc>
                <a:spcPct val="150000"/>
              </a:lnSpc>
              <a:spcBef>
                <a:spcPct val="0"/>
              </a:spcBef>
            </a:pPr>
            <a:r>
              <a:rPr lang="vi-VN" sz="4800" b="1" dirty="0">
                <a:latin typeface="Arial" panose="020B0604020202020204" pitchFamily="34" charset="0"/>
                <a:cs typeface="Arial" panose="020B0604020202020204" pitchFamily="34" charset="0"/>
              </a:rPr>
              <a:t>Đọc</a:t>
            </a:r>
          </a:p>
          <a:p>
            <a:pPr algn="ctr">
              <a:lnSpc>
                <a:spcPct val="150000"/>
              </a:lnSpc>
              <a:spcBef>
                <a:spcPct val="0"/>
              </a:spcBef>
            </a:pPr>
            <a:r>
              <a:rPr lang="vi-VN" sz="4800" b="1" dirty="0">
                <a:latin typeface="Arial" panose="020B0604020202020204" pitchFamily="34" charset="0"/>
                <a:cs typeface="Arial" panose="020B0604020202020204" pitchFamily="34" charset="0"/>
              </a:rPr>
              <a:t>nâng cao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2" name="Freeform 2"/>
          <p:cNvSpPr/>
          <p:nvPr/>
        </p:nvSpPr>
        <p:spPr>
          <a:xfrm>
            <a:off x="-463476" y="1409936"/>
            <a:ext cx="9162120" cy="7467128"/>
          </a:xfrm>
          <a:custGeom>
            <a:avLst/>
            <a:gdLst/>
            <a:ahLst/>
            <a:cxnLst/>
            <a:rect l="l" t="t" r="r" b="b"/>
            <a:pathLst>
              <a:path w="9162120" h="7467128">
                <a:moveTo>
                  <a:pt x="0" y="0"/>
                </a:moveTo>
                <a:lnTo>
                  <a:pt x="9162120" y="0"/>
                </a:lnTo>
                <a:lnTo>
                  <a:pt x="9162120" y="7467128"/>
                </a:lnTo>
                <a:lnTo>
                  <a:pt x="0" y="7467128"/>
                </a:lnTo>
                <a:lnTo>
                  <a:pt x="0" y="0"/>
                </a:lnTo>
                <a:close/>
              </a:path>
            </a:pathLst>
          </a:custGeom>
          <a:blipFill>
            <a:blip r:embed="rId2"/>
            <a:stretch>
              <a:fillRect/>
            </a:stretch>
          </a:blipFill>
        </p:spPr>
      </p:sp>
      <p:grpSp>
        <p:nvGrpSpPr>
          <p:cNvPr id="12" name="Group 2">
            <a:extLst>
              <a:ext uri="{FF2B5EF4-FFF2-40B4-BE49-F238E27FC236}">
                <a16:creationId xmlns:a16="http://schemas.microsoft.com/office/drawing/2014/main" id="{AE3363BC-4CE6-CEE3-A4CE-44368FD9F270}"/>
              </a:ext>
            </a:extLst>
          </p:cNvPr>
          <p:cNvGrpSpPr/>
          <p:nvPr/>
        </p:nvGrpSpPr>
        <p:grpSpPr>
          <a:xfrm>
            <a:off x="9589358" y="2297993"/>
            <a:ext cx="7327042" cy="5691013"/>
            <a:chOff x="0" y="0"/>
            <a:chExt cx="1193949" cy="1498868"/>
          </a:xfrm>
          <a:solidFill>
            <a:schemeClr val="bg2"/>
          </a:solidFill>
        </p:grpSpPr>
        <p:sp>
          <p:nvSpPr>
            <p:cNvPr id="13" name="Freeform 3">
              <a:extLst>
                <a:ext uri="{FF2B5EF4-FFF2-40B4-BE49-F238E27FC236}">
                  <a16:creationId xmlns:a16="http://schemas.microsoft.com/office/drawing/2014/main" id="{6130F4D8-3FB1-4A44-05F5-CFE8F14703A6}"/>
                </a:ext>
              </a:extLst>
            </p:cNvPr>
            <p:cNvSpPr/>
            <p:nvPr/>
          </p:nvSpPr>
          <p:spPr>
            <a:xfrm>
              <a:off x="0" y="0"/>
              <a:ext cx="1193949" cy="1498868"/>
            </a:xfrm>
            <a:custGeom>
              <a:avLst/>
              <a:gdLst/>
              <a:ahLst/>
              <a:cxnLst/>
              <a:rect l="l" t="t" r="r" b="b"/>
              <a:pathLst>
                <a:path w="1193949" h="1498868">
                  <a:moveTo>
                    <a:pt x="0" y="0"/>
                  </a:moveTo>
                  <a:lnTo>
                    <a:pt x="1193949" y="0"/>
                  </a:lnTo>
                  <a:lnTo>
                    <a:pt x="1193949" y="1498868"/>
                  </a:lnTo>
                  <a:lnTo>
                    <a:pt x="0" y="1498868"/>
                  </a:lnTo>
                  <a:close/>
                </a:path>
              </a:pathLst>
            </a:custGeom>
            <a:grpFill/>
            <a:ln w="57150" cap="sq">
              <a:solidFill>
                <a:srgbClr val="000000"/>
              </a:solidFill>
              <a:prstDash val="solid"/>
              <a:miter/>
            </a:ln>
          </p:spPr>
        </p:sp>
        <p:sp>
          <p:nvSpPr>
            <p:cNvPr id="14" name="TextBox 4">
              <a:extLst>
                <a:ext uri="{FF2B5EF4-FFF2-40B4-BE49-F238E27FC236}">
                  <a16:creationId xmlns:a16="http://schemas.microsoft.com/office/drawing/2014/main" id="{373BC8AF-4670-A86C-9DC7-EE85DE92219A}"/>
                </a:ext>
              </a:extLst>
            </p:cNvPr>
            <p:cNvSpPr txBox="1"/>
            <p:nvPr/>
          </p:nvSpPr>
          <p:spPr>
            <a:xfrm>
              <a:off x="0" y="-47625"/>
              <a:ext cx="1193949" cy="1546493"/>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9E46B4DF-3CF0-0499-76EA-B5557F653399}"/>
              </a:ext>
            </a:extLst>
          </p:cNvPr>
          <p:cNvSpPr txBox="1"/>
          <p:nvPr/>
        </p:nvSpPr>
        <p:spPr>
          <a:xfrm>
            <a:off x="9983916" y="2861973"/>
            <a:ext cx="6537925" cy="4382225"/>
          </a:xfrm>
          <a:prstGeom prst="rect">
            <a:avLst/>
          </a:prstGeom>
        </p:spPr>
        <p:txBody>
          <a:bodyPr wrap="square" lIns="0" tIns="0" rIns="0" bIns="0" rtlCol="0" anchor="t">
            <a:spAutoFit/>
          </a:bodyPr>
          <a:lstStyle/>
          <a:p>
            <a:pPr algn="ctr">
              <a:lnSpc>
                <a:spcPct val="150000"/>
              </a:lnSpc>
              <a:spcBef>
                <a:spcPct val="0"/>
              </a:spcBef>
            </a:pPr>
            <a:r>
              <a:rPr lang="vi-VN" sz="6600" b="1" dirty="0">
                <a:latin typeface="Arial" panose="020B0604020202020204" pitchFamily="34" charset="0"/>
                <a:cs typeface="Arial" panose="020B0604020202020204" pitchFamily="34" charset="0"/>
              </a:rPr>
              <a:t>01</a:t>
            </a:r>
          </a:p>
          <a:p>
            <a:pPr algn="ctr">
              <a:lnSpc>
                <a:spcPct val="150000"/>
              </a:lnSpc>
              <a:spcBef>
                <a:spcPct val="0"/>
              </a:spcBef>
            </a:pPr>
            <a:r>
              <a:rPr lang="vi-VN" sz="6600" b="1" dirty="0">
                <a:latin typeface="Arial" panose="020B0604020202020204" pitchFamily="34" charset="0"/>
                <a:cs typeface="Arial" panose="020B0604020202020204" pitchFamily="34" charset="0"/>
              </a:rPr>
              <a:t>Đọc </a:t>
            </a:r>
          </a:p>
          <a:p>
            <a:pPr algn="ctr">
              <a:lnSpc>
                <a:spcPct val="150000"/>
              </a:lnSpc>
              <a:spcBef>
                <a:spcPct val="0"/>
              </a:spcBef>
            </a:pPr>
            <a:r>
              <a:rPr lang="vi-VN" sz="6600" b="1" dirty="0">
                <a:latin typeface="Arial" panose="020B0604020202020204" pitchFamily="34" charset="0"/>
                <a:cs typeface="Arial" panose="020B0604020202020204" pitchFamily="34" charset="0"/>
              </a:rPr>
              <a:t>thành tiếng</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911062" y="496254"/>
            <a:ext cx="20110124" cy="1516400"/>
            <a:chOff x="0" y="0"/>
            <a:chExt cx="5296494" cy="626262"/>
          </a:xfrm>
          <a:solidFill>
            <a:schemeClr val="bg2"/>
          </a:solidFill>
        </p:grpSpPr>
        <p:sp>
          <p:nvSpPr>
            <p:cNvPr id="3" name="Freeform 3"/>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4" name="TextBox 4"/>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5" name="TextBox 5"/>
          <p:cNvSpPr txBox="1"/>
          <p:nvPr/>
        </p:nvSpPr>
        <p:spPr>
          <a:xfrm>
            <a:off x="2368988" y="735130"/>
            <a:ext cx="13550024"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Đọc mẫu bài </a:t>
            </a:r>
            <a:r>
              <a:rPr lang="vi-VN" sz="6000" b="1" i="1" dirty="0">
                <a:solidFill>
                  <a:schemeClr val="accent2">
                    <a:lumMod val="50000"/>
                  </a:schemeClr>
                </a:solidFill>
                <a:latin typeface="Arial" panose="020B0604020202020204" pitchFamily="34" charset="0"/>
                <a:cs typeface="Arial" panose="020B0604020202020204" pitchFamily="34" charset="0"/>
              </a:rPr>
              <a:t>"Đoàn thuyền đánh cá"</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EA31E17A-8901-60EA-1ABD-ED02E4102841}"/>
              </a:ext>
            </a:extLst>
          </p:cNvPr>
          <p:cNvSpPr/>
          <p:nvPr/>
        </p:nvSpPr>
        <p:spPr>
          <a:xfrm>
            <a:off x="3619500" y="8274346"/>
            <a:ext cx="11049000" cy="1192540"/>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thể hiện cảm xúc vui, say mê,...</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B00DDA-9E5F-69C7-EB03-2825B5BD9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376327"/>
            <a:ext cx="15392400" cy="5534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5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911062" y="496254"/>
            <a:ext cx="20110124" cy="1516400"/>
            <a:chOff x="0" y="0"/>
            <a:chExt cx="5296494" cy="626262"/>
          </a:xfrm>
          <a:solidFill>
            <a:schemeClr val="bg2"/>
          </a:solidFill>
        </p:grpSpPr>
        <p:sp>
          <p:nvSpPr>
            <p:cNvPr id="3" name="Freeform 3"/>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4" name="TextBox 4"/>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5" name="TextBox 5"/>
          <p:cNvSpPr txBox="1"/>
          <p:nvPr/>
        </p:nvSpPr>
        <p:spPr>
          <a:xfrm>
            <a:off x="5257800" y="735130"/>
            <a:ext cx="77724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Luyện đọc từ khó</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EA31E17A-8901-60EA-1ABD-ED02E4102841}"/>
              </a:ext>
            </a:extLst>
          </p:cNvPr>
          <p:cNvSpPr/>
          <p:nvPr/>
        </p:nvSpPr>
        <p:spPr>
          <a:xfrm>
            <a:off x="2209800" y="2781300"/>
            <a:ext cx="4419600" cy="1447800"/>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Thoi</a:t>
            </a:r>
            <a:endParaRPr lang="vi-VN" sz="4000" b="1" dirty="0">
              <a:effectLst/>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A53F5812-BA49-9D17-FE32-EC242130FCE7}"/>
              </a:ext>
            </a:extLst>
          </p:cNvPr>
          <p:cNvSpPr/>
          <p:nvPr/>
        </p:nvSpPr>
        <p:spPr>
          <a:xfrm>
            <a:off x="10820400" y="2781300"/>
            <a:ext cx="4419600" cy="1447800"/>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Gõ thuyền</a:t>
            </a:r>
            <a:endParaRPr lang="vi-VN" sz="4000" b="1" dirty="0">
              <a:effectLst/>
              <a:latin typeface="Arial" panose="020B0604020202020204" pitchFamily="34" charset="0"/>
              <a:cs typeface="Arial" panose="020B0604020202020204" pitchFamily="34" charset="0"/>
            </a:endParaRPr>
          </a:p>
        </p:txBody>
      </p:sp>
      <p:pic>
        <p:nvPicPr>
          <p:cNvPr id="1026" name="Picture 2" descr="Em hiểu như thế nào về câu thơ &quot; Gõ thuyền đã có nhịp trăng cao&quot;">
            <a:extLst>
              <a:ext uri="{FF2B5EF4-FFF2-40B4-BE49-F238E27FC236}">
                <a16:creationId xmlns:a16="http://schemas.microsoft.com/office/drawing/2014/main" id="{E0674D7E-21DB-A402-C88B-97CE1D255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6450" y="4997746"/>
            <a:ext cx="6667500" cy="3486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F92BEC2C-37D2-18FC-45EE-E5E9373B3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7" y="4926073"/>
            <a:ext cx="5305425" cy="3534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91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grpSp>
        <p:nvGrpSpPr>
          <p:cNvPr id="2" name="Group 2"/>
          <p:cNvGrpSpPr/>
          <p:nvPr/>
        </p:nvGrpSpPr>
        <p:grpSpPr>
          <a:xfrm>
            <a:off x="-911062" y="495280"/>
            <a:ext cx="20110124" cy="1516400"/>
            <a:chOff x="0" y="0"/>
            <a:chExt cx="5296494" cy="626262"/>
          </a:xfrm>
          <a:solidFill>
            <a:schemeClr val="bg2"/>
          </a:solidFill>
        </p:grpSpPr>
        <p:sp>
          <p:nvSpPr>
            <p:cNvPr id="3" name="Freeform 3"/>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4" name="TextBox 4"/>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5" name="TextBox 5"/>
          <p:cNvSpPr txBox="1"/>
          <p:nvPr/>
        </p:nvSpPr>
        <p:spPr>
          <a:xfrm>
            <a:off x="5257800" y="734156"/>
            <a:ext cx="7772400" cy="923330"/>
          </a:xfrm>
          <a:prstGeom prst="rect">
            <a:avLst/>
          </a:prstGeom>
        </p:spPr>
        <p:txBody>
          <a:bodyPr wrap="square" lIns="0" tIns="0" rIns="0" bIns="0" rtlCol="0" anchor="t">
            <a:spAutoFit/>
          </a:bodyPr>
          <a:lstStyle/>
          <a:p>
            <a:pPr algn="ctr">
              <a:spcBef>
                <a:spcPct val="0"/>
              </a:spcBef>
            </a:pPr>
            <a:r>
              <a:rPr lang="vi-VN" sz="6000" b="1" dirty="0">
                <a:solidFill>
                  <a:schemeClr val="accent2">
                    <a:lumMod val="50000"/>
                  </a:schemeClr>
                </a:solidFill>
                <a:latin typeface="Arial" panose="020B0604020202020204" pitchFamily="34" charset="0"/>
                <a:cs typeface="Arial" panose="020B0604020202020204" pitchFamily="34" charset="0"/>
              </a:rPr>
              <a:t>Giải nghĩa từ khó</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EA31E17A-8901-60EA-1ABD-ED02E4102841}"/>
              </a:ext>
            </a:extLst>
          </p:cNvPr>
          <p:cNvSpPr/>
          <p:nvPr/>
        </p:nvSpPr>
        <p:spPr>
          <a:xfrm>
            <a:off x="914400" y="2744135"/>
            <a:ext cx="3429000" cy="1332296"/>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Thoi</a:t>
            </a:r>
            <a:endParaRPr lang="vi-VN" sz="4000" b="1" dirty="0">
              <a:effectLst/>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A53F5812-BA49-9D17-FE32-EC242130FCE7}"/>
              </a:ext>
            </a:extLst>
          </p:cNvPr>
          <p:cNvSpPr/>
          <p:nvPr/>
        </p:nvSpPr>
        <p:spPr>
          <a:xfrm>
            <a:off x="914400" y="5124585"/>
            <a:ext cx="3429000" cy="1332296"/>
          </a:xfrm>
          <a:prstGeom prst="wedgeRectCallout">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Gõ thuyền</a:t>
            </a:r>
            <a:endParaRPr lang="vi-VN" sz="4000" b="1"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6F85D6-94D1-95D5-6FB6-A5BECD9D27C3}"/>
              </a:ext>
            </a:extLst>
          </p:cNvPr>
          <p:cNvSpPr txBox="1"/>
          <p:nvPr/>
        </p:nvSpPr>
        <p:spPr>
          <a:xfrm>
            <a:off x="4876800" y="2744135"/>
            <a:ext cx="12344400" cy="165167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Bộ phận của khung cửi hay máy dệt để luồn sợi trong khi dệt vải.</a:t>
            </a:r>
            <a:endParaRPr lang="vi-VN" sz="360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023CBD9-528A-BAD2-E1E4-8B83FE2461AE}"/>
              </a:ext>
            </a:extLst>
          </p:cNvPr>
          <p:cNvSpPr txBox="1"/>
          <p:nvPr/>
        </p:nvSpPr>
        <p:spPr>
          <a:xfrm>
            <a:off x="4876800" y="4964897"/>
            <a:ext cx="12344400" cy="165167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(Động tác của người đánh cá) Gõ mạnh vào mạn thuyền, tạo nên tiếng động để lùa cá bơi về một hướng.</a:t>
            </a:r>
            <a:endParaRPr lang="vi-VN" sz="3600" dirty="0">
              <a:effectLst/>
              <a:latin typeface="Arial" panose="020B0604020202020204" pitchFamily="34" charset="0"/>
              <a:cs typeface="Arial" panose="020B0604020202020204" pitchFamily="34" charset="0"/>
            </a:endParaRPr>
          </a:p>
        </p:txBody>
      </p:sp>
      <p:sp>
        <p:nvSpPr>
          <p:cNvPr id="10" name="Freeform 95">
            <a:extLst>
              <a:ext uri="{FF2B5EF4-FFF2-40B4-BE49-F238E27FC236}">
                <a16:creationId xmlns:a16="http://schemas.microsoft.com/office/drawing/2014/main" id="{7EAC8744-0EB4-7049-C168-DF9B55C48589}"/>
              </a:ext>
            </a:extLst>
          </p:cNvPr>
          <p:cNvSpPr/>
          <p:nvPr/>
        </p:nvSpPr>
        <p:spPr>
          <a:xfrm>
            <a:off x="5955037" y="7200900"/>
            <a:ext cx="6377926" cy="3332471"/>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2"/>
            <a:stretch>
              <a:fillRect/>
            </a:stretch>
          </a:blipFill>
        </p:spPr>
      </p:sp>
    </p:spTree>
    <p:extLst>
      <p:ext uri="{BB962C8B-B14F-4D97-AF65-F5344CB8AC3E}">
        <p14:creationId xmlns:p14="http://schemas.microsoft.com/office/powerpoint/2010/main" val="74037940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0CD"/>
        </a:solidFill>
        <a:effectLst/>
      </p:bgPr>
    </p:bg>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3F21FE04-93F0-4023-FA7B-5FF378FB4816}"/>
              </a:ext>
            </a:extLst>
          </p:cNvPr>
          <p:cNvSpPr/>
          <p:nvPr/>
        </p:nvSpPr>
        <p:spPr>
          <a:xfrm>
            <a:off x="990600" y="3256119"/>
            <a:ext cx="4648200" cy="1295400"/>
          </a:xfrm>
          <a:prstGeom prst="homePlate">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Khơi</a:t>
            </a:r>
          </a:p>
        </p:txBody>
      </p:sp>
      <p:sp>
        <p:nvSpPr>
          <p:cNvPr id="18" name="Arrow: Pentagon 17">
            <a:extLst>
              <a:ext uri="{FF2B5EF4-FFF2-40B4-BE49-F238E27FC236}">
                <a16:creationId xmlns:a16="http://schemas.microsoft.com/office/drawing/2014/main" id="{1BA65B6A-5949-965D-CEE0-C275C329C168}"/>
              </a:ext>
            </a:extLst>
          </p:cNvPr>
          <p:cNvSpPr/>
          <p:nvPr/>
        </p:nvSpPr>
        <p:spPr>
          <a:xfrm>
            <a:off x="6819900" y="3256119"/>
            <a:ext cx="4648200" cy="1295400"/>
          </a:xfrm>
          <a:prstGeom prst="homePlate">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Xoăn</a:t>
            </a:r>
            <a:endParaRPr lang="vi-VN" sz="4000" dirty="0">
              <a:effectLst/>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9C77A5FC-F39B-1353-1F78-722398878777}"/>
              </a:ext>
            </a:extLst>
          </p:cNvPr>
          <p:cNvSpPr/>
          <p:nvPr/>
        </p:nvSpPr>
        <p:spPr>
          <a:xfrm>
            <a:off x="12649200" y="3256119"/>
            <a:ext cx="4648200" cy="1295400"/>
          </a:xfrm>
          <a:prstGeom prst="homePlate">
            <a:avLst/>
          </a:prstGeom>
          <a:solidFill>
            <a:schemeClr val="bg1"/>
          </a:solidFill>
          <a:ln>
            <a:solidFill>
              <a:srgbClr val="704C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000" dirty="0">
                <a:solidFill>
                  <a:schemeClr val="tx1"/>
                </a:solidFill>
                <a:effectLst/>
                <a:latin typeface="Arial" panose="020B0604020202020204" pitchFamily="34" charset="0"/>
                <a:cs typeface="Arial" panose="020B0604020202020204" pitchFamily="34" charset="0"/>
              </a:rPr>
              <a:t>Rạng đông</a:t>
            </a:r>
          </a:p>
        </p:txBody>
      </p:sp>
      <p:sp>
        <p:nvSpPr>
          <p:cNvPr id="2" name="Freeform 44">
            <a:extLst>
              <a:ext uri="{FF2B5EF4-FFF2-40B4-BE49-F238E27FC236}">
                <a16:creationId xmlns:a16="http://schemas.microsoft.com/office/drawing/2014/main" id="{96FC76CA-1523-0EC6-9BAA-D3AF97915B17}"/>
              </a:ext>
            </a:extLst>
          </p:cNvPr>
          <p:cNvSpPr/>
          <p:nvPr/>
        </p:nvSpPr>
        <p:spPr>
          <a:xfrm>
            <a:off x="4769436" y="5346594"/>
            <a:ext cx="8749127" cy="4888571"/>
          </a:xfrm>
          <a:custGeom>
            <a:avLst/>
            <a:gdLst/>
            <a:ahLst/>
            <a:cxnLst/>
            <a:rect l="l" t="t" r="r" b="b"/>
            <a:pathLst>
              <a:path w="1290583" h="721113">
                <a:moveTo>
                  <a:pt x="0" y="0"/>
                </a:moveTo>
                <a:lnTo>
                  <a:pt x="1290583" y="0"/>
                </a:lnTo>
                <a:lnTo>
                  <a:pt x="1290583" y="721113"/>
                </a:lnTo>
                <a:lnTo>
                  <a:pt x="0" y="721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2">
            <a:extLst>
              <a:ext uri="{FF2B5EF4-FFF2-40B4-BE49-F238E27FC236}">
                <a16:creationId xmlns:a16="http://schemas.microsoft.com/office/drawing/2014/main" id="{1CAADED8-166B-9EBA-905C-ED9388534C54}"/>
              </a:ext>
            </a:extLst>
          </p:cNvPr>
          <p:cNvGrpSpPr/>
          <p:nvPr/>
        </p:nvGrpSpPr>
        <p:grpSpPr>
          <a:xfrm>
            <a:off x="-911062" y="495280"/>
            <a:ext cx="20110124" cy="1516400"/>
            <a:chOff x="0" y="0"/>
            <a:chExt cx="5296494" cy="626262"/>
          </a:xfrm>
          <a:solidFill>
            <a:schemeClr val="bg2"/>
          </a:solidFill>
        </p:grpSpPr>
        <p:sp>
          <p:nvSpPr>
            <p:cNvPr id="4" name="Freeform 3">
              <a:extLst>
                <a:ext uri="{FF2B5EF4-FFF2-40B4-BE49-F238E27FC236}">
                  <a16:creationId xmlns:a16="http://schemas.microsoft.com/office/drawing/2014/main" id="{F3C420C7-8D8B-0EF5-6691-2CEAAC5C3DFC}"/>
                </a:ext>
              </a:extLst>
            </p:cNvPr>
            <p:cNvSpPr/>
            <p:nvPr/>
          </p:nvSpPr>
          <p:spPr>
            <a:xfrm>
              <a:off x="0" y="0"/>
              <a:ext cx="5296494" cy="626262"/>
            </a:xfrm>
            <a:custGeom>
              <a:avLst/>
              <a:gdLst/>
              <a:ahLst/>
              <a:cxnLst/>
              <a:rect l="l" t="t" r="r" b="b"/>
              <a:pathLst>
                <a:path w="5296494" h="626262">
                  <a:moveTo>
                    <a:pt x="0" y="0"/>
                  </a:moveTo>
                  <a:lnTo>
                    <a:pt x="5296494" y="0"/>
                  </a:lnTo>
                  <a:lnTo>
                    <a:pt x="5296494" y="626262"/>
                  </a:lnTo>
                  <a:lnTo>
                    <a:pt x="0" y="626262"/>
                  </a:lnTo>
                  <a:close/>
                </a:path>
              </a:pathLst>
            </a:custGeom>
            <a:grpFill/>
            <a:ln w="57150" cap="sq">
              <a:solidFill>
                <a:srgbClr val="000000"/>
              </a:solidFill>
              <a:prstDash val="solid"/>
              <a:miter/>
            </a:ln>
          </p:spPr>
        </p:sp>
        <p:sp>
          <p:nvSpPr>
            <p:cNvPr id="6" name="TextBox 4">
              <a:extLst>
                <a:ext uri="{FF2B5EF4-FFF2-40B4-BE49-F238E27FC236}">
                  <a16:creationId xmlns:a16="http://schemas.microsoft.com/office/drawing/2014/main" id="{CD4A62D6-C0C8-9407-8A54-085F91DFFB1A}"/>
                </a:ext>
              </a:extLst>
            </p:cNvPr>
            <p:cNvSpPr txBox="1"/>
            <p:nvPr/>
          </p:nvSpPr>
          <p:spPr>
            <a:xfrm>
              <a:off x="0" y="-47625"/>
              <a:ext cx="5296494" cy="673887"/>
            </a:xfrm>
            <a:prstGeom prst="rect">
              <a:avLst/>
            </a:prstGeom>
            <a:grpFill/>
          </p:spPr>
          <p:txBody>
            <a:bodyPr lIns="50800" tIns="50800" rIns="50800" bIns="50800" rtlCol="0" anchor="ctr"/>
            <a:lstStyle/>
            <a:p>
              <a:pPr algn="ctr">
                <a:lnSpc>
                  <a:spcPts val="3499"/>
                </a:lnSpc>
              </a:pPr>
              <a:endParaRPr>
                <a:solidFill>
                  <a:schemeClr val="accent2">
                    <a:lumMod val="50000"/>
                  </a:schemeClr>
                </a:solidFill>
                <a:latin typeface="Arial" panose="020B0604020202020204" pitchFamily="34" charset="0"/>
                <a:cs typeface="Arial" panose="020B0604020202020204" pitchFamily="34" charset="0"/>
              </a:endParaRPr>
            </a:p>
          </p:txBody>
        </p:sp>
      </p:grpSp>
      <p:sp>
        <p:nvSpPr>
          <p:cNvPr id="7" name="TextBox 5">
            <a:extLst>
              <a:ext uri="{FF2B5EF4-FFF2-40B4-BE49-F238E27FC236}">
                <a16:creationId xmlns:a16="http://schemas.microsoft.com/office/drawing/2014/main" id="{DEB3F25D-C831-00D2-A9A8-5B87A294A9F8}"/>
              </a:ext>
            </a:extLst>
          </p:cNvPr>
          <p:cNvSpPr txBox="1"/>
          <p:nvPr/>
        </p:nvSpPr>
        <p:spPr>
          <a:xfrm>
            <a:off x="5257800" y="734156"/>
            <a:ext cx="7772400" cy="923330"/>
          </a:xfrm>
          <a:prstGeom prst="rect">
            <a:avLst/>
          </a:prstGeom>
        </p:spPr>
        <p:txBody>
          <a:bodyPr wrap="square" lIns="0" tIns="0" rIns="0" bIns="0" rtlCol="0" anchor="t">
            <a:spAutoFit/>
          </a:bodyPr>
          <a:lstStyle/>
          <a:p>
            <a:pPr algn="ctr"/>
            <a:r>
              <a:rPr lang="vi-VN" sz="6000" b="1" dirty="0">
                <a:solidFill>
                  <a:schemeClr val="accent2">
                    <a:lumMod val="50000"/>
                  </a:schemeClr>
                </a:solidFill>
                <a:latin typeface="Arial" panose="020B0604020202020204" pitchFamily="34" charset="0"/>
                <a:cs typeface="Arial" panose="020B0604020202020204" pitchFamily="34" charset="0"/>
              </a:rPr>
              <a:t>Luyện tập tra điển</a:t>
            </a:r>
            <a:endParaRPr lang="en-US" sz="60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7139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1050</Words>
  <Application>Microsoft Office PowerPoint</Application>
  <PresentationFormat>Custom</PresentationFormat>
  <Paragraphs>97</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kenhgiaovien_doc3_doan_thuyen_danh_ca</dc:title>
  <cp:lastModifiedBy>My Tra</cp:lastModifiedBy>
  <cp:revision>4</cp:revision>
  <dcterms:created xsi:type="dcterms:W3CDTF">2006-08-16T00:00:00Z</dcterms:created>
  <dcterms:modified xsi:type="dcterms:W3CDTF">2023-11-22T06:15:20Z</dcterms:modified>
  <dc:identifier>DAF0ewcrhmQ</dc:identifier>
</cp:coreProperties>
</file>