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0" r:id="rId3"/>
    <p:sldId id="271" r:id="rId4"/>
    <p:sldId id="257" r:id="rId5"/>
    <p:sldId id="259" r:id="rId6"/>
    <p:sldId id="258" r:id="rId7"/>
    <p:sldId id="261" r:id="rId8"/>
    <p:sldId id="273" r:id="rId9"/>
    <p:sldId id="274" r:id="rId10"/>
    <p:sldId id="275" r:id="rId11"/>
    <p:sldId id="276" r:id="rId12"/>
    <p:sldId id="277" r:id="rId13"/>
    <p:sldId id="278" r:id="rId14"/>
    <p:sldId id="262" r:id="rId15"/>
    <p:sldId id="279" r:id="rId16"/>
    <p:sldId id="280" r:id="rId17"/>
    <p:sldId id="281" r:id="rId18"/>
    <p:sldId id="266" r:id="rId19"/>
    <p:sldId id="282" r:id="rId20"/>
    <p:sldId id="263" r:id="rId21"/>
    <p:sldId id="268" r:id="rId22"/>
    <p:sldId id="283" r:id="rId23"/>
    <p:sldId id="269" r:id="rId24"/>
  </p:sldIdLst>
  <p:sldSz cx="18288000" cy="10287000"/>
  <p:notesSz cx="6858000" cy="9144000"/>
  <p:embeddedFontLst>
    <p:embeddedFont>
      <p:font typeface="Arial" panose="020B0604020202020204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3125"/>
    <a:srgbClr val="F7ECE9"/>
    <a:srgbClr val="F3E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770" y="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.svg"/><Relationship Id="rId3" Type="http://schemas.openxmlformats.org/officeDocument/2006/relationships/image" Target="../media/image17.svg"/><Relationship Id="rId7" Type="http://schemas.openxmlformats.org/officeDocument/2006/relationships/image" Target="../media/image47.svg"/><Relationship Id="rId12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5238">
            <a:off x="-507224" y="452650"/>
            <a:ext cx="9111294" cy="1971353"/>
          </a:xfrm>
          <a:custGeom>
            <a:avLst/>
            <a:gdLst/>
            <a:ahLst/>
            <a:cxnLst/>
            <a:rect l="l" t="t" r="r" b="b"/>
            <a:pathLst>
              <a:path w="9111294" h="1971353">
                <a:moveTo>
                  <a:pt x="0" y="0"/>
                </a:moveTo>
                <a:lnTo>
                  <a:pt x="9111295" y="0"/>
                </a:lnTo>
                <a:lnTo>
                  <a:pt x="9111295" y="1971353"/>
                </a:lnTo>
                <a:lnTo>
                  <a:pt x="0" y="1971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66353" y="4758959"/>
            <a:ext cx="3999053" cy="5312751"/>
          </a:xfrm>
          <a:custGeom>
            <a:avLst/>
            <a:gdLst/>
            <a:ahLst/>
            <a:cxnLst/>
            <a:rect l="l" t="t" r="r" b="b"/>
            <a:pathLst>
              <a:path w="3999053" h="5312751">
                <a:moveTo>
                  <a:pt x="0" y="0"/>
                </a:moveTo>
                <a:lnTo>
                  <a:pt x="3999052" y="0"/>
                </a:lnTo>
                <a:lnTo>
                  <a:pt x="3999052" y="5312752"/>
                </a:lnTo>
                <a:lnTo>
                  <a:pt x="0" y="53127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6584526"/>
            <a:ext cx="1915765" cy="2667521"/>
          </a:xfrm>
          <a:custGeom>
            <a:avLst/>
            <a:gdLst/>
            <a:ahLst/>
            <a:cxnLst/>
            <a:rect l="l" t="t" r="r" b="b"/>
            <a:pathLst>
              <a:path w="1915765" h="2667521">
                <a:moveTo>
                  <a:pt x="0" y="0"/>
                </a:moveTo>
                <a:lnTo>
                  <a:pt x="1915765" y="0"/>
                </a:lnTo>
                <a:lnTo>
                  <a:pt x="1915765" y="2667521"/>
                </a:lnTo>
                <a:lnTo>
                  <a:pt x="0" y="26675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149959" y="2781300"/>
            <a:ext cx="11988081" cy="346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pc="157" dirty="0">
                <a:solidFill>
                  <a:srgbClr val="593125"/>
                </a:solidFill>
                <a:latin typeface="Arial"/>
              </a:rPr>
              <a:t>CHÀO MỪNG CÁC EM ĐẾN VỚI BÀI HỌC MỚI!</a:t>
            </a:r>
            <a:endParaRPr lang="en-US" sz="8000" b="1" spc="157" dirty="0">
              <a:solidFill>
                <a:srgbClr val="593125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714500"/>
            <a:ext cx="16230600" cy="7543800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1D91E055-BC63-D3CC-3087-7AC720D0A910}"/>
              </a:ext>
            </a:extLst>
          </p:cNvPr>
          <p:cNvSpPr txBox="1"/>
          <p:nvPr/>
        </p:nvSpPr>
        <p:spPr>
          <a:xfrm>
            <a:off x="5410200" y="366028"/>
            <a:ext cx="7467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000" b="1" spc="120" dirty="0">
                <a:solidFill>
                  <a:srgbClr val="5931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nghĩa từ khó</a:t>
            </a:r>
            <a:endParaRPr lang="en-US" sz="6000" b="1" spc="120" dirty="0">
              <a:solidFill>
                <a:srgbClr val="5931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D70B25F-B90A-5722-8DB9-AF5F32E797F8}"/>
              </a:ext>
            </a:extLst>
          </p:cNvPr>
          <p:cNvSpPr/>
          <p:nvPr/>
        </p:nvSpPr>
        <p:spPr>
          <a:xfrm>
            <a:off x="1905000" y="2339550"/>
            <a:ext cx="7620000" cy="1143000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52000"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Huân chương</a:t>
            </a:r>
            <a:endParaRPr lang="vi-VN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D9E883FD-DE16-AE82-8588-862817AEC348}"/>
              </a:ext>
            </a:extLst>
          </p:cNvPr>
          <p:cNvSpPr txBox="1"/>
          <p:nvPr/>
        </p:nvSpPr>
        <p:spPr>
          <a:xfrm>
            <a:off x="1905000" y="4031400"/>
            <a:ext cx="7620000" cy="4502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Vật làm bằng kim loại, có cuống treo trước ngực, dùng làm dấu hiệu cho phần thưởng lớn do nhà nước tặng thưởng người có thành tích xuất sắc.</a:t>
            </a:r>
            <a:endParaRPr lang="en-US" sz="4000" i="1" spc="1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2B922B-7498-0FBE-E042-909B9D56A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10321" b="6758"/>
          <a:stretch/>
        </p:blipFill>
        <p:spPr>
          <a:xfrm>
            <a:off x="10411874" y="2857499"/>
            <a:ext cx="2967684" cy="5684099"/>
          </a:xfrm>
          <a:prstGeom prst="rect">
            <a:avLst/>
          </a:prstGeom>
        </p:spPr>
      </p:pic>
      <p:pic>
        <p:nvPicPr>
          <p:cNvPr id="2050" name="Picture 2" descr="Huân chương Chiến sĩ vẻ vang – Wikipedia tiếng Việt">
            <a:extLst>
              <a:ext uri="{FF2B5EF4-FFF2-40B4-BE49-F238E27FC236}">
                <a16:creationId xmlns:a16="http://schemas.microsoft.com/office/drawing/2014/main" id="{E8813AF2-B8B2-4785-8444-7BB3DE8F4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878" y="2849879"/>
            <a:ext cx="2863979" cy="568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8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AB99A8BF-178C-DA82-72B5-39AD8E5ACDF9}"/>
              </a:ext>
            </a:extLst>
          </p:cNvPr>
          <p:cNvSpPr txBox="1"/>
          <p:nvPr/>
        </p:nvSpPr>
        <p:spPr>
          <a:xfrm>
            <a:off x="6705600" y="1378028"/>
            <a:ext cx="48768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000" b="1" spc="120" dirty="0">
                <a:solidFill>
                  <a:srgbClr val="5931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  <a:endParaRPr lang="en-US" sz="6000" b="1" spc="120" dirty="0">
              <a:solidFill>
                <a:srgbClr val="5931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EF3CEF2-9B3C-AD96-684D-EF22D7387A76}"/>
              </a:ext>
            </a:extLst>
          </p:cNvPr>
          <p:cNvSpPr/>
          <p:nvPr/>
        </p:nvSpPr>
        <p:spPr>
          <a:xfrm>
            <a:off x="2133600" y="2680432"/>
            <a:ext cx="14020800" cy="2225085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52000"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đọc bài với giọng đọc diễn cảm, nhấn giọng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 chỗ, phù hợp và đọc đúng các từ khó có trong bài đọc.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112">
            <a:extLst>
              <a:ext uri="{FF2B5EF4-FFF2-40B4-BE49-F238E27FC236}">
                <a16:creationId xmlns:a16="http://schemas.microsoft.com/office/drawing/2014/main" id="{F8761367-C70F-4AAF-15FF-E00305FC7CB8}"/>
              </a:ext>
            </a:extLst>
          </p:cNvPr>
          <p:cNvSpPr/>
          <p:nvPr/>
        </p:nvSpPr>
        <p:spPr>
          <a:xfrm>
            <a:off x="5091761" y="5095054"/>
            <a:ext cx="8104477" cy="4352783"/>
          </a:xfrm>
          <a:custGeom>
            <a:avLst/>
            <a:gdLst/>
            <a:ahLst/>
            <a:cxnLst/>
            <a:rect l="l" t="t" r="r" b="b"/>
            <a:pathLst>
              <a:path w="1682031" h="903391">
                <a:moveTo>
                  <a:pt x="0" y="0"/>
                </a:moveTo>
                <a:lnTo>
                  <a:pt x="1682031" y="0"/>
                </a:lnTo>
                <a:lnTo>
                  <a:pt x="1682031" y="903391"/>
                </a:lnTo>
                <a:lnTo>
                  <a:pt x="0" y="9033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8341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4" name="TextBox 4"/>
          <p:cNvSpPr txBox="1"/>
          <p:nvPr/>
        </p:nvSpPr>
        <p:spPr>
          <a:xfrm>
            <a:off x="4869964" y="2032446"/>
            <a:ext cx="5569436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spc="120" dirty="0">
                <a:solidFill>
                  <a:srgbClr val="593125"/>
                </a:solidFill>
                <a:latin typeface="Arial"/>
              </a:rPr>
              <a:t>02. </a:t>
            </a:r>
          </a:p>
          <a:p>
            <a:pPr algn="ctr">
              <a:lnSpc>
                <a:spcPct val="150000"/>
              </a:lnSpc>
            </a:pPr>
            <a:r>
              <a:rPr lang="vi-VN" sz="7200" b="1" spc="120" dirty="0">
                <a:solidFill>
                  <a:srgbClr val="593125"/>
                </a:solidFill>
                <a:latin typeface="Arial"/>
              </a:rPr>
              <a:t>ĐỌC HIỂU</a:t>
            </a:r>
            <a:endParaRPr lang="en-US" sz="7200" b="1" spc="120" dirty="0">
              <a:solidFill>
                <a:srgbClr val="593125"/>
              </a:solidFill>
              <a:latin typeface="Arial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95786" y="5828819"/>
            <a:ext cx="2899470" cy="3429481"/>
          </a:xfrm>
          <a:custGeom>
            <a:avLst/>
            <a:gdLst/>
            <a:ahLst/>
            <a:cxnLst/>
            <a:rect l="l" t="t" r="r" b="b"/>
            <a:pathLst>
              <a:path w="2899470" h="3429481">
                <a:moveTo>
                  <a:pt x="0" y="0"/>
                </a:moveTo>
                <a:lnTo>
                  <a:pt x="2899470" y="0"/>
                </a:lnTo>
                <a:lnTo>
                  <a:pt x="2899470" y="3429481"/>
                </a:lnTo>
                <a:lnTo>
                  <a:pt x="0" y="3429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88062" y="6560573"/>
            <a:ext cx="1957078" cy="2697727"/>
          </a:xfrm>
          <a:custGeom>
            <a:avLst/>
            <a:gdLst/>
            <a:ahLst/>
            <a:cxnLst/>
            <a:rect l="l" t="t" r="r" b="b"/>
            <a:pathLst>
              <a:path w="1957078" h="2697727">
                <a:moveTo>
                  <a:pt x="0" y="0"/>
                </a:moveTo>
                <a:lnTo>
                  <a:pt x="1957078" y="0"/>
                </a:lnTo>
                <a:lnTo>
                  <a:pt x="1957078" y="2697727"/>
                </a:lnTo>
                <a:lnTo>
                  <a:pt x="0" y="2697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AAA7D45-1741-8188-E320-F9EBAE5C72E0}"/>
              </a:ext>
            </a:extLst>
          </p:cNvPr>
          <p:cNvSpPr/>
          <p:nvPr/>
        </p:nvSpPr>
        <p:spPr>
          <a:xfrm>
            <a:off x="13093644" y="2552700"/>
            <a:ext cx="3698570" cy="8302912"/>
          </a:xfrm>
          <a:custGeom>
            <a:avLst/>
            <a:gdLst/>
            <a:ahLst/>
            <a:cxnLst/>
            <a:rect l="l" t="t" r="r" b="b"/>
            <a:pathLst>
              <a:path w="2717578" h="6100685">
                <a:moveTo>
                  <a:pt x="0" y="0"/>
                </a:moveTo>
                <a:lnTo>
                  <a:pt x="2717578" y="0"/>
                </a:lnTo>
                <a:lnTo>
                  <a:pt x="2717578" y="6100685"/>
                </a:lnTo>
                <a:lnTo>
                  <a:pt x="0" y="6100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31064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4" name="TextBox 4"/>
          <p:cNvSpPr txBox="1"/>
          <p:nvPr/>
        </p:nvSpPr>
        <p:spPr>
          <a:xfrm>
            <a:off x="1241704" y="1490960"/>
            <a:ext cx="589068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000" b="1" spc="120" dirty="0">
                <a:solidFill>
                  <a:srgbClr val="5931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câu hỏi</a:t>
            </a:r>
            <a:endParaRPr lang="en-US" sz="6000" b="1" spc="120" dirty="0">
              <a:solidFill>
                <a:srgbClr val="5931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40CAD120-00D0-4894-73AE-04A6459C1E53}"/>
              </a:ext>
            </a:extLst>
          </p:cNvPr>
          <p:cNvSpPr txBox="1"/>
          <p:nvPr/>
        </p:nvSpPr>
        <p:spPr>
          <a:xfrm>
            <a:off x="7345396" y="1829518"/>
            <a:ext cx="9601200" cy="696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vi-VN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trong bài đọc trên các phần sau: mở đầu, nội dung chính, kết luận.</a:t>
            </a:r>
            <a:endParaRPr lang="vi-VN" sz="3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vi-VN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những chi tiết cho thấy ông Thức đã chủ động đề phòng tai nạn.</a:t>
            </a:r>
            <a:endParaRPr lang="vi-VN" sz="3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3. </a:t>
            </a:r>
            <a:r>
              <a:rPr lang="vi-VN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 Thức đã chấp nhận hi sinh để cứu đoàn tàu như thế nào?</a:t>
            </a:r>
            <a:endParaRPr lang="vi-VN" sz="3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4. </a:t>
            </a:r>
            <a:r>
              <a:rPr lang="vi-VN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 Huân chương Dũng cảm thể hiện sự đánh giá như thế nào của Nhà nước và Nhân dân về người lái tàu Trương Xuân Thức?</a:t>
            </a:r>
            <a:endParaRPr lang="vi-VN" sz="3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DD64FE-A5B8-BEF1-D632-1E818A8C1EA8}"/>
              </a:ext>
            </a:extLst>
          </p:cNvPr>
          <p:cNvGrpSpPr/>
          <p:nvPr/>
        </p:nvGrpSpPr>
        <p:grpSpPr>
          <a:xfrm>
            <a:off x="1454709" y="2947139"/>
            <a:ext cx="5464679" cy="5778312"/>
            <a:chOff x="1828799" y="3830478"/>
            <a:chExt cx="5464679" cy="5778312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A9CC583-6070-B824-E8FC-A9E67D64183A}"/>
                </a:ext>
              </a:extLst>
            </p:cNvPr>
            <p:cNvSpPr/>
            <p:nvPr/>
          </p:nvSpPr>
          <p:spPr>
            <a:xfrm>
              <a:off x="1828800" y="3830478"/>
              <a:ext cx="5464678" cy="1274922"/>
            </a:xfrm>
            <a:prstGeom prst="wedgeRoundRectCallout">
              <a:avLst/>
            </a:pr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r>
                <a:rPr lang="vi-VN" sz="4000" b="1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  <p:sp>
          <p:nvSpPr>
            <p:cNvPr id="2" name="Freeform 110">
              <a:extLst>
                <a:ext uri="{FF2B5EF4-FFF2-40B4-BE49-F238E27FC236}">
                  <a16:creationId xmlns:a16="http://schemas.microsoft.com/office/drawing/2014/main" id="{D324AFC9-964D-E407-D389-1D9D6E5E9E92}"/>
                </a:ext>
              </a:extLst>
            </p:cNvPr>
            <p:cNvSpPr/>
            <p:nvPr/>
          </p:nvSpPr>
          <p:spPr>
            <a:xfrm>
              <a:off x="1828799" y="5769857"/>
              <a:ext cx="5464678" cy="3838933"/>
            </a:xfrm>
            <a:custGeom>
              <a:avLst/>
              <a:gdLst/>
              <a:ahLst/>
              <a:cxnLst/>
              <a:rect l="l" t="t" r="r" b="b"/>
              <a:pathLst>
                <a:path w="1425193" h="1001198">
                  <a:moveTo>
                    <a:pt x="0" y="0"/>
                  </a:moveTo>
                  <a:lnTo>
                    <a:pt x="1425193" y="0"/>
                  </a:lnTo>
                  <a:lnTo>
                    <a:pt x="1425193" y="1001198"/>
                  </a:lnTo>
                  <a:lnTo>
                    <a:pt x="0" y="1001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395937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F7ECE9"/>
          </a:solid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F32AA5-B34D-15B5-9999-6F1C18C38BA5}"/>
              </a:ext>
            </a:extLst>
          </p:cNvPr>
          <p:cNvSpPr txBox="1"/>
          <p:nvPr/>
        </p:nvSpPr>
        <p:spPr>
          <a:xfrm>
            <a:off x="3162300" y="1409700"/>
            <a:ext cx="1196340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trong bài đọc trên các phần sau: mở đầu, nội dung chính, kết luận.</a:t>
            </a:r>
            <a:endParaRPr lang="vi-VN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2433E6-AC2A-E7F4-75A6-8361F297E55B}"/>
              </a:ext>
            </a:extLst>
          </p:cNvPr>
          <p:cNvCxnSpPr/>
          <p:nvPr/>
        </p:nvCxnSpPr>
        <p:spPr>
          <a:xfrm>
            <a:off x="1028700" y="3695700"/>
            <a:ext cx="16230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ECB9C3B-8B46-8C1B-4C8C-2A126B2098EE}"/>
              </a:ext>
            </a:extLst>
          </p:cNvPr>
          <p:cNvSpPr txBox="1"/>
          <p:nvPr/>
        </p:nvSpPr>
        <p:spPr>
          <a:xfrm>
            <a:off x="1638300" y="5106029"/>
            <a:ext cx="150114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mở đầu: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 đầu đến ... kéo còi liên tục để cảnh báo.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nội dung chính: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 Bỗng phía trước có một chiếc xe ben... đến ... hơn 300 hành khách được bình an.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kết thúc: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cuối bài.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7643F4-E83F-7727-406F-932F2AD71916}"/>
              </a:ext>
            </a:extLst>
          </p:cNvPr>
          <p:cNvSpPr txBox="1"/>
          <p:nvPr/>
        </p:nvSpPr>
        <p:spPr>
          <a:xfrm>
            <a:off x="6229350" y="4048763"/>
            <a:ext cx="5829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 án tham khảo</a:t>
            </a:r>
            <a:endParaRPr lang="vi-VN" sz="4400" dirty="0">
              <a:solidFill>
                <a:schemeClr val="accent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F7ECE9"/>
          </a:solid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F32AA5-B34D-15B5-9999-6F1C18C38BA5}"/>
              </a:ext>
            </a:extLst>
          </p:cNvPr>
          <p:cNvSpPr txBox="1"/>
          <p:nvPr/>
        </p:nvSpPr>
        <p:spPr>
          <a:xfrm>
            <a:off x="3162300" y="1409700"/>
            <a:ext cx="1196340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những chi tiết cho thấy ông Thức đã chủ động đề phòng tai nạn.</a:t>
            </a:r>
            <a:endParaRPr lang="vi-VN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2433E6-AC2A-E7F4-75A6-8361F297E55B}"/>
              </a:ext>
            </a:extLst>
          </p:cNvPr>
          <p:cNvCxnSpPr/>
          <p:nvPr/>
        </p:nvCxnSpPr>
        <p:spPr>
          <a:xfrm>
            <a:off x="1028700" y="3695700"/>
            <a:ext cx="16230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ECB9C3B-8B46-8C1B-4C8C-2A126B2098EE}"/>
              </a:ext>
            </a:extLst>
          </p:cNvPr>
          <p:cNvSpPr txBox="1"/>
          <p:nvPr/>
        </p:nvSpPr>
        <p:spPr>
          <a:xfrm>
            <a:off x="2228850" y="5106029"/>
            <a:ext cx="138303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tàu bắt đầu đến khúc quanh có đường bộ cắt ngang, ông Thức đã kéo còi liên tục.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phát hiện ra chiếc xe ben chạy đến gần đường sắt, ông Thức kéo còi và khoá máy để tàu dừng lại từ từ.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7643F4-E83F-7727-406F-932F2AD71916}"/>
              </a:ext>
            </a:extLst>
          </p:cNvPr>
          <p:cNvSpPr txBox="1"/>
          <p:nvPr/>
        </p:nvSpPr>
        <p:spPr>
          <a:xfrm>
            <a:off x="6229350" y="4048763"/>
            <a:ext cx="5829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 án tham khảo</a:t>
            </a:r>
            <a:endParaRPr lang="vi-VN" sz="4400" dirty="0">
              <a:solidFill>
                <a:schemeClr val="accent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308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F7ECE9"/>
          </a:solid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F32AA5-B34D-15B5-9999-6F1C18C38BA5}"/>
              </a:ext>
            </a:extLst>
          </p:cNvPr>
          <p:cNvSpPr txBox="1"/>
          <p:nvPr/>
        </p:nvSpPr>
        <p:spPr>
          <a:xfrm>
            <a:off x="3162300" y="1409700"/>
            <a:ext cx="1196340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3. 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 Thức đã chấp nhận hi sinh để cứu đoàn tàu như thế nào?</a:t>
            </a:r>
            <a:endParaRPr lang="vi-VN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2433E6-AC2A-E7F4-75A6-8361F297E55B}"/>
              </a:ext>
            </a:extLst>
          </p:cNvPr>
          <p:cNvCxnSpPr/>
          <p:nvPr/>
        </p:nvCxnSpPr>
        <p:spPr>
          <a:xfrm>
            <a:off x="1028700" y="3695700"/>
            <a:ext cx="16230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ECB9C3B-8B46-8C1B-4C8C-2A126B2098EE}"/>
              </a:ext>
            </a:extLst>
          </p:cNvPr>
          <p:cNvSpPr txBox="1"/>
          <p:nvPr/>
        </p:nvSpPr>
        <p:spPr>
          <a:xfrm>
            <a:off x="2228850" y="5100144"/>
            <a:ext cx="138303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 Thức bất chấp nguy hiểm cho bản thân, liều mình ghì chặt lấy cần hãm khẩn cấp.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7643F4-E83F-7727-406F-932F2AD71916}"/>
              </a:ext>
            </a:extLst>
          </p:cNvPr>
          <p:cNvSpPr txBox="1"/>
          <p:nvPr/>
        </p:nvSpPr>
        <p:spPr>
          <a:xfrm>
            <a:off x="6229350" y="4048763"/>
            <a:ext cx="5829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 án tham khảo</a:t>
            </a:r>
            <a:endParaRPr lang="vi-VN" sz="4400" dirty="0">
              <a:solidFill>
                <a:schemeClr val="accent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C47FE-9F02-A94C-A40A-0875CB43A63A}"/>
              </a:ext>
            </a:extLst>
          </p:cNvPr>
          <p:cNvSpPr txBox="1"/>
          <p:nvPr/>
        </p:nvSpPr>
        <p:spPr>
          <a:xfrm>
            <a:off x="6244590" y="7629262"/>
            <a:ext cx="10287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 300 hành khách trên tàu được bình an.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DAF34A9-78F2-CC8B-FCA3-D4EB07A56187}"/>
              </a:ext>
            </a:extLst>
          </p:cNvPr>
          <p:cNvSpPr/>
          <p:nvPr/>
        </p:nvSpPr>
        <p:spPr>
          <a:xfrm>
            <a:off x="2228850" y="7505700"/>
            <a:ext cx="3288030" cy="914392"/>
          </a:xfrm>
          <a:prstGeom prst="rightArrow">
            <a:avLst/>
          </a:prstGeom>
          <a:solidFill>
            <a:srgbClr val="593125"/>
          </a:solidFill>
          <a:ln>
            <a:solidFill>
              <a:srgbClr val="5931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930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F7ECE9"/>
          </a:solid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F32AA5-B34D-15B5-9999-6F1C18C38BA5}"/>
              </a:ext>
            </a:extLst>
          </p:cNvPr>
          <p:cNvSpPr txBox="1"/>
          <p:nvPr/>
        </p:nvSpPr>
        <p:spPr>
          <a:xfrm>
            <a:off x="1295400" y="1409700"/>
            <a:ext cx="15697200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4. 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 Huân chương Dũng cảm thể hiện sự đánh giá như thế nào của Nhà nước và Nhân dân về người lái tàu Trương Xuân Thức?</a:t>
            </a:r>
            <a:endParaRPr lang="vi-VN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2433E6-AC2A-E7F4-75A6-8361F297E55B}"/>
              </a:ext>
            </a:extLst>
          </p:cNvPr>
          <p:cNvCxnSpPr/>
          <p:nvPr/>
        </p:nvCxnSpPr>
        <p:spPr>
          <a:xfrm>
            <a:off x="1028700" y="4991100"/>
            <a:ext cx="16230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ECB9C3B-8B46-8C1B-4C8C-2A126B2098EE}"/>
              </a:ext>
            </a:extLst>
          </p:cNvPr>
          <p:cNvSpPr txBox="1"/>
          <p:nvPr/>
        </p:nvSpPr>
        <p:spPr>
          <a:xfrm>
            <a:off x="1600200" y="5652696"/>
            <a:ext cx="150876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hể hiện sự đánh giá rất cao của Nhà nước và Nhân dân về người lái tàu dũng cảm Trường Xuân Thức.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sự tôn vinh người lái tàu dũng cảm Trương Xuân Thức..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AAAE9-6CD0-7EA1-87B2-E3D6A6CA30D1}"/>
              </a:ext>
            </a:extLst>
          </p:cNvPr>
          <p:cNvSpPr txBox="1"/>
          <p:nvPr/>
        </p:nvSpPr>
        <p:spPr>
          <a:xfrm>
            <a:off x="2228850" y="6857457"/>
            <a:ext cx="13830300" cy="750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924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7417089" y="8412025"/>
            <a:ext cx="855671" cy="1874975"/>
          </a:xfrm>
          <a:custGeom>
            <a:avLst/>
            <a:gdLst/>
            <a:ahLst/>
            <a:cxnLst/>
            <a:rect l="l" t="t" r="r" b="b"/>
            <a:pathLst>
              <a:path w="855671" h="1874975">
                <a:moveTo>
                  <a:pt x="0" y="0"/>
                </a:moveTo>
                <a:lnTo>
                  <a:pt x="855670" y="0"/>
                </a:lnTo>
                <a:lnTo>
                  <a:pt x="855670" y="1874975"/>
                </a:lnTo>
                <a:lnTo>
                  <a:pt x="0" y="18749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9237" y="2400300"/>
            <a:ext cx="8605674" cy="6658056"/>
          </a:xfrm>
          <a:custGeom>
            <a:avLst/>
            <a:gdLst/>
            <a:ahLst/>
            <a:cxnLst/>
            <a:rect l="l" t="t" r="r" b="b"/>
            <a:pathLst>
              <a:path w="6531488" h="2783840">
                <a:moveTo>
                  <a:pt x="6407028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407028" y="0"/>
                </a:lnTo>
                <a:cubicBezTo>
                  <a:pt x="6475608" y="0"/>
                  <a:pt x="6531488" y="55880"/>
                  <a:pt x="6531488" y="124460"/>
                </a:cubicBezTo>
                <a:lnTo>
                  <a:pt x="6531488" y="2659380"/>
                </a:lnTo>
                <a:cubicBezTo>
                  <a:pt x="6531488" y="2727960"/>
                  <a:pt x="6475608" y="2783840"/>
                  <a:pt x="6407028" y="2783840"/>
                </a:cubicBezTo>
                <a:close/>
              </a:path>
            </a:pathLst>
          </a:custGeom>
          <a:solidFill>
            <a:srgbClr val="F7ECE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60000" rIns="360000" bIns="25200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chuyện các em học hôm nay kể lại tấm gương dũng cảm của ông Trương Xuân Thức - một người lái tàu. Nhờ sự xả thân của ông Thức mà hơn 300 hành khách trên tàu được bình an.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429000" y="1028700"/>
            <a:ext cx="457200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000" b="1" spc="120" dirty="0">
                <a:solidFill>
                  <a:srgbClr val="5931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6000" b="1" spc="120" dirty="0">
              <a:solidFill>
                <a:srgbClr val="5931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ình người làm dịu cơn đau - Tuổi Trẻ Online">
            <a:extLst>
              <a:ext uri="{FF2B5EF4-FFF2-40B4-BE49-F238E27FC236}">
                <a16:creationId xmlns:a16="http://schemas.microsoft.com/office/drawing/2014/main" id="{FA26548B-FDD5-50E7-FF47-6851E84F3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1028700"/>
            <a:ext cx="5181600" cy="6932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EAB904-4F16-0A44-531E-C80EFE040AE9}"/>
              </a:ext>
            </a:extLst>
          </p:cNvPr>
          <p:cNvSpPr txBox="1"/>
          <p:nvPr/>
        </p:nvSpPr>
        <p:spPr>
          <a:xfrm>
            <a:off x="10972800" y="8412025"/>
            <a:ext cx="548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 Trương Xuân Thức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4" name="TextBox 4"/>
          <p:cNvSpPr txBox="1"/>
          <p:nvPr/>
        </p:nvSpPr>
        <p:spPr>
          <a:xfrm>
            <a:off x="3733800" y="2032446"/>
            <a:ext cx="7756594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spc="120" dirty="0">
                <a:solidFill>
                  <a:srgbClr val="593125"/>
                </a:solidFill>
                <a:latin typeface="Arial"/>
              </a:rPr>
              <a:t>03. </a:t>
            </a:r>
          </a:p>
          <a:p>
            <a:pPr algn="ctr">
              <a:lnSpc>
                <a:spcPct val="150000"/>
              </a:lnSpc>
            </a:pPr>
            <a:r>
              <a:rPr lang="vi-VN" sz="7200" b="1" spc="120" dirty="0">
                <a:solidFill>
                  <a:srgbClr val="593125"/>
                </a:solidFill>
                <a:latin typeface="Arial"/>
              </a:rPr>
              <a:t>ĐỌC NÂNG CAO</a:t>
            </a:r>
            <a:endParaRPr lang="en-US" sz="7200" b="1" spc="120" dirty="0">
              <a:solidFill>
                <a:srgbClr val="593125"/>
              </a:solidFill>
              <a:latin typeface="Arial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95786" y="5828819"/>
            <a:ext cx="2899470" cy="3429481"/>
          </a:xfrm>
          <a:custGeom>
            <a:avLst/>
            <a:gdLst/>
            <a:ahLst/>
            <a:cxnLst/>
            <a:rect l="l" t="t" r="r" b="b"/>
            <a:pathLst>
              <a:path w="2899470" h="3429481">
                <a:moveTo>
                  <a:pt x="0" y="0"/>
                </a:moveTo>
                <a:lnTo>
                  <a:pt x="2899470" y="0"/>
                </a:lnTo>
                <a:lnTo>
                  <a:pt x="2899470" y="3429481"/>
                </a:lnTo>
                <a:lnTo>
                  <a:pt x="0" y="3429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88062" y="6560573"/>
            <a:ext cx="1957078" cy="2697727"/>
          </a:xfrm>
          <a:custGeom>
            <a:avLst/>
            <a:gdLst/>
            <a:ahLst/>
            <a:cxnLst/>
            <a:rect l="l" t="t" r="r" b="b"/>
            <a:pathLst>
              <a:path w="1957078" h="2697727">
                <a:moveTo>
                  <a:pt x="0" y="0"/>
                </a:moveTo>
                <a:lnTo>
                  <a:pt x="1957078" y="0"/>
                </a:lnTo>
                <a:lnTo>
                  <a:pt x="1957078" y="2697727"/>
                </a:lnTo>
                <a:lnTo>
                  <a:pt x="0" y="2697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AAA7D45-1741-8188-E320-F9EBAE5C72E0}"/>
              </a:ext>
            </a:extLst>
          </p:cNvPr>
          <p:cNvSpPr/>
          <p:nvPr/>
        </p:nvSpPr>
        <p:spPr>
          <a:xfrm>
            <a:off x="13093644" y="2552700"/>
            <a:ext cx="3698570" cy="8302912"/>
          </a:xfrm>
          <a:custGeom>
            <a:avLst/>
            <a:gdLst/>
            <a:ahLst/>
            <a:cxnLst/>
            <a:rect l="l" t="t" r="r" b="b"/>
            <a:pathLst>
              <a:path w="2717578" h="6100685">
                <a:moveTo>
                  <a:pt x="0" y="0"/>
                </a:moveTo>
                <a:lnTo>
                  <a:pt x="2717578" y="0"/>
                </a:lnTo>
                <a:lnTo>
                  <a:pt x="2717578" y="6100685"/>
                </a:lnTo>
                <a:lnTo>
                  <a:pt x="0" y="6100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84803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90600" y="2095500"/>
            <a:ext cx="16306800" cy="12954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đọc tên bài, quan sát hình minh hoạ và trả lời câu hỏi</a:t>
            </a:r>
            <a:endParaRPr lang="vi-VN" sz="4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474050" y="647700"/>
            <a:ext cx="53399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600" b="1" spc="120" dirty="0">
                <a:solidFill>
                  <a:srgbClr val="5931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spc="120" dirty="0">
              <a:solidFill>
                <a:srgbClr val="5931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C72CEA-F8CD-B3AC-E0E8-1F84D50B1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23037"/>
            <a:ext cx="8189035" cy="5829300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4561107-FDDE-BA65-2099-7CE811B666A0}"/>
              </a:ext>
            </a:extLst>
          </p:cNvPr>
          <p:cNvSpPr/>
          <p:nvPr/>
        </p:nvSpPr>
        <p:spPr>
          <a:xfrm>
            <a:off x="9677400" y="4305300"/>
            <a:ext cx="7467600" cy="2082463"/>
          </a:xfrm>
          <a:prstGeom prst="wedgeRoundRectCallout">
            <a:avLst>
              <a:gd name="adj1" fmla="val -54915"/>
              <a:gd name="adj2" fmla="val 18590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3B2991E-82A9-BFDB-80F0-EE0CD7700409}"/>
              </a:ext>
            </a:extLst>
          </p:cNvPr>
          <p:cNvSpPr/>
          <p:nvPr/>
        </p:nvSpPr>
        <p:spPr>
          <a:xfrm>
            <a:off x="9677400" y="6972300"/>
            <a:ext cx="7467600" cy="2082463"/>
          </a:xfrm>
          <a:prstGeom prst="wedgeRoundRectCallout">
            <a:avLst>
              <a:gd name="adj1" fmla="val -54302"/>
              <a:gd name="adj2" fmla="val -1873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em, người đàn ông trong hình minh hoạ là ai?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471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7" name="Freeform 7"/>
          <p:cNvSpPr/>
          <p:nvPr/>
        </p:nvSpPr>
        <p:spPr>
          <a:xfrm>
            <a:off x="1938269" y="2372140"/>
            <a:ext cx="3034139" cy="1594302"/>
          </a:xfrm>
          <a:custGeom>
            <a:avLst/>
            <a:gdLst/>
            <a:ahLst/>
            <a:cxnLst/>
            <a:rect l="l" t="t" r="r" b="b"/>
            <a:pathLst>
              <a:path w="3034139" h="1594302">
                <a:moveTo>
                  <a:pt x="0" y="0"/>
                </a:moveTo>
                <a:lnTo>
                  <a:pt x="3034138" y="0"/>
                </a:lnTo>
                <a:lnTo>
                  <a:pt x="3034138" y="1594302"/>
                </a:lnTo>
                <a:lnTo>
                  <a:pt x="0" y="1594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BBEC4-40A3-437F-0F53-99501C80D072}"/>
              </a:ext>
            </a:extLst>
          </p:cNvPr>
          <p:cNvSpPr txBox="1"/>
          <p:nvPr/>
        </p:nvSpPr>
        <p:spPr>
          <a:xfrm>
            <a:off x="5881976" y="1662372"/>
            <a:ext cx="10250245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tập, chú ý cách ngắt nghỉ ở giữa các câu; nhấn mạnh các từ ngữ quan trọng trong bài. </a:t>
            </a:r>
            <a:endParaRPr lang="vi-VN" sz="4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33">
            <a:extLst>
              <a:ext uri="{FF2B5EF4-FFF2-40B4-BE49-F238E27FC236}">
                <a16:creationId xmlns:a16="http://schemas.microsoft.com/office/drawing/2014/main" id="{6E231770-B765-FD24-AA73-F78FCCC2CF5B}"/>
              </a:ext>
            </a:extLst>
          </p:cNvPr>
          <p:cNvSpPr/>
          <p:nvPr/>
        </p:nvSpPr>
        <p:spPr>
          <a:xfrm>
            <a:off x="5110220" y="5587931"/>
            <a:ext cx="8067559" cy="4648926"/>
          </a:xfrm>
          <a:custGeom>
            <a:avLst/>
            <a:gdLst/>
            <a:ahLst/>
            <a:cxnLst/>
            <a:rect l="l" t="t" r="r" b="b"/>
            <a:pathLst>
              <a:path w="1590592" h="916578">
                <a:moveTo>
                  <a:pt x="0" y="0"/>
                </a:moveTo>
                <a:lnTo>
                  <a:pt x="1590591" y="0"/>
                </a:lnTo>
                <a:lnTo>
                  <a:pt x="1590591" y="916578"/>
                </a:lnTo>
                <a:lnTo>
                  <a:pt x="0" y="916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Freeform 6"/>
          <p:cNvSpPr/>
          <p:nvPr/>
        </p:nvSpPr>
        <p:spPr>
          <a:xfrm>
            <a:off x="13269801" y="3040038"/>
            <a:ext cx="3391779" cy="6218262"/>
          </a:xfrm>
          <a:custGeom>
            <a:avLst/>
            <a:gdLst/>
            <a:ahLst/>
            <a:cxnLst/>
            <a:rect l="l" t="t" r="r" b="b"/>
            <a:pathLst>
              <a:path w="3391779" h="6218262">
                <a:moveTo>
                  <a:pt x="0" y="0"/>
                </a:moveTo>
                <a:lnTo>
                  <a:pt x="3391779" y="0"/>
                </a:lnTo>
                <a:lnTo>
                  <a:pt x="3391779" y="6218262"/>
                </a:lnTo>
                <a:lnTo>
                  <a:pt x="0" y="6218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8289B1-B21C-81A2-380C-025CB7556B8A}"/>
              </a:ext>
            </a:extLst>
          </p:cNvPr>
          <p:cNvSpPr txBox="1"/>
          <p:nvPr/>
        </p:nvSpPr>
        <p:spPr>
          <a:xfrm>
            <a:off x="1626420" y="1605255"/>
            <a:ext cx="11045661" cy="7076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Bỗng phía trước</a:t>
            </a:r>
            <a:r>
              <a:rPr lang="vi-VN" sz="4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một chiếc xe ben tiến lại gần đường sắt.</a:t>
            </a:r>
            <a:r>
              <a:rPr lang="vi-VN" sz="4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Ngay lập tức,</a:t>
            </a:r>
            <a:r>
              <a:rPr lang="vi-VN" sz="4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ông Thức kéo còi và khoá máy </a:t>
            </a:r>
            <a:r>
              <a:rPr lang="vi-VN" sz="4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tàu dừng lại từ từ. </a:t>
            </a:r>
            <a:r>
              <a:rPr lang="vi-VN" sz="4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Thấy chiếc xe ben lùi, ông tưởng lái xe đã nghe thấy còi tàu.</a:t>
            </a:r>
            <a:r>
              <a:rPr lang="vi-VN" sz="4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Nhưng khi tàu chỉ còn cách vài chục mét, chiếc xe ben đột nhiên rồ máy</a:t>
            </a:r>
            <a:r>
              <a:rPr lang="vi-VN" sz="4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lao qua đường.</a:t>
            </a:r>
            <a:endParaRPr lang="vi-VN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7620000" y="2995983"/>
            <a:ext cx="8739616" cy="142056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FAE7C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Ôn lại kiến thức đã học.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0984" y="1485900"/>
            <a:ext cx="873961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600" b="1" spc="120" dirty="0">
                <a:solidFill>
                  <a:srgbClr val="593125"/>
                </a:solidFill>
                <a:latin typeface="Arial"/>
              </a:rPr>
              <a:t>CỦNG CỐ, DẶN DÒ</a:t>
            </a:r>
            <a:endParaRPr lang="en-US" sz="6600" b="1" spc="120" dirty="0">
              <a:solidFill>
                <a:srgbClr val="593125"/>
              </a:solidFill>
              <a:latin typeface="Arial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75980" y="1240902"/>
            <a:ext cx="4903834" cy="4930728"/>
          </a:xfrm>
          <a:custGeom>
            <a:avLst/>
            <a:gdLst/>
            <a:ahLst/>
            <a:cxnLst/>
            <a:rect l="l" t="t" r="r" b="b"/>
            <a:pathLst>
              <a:path w="4903834" h="4930728">
                <a:moveTo>
                  <a:pt x="0" y="0"/>
                </a:moveTo>
                <a:lnTo>
                  <a:pt x="4903833" y="0"/>
                </a:lnTo>
                <a:lnTo>
                  <a:pt x="4903833" y="4930728"/>
                </a:lnTo>
                <a:lnTo>
                  <a:pt x="0" y="49307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06C839A-EF10-F724-382E-716B9E433FBC}"/>
              </a:ext>
            </a:extLst>
          </p:cNvPr>
          <p:cNvSpPr/>
          <p:nvPr/>
        </p:nvSpPr>
        <p:spPr>
          <a:xfrm>
            <a:off x="7620000" y="4910968"/>
            <a:ext cx="8739616" cy="3509131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FAE7C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Chuẩn bị cho tiết học sau: </a:t>
            </a:r>
          </a:p>
          <a:p>
            <a:pPr algn="ctr">
              <a:lnSpc>
                <a:spcPct val="150000"/>
              </a:lnSpc>
            </a:pPr>
            <a:r>
              <a:rPr lang="vi-VN" sz="4400" i="1" dirty="0">
                <a:latin typeface="Arial" panose="020B0604020202020204" pitchFamily="34" charset="0"/>
                <a:cs typeface="Arial" panose="020B0604020202020204" pitchFamily="34" charset="0"/>
              </a:rPr>
              <a:t>Bài 12 - Luyện từ và câu</a:t>
            </a:r>
          </a:p>
          <a:p>
            <a:pPr algn="ctr">
              <a:lnSpc>
                <a:spcPct val="150000"/>
              </a:lnSpc>
            </a:pPr>
            <a:r>
              <a:rPr lang="vi-VN" sz="4400" i="1" dirty="0">
                <a:latin typeface="Arial" panose="020B0604020202020204" pitchFamily="34" charset="0"/>
                <a:cs typeface="Arial" panose="020B0604020202020204" pitchFamily="34" charset="0"/>
              </a:rPr>
              <a:t>(Luyện tập vị ngữ) 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0599F29E-39ED-C377-F48A-CE0C687F3C87}"/>
              </a:ext>
            </a:extLst>
          </p:cNvPr>
          <p:cNvSpPr/>
          <p:nvPr/>
        </p:nvSpPr>
        <p:spPr>
          <a:xfrm>
            <a:off x="1943624" y="6581958"/>
            <a:ext cx="3575242" cy="4928279"/>
          </a:xfrm>
          <a:custGeom>
            <a:avLst/>
            <a:gdLst/>
            <a:ahLst/>
            <a:cxnLst/>
            <a:rect l="l" t="t" r="r" b="b"/>
            <a:pathLst>
              <a:path w="1957078" h="2697727">
                <a:moveTo>
                  <a:pt x="0" y="0"/>
                </a:moveTo>
                <a:lnTo>
                  <a:pt x="1957078" y="0"/>
                </a:lnTo>
                <a:lnTo>
                  <a:pt x="1957078" y="2697727"/>
                </a:lnTo>
                <a:lnTo>
                  <a:pt x="0" y="2697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17671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144550" y="1914137"/>
            <a:ext cx="7113865" cy="5735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00"/>
              </a:lnSpc>
            </a:pPr>
            <a:r>
              <a:rPr lang="vi-VN" sz="8000" b="1" dirty="0">
                <a:solidFill>
                  <a:srgbClr val="593125"/>
                </a:solidFill>
                <a:latin typeface="Arial"/>
              </a:rPr>
              <a:t>XIN CHÀO TẠM BIỆT VÀ HẸN GẶP LẠI!</a:t>
            </a:r>
            <a:endParaRPr lang="en-US" sz="8000" b="1" dirty="0">
              <a:solidFill>
                <a:srgbClr val="593125"/>
              </a:solidFill>
              <a:latin typeface="Arial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4771" y="2194586"/>
            <a:ext cx="3078676" cy="6911314"/>
          </a:xfrm>
          <a:custGeom>
            <a:avLst/>
            <a:gdLst/>
            <a:ahLst/>
            <a:cxnLst/>
            <a:rect l="l" t="t" r="r" b="b"/>
            <a:pathLst>
              <a:path w="3078676" h="6911314">
                <a:moveTo>
                  <a:pt x="0" y="0"/>
                </a:moveTo>
                <a:lnTo>
                  <a:pt x="3078676" y="0"/>
                </a:lnTo>
                <a:lnTo>
                  <a:pt x="3078676" y="6911314"/>
                </a:lnTo>
                <a:lnTo>
                  <a:pt x="0" y="6911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54712" y="4614588"/>
            <a:ext cx="1597146" cy="4481787"/>
          </a:xfrm>
          <a:custGeom>
            <a:avLst/>
            <a:gdLst/>
            <a:ahLst/>
            <a:cxnLst/>
            <a:rect l="l" t="t" r="r" b="b"/>
            <a:pathLst>
              <a:path w="1597146" h="4481787">
                <a:moveTo>
                  <a:pt x="0" y="0"/>
                </a:moveTo>
                <a:lnTo>
                  <a:pt x="1597146" y="0"/>
                </a:lnTo>
                <a:lnTo>
                  <a:pt x="1597146" y="4481787"/>
                </a:lnTo>
                <a:lnTo>
                  <a:pt x="0" y="44817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69519" y="6855481"/>
            <a:ext cx="2255336" cy="2214330"/>
          </a:xfrm>
          <a:custGeom>
            <a:avLst/>
            <a:gdLst/>
            <a:ahLst/>
            <a:cxnLst/>
            <a:rect l="l" t="t" r="r" b="b"/>
            <a:pathLst>
              <a:path w="2255336" h="2214330">
                <a:moveTo>
                  <a:pt x="0" y="0"/>
                </a:moveTo>
                <a:lnTo>
                  <a:pt x="2255336" y="0"/>
                </a:lnTo>
                <a:lnTo>
                  <a:pt x="2255336" y="2214330"/>
                </a:lnTo>
                <a:lnTo>
                  <a:pt x="0" y="22143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80054" y="5761137"/>
            <a:ext cx="2097176" cy="1094345"/>
          </a:xfrm>
          <a:custGeom>
            <a:avLst/>
            <a:gdLst/>
            <a:ahLst/>
            <a:cxnLst/>
            <a:rect l="l" t="t" r="r" b="b"/>
            <a:pathLst>
              <a:path w="2097176" h="1094345">
                <a:moveTo>
                  <a:pt x="0" y="0"/>
                </a:moveTo>
                <a:lnTo>
                  <a:pt x="2097176" y="0"/>
                </a:lnTo>
                <a:lnTo>
                  <a:pt x="2097176" y="1094344"/>
                </a:lnTo>
                <a:lnTo>
                  <a:pt x="0" y="1094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90780">
            <a:off x="9572994" y="650718"/>
            <a:ext cx="9111294" cy="1971353"/>
          </a:xfrm>
          <a:custGeom>
            <a:avLst/>
            <a:gdLst/>
            <a:ahLst/>
            <a:cxnLst/>
            <a:rect l="l" t="t" r="r" b="b"/>
            <a:pathLst>
              <a:path w="9111294" h="1971353">
                <a:moveTo>
                  <a:pt x="0" y="0"/>
                </a:moveTo>
                <a:lnTo>
                  <a:pt x="9111295" y="0"/>
                </a:lnTo>
                <a:lnTo>
                  <a:pt x="9111295" y="1971353"/>
                </a:lnTo>
                <a:lnTo>
                  <a:pt x="0" y="19713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474050" y="349328"/>
            <a:ext cx="53399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600" b="1" spc="120" dirty="0">
                <a:solidFill>
                  <a:srgbClr val="5931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spc="120" dirty="0">
              <a:solidFill>
                <a:srgbClr val="5931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C72CEA-F8CD-B3AC-E0E8-1F84D50B1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676" y="1790701"/>
            <a:ext cx="9830648" cy="6553200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4561107-FDDE-BA65-2099-7CE811B666A0}"/>
              </a:ext>
            </a:extLst>
          </p:cNvPr>
          <p:cNvSpPr/>
          <p:nvPr/>
        </p:nvSpPr>
        <p:spPr>
          <a:xfrm>
            <a:off x="685800" y="1790700"/>
            <a:ext cx="3124200" cy="5308937"/>
          </a:xfrm>
          <a:prstGeom prst="wedgeRoundRectCallout">
            <a:avLst>
              <a:gd name="adj1" fmla="val 102646"/>
              <a:gd name="adj2" fmla="val 26341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người đàn ông đang ngồi trên khoang lái tàu.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3B2991E-82A9-BFDB-80F0-EE0CD7700409}"/>
              </a:ext>
            </a:extLst>
          </p:cNvPr>
          <p:cNvSpPr/>
          <p:nvPr/>
        </p:nvSpPr>
        <p:spPr>
          <a:xfrm>
            <a:off x="1066800" y="8648700"/>
            <a:ext cx="16154400" cy="1218189"/>
          </a:xfrm>
          <a:prstGeom prst="wedgeRoundRectCallout">
            <a:avLst>
              <a:gd name="adj1" fmla="val -27132"/>
              <a:gd name="adj2" fmla="val -45005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đàn ông trong hình minh hoạ 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thể là người đã xả thân cứu đoàn tàu.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8922BA46-541C-CAF6-D6DC-80D654AE93EC}"/>
              </a:ext>
            </a:extLst>
          </p:cNvPr>
          <p:cNvSpPr/>
          <p:nvPr/>
        </p:nvSpPr>
        <p:spPr>
          <a:xfrm>
            <a:off x="14478000" y="1790700"/>
            <a:ext cx="3124200" cy="5308937"/>
          </a:xfrm>
          <a:prstGeom prst="wedgeRoundRectCallout">
            <a:avLst>
              <a:gd name="adj1" fmla="val -132964"/>
              <a:gd name="adj2" fmla="val 3376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Phía trước đoàn tàu là một chiếc xe sắp chạy ngang qua đường tàu.  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39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4" name="Freeform 4"/>
          <p:cNvSpPr/>
          <p:nvPr/>
        </p:nvSpPr>
        <p:spPr>
          <a:xfrm>
            <a:off x="1316799" y="3554500"/>
            <a:ext cx="3009059" cy="5726583"/>
          </a:xfrm>
          <a:custGeom>
            <a:avLst/>
            <a:gdLst/>
            <a:ahLst/>
            <a:cxnLst/>
            <a:rect l="l" t="t" r="r" b="b"/>
            <a:pathLst>
              <a:path w="3009059" h="5726583">
                <a:moveTo>
                  <a:pt x="0" y="0"/>
                </a:moveTo>
                <a:lnTo>
                  <a:pt x="3009060" y="0"/>
                </a:lnTo>
                <a:lnTo>
                  <a:pt x="3009060" y="5726583"/>
                </a:lnTo>
                <a:lnTo>
                  <a:pt x="0" y="5726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85480" y="1280787"/>
            <a:ext cx="1763166" cy="1772836"/>
          </a:xfrm>
          <a:custGeom>
            <a:avLst/>
            <a:gdLst/>
            <a:ahLst/>
            <a:cxnLst/>
            <a:rect l="l" t="t" r="r" b="b"/>
            <a:pathLst>
              <a:path w="1763166" h="1772836">
                <a:moveTo>
                  <a:pt x="0" y="0"/>
                </a:moveTo>
                <a:lnTo>
                  <a:pt x="1763166" y="0"/>
                </a:lnTo>
                <a:lnTo>
                  <a:pt x="1763166" y="1772836"/>
                </a:lnTo>
                <a:lnTo>
                  <a:pt x="0" y="1772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146731" y="1564251"/>
            <a:ext cx="7994537" cy="7158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pc="135" dirty="0">
                <a:solidFill>
                  <a:srgbClr val="593125"/>
                </a:solidFill>
                <a:latin typeface="Arial"/>
              </a:rPr>
              <a:t>BÀI 12:</a:t>
            </a:r>
          </a:p>
          <a:p>
            <a:pPr algn="ctr">
              <a:lnSpc>
                <a:spcPct val="150000"/>
              </a:lnSpc>
            </a:pPr>
            <a:r>
              <a:rPr lang="vi-VN" sz="8000" b="1" spc="135" dirty="0">
                <a:solidFill>
                  <a:srgbClr val="593125"/>
                </a:solidFill>
                <a:latin typeface="Arial"/>
              </a:rPr>
              <a:t>ĐỌC 2:</a:t>
            </a:r>
          </a:p>
          <a:p>
            <a:pPr algn="ctr">
              <a:lnSpc>
                <a:spcPct val="150000"/>
              </a:lnSpc>
            </a:pPr>
            <a:r>
              <a:rPr lang="vi-VN" sz="8000" b="1" spc="135" dirty="0">
                <a:solidFill>
                  <a:srgbClr val="593125"/>
                </a:solidFill>
                <a:latin typeface="Arial"/>
              </a:rPr>
              <a:t>XẢ THÂN CỨU ĐOÀN TÀU</a:t>
            </a:r>
            <a:endParaRPr lang="en-US" sz="8000" b="1" spc="135" dirty="0">
              <a:solidFill>
                <a:srgbClr val="593125"/>
              </a:solidFill>
              <a:latin typeface="Arial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885480" y="5561836"/>
            <a:ext cx="2984055" cy="3696464"/>
          </a:xfrm>
          <a:custGeom>
            <a:avLst/>
            <a:gdLst/>
            <a:ahLst/>
            <a:cxnLst/>
            <a:rect l="l" t="t" r="r" b="b"/>
            <a:pathLst>
              <a:path w="2984055" h="3696464">
                <a:moveTo>
                  <a:pt x="0" y="0"/>
                </a:moveTo>
                <a:lnTo>
                  <a:pt x="2984055" y="0"/>
                </a:lnTo>
                <a:lnTo>
                  <a:pt x="2984055" y="3696464"/>
                </a:lnTo>
                <a:lnTo>
                  <a:pt x="0" y="36964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7620000" y="2995983"/>
            <a:ext cx="8739616" cy="142056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FAE7C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Đọc thành tiếng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0984" y="1485900"/>
            <a:ext cx="873961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600" b="1" spc="120" dirty="0">
                <a:solidFill>
                  <a:srgbClr val="593125"/>
                </a:solidFill>
                <a:latin typeface="Arial"/>
              </a:rPr>
              <a:t>NỘI DUNG BÀI HỌC</a:t>
            </a:r>
            <a:endParaRPr lang="en-US" sz="6600" b="1" spc="120" dirty="0">
              <a:solidFill>
                <a:srgbClr val="593125"/>
              </a:solidFill>
              <a:latin typeface="Arial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75980" y="1240902"/>
            <a:ext cx="4903834" cy="4930728"/>
          </a:xfrm>
          <a:custGeom>
            <a:avLst/>
            <a:gdLst/>
            <a:ahLst/>
            <a:cxnLst/>
            <a:rect l="l" t="t" r="r" b="b"/>
            <a:pathLst>
              <a:path w="4903834" h="4930728">
                <a:moveTo>
                  <a:pt x="0" y="0"/>
                </a:moveTo>
                <a:lnTo>
                  <a:pt x="4903833" y="0"/>
                </a:lnTo>
                <a:lnTo>
                  <a:pt x="4903833" y="4930728"/>
                </a:lnTo>
                <a:lnTo>
                  <a:pt x="0" y="49307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06C839A-EF10-F724-382E-716B9E433FBC}"/>
              </a:ext>
            </a:extLst>
          </p:cNvPr>
          <p:cNvSpPr/>
          <p:nvPr/>
        </p:nvSpPr>
        <p:spPr>
          <a:xfrm>
            <a:off x="7620000" y="4910969"/>
            <a:ext cx="8739616" cy="142056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FAE7C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02.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Đọc hiểu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BCF2F434-17E8-CF74-23AF-6E15760118E8}"/>
              </a:ext>
            </a:extLst>
          </p:cNvPr>
          <p:cNvSpPr/>
          <p:nvPr/>
        </p:nvSpPr>
        <p:spPr>
          <a:xfrm>
            <a:off x="7620000" y="6825955"/>
            <a:ext cx="8739616" cy="142056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FAE7C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03. Đọc nâng cao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0599F29E-39ED-C377-F48A-CE0C687F3C87}"/>
              </a:ext>
            </a:extLst>
          </p:cNvPr>
          <p:cNvSpPr/>
          <p:nvPr/>
        </p:nvSpPr>
        <p:spPr>
          <a:xfrm>
            <a:off x="1943624" y="6581958"/>
            <a:ext cx="3575242" cy="4928279"/>
          </a:xfrm>
          <a:custGeom>
            <a:avLst/>
            <a:gdLst/>
            <a:ahLst/>
            <a:cxnLst/>
            <a:rect l="l" t="t" r="r" b="b"/>
            <a:pathLst>
              <a:path w="1957078" h="2697727">
                <a:moveTo>
                  <a:pt x="0" y="0"/>
                </a:moveTo>
                <a:lnTo>
                  <a:pt x="1957078" y="0"/>
                </a:lnTo>
                <a:lnTo>
                  <a:pt x="1957078" y="2697727"/>
                </a:lnTo>
                <a:lnTo>
                  <a:pt x="0" y="2697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4" name="TextBox 4"/>
          <p:cNvSpPr txBox="1"/>
          <p:nvPr/>
        </p:nvSpPr>
        <p:spPr>
          <a:xfrm>
            <a:off x="2930281" y="2032446"/>
            <a:ext cx="9448802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spc="120" dirty="0">
                <a:solidFill>
                  <a:srgbClr val="593125"/>
                </a:solidFill>
                <a:latin typeface="Arial"/>
              </a:rPr>
              <a:t>01. </a:t>
            </a:r>
          </a:p>
          <a:p>
            <a:pPr algn="ctr">
              <a:lnSpc>
                <a:spcPct val="150000"/>
              </a:lnSpc>
            </a:pPr>
            <a:r>
              <a:rPr lang="vi-VN" sz="7200" b="1" spc="120" dirty="0">
                <a:solidFill>
                  <a:srgbClr val="593125"/>
                </a:solidFill>
                <a:latin typeface="Arial"/>
              </a:rPr>
              <a:t>ĐỌC THÀNH TIẾNG</a:t>
            </a:r>
            <a:endParaRPr lang="en-US" sz="7200" b="1" spc="120" dirty="0">
              <a:solidFill>
                <a:srgbClr val="593125"/>
              </a:solidFill>
              <a:latin typeface="Arial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95786" y="5828819"/>
            <a:ext cx="2899470" cy="3429481"/>
          </a:xfrm>
          <a:custGeom>
            <a:avLst/>
            <a:gdLst/>
            <a:ahLst/>
            <a:cxnLst/>
            <a:rect l="l" t="t" r="r" b="b"/>
            <a:pathLst>
              <a:path w="2899470" h="3429481">
                <a:moveTo>
                  <a:pt x="0" y="0"/>
                </a:moveTo>
                <a:lnTo>
                  <a:pt x="2899470" y="0"/>
                </a:lnTo>
                <a:lnTo>
                  <a:pt x="2899470" y="3429481"/>
                </a:lnTo>
                <a:lnTo>
                  <a:pt x="0" y="3429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88062" y="6560573"/>
            <a:ext cx="1957078" cy="2697727"/>
          </a:xfrm>
          <a:custGeom>
            <a:avLst/>
            <a:gdLst/>
            <a:ahLst/>
            <a:cxnLst/>
            <a:rect l="l" t="t" r="r" b="b"/>
            <a:pathLst>
              <a:path w="1957078" h="2697727">
                <a:moveTo>
                  <a:pt x="0" y="0"/>
                </a:moveTo>
                <a:lnTo>
                  <a:pt x="1957078" y="0"/>
                </a:lnTo>
                <a:lnTo>
                  <a:pt x="1957078" y="2697727"/>
                </a:lnTo>
                <a:lnTo>
                  <a:pt x="0" y="2697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AAA7D45-1741-8188-E320-F9EBAE5C72E0}"/>
              </a:ext>
            </a:extLst>
          </p:cNvPr>
          <p:cNvSpPr/>
          <p:nvPr/>
        </p:nvSpPr>
        <p:spPr>
          <a:xfrm>
            <a:off x="13093644" y="2552700"/>
            <a:ext cx="3698570" cy="8302912"/>
          </a:xfrm>
          <a:custGeom>
            <a:avLst/>
            <a:gdLst/>
            <a:ahLst/>
            <a:cxnLst/>
            <a:rect l="l" t="t" r="r" b="b"/>
            <a:pathLst>
              <a:path w="2717578" h="6100685">
                <a:moveTo>
                  <a:pt x="0" y="0"/>
                </a:moveTo>
                <a:lnTo>
                  <a:pt x="2717578" y="0"/>
                </a:lnTo>
                <a:lnTo>
                  <a:pt x="2717578" y="6100685"/>
                </a:lnTo>
                <a:lnTo>
                  <a:pt x="0" y="6100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4" name="TextBox 4"/>
          <p:cNvSpPr txBox="1"/>
          <p:nvPr/>
        </p:nvSpPr>
        <p:spPr>
          <a:xfrm>
            <a:off x="1828799" y="1490960"/>
            <a:ext cx="1463040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000" b="1" spc="120" dirty="0">
                <a:solidFill>
                  <a:srgbClr val="5931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mẫu bài </a:t>
            </a:r>
            <a:r>
              <a:rPr lang="vi-VN" sz="6000" b="1" i="1" spc="120" dirty="0">
                <a:solidFill>
                  <a:srgbClr val="5931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"Xả thân cứu đoàn tàu"</a:t>
            </a:r>
            <a:endParaRPr lang="en-US" sz="6000" b="1" i="1" spc="120" dirty="0">
              <a:solidFill>
                <a:srgbClr val="5931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A9CC583-6070-B824-E8FC-A9E67D64183A}"/>
              </a:ext>
            </a:extLst>
          </p:cNvPr>
          <p:cNvSpPr/>
          <p:nvPr/>
        </p:nvSpPr>
        <p:spPr>
          <a:xfrm>
            <a:off x="1828799" y="3868578"/>
            <a:ext cx="6781801" cy="2646522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52000" rtlCol="0" anchor="ctr"/>
          <a:lstStyle/>
          <a:p>
            <a:pPr algn="ctr">
              <a:lnSpc>
                <a:spcPct val="150000"/>
              </a:lnSpc>
            </a:pPr>
            <a:r>
              <a:rPr lang="vi-VN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đoạn đầu: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hồi hộp.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40CAD120-00D0-4894-73AE-04A6459C1E53}"/>
              </a:ext>
            </a:extLst>
          </p:cNvPr>
          <p:cNvSpPr txBox="1"/>
          <p:nvPr/>
        </p:nvSpPr>
        <p:spPr>
          <a:xfrm>
            <a:off x="7559040" y="2802880"/>
            <a:ext cx="310896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400" b="1" spc="120" dirty="0">
                <a:latin typeface="Arial" panose="020B0604020202020204" pitchFamily="34" charset="0"/>
                <a:cs typeface="Arial" panose="020B0604020202020204" pitchFamily="34" charset="0"/>
              </a:rPr>
              <a:t>Giọng đọc</a:t>
            </a:r>
            <a:endParaRPr lang="en-US" sz="4400" b="1" i="1" spc="1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ECCFD06-4FC8-5282-66A4-26EB87A7C1E5}"/>
              </a:ext>
            </a:extLst>
          </p:cNvPr>
          <p:cNvSpPr/>
          <p:nvPr/>
        </p:nvSpPr>
        <p:spPr>
          <a:xfrm>
            <a:off x="9677400" y="3868578"/>
            <a:ext cx="6781801" cy="2646522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52000" rtlCol="0" anchor="ctr"/>
          <a:lstStyle/>
          <a:p>
            <a:pPr algn="ctr">
              <a:lnSpc>
                <a:spcPct val="150000"/>
              </a:lnSpc>
            </a:pPr>
            <a:r>
              <a:rPr lang="vi-VN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 4: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trang trọng, ngợi ca.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7">
            <a:extLst>
              <a:ext uri="{FF2B5EF4-FFF2-40B4-BE49-F238E27FC236}">
                <a16:creationId xmlns:a16="http://schemas.microsoft.com/office/drawing/2014/main" id="{153EBBE6-4011-94E0-382A-95B4395723C0}"/>
              </a:ext>
            </a:extLst>
          </p:cNvPr>
          <p:cNvSpPr/>
          <p:nvPr/>
        </p:nvSpPr>
        <p:spPr>
          <a:xfrm>
            <a:off x="4837102" y="7046964"/>
            <a:ext cx="8613795" cy="2368796"/>
          </a:xfrm>
          <a:custGeom>
            <a:avLst/>
            <a:gdLst/>
            <a:ahLst/>
            <a:cxnLst/>
            <a:rect l="l" t="t" r="r" b="b"/>
            <a:pathLst>
              <a:path w="2565766" h="705586">
                <a:moveTo>
                  <a:pt x="0" y="0"/>
                </a:moveTo>
                <a:lnTo>
                  <a:pt x="2565766" y="0"/>
                </a:lnTo>
                <a:lnTo>
                  <a:pt x="2565766" y="705586"/>
                </a:lnTo>
                <a:lnTo>
                  <a:pt x="0" y="705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AB99A8BF-178C-DA82-72B5-39AD8E5ACDF9}"/>
              </a:ext>
            </a:extLst>
          </p:cNvPr>
          <p:cNvSpPr txBox="1"/>
          <p:nvPr/>
        </p:nvSpPr>
        <p:spPr>
          <a:xfrm>
            <a:off x="5410200" y="1748748"/>
            <a:ext cx="7467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000" b="1" spc="120" dirty="0">
                <a:solidFill>
                  <a:srgbClr val="5931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từ khó</a:t>
            </a:r>
            <a:endParaRPr lang="en-US" sz="6000" b="1" spc="120" dirty="0">
              <a:solidFill>
                <a:srgbClr val="5931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EF3CEF2-9B3C-AD96-684D-EF22D7387A76}"/>
              </a:ext>
            </a:extLst>
          </p:cNvPr>
          <p:cNvSpPr/>
          <p:nvPr/>
        </p:nvSpPr>
        <p:spPr>
          <a:xfrm>
            <a:off x="3048000" y="3392126"/>
            <a:ext cx="4724400" cy="1598974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52000"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 ben</a:t>
            </a:r>
            <a:endParaRPr lang="vi-VN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92CCC6E-D238-EFFE-32FC-D7011E0F667B}"/>
              </a:ext>
            </a:extLst>
          </p:cNvPr>
          <p:cNvSpPr/>
          <p:nvPr/>
        </p:nvSpPr>
        <p:spPr>
          <a:xfrm>
            <a:off x="10515600" y="3392126"/>
            <a:ext cx="4724400" cy="1598974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52000"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Huân chương</a:t>
            </a:r>
            <a:endParaRPr lang="vi-VN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07">
            <a:extLst>
              <a:ext uri="{FF2B5EF4-FFF2-40B4-BE49-F238E27FC236}">
                <a16:creationId xmlns:a16="http://schemas.microsoft.com/office/drawing/2014/main" id="{5C7A7D35-6CF6-3FA3-AF82-3441A8D799A9}"/>
              </a:ext>
            </a:extLst>
          </p:cNvPr>
          <p:cNvSpPr/>
          <p:nvPr/>
        </p:nvSpPr>
        <p:spPr>
          <a:xfrm>
            <a:off x="3177351" y="5967794"/>
            <a:ext cx="11933297" cy="3281660"/>
          </a:xfrm>
          <a:custGeom>
            <a:avLst/>
            <a:gdLst/>
            <a:ahLst/>
            <a:cxnLst/>
            <a:rect l="l" t="t" r="r" b="b"/>
            <a:pathLst>
              <a:path w="2565766" h="705586">
                <a:moveTo>
                  <a:pt x="0" y="0"/>
                </a:moveTo>
                <a:lnTo>
                  <a:pt x="2565766" y="0"/>
                </a:lnTo>
                <a:lnTo>
                  <a:pt x="2565766" y="705586"/>
                </a:lnTo>
                <a:lnTo>
                  <a:pt x="0" y="705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32897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714500"/>
            <a:ext cx="16230600" cy="7543800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1D91E055-BC63-D3CC-3087-7AC720D0A910}"/>
              </a:ext>
            </a:extLst>
          </p:cNvPr>
          <p:cNvSpPr txBox="1"/>
          <p:nvPr/>
        </p:nvSpPr>
        <p:spPr>
          <a:xfrm>
            <a:off x="5410200" y="366028"/>
            <a:ext cx="7467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000" b="1" spc="120" dirty="0">
                <a:solidFill>
                  <a:srgbClr val="5931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nghĩa từ khó</a:t>
            </a:r>
            <a:endParaRPr lang="en-US" sz="6000" b="1" spc="120" dirty="0">
              <a:solidFill>
                <a:srgbClr val="5931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76D06A8-CBC3-A20D-1246-AE438F0D86EC}"/>
              </a:ext>
            </a:extLst>
          </p:cNvPr>
          <p:cNvSpPr/>
          <p:nvPr/>
        </p:nvSpPr>
        <p:spPr>
          <a:xfrm>
            <a:off x="3200400" y="2478168"/>
            <a:ext cx="6324600" cy="1143000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52000"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 ben</a:t>
            </a:r>
            <a:endParaRPr lang="vi-VN" sz="4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XE BEN 13,4m³ UD QUESTER 8x4 CGE370">
            <a:extLst>
              <a:ext uri="{FF2B5EF4-FFF2-40B4-BE49-F238E27FC236}">
                <a16:creationId xmlns:a16="http://schemas.microsoft.com/office/drawing/2014/main" id="{498034A4-10CC-7C9D-BE65-F1DBE46D2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296070"/>
            <a:ext cx="4981575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F7D658B7-B2E0-A163-2C69-0382F33535FD}"/>
              </a:ext>
            </a:extLst>
          </p:cNvPr>
          <p:cNvSpPr txBox="1"/>
          <p:nvPr/>
        </p:nvSpPr>
        <p:spPr>
          <a:xfrm>
            <a:off x="3200400" y="4022178"/>
            <a:ext cx="120777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spc="120" dirty="0">
                <a:latin typeface="Arial" panose="020B0604020202020204" pitchFamily="34" charset="0"/>
                <a:cs typeface="Arial" panose="020B0604020202020204" pitchFamily="34" charset="0"/>
              </a:rPr>
              <a:t>Xe tải có thùng tự nâng để đổ vật liệu xuống.</a:t>
            </a:r>
            <a:endParaRPr lang="en-US" sz="4000" i="1" spc="1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XE BEN 13,4m³ UD QUESTER 8x4 CGE370">
            <a:extLst>
              <a:ext uri="{FF2B5EF4-FFF2-40B4-BE49-F238E27FC236}">
                <a16:creationId xmlns:a16="http://schemas.microsoft.com/office/drawing/2014/main" id="{021C252F-DC3C-7AAE-9219-172D130E1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6386" r="3662" b="10165"/>
          <a:stretch/>
        </p:blipFill>
        <p:spPr bwMode="auto">
          <a:xfrm>
            <a:off x="8839200" y="5038740"/>
            <a:ext cx="5761395" cy="353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028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806</Words>
  <Application>Microsoft Office PowerPoint</Application>
  <PresentationFormat>Custom</PresentationFormat>
  <Paragraphs>73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kenhgiaovien_b1</dc:title>
  <cp:lastModifiedBy>My Tra</cp:lastModifiedBy>
  <cp:revision>13</cp:revision>
  <dcterms:created xsi:type="dcterms:W3CDTF">2006-08-16T00:00:00Z</dcterms:created>
  <dcterms:modified xsi:type="dcterms:W3CDTF">2023-11-22T04:38:35Z</dcterms:modified>
  <dc:identifier>DAF0PnAL2lw</dc:identifier>
</cp:coreProperties>
</file>