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88" r:id="rId4"/>
    <p:sldId id="268" r:id="rId5"/>
    <p:sldId id="257" r:id="rId6"/>
    <p:sldId id="259" r:id="rId7"/>
    <p:sldId id="289" r:id="rId8"/>
    <p:sldId id="265" r:id="rId9"/>
    <p:sldId id="290" r:id="rId10"/>
    <p:sldId id="291" r:id="rId11"/>
    <p:sldId id="292" r:id="rId12"/>
    <p:sldId id="293" r:id="rId13"/>
    <p:sldId id="270" r:id="rId14"/>
    <p:sldId id="294" r:id="rId15"/>
    <p:sldId id="295" r:id="rId16"/>
    <p:sldId id="296" r:id="rId17"/>
  </p:sldIdLst>
  <p:sldSz cx="18288000" cy="10287000"/>
  <p:notesSz cx="6858000" cy="9144000"/>
  <p:embeddedFontLst>
    <p:embeddedFont>
      <p:font typeface="Arial" panose="020B060402020202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727"/>
    <a:srgbClr val="56B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22" autoAdjust="0"/>
  </p:normalViewPr>
  <p:slideViewPr>
    <p:cSldViewPr>
      <p:cViewPr varScale="1">
        <p:scale>
          <a:sx n="51" d="100"/>
          <a:sy n="51" d="100"/>
        </p:scale>
        <p:origin x="783"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56"/>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 name="AutoShape 5"/>
          <p:cNvSpPr/>
          <p:nvPr/>
        </p:nvSpPr>
        <p:spPr>
          <a:xfrm>
            <a:off x="10261477" y="8233838"/>
            <a:ext cx="3654636" cy="0"/>
          </a:xfrm>
          <a:prstGeom prst="line">
            <a:avLst/>
          </a:prstGeom>
          <a:ln w="95250" cap="rnd">
            <a:solidFill>
              <a:srgbClr val="211D1D"/>
            </a:solidFill>
            <a:prstDash val="solid"/>
            <a:headEnd type="none" w="sm" len="sm"/>
            <a:tailEnd type="none" w="sm" len="sm"/>
          </a:ln>
        </p:spPr>
      </p:sp>
      <p:sp>
        <p:nvSpPr>
          <p:cNvPr id="6" name="TextBox 6"/>
          <p:cNvSpPr txBox="1"/>
          <p:nvPr/>
        </p:nvSpPr>
        <p:spPr>
          <a:xfrm>
            <a:off x="7759004" y="2022318"/>
            <a:ext cx="8659581" cy="5311839"/>
          </a:xfrm>
          <a:prstGeom prst="rect">
            <a:avLst/>
          </a:prstGeom>
        </p:spPr>
        <p:txBody>
          <a:bodyPr lIns="0" tIns="0" rIns="0" bIns="0" rtlCol="0" anchor="t">
            <a:spAutoFit/>
          </a:bodyPr>
          <a:lstStyle/>
          <a:p>
            <a:pPr algn="ctr">
              <a:lnSpc>
                <a:spcPct val="150000"/>
              </a:lnSpc>
            </a:pPr>
            <a:r>
              <a:rPr lang="vi-VN" sz="8000" b="1" dirty="0">
                <a:solidFill>
                  <a:srgbClr val="211D1D"/>
                </a:solidFill>
                <a:latin typeface="Arial" panose="020B0604020202020204" pitchFamily="34" charset="0"/>
                <a:cs typeface="Arial" panose="020B0604020202020204" pitchFamily="34" charset="0"/>
              </a:rPr>
              <a:t>CHÀO MỪNG</a:t>
            </a:r>
          </a:p>
          <a:p>
            <a:pPr algn="ctr">
              <a:lnSpc>
                <a:spcPct val="150000"/>
              </a:lnSpc>
            </a:pPr>
            <a:r>
              <a:rPr lang="vi-VN" sz="8000" b="1" dirty="0">
                <a:solidFill>
                  <a:srgbClr val="211D1D"/>
                </a:solidFill>
                <a:latin typeface="Arial" panose="020B0604020202020204" pitchFamily="34" charset="0"/>
                <a:cs typeface="Arial" panose="020B0604020202020204" pitchFamily="34" charset="0"/>
              </a:rPr>
              <a:t>CÁC EM ĐẾN VỚI TIẾT HỌC MỚI!</a:t>
            </a:r>
            <a:endParaRPr lang="en-US" sz="8000" b="1" dirty="0">
              <a:solidFill>
                <a:srgbClr val="211D1D"/>
              </a:solidFill>
              <a:latin typeface="Arial" panose="020B0604020202020204" pitchFamily="34" charset="0"/>
              <a:cs typeface="Arial" panose="020B0604020202020204" pitchFamily="34" charset="0"/>
            </a:endParaRPr>
          </a:p>
        </p:txBody>
      </p:sp>
      <p:sp>
        <p:nvSpPr>
          <p:cNvPr id="9" name="Freeform 9"/>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2663199" y="3024641"/>
            <a:ext cx="4286283" cy="4414261"/>
            <a:chOff x="0" y="0"/>
            <a:chExt cx="5715044" cy="5885681"/>
          </a:xfrm>
        </p:grpSpPr>
        <p:sp>
          <p:nvSpPr>
            <p:cNvPr id="11" name="Freeform 11"/>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9" name="Freeform 19"/>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4C3D"/>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4" name="Rectangle: Folded Corner 23">
            <a:extLst>
              <a:ext uri="{FF2B5EF4-FFF2-40B4-BE49-F238E27FC236}">
                <a16:creationId xmlns:a16="http://schemas.microsoft.com/office/drawing/2014/main" id="{92636B1E-7424-AF6E-123F-168281264163}"/>
              </a:ext>
            </a:extLst>
          </p:cNvPr>
          <p:cNvSpPr/>
          <p:nvPr/>
        </p:nvSpPr>
        <p:spPr>
          <a:xfrm>
            <a:off x="1846299" y="3200400"/>
            <a:ext cx="6442003" cy="2857501"/>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kể hoạt động của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12E19BB4-8ADF-8C78-25E5-2969AA502C55}"/>
              </a:ext>
            </a:extLst>
          </p:cNvPr>
          <p:cNvSpPr/>
          <p:nvPr/>
        </p:nvSpPr>
        <p:spPr>
          <a:xfrm>
            <a:off x="4343400" y="2476500"/>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b</a:t>
            </a:r>
          </a:p>
        </p:txBody>
      </p:sp>
      <p:sp>
        <p:nvSpPr>
          <p:cNvPr id="6" name="TextBox 5">
            <a:extLst>
              <a:ext uri="{FF2B5EF4-FFF2-40B4-BE49-F238E27FC236}">
                <a16:creationId xmlns:a16="http://schemas.microsoft.com/office/drawing/2014/main" id="{94270D72-2E00-BFEA-A573-E59194712216}"/>
              </a:ext>
            </a:extLst>
          </p:cNvPr>
          <p:cNvSpPr txBox="1"/>
          <p:nvPr/>
        </p:nvSpPr>
        <p:spPr>
          <a:xfrm>
            <a:off x="2139043" y="6515100"/>
            <a:ext cx="5856514" cy="707886"/>
          </a:xfrm>
          <a:prstGeom prst="rect">
            <a:avLst/>
          </a:prstGeom>
          <a:noFill/>
        </p:spPr>
        <p:txBody>
          <a:bodyPr wrap="square">
            <a:spAutoFit/>
          </a:bodyPr>
          <a:lstStyle/>
          <a:p>
            <a:pPr marL="285750" indent="-285750" algn="just">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Cất tiếng cười giòn tan</a:t>
            </a:r>
            <a:endParaRPr lang="vi-VN" sz="4000" dirty="0">
              <a:effectLst/>
              <a:latin typeface="Arial" panose="020B0604020202020204" pitchFamily="34" charset="0"/>
              <a:cs typeface="Arial" panose="020B0604020202020204" pitchFamily="34" charset="0"/>
            </a:endParaRPr>
          </a:p>
        </p:txBody>
      </p:sp>
      <p:sp>
        <p:nvSpPr>
          <p:cNvPr id="10" name="Freeform 52">
            <a:extLst>
              <a:ext uri="{FF2B5EF4-FFF2-40B4-BE49-F238E27FC236}">
                <a16:creationId xmlns:a16="http://schemas.microsoft.com/office/drawing/2014/main" id="{A3877464-878A-CB3E-0D79-86B29EB0F36B}"/>
              </a:ext>
            </a:extLst>
          </p:cNvPr>
          <p:cNvSpPr/>
          <p:nvPr/>
        </p:nvSpPr>
        <p:spPr>
          <a:xfrm>
            <a:off x="9732999" y="2003229"/>
            <a:ext cx="6135881" cy="6135881"/>
          </a:xfrm>
          <a:custGeom>
            <a:avLst/>
            <a:gdLst/>
            <a:ahLst/>
            <a:cxnLst/>
            <a:rect l="l" t="t" r="r" b="b"/>
            <a:pathLst>
              <a:path w="1048700" h="1048700">
                <a:moveTo>
                  <a:pt x="0" y="0"/>
                </a:moveTo>
                <a:lnTo>
                  <a:pt x="1048701" y="0"/>
                </a:lnTo>
                <a:lnTo>
                  <a:pt x="1048701" y="1048700"/>
                </a:lnTo>
                <a:lnTo>
                  <a:pt x="0" y="104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511868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4C3D"/>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 name="Rectangle: Folded Corner 4">
            <a:extLst>
              <a:ext uri="{FF2B5EF4-FFF2-40B4-BE49-F238E27FC236}">
                <a16:creationId xmlns:a16="http://schemas.microsoft.com/office/drawing/2014/main" id="{6CAB3D9D-8C81-F2BA-4124-643649869CF4}"/>
              </a:ext>
            </a:extLst>
          </p:cNvPr>
          <p:cNvSpPr/>
          <p:nvPr/>
        </p:nvSpPr>
        <p:spPr>
          <a:xfrm>
            <a:off x="1473842" y="2213669"/>
            <a:ext cx="7681044" cy="2857501"/>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miêu tả đặc điểm, trạng thái của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8363305F-BBC4-D3BF-9DB3-6BE4B3ACD97E}"/>
              </a:ext>
            </a:extLst>
          </p:cNvPr>
          <p:cNvSpPr/>
          <p:nvPr/>
        </p:nvSpPr>
        <p:spPr>
          <a:xfrm>
            <a:off x="4590464" y="1489769"/>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9B11174E-9480-F4AC-E647-A46F00A0D6D4}"/>
              </a:ext>
            </a:extLst>
          </p:cNvPr>
          <p:cNvSpPr txBox="1"/>
          <p:nvPr/>
        </p:nvSpPr>
        <p:spPr>
          <a:xfrm>
            <a:off x="9901725" y="1922714"/>
            <a:ext cx="6912433" cy="644157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ăn tăn gợn nước, ông ánh màu nắng; </a:t>
            </a:r>
          </a:p>
          <a:p>
            <a:pPr marL="571500" indent="-571500" algn="just">
              <a:lnSpc>
                <a:spcPct val="150000"/>
              </a:lnSpc>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N</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hẹ nhàng đưa sóng đánh vào bờ; </a:t>
            </a:r>
          </a:p>
          <a:p>
            <a:pPr marL="571500" indent="-571500" algn="just">
              <a:lnSpc>
                <a:spcPct val="150000"/>
              </a:lnSpc>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ẫn nhởn nhơ trôi, Ian lan theo sông nước, vang đi thật xa.</a:t>
            </a:r>
            <a:endParaRPr lang="vi-VN" sz="4000" dirty="0">
              <a:effectLst/>
              <a:latin typeface="Arial" panose="020B0604020202020204" pitchFamily="34" charset="0"/>
              <a:cs typeface="Arial" panose="020B0604020202020204" pitchFamily="34" charset="0"/>
            </a:endParaRPr>
          </a:p>
        </p:txBody>
      </p:sp>
      <p:sp>
        <p:nvSpPr>
          <p:cNvPr id="7" name="Freeform 52">
            <a:extLst>
              <a:ext uri="{FF2B5EF4-FFF2-40B4-BE49-F238E27FC236}">
                <a16:creationId xmlns:a16="http://schemas.microsoft.com/office/drawing/2014/main" id="{2AF8016F-BFB1-FDBE-C10C-1D664C6A37D4}"/>
              </a:ext>
            </a:extLst>
          </p:cNvPr>
          <p:cNvSpPr/>
          <p:nvPr/>
        </p:nvSpPr>
        <p:spPr>
          <a:xfrm>
            <a:off x="3691781" y="5552065"/>
            <a:ext cx="3245166" cy="3245166"/>
          </a:xfrm>
          <a:custGeom>
            <a:avLst/>
            <a:gdLst/>
            <a:ahLst/>
            <a:cxnLst/>
            <a:rect l="l" t="t" r="r" b="b"/>
            <a:pathLst>
              <a:path w="1048700" h="1048700">
                <a:moveTo>
                  <a:pt x="0" y="0"/>
                </a:moveTo>
                <a:lnTo>
                  <a:pt x="1048701" y="0"/>
                </a:lnTo>
                <a:lnTo>
                  <a:pt x="1048701" y="1048700"/>
                </a:lnTo>
                <a:lnTo>
                  <a:pt x="0" y="104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9392599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9727"/>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2" name="TextBox 7">
            <a:extLst>
              <a:ext uri="{FF2B5EF4-FFF2-40B4-BE49-F238E27FC236}">
                <a16:creationId xmlns:a16="http://schemas.microsoft.com/office/drawing/2014/main" id="{38B6053C-A6FD-09B6-EC8F-C31C5391D77F}"/>
              </a:ext>
            </a:extLst>
          </p:cNvPr>
          <p:cNvSpPr txBox="1"/>
          <p:nvPr/>
        </p:nvSpPr>
        <p:spPr>
          <a:xfrm>
            <a:off x="6400800" y="1154995"/>
            <a:ext cx="5486400" cy="923330"/>
          </a:xfrm>
          <a:prstGeom prst="rect">
            <a:avLst/>
          </a:prstGeom>
        </p:spPr>
        <p:txBody>
          <a:bodyPr wrap="square" lIns="0" tIns="0" rIns="0" bIns="0" rtlCol="0" anchor="t">
            <a:spAutoFit/>
          </a:bodyPr>
          <a:lstStyle/>
          <a:p>
            <a:pPr algn="ctr"/>
            <a:r>
              <a:rPr lang="vi-VN" sz="6000" b="1" dirty="0">
                <a:solidFill>
                  <a:srgbClr val="000000"/>
                </a:solidFill>
                <a:latin typeface="Arial" panose="020B0604020202020204" pitchFamily="34" charset="0"/>
                <a:cs typeface="Arial" panose="020B0604020202020204" pitchFamily="34" charset="0"/>
              </a:rPr>
              <a:t>3. LUYỆN TẬP</a:t>
            </a:r>
            <a:endParaRPr lang="en-US" sz="6000" b="1" dirty="0">
              <a:solidFill>
                <a:srgbClr val="000000"/>
              </a:solidFill>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C704CE24-6767-83BE-FF93-F8F9051F323F}"/>
              </a:ext>
            </a:extLst>
          </p:cNvPr>
          <p:cNvSpPr/>
          <p:nvPr/>
        </p:nvSpPr>
        <p:spPr>
          <a:xfrm>
            <a:off x="838200" y="2607819"/>
            <a:ext cx="14935200" cy="1066800"/>
          </a:xfrm>
          <a:prstGeom prst="homePlate">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sát hai bức ảnh đoàn tàu Thống Nhất và viết ba câu</a:t>
            </a:r>
            <a:endParaRPr lang="vi-VN" sz="4000" b="1" dirty="0">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5D36E6E-E97E-8F3A-F3E4-15069C7D4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8824" y="4150395"/>
            <a:ext cx="7293569" cy="4854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DA8F0827-BCD0-1933-70DC-C01D6BA4F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99" y="4150395"/>
            <a:ext cx="7669629" cy="4854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2633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9727"/>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587D4A52-D63D-AB97-BD18-5AE9380A5202}"/>
              </a:ext>
            </a:extLst>
          </p:cNvPr>
          <p:cNvSpPr/>
          <p:nvPr/>
        </p:nvSpPr>
        <p:spPr>
          <a:xfrm>
            <a:off x="1828800" y="5143500"/>
            <a:ext cx="3071917" cy="3958530"/>
          </a:xfrm>
          <a:prstGeom prst="rect">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360000" rIns="252000" bIns="180000" rtlCol="0" anchor="ctr"/>
          <a:lstStyle/>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giới thiệu đoàn tàu.</a:t>
            </a:r>
            <a:endParaRPr lang="vi-VN" sz="3600" dirty="0">
              <a:effectLst/>
              <a:latin typeface="Arial" panose="020B0604020202020204" pitchFamily="34" charset="0"/>
              <a:cs typeface="Arial" panose="020B0604020202020204" pitchFamily="34" charset="0"/>
            </a:endParaRPr>
          </a:p>
        </p:txBody>
      </p:sp>
      <p:sp>
        <p:nvSpPr>
          <p:cNvPr id="11" name="Freeform 11"/>
          <p:cNvSpPr/>
          <p:nvPr/>
        </p:nvSpPr>
        <p:spPr>
          <a:xfrm flipH="1">
            <a:off x="2972678" y="4123996"/>
            <a:ext cx="784160" cy="1448795"/>
          </a:xfrm>
          <a:custGeom>
            <a:avLst/>
            <a:gdLst/>
            <a:ahLst/>
            <a:cxnLst/>
            <a:rect l="l" t="t" r="r" b="b"/>
            <a:pathLst>
              <a:path w="784160" h="1448795">
                <a:moveTo>
                  <a:pt x="784161" y="0"/>
                </a:moveTo>
                <a:lnTo>
                  <a:pt x="0" y="0"/>
                </a:lnTo>
                <a:lnTo>
                  <a:pt x="0" y="1448795"/>
                </a:lnTo>
                <a:lnTo>
                  <a:pt x="784161" y="1448795"/>
                </a:lnTo>
                <a:lnTo>
                  <a:pt x="784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dirty="0"/>
          </a:p>
        </p:txBody>
      </p:sp>
      <p:sp>
        <p:nvSpPr>
          <p:cNvPr id="12" name="TextBox 7">
            <a:extLst>
              <a:ext uri="{FF2B5EF4-FFF2-40B4-BE49-F238E27FC236}">
                <a16:creationId xmlns:a16="http://schemas.microsoft.com/office/drawing/2014/main" id="{38B6053C-A6FD-09B6-EC8F-C31C5391D77F}"/>
              </a:ext>
            </a:extLst>
          </p:cNvPr>
          <p:cNvSpPr txBox="1"/>
          <p:nvPr/>
        </p:nvSpPr>
        <p:spPr>
          <a:xfrm>
            <a:off x="6400800" y="1154995"/>
            <a:ext cx="5486400" cy="923330"/>
          </a:xfrm>
          <a:prstGeom prst="rect">
            <a:avLst/>
          </a:prstGeom>
        </p:spPr>
        <p:txBody>
          <a:bodyPr wrap="square" lIns="0" tIns="0" rIns="0" bIns="0" rtlCol="0" anchor="t">
            <a:spAutoFit/>
          </a:bodyPr>
          <a:lstStyle/>
          <a:p>
            <a:pPr algn="ctr"/>
            <a:r>
              <a:rPr lang="vi-VN" sz="6000" b="1" dirty="0">
                <a:solidFill>
                  <a:srgbClr val="000000"/>
                </a:solidFill>
                <a:latin typeface="Arial" panose="020B0604020202020204" pitchFamily="34" charset="0"/>
                <a:cs typeface="Arial" panose="020B0604020202020204" pitchFamily="34" charset="0"/>
              </a:rPr>
              <a:t>3. LUYỆN TẬP</a:t>
            </a:r>
            <a:endParaRPr lang="en-US" sz="6000" b="1" dirty="0">
              <a:solidFill>
                <a:srgbClr val="000000"/>
              </a:solidFill>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C704CE24-6767-83BE-FF93-F8F9051F323F}"/>
              </a:ext>
            </a:extLst>
          </p:cNvPr>
          <p:cNvSpPr/>
          <p:nvPr/>
        </p:nvSpPr>
        <p:spPr>
          <a:xfrm>
            <a:off x="838200" y="2607819"/>
            <a:ext cx="14935200" cy="1066800"/>
          </a:xfrm>
          <a:prstGeom prst="homePlate">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sát hai bức ảnh đoàn tàu Thống Nhất và viết ba câu</a:t>
            </a:r>
            <a:endParaRPr lang="vi-VN" sz="4000" b="1" dirty="0">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EF70BF7-C1E1-1BA4-2904-66E2F061072B}"/>
              </a:ext>
            </a:extLst>
          </p:cNvPr>
          <p:cNvSpPr/>
          <p:nvPr/>
        </p:nvSpPr>
        <p:spPr>
          <a:xfrm>
            <a:off x="5308755" y="5135375"/>
            <a:ext cx="5486400" cy="3958530"/>
          </a:xfrm>
          <a:prstGeom prst="rect">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360000" rIns="252000" bIns="180000" rtlCol="0" anchor="ctr"/>
          <a:lstStyle/>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kể hoạt động của người soát về hoặc hành khách đi tàu.</a:t>
            </a:r>
            <a:endParaRPr lang="vi-VN" sz="3600" dirty="0">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51D6499-B1E9-9358-737C-27C3AF1EFEFB}"/>
              </a:ext>
            </a:extLst>
          </p:cNvPr>
          <p:cNvSpPr/>
          <p:nvPr/>
        </p:nvSpPr>
        <p:spPr>
          <a:xfrm>
            <a:off x="11203193" y="5127250"/>
            <a:ext cx="5256007" cy="3958530"/>
          </a:xfrm>
          <a:prstGeom prst="rect">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360000" rIns="252000" bIns="180000" rtlCol="0" anchor="ctr"/>
          <a:lstStyle/>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miêu tả đặc điểm của đoàn tàu hoặc cảnh đẹp bên đường tàu.</a:t>
            </a:r>
            <a:endParaRPr lang="vi-VN" sz="3600" dirty="0">
              <a:effectLst/>
              <a:latin typeface="Arial" panose="020B0604020202020204" pitchFamily="34" charset="0"/>
              <a:cs typeface="Arial" panose="020B0604020202020204" pitchFamily="34" charset="0"/>
            </a:endParaRPr>
          </a:p>
        </p:txBody>
      </p:sp>
      <p:sp>
        <p:nvSpPr>
          <p:cNvPr id="7" name="Freeform 7"/>
          <p:cNvSpPr/>
          <p:nvPr/>
        </p:nvSpPr>
        <p:spPr>
          <a:xfrm flipH="1">
            <a:off x="13393916" y="4123996"/>
            <a:ext cx="784160" cy="1448795"/>
          </a:xfrm>
          <a:custGeom>
            <a:avLst/>
            <a:gdLst/>
            <a:ahLst/>
            <a:cxnLst/>
            <a:rect l="l" t="t" r="r" b="b"/>
            <a:pathLst>
              <a:path w="784160" h="1448795">
                <a:moveTo>
                  <a:pt x="784161" y="0"/>
                </a:moveTo>
                <a:lnTo>
                  <a:pt x="0" y="0"/>
                </a:lnTo>
                <a:lnTo>
                  <a:pt x="0" y="1448795"/>
                </a:lnTo>
                <a:lnTo>
                  <a:pt x="784161" y="1448795"/>
                </a:lnTo>
                <a:lnTo>
                  <a:pt x="7841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dirty="0"/>
          </a:p>
        </p:txBody>
      </p:sp>
      <p:sp>
        <p:nvSpPr>
          <p:cNvPr id="9" name="Freeform 9"/>
          <p:cNvSpPr/>
          <p:nvPr/>
        </p:nvSpPr>
        <p:spPr>
          <a:xfrm flipH="1">
            <a:off x="7659875" y="4123996"/>
            <a:ext cx="784160" cy="1448795"/>
          </a:xfrm>
          <a:custGeom>
            <a:avLst/>
            <a:gdLst/>
            <a:ahLst/>
            <a:cxnLst/>
            <a:rect l="l" t="t" r="r" b="b"/>
            <a:pathLst>
              <a:path w="784160" h="1448795">
                <a:moveTo>
                  <a:pt x="784161" y="0"/>
                </a:moveTo>
                <a:lnTo>
                  <a:pt x="0" y="0"/>
                </a:lnTo>
                <a:lnTo>
                  <a:pt x="0" y="1448795"/>
                </a:lnTo>
                <a:lnTo>
                  <a:pt x="784161" y="1448795"/>
                </a:lnTo>
                <a:lnTo>
                  <a:pt x="7841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dirty="0"/>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5" grpId="0" animBg="1"/>
      <p:bldP spid="1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9727"/>
        </a:solidFill>
        <a:effectLst/>
      </p:bgPr>
    </p:bg>
    <p:spTree>
      <p:nvGrpSpPr>
        <p:cNvPr id="1" name=""/>
        <p:cNvGrpSpPr/>
        <p:nvPr/>
      </p:nvGrpSpPr>
      <p:grpSpPr>
        <a:xfrm>
          <a:off x="0" y="0"/>
          <a:ext cx="0" cy="0"/>
          <a:chOff x="0" y="0"/>
          <a:chExt cx="0" cy="0"/>
        </a:xfrm>
      </p:grpSpPr>
      <p:grpSp>
        <p:nvGrpSpPr>
          <p:cNvPr id="2" name="Group 2"/>
          <p:cNvGrpSpPr/>
          <p:nvPr/>
        </p:nvGrpSpPr>
        <p:grpSpPr>
          <a:xfrm>
            <a:off x="457200" y="2247900"/>
            <a:ext cx="17373600" cy="7329454"/>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2" name="TextBox 7">
            <a:extLst>
              <a:ext uri="{FF2B5EF4-FFF2-40B4-BE49-F238E27FC236}">
                <a16:creationId xmlns:a16="http://schemas.microsoft.com/office/drawing/2014/main" id="{38B6053C-A6FD-09B6-EC8F-C31C5391D77F}"/>
              </a:ext>
            </a:extLst>
          </p:cNvPr>
          <p:cNvSpPr txBox="1"/>
          <p:nvPr/>
        </p:nvSpPr>
        <p:spPr>
          <a:xfrm>
            <a:off x="7696200" y="706633"/>
            <a:ext cx="2895600" cy="923330"/>
          </a:xfrm>
          <a:prstGeom prst="rect">
            <a:avLst/>
          </a:prstGeom>
        </p:spPr>
        <p:txBody>
          <a:bodyPr wrap="square" lIns="0" tIns="0" rIns="0" bIns="0" rtlCol="0" anchor="t">
            <a:spAutoFit/>
          </a:bodyPr>
          <a:lstStyle/>
          <a:p>
            <a:pPr algn="ctr"/>
            <a:r>
              <a:rPr lang="vi-VN" sz="6000" b="1" dirty="0">
                <a:solidFill>
                  <a:schemeClr val="bg1"/>
                </a:solidFill>
                <a:latin typeface="Arial" panose="020B0604020202020204" pitchFamily="34" charset="0"/>
                <a:cs typeface="Arial" panose="020B0604020202020204" pitchFamily="34" charset="0"/>
              </a:rPr>
              <a:t>Gợi ý</a:t>
            </a:r>
            <a:endParaRPr lang="en-US" sz="6000" b="1" dirty="0">
              <a:solidFill>
                <a:schemeClr val="bg1"/>
              </a:solidFill>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C704CE24-6767-83BE-FF93-F8F9051F323F}"/>
              </a:ext>
            </a:extLst>
          </p:cNvPr>
          <p:cNvSpPr/>
          <p:nvPr/>
        </p:nvSpPr>
        <p:spPr>
          <a:xfrm>
            <a:off x="838200" y="2607819"/>
            <a:ext cx="8744935" cy="1066800"/>
          </a:xfrm>
          <a:prstGeom prst="homePlate">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180000" bIns="180000" rtlCol="0" anchor="ctr"/>
          <a:lstStyle/>
          <a:p>
            <a:pP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giới thiệu đoàn tàu.</a:t>
            </a:r>
            <a:endParaRPr lang="vi-VN" sz="3600" b="1"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62A805-9909-785C-3367-E8C65E78865D}"/>
              </a:ext>
            </a:extLst>
          </p:cNvPr>
          <p:cNvSpPr txBox="1"/>
          <p:nvPr/>
        </p:nvSpPr>
        <p:spPr>
          <a:xfrm>
            <a:off x="1602638" y="3941167"/>
            <a:ext cx="6841397" cy="671146"/>
          </a:xfrm>
          <a:prstGeom prst="rect">
            <a:avLst/>
          </a:prstGeom>
          <a:noFill/>
        </p:spPr>
        <p:txBody>
          <a:bodyPr wrap="square">
            <a:spAutoFit/>
          </a:bodyPr>
          <a:lstStyle/>
          <a:p>
            <a:pPr marL="571500" indent="-571500" algn="l">
              <a:lnSpc>
                <a:spcPct val="114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Đây là đoàn tàu Thống Nhất.</a:t>
            </a:r>
            <a:endParaRPr lang="vi-VN" sz="3600" dirty="0">
              <a:effectLst/>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0DC47CFE-7DF0-E447-9617-B5ABC7F5A7DB}"/>
              </a:ext>
            </a:extLst>
          </p:cNvPr>
          <p:cNvSpPr/>
          <p:nvPr/>
        </p:nvSpPr>
        <p:spPr>
          <a:xfrm>
            <a:off x="838200" y="4793291"/>
            <a:ext cx="14971329" cy="1066800"/>
          </a:xfrm>
          <a:prstGeom prst="homePlate">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180000" bIns="180000" rtlCol="0" anchor="ctr"/>
          <a:lstStyle/>
          <a:p>
            <a:pP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kể hoạt động của người soát về hoặc hành khách đi tàu.</a:t>
            </a:r>
            <a:endParaRPr lang="vi-VN" sz="3600" b="1" dirty="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A77706-E4A4-2853-DE45-344D7FBA9025}"/>
              </a:ext>
            </a:extLst>
          </p:cNvPr>
          <p:cNvSpPr txBox="1"/>
          <p:nvPr/>
        </p:nvSpPr>
        <p:spPr>
          <a:xfrm>
            <a:off x="1602639" y="6162412"/>
            <a:ext cx="14206890" cy="671146"/>
          </a:xfrm>
          <a:prstGeom prst="rect">
            <a:avLst/>
          </a:prstGeom>
          <a:noFill/>
        </p:spPr>
        <p:txBody>
          <a:bodyPr wrap="square">
            <a:spAutoFit/>
          </a:bodyPr>
          <a:lstStyle/>
          <a:p>
            <a:pPr marL="571500" indent="-571500" algn="l">
              <a:lnSpc>
                <a:spcPct val="114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Người soát vé đang kiểm tra vé của hành khách trước khi lên tàu.</a:t>
            </a:r>
            <a:endParaRPr lang="vi-VN" sz="3600" dirty="0">
              <a:effectLst/>
              <a:latin typeface="Arial" panose="020B0604020202020204" pitchFamily="34" charset="0"/>
              <a:cs typeface="Arial" panose="020B0604020202020204" pitchFamily="34" charset="0"/>
            </a:endParaRPr>
          </a:p>
        </p:txBody>
      </p:sp>
      <p:sp>
        <p:nvSpPr>
          <p:cNvPr id="17" name="Arrow: Pentagon 16">
            <a:extLst>
              <a:ext uri="{FF2B5EF4-FFF2-40B4-BE49-F238E27FC236}">
                <a16:creationId xmlns:a16="http://schemas.microsoft.com/office/drawing/2014/main" id="{84931BA7-23F8-37C9-CA2A-5E8EE7999DF0}"/>
              </a:ext>
            </a:extLst>
          </p:cNvPr>
          <p:cNvSpPr/>
          <p:nvPr/>
        </p:nvSpPr>
        <p:spPr>
          <a:xfrm>
            <a:off x="838200" y="7095966"/>
            <a:ext cx="16230600" cy="1066800"/>
          </a:xfrm>
          <a:prstGeom prst="homePlate">
            <a:avLst/>
          </a:prstGeom>
          <a:solidFill>
            <a:schemeClr val="bg1"/>
          </a:solidFill>
          <a:ln>
            <a:solidFill>
              <a:srgbClr val="F29727"/>
            </a:solidFill>
          </a:ln>
        </p:spPr>
        <p:style>
          <a:lnRef idx="2">
            <a:schemeClr val="accent1">
              <a:shade val="15000"/>
            </a:schemeClr>
          </a:lnRef>
          <a:fillRef idx="1">
            <a:schemeClr val="accent1"/>
          </a:fillRef>
          <a:effectRef idx="0">
            <a:schemeClr val="accent1"/>
          </a:effectRef>
          <a:fontRef idx="minor">
            <a:schemeClr val="lt1"/>
          </a:fontRef>
        </p:style>
        <p:txBody>
          <a:bodyPr lIns="180000" bIns="180000" rtlCol="0" anchor="ctr"/>
          <a:lstStyle/>
          <a:p>
            <a:pP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câu miêu tả đặc điểm của đoàn tàu hoặc cảnh đẹp bên đường tàu.</a:t>
            </a:r>
            <a:endParaRPr lang="vi-VN" sz="3600" b="1" dirty="0">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57501B8-91C9-ED4A-C8F4-D6577AC73874}"/>
              </a:ext>
            </a:extLst>
          </p:cNvPr>
          <p:cNvSpPr txBox="1"/>
          <p:nvPr/>
        </p:nvSpPr>
        <p:spPr>
          <a:xfrm>
            <a:off x="1602638" y="8343744"/>
            <a:ext cx="13180161" cy="684996"/>
          </a:xfrm>
          <a:prstGeom prst="rect">
            <a:avLst/>
          </a:prstGeom>
          <a:noFill/>
        </p:spPr>
        <p:txBody>
          <a:bodyPr wrap="square">
            <a:spAutoFit/>
          </a:bodyPr>
          <a:lstStyle/>
          <a:p>
            <a:pPr marL="571500" indent="-571500" algn="l">
              <a:lnSpc>
                <a:spcPct val="114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Đoàn tàu rất dài. </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68479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6" grpId="0"/>
      <p:bldP spid="8" grpId="0" animBg="1"/>
      <p:bldP spid="10"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6B9AE"/>
        </a:solidFill>
        <a:effectLst/>
      </p:bgPr>
    </p:bg>
    <p:spTree>
      <p:nvGrpSpPr>
        <p:cNvPr id="1" name=""/>
        <p:cNvGrpSpPr/>
        <p:nvPr/>
      </p:nvGrpSpPr>
      <p:grpSpPr>
        <a:xfrm>
          <a:off x="0" y="0"/>
          <a:ext cx="0" cy="0"/>
          <a:chOff x="0" y="0"/>
          <a:chExt cx="0" cy="0"/>
        </a:xfrm>
      </p:grpSpPr>
      <p:grpSp>
        <p:nvGrpSpPr>
          <p:cNvPr id="2" name="Group 2"/>
          <p:cNvGrpSpPr/>
          <p:nvPr/>
        </p:nvGrpSpPr>
        <p:grpSpPr>
          <a:xfrm>
            <a:off x="726351" y="711923"/>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 name="TextBox 5"/>
          <p:cNvSpPr txBox="1"/>
          <p:nvPr/>
        </p:nvSpPr>
        <p:spPr>
          <a:xfrm>
            <a:off x="4875496" y="1221944"/>
            <a:ext cx="8535704" cy="1015663"/>
          </a:xfrm>
          <a:prstGeom prst="rect">
            <a:avLst/>
          </a:prstGeom>
        </p:spPr>
        <p:txBody>
          <a:bodyPr wrap="square" lIns="0" tIns="0" rIns="0" bIns="0" rtlCol="0" anchor="t">
            <a:spAutoFit/>
          </a:bodyPr>
          <a:lstStyle/>
          <a:p>
            <a:pPr algn="ctr"/>
            <a:r>
              <a:rPr lang="vi-VN" sz="6600" b="1" dirty="0">
                <a:solidFill>
                  <a:srgbClr val="211D1D"/>
                </a:solidFill>
                <a:latin typeface="Arial" panose="020B0604020202020204" pitchFamily="34" charset="0"/>
                <a:cs typeface="Arial" panose="020B0604020202020204" pitchFamily="34" charset="0"/>
              </a:rPr>
              <a:t>CỦNG CỐ, DẶN DÒ</a:t>
            </a:r>
            <a:endParaRPr lang="en-US" sz="7200" b="1" dirty="0">
              <a:solidFill>
                <a:srgbClr val="211D1D"/>
              </a:solidFill>
              <a:latin typeface="Arial" panose="020B0604020202020204" pitchFamily="34" charset="0"/>
              <a:cs typeface="Arial" panose="020B0604020202020204" pitchFamily="34" charset="0"/>
            </a:endParaRPr>
          </a:p>
        </p:txBody>
      </p:sp>
      <p:sp>
        <p:nvSpPr>
          <p:cNvPr id="15" name="Rectangle: Folded Corner 14">
            <a:extLst>
              <a:ext uri="{FF2B5EF4-FFF2-40B4-BE49-F238E27FC236}">
                <a16:creationId xmlns:a16="http://schemas.microsoft.com/office/drawing/2014/main" id="{84DD782F-27D6-15F5-1B3F-4CCE4DB1C4FD}"/>
              </a:ext>
            </a:extLst>
          </p:cNvPr>
          <p:cNvSpPr/>
          <p:nvPr/>
        </p:nvSpPr>
        <p:spPr>
          <a:xfrm>
            <a:off x="9060334" y="2935514"/>
            <a:ext cx="7625726" cy="1433741"/>
          </a:xfrm>
          <a:prstGeom prst="foldedCorner">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tIns="252000" rtlCol="0" anchor="ctr"/>
          <a:lstStyle/>
          <a:p>
            <a:pPr algn="ctr"/>
            <a:r>
              <a:rPr lang="vi-VN" sz="4400" dirty="0">
                <a:solidFill>
                  <a:schemeClr val="tx1"/>
                </a:solidFill>
                <a:latin typeface="Arial" panose="020B0604020202020204" pitchFamily="34" charset="0"/>
                <a:cs typeface="Arial" panose="020B0604020202020204" pitchFamily="34" charset="0"/>
              </a:rPr>
              <a:t>Ôn lại kiến thức đã học.</a:t>
            </a:r>
          </a:p>
        </p:txBody>
      </p:sp>
      <p:sp>
        <p:nvSpPr>
          <p:cNvPr id="16" name="Rectangle: Folded Corner 15">
            <a:extLst>
              <a:ext uri="{FF2B5EF4-FFF2-40B4-BE49-F238E27FC236}">
                <a16:creationId xmlns:a16="http://schemas.microsoft.com/office/drawing/2014/main" id="{E040D923-6ADB-9184-7822-FDEBDC977A05}"/>
              </a:ext>
            </a:extLst>
          </p:cNvPr>
          <p:cNvSpPr/>
          <p:nvPr/>
        </p:nvSpPr>
        <p:spPr>
          <a:xfrm>
            <a:off x="9060334" y="4686300"/>
            <a:ext cx="7625726" cy="3358899"/>
          </a:xfrm>
          <a:prstGeom prst="foldedCorner">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tIns="252000" rtlCol="0" anchor="ctr"/>
          <a:lstStyle/>
          <a:p>
            <a:pPr algn="ctr">
              <a:lnSpc>
                <a:spcPct val="150000"/>
              </a:lnSpc>
            </a:pPr>
            <a:r>
              <a:rPr lang="vi-VN" sz="4400" dirty="0">
                <a:solidFill>
                  <a:schemeClr val="tx1"/>
                </a:solidFill>
                <a:latin typeface="Arial" panose="020B0604020202020204" pitchFamily="34" charset="0"/>
                <a:cs typeface="Arial" panose="020B0604020202020204" pitchFamily="34" charset="0"/>
              </a:rPr>
              <a:t>Chuẩn bị bài mới:</a:t>
            </a:r>
          </a:p>
          <a:p>
            <a:pPr algn="ctr">
              <a:lnSpc>
                <a:spcPct val="150000"/>
              </a:lnSpc>
            </a:pPr>
            <a:r>
              <a:rPr lang="vi-VN" sz="4400" b="1" i="1" dirty="0">
                <a:solidFill>
                  <a:schemeClr val="tx1"/>
                </a:solidFill>
                <a:latin typeface="Arial" panose="020B0604020202020204" pitchFamily="34" charset="0"/>
                <a:cs typeface="Arial" panose="020B0604020202020204" pitchFamily="34" charset="0"/>
              </a:rPr>
              <a:t>Bài viết 2 – Trả bài </a:t>
            </a:r>
          </a:p>
          <a:p>
            <a:pPr algn="ctr">
              <a:lnSpc>
                <a:spcPct val="150000"/>
              </a:lnSpc>
            </a:pPr>
            <a:r>
              <a:rPr lang="vi-VN" sz="4400" b="1" i="1" dirty="0">
                <a:solidFill>
                  <a:schemeClr val="tx1"/>
                </a:solidFill>
                <a:latin typeface="Arial" panose="020B0604020202020204" pitchFamily="34" charset="0"/>
                <a:cs typeface="Arial" panose="020B0604020202020204" pitchFamily="34" charset="0"/>
              </a:rPr>
              <a:t>viết thư thăm hỏi</a:t>
            </a:r>
            <a:r>
              <a:rPr lang="vi-VN" sz="4400" dirty="0">
                <a:solidFill>
                  <a:schemeClr val="tx1"/>
                </a:solidFill>
                <a:latin typeface="Arial" panose="020B0604020202020204" pitchFamily="34" charset="0"/>
                <a:cs typeface="Arial" panose="020B0604020202020204" pitchFamily="34" charset="0"/>
              </a:rPr>
              <a:t>.</a:t>
            </a:r>
          </a:p>
        </p:txBody>
      </p:sp>
      <p:sp>
        <p:nvSpPr>
          <p:cNvPr id="14" name="Freeform 103">
            <a:extLst>
              <a:ext uri="{FF2B5EF4-FFF2-40B4-BE49-F238E27FC236}">
                <a16:creationId xmlns:a16="http://schemas.microsoft.com/office/drawing/2014/main" id="{78FD3B7F-82FA-E6E2-4368-E586CC70F1C4}"/>
              </a:ext>
            </a:extLst>
          </p:cNvPr>
          <p:cNvSpPr/>
          <p:nvPr/>
        </p:nvSpPr>
        <p:spPr>
          <a:xfrm>
            <a:off x="922302" y="4383314"/>
            <a:ext cx="7263747" cy="5193577"/>
          </a:xfrm>
          <a:custGeom>
            <a:avLst/>
            <a:gdLst/>
            <a:ahLst/>
            <a:cxnLst/>
            <a:rect l="l" t="t" r="r" b="b"/>
            <a:pathLst>
              <a:path w="1154583" h="825527">
                <a:moveTo>
                  <a:pt x="0" y="0"/>
                </a:moveTo>
                <a:lnTo>
                  <a:pt x="1154583" y="0"/>
                </a:lnTo>
                <a:lnTo>
                  <a:pt x="1154583" y="825527"/>
                </a:lnTo>
                <a:lnTo>
                  <a:pt x="0" y="825527"/>
                </a:lnTo>
                <a:lnTo>
                  <a:pt x="0" y="0"/>
                </a:lnTo>
                <a:close/>
              </a:path>
            </a:pathLst>
          </a:custGeom>
          <a:blipFill>
            <a:blip r:embed="rId2"/>
            <a:stretch>
              <a:fillRect/>
            </a:stretch>
          </a:blipFill>
        </p:spPr>
      </p:sp>
    </p:spTree>
    <p:extLst>
      <p:ext uri="{BB962C8B-B14F-4D97-AF65-F5344CB8AC3E}">
        <p14:creationId xmlns:p14="http://schemas.microsoft.com/office/powerpoint/2010/main" val="3831232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CB56"/>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 name="AutoShape 5"/>
          <p:cNvSpPr/>
          <p:nvPr/>
        </p:nvSpPr>
        <p:spPr>
          <a:xfrm>
            <a:off x="10261477" y="8233838"/>
            <a:ext cx="3654636" cy="0"/>
          </a:xfrm>
          <a:prstGeom prst="line">
            <a:avLst/>
          </a:prstGeom>
          <a:ln w="95250" cap="rnd">
            <a:solidFill>
              <a:srgbClr val="211D1D"/>
            </a:solidFill>
            <a:prstDash val="solid"/>
            <a:headEnd type="none" w="sm" len="sm"/>
            <a:tailEnd type="none" w="sm" len="sm"/>
          </a:ln>
        </p:spPr>
      </p:sp>
      <p:sp>
        <p:nvSpPr>
          <p:cNvPr id="6" name="TextBox 6"/>
          <p:cNvSpPr txBox="1"/>
          <p:nvPr/>
        </p:nvSpPr>
        <p:spPr>
          <a:xfrm>
            <a:off x="7759004" y="2022318"/>
            <a:ext cx="8659581" cy="5311839"/>
          </a:xfrm>
          <a:prstGeom prst="rect">
            <a:avLst/>
          </a:prstGeom>
        </p:spPr>
        <p:txBody>
          <a:bodyPr lIns="0" tIns="0" rIns="0" bIns="0" rtlCol="0" anchor="t">
            <a:spAutoFit/>
          </a:bodyPr>
          <a:lstStyle/>
          <a:p>
            <a:pPr algn="ctr">
              <a:lnSpc>
                <a:spcPct val="150000"/>
              </a:lnSpc>
            </a:pPr>
            <a:r>
              <a:rPr lang="vi-VN" sz="8000" b="1" dirty="0">
                <a:solidFill>
                  <a:srgbClr val="211D1D"/>
                </a:solidFill>
                <a:latin typeface="Arial" panose="020B0604020202020204" pitchFamily="34" charset="0"/>
                <a:cs typeface="Arial" panose="020B0604020202020204" pitchFamily="34" charset="0"/>
              </a:rPr>
              <a:t>CẢM ƠN CÁC EM ĐÃ CHÚ Ý </a:t>
            </a:r>
          </a:p>
          <a:p>
            <a:pPr algn="ctr">
              <a:lnSpc>
                <a:spcPct val="150000"/>
              </a:lnSpc>
            </a:pPr>
            <a:r>
              <a:rPr lang="vi-VN" sz="8000" b="1" dirty="0">
                <a:solidFill>
                  <a:srgbClr val="211D1D"/>
                </a:solidFill>
                <a:latin typeface="Arial" panose="020B0604020202020204" pitchFamily="34" charset="0"/>
                <a:cs typeface="Arial" panose="020B0604020202020204" pitchFamily="34" charset="0"/>
              </a:rPr>
              <a:t>LẮNG NGHE!</a:t>
            </a:r>
            <a:endParaRPr lang="en-US" sz="8000" b="1" dirty="0">
              <a:solidFill>
                <a:srgbClr val="211D1D"/>
              </a:solidFill>
              <a:latin typeface="Arial" panose="020B0604020202020204" pitchFamily="34" charset="0"/>
              <a:cs typeface="Arial" panose="020B0604020202020204" pitchFamily="34" charset="0"/>
            </a:endParaRPr>
          </a:p>
        </p:txBody>
      </p:sp>
      <p:sp>
        <p:nvSpPr>
          <p:cNvPr id="9" name="Freeform 9"/>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2663199" y="3024641"/>
            <a:ext cx="4286283" cy="4414261"/>
            <a:chOff x="0" y="0"/>
            <a:chExt cx="5715044" cy="5885681"/>
          </a:xfrm>
        </p:grpSpPr>
        <p:sp>
          <p:nvSpPr>
            <p:cNvPr id="11" name="Freeform 11"/>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9" name="Freeform 19"/>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418058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6B9AE"/>
        </a:solidFill>
        <a:effectLst/>
      </p:bgPr>
    </p:bg>
    <p:spTree>
      <p:nvGrpSpPr>
        <p:cNvPr id="1" name=""/>
        <p:cNvGrpSpPr/>
        <p:nvPr/>
      </p:nvGrpSpPr>
      <p:grpSpPr>
        <a:xfrm>
          <a:off x="0" y="0"/>
          <a:ext cx="0" cy="0"/>
          <a:chOff x="0" y="0"/>
          <a:chExt cx="0" cy="0"/>
        </a:xfrm>
      </p:grpSpPr>
      <p:grpSp>
        <p:nvGrpSpPr>
          <p:cNvPr id="2" name="Group 2"/>
          <p:cNvGrpSpPr/>
          <p:nvPr/>
        </p:nvGrpSpPr>
        <p:grpSpPr>
          <a:xfrm>
            <a:off x="726351" y="711923"/>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5" name="TextBox 5"/>
          <p:cNvSpPr txBox="1"/>
          <p:nvPr/>
        </p:nvSpPr>
        <p:spPr>
          <a:xfrm>
            <a:off x="6411182" y="1221944"/>
            <a:ext cx="5464332" cy="1015663"/>
          </a:xfrm>
          <a:prstGeom prst="rect">
            <a:avLst/>
          </a:prstGeom>
        </p:spPr>
        <p:txBody>
          <a:bodyPr wrap="square" lIns="0" tIns="0" rIns="0" bIns="0" rtlCol="0" anchor="t">
            <a:spAutoFit/>
          </a:bodyPr>
          <a:lstStyle/>
          <a:p>
            <a:pPr algn="ctr"/>
            <a:r>
              <a:rPr lang="vi-VN" sz="6600" b="1" dirty="0">
                <a:solidFill>
                  <a:srgbClr val="211D1D"/>
                </a:solidFill>
                <a:latin typeface="Arial" panose="020B0604020202020204" pitchFamily="34" charset="0"/>
                <a:cs typeface="Arial" panose="020B0604020202020204" pitchFamily="34" charset="0"/>
              </a:rPr>
              <a:t>KHỞI ĐỘNG</a:t>
            </a:r>
            <a:endParaRPr lang="en-US" sz="7200" b="1" dirty="0">
              <a:solidFill>
                <a:srgbClr val="211D1D"/>
              </a:solidFill>
              <a:latin typeface="Arial" panose="020B0604020202020204" pitchFamily="34" charset="0"/>
              <a:cs typeface="Arial" panose="020B0604020202020204" pitchFamily="34" charset="0"/>
            </a:endParaRPr>
          </a:p>
        </p:txBody>
      </p:sp>
      <p:sp>
        <p:nvSpPr>
          <p:cNvPr id="15" name="Rectangle: Folded Corner 14">
            <a:extLst>
              <a:ext uri="{FF2B5EF4-FFF2-40B4-BE49-F238E27FC236}">
                <a16:creationId xmlns:a16="http://schemas.microsoft.com/office/drawing/2014/main" id="{84DD782F-27D6-15F5-1B3F-4CCE4DB1C4FD}"/>
              </a:ext>
            </a:extLst>
          </p:cNvPr>
          <p:cNvSpPr/>
          <p:nvPr/>
        </p:nvSpPr>
        <p:spPr>
          <a:xfrm>
            <a:off x="9060334" y="2935514"/>
            <a:ext cx="7625726" cy="2127454"/>
          </a:xfrm>
          <a:prstGeom prst="foldedCorner">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tIns="252000" rtlCol="0" anchor="ctr"/>
          <a:lstStyle/>
          <a:p>
            <a:pPr algn="ctr"/>
            <a:r>
              <a:rPr lang="vi-VN" sz="4400" dirty="0">
                <a:solidFill>
                  <a:schemeClr val="tx1"/>
                </a:solidFill>
                <a:latin typeface="Arial" panose="020B0604020202020204" pitchFamily="34" charset="0"/>
                <a:cs typeface="Arial" panose="020B0604020202020204" pitchFamily="34" charset="0"/>
              </a:rPr>
              <a:t>Vị ngữ là gì?</a:t>
            </a:r>
          </a:p>
        </p:txBody>
      </p:sp>
      <p:sp>
        <p:nvSpPr>
          <p:cNvPr id="16" name="Rectangle: Folded Corner 15">
            <a:extLst>
              <a:ext uri="{FF2B5EF4-FFF2-40B4-BE49-F238E27FC236}">
                <a16:creationId xmlns:a16="http://schemas.microsoft.com/office/drawing/2014/main" id="{E040D923-6ADB-9184-7822-FDEBDC977A05}"/>
              </a:ext>
            </a:extLst>
          </p:cNvPr>
          <p:cNvSpPr/>
          <p:nvPr/>
        </p:nvSpPr>
        <p:spPr>
          <a:xfrm>
            <a:off x="9060334" y="5917745"/>
            <a:ext cx="7625726" cy="2127454"/>
          </a:xfrm>
          <a:prstGeom prst="foldedCorner">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tIns="252000" rtlCol="0" anchor="ctr"/>
          <a:lstStyle/>
          <a:p>
            <a:pPr algn="ctr"/>
            <a:r>
              <a:rPr lang="vi-VN" sz="4400" dirty="0">
                <a:solidFill>
                  <a:schemeClr val="tx1"/>
                </a:solidFill>
                <a:latin typeface="Arial" panose="020B0604020202020204" pitchFamily="34" charset="0"/>
                <a:cs typeface="Arial" panose="020B0604020202020204" pitchFamily="34" charset="0"/>
              </a:rPr>
              <a:t>Vị ngữ dùng để làm gì?</a:t>
            </a:r>
          </a:p>
        </p:txBody>
      </p:sp>
      <p:grpSp>
        <p:nvGrpSpPr>
          <p:cNvPr id="20" name="Group 19">
            <a:extLst>
              <a:ext uri="{FF2B5EF4-FFF2-40B4-BE49-F238E27FC236}">
                <a16:creationId xmlns:a16="http://schemas.microsoft.com/office/drawing/2014/main" id="{174AC4F0-77DF-023A-E09B-3EAA1CE34D89}"/>
              </a:ext>
            </a:extLst>
          </p:cNvPr>
          <p:cNvGrpSpPr/>
          <p:nvPr/>
        </p:nvGrpSpPr>
        <p:grpSpPr>
          <a:xfrm>
            <a:off x="922302" y="2862389"/>
            <a:ext cx="7263747" cy="6714502"/>
            <a:chOff x="922302" y="2862389"/>
            <a:chExt cx="7263747" cy="6714502"/>
          </a:xfrm>
        </p:grpSpPr>
        <p:sp>
          <p:nvSpPr>
            <p:cNvPr id="14" name="Freeform 103">
              <a:extLst>
                <a:ext uri="{FF2B5EF4-FFF2-40B4-BE49-F238E27FC236}">
                  <a16:creationId xmlns:a16="http://schemas.microsoft.com/office/drawing/2014/main" id="{78FD3B7F-82FA-E6E2-4368-E586CC70F1C4}"/>
                </a:ext>
              </a:extLst>
            </p:cNvPr>
            <p:cNvSpPr/>
            <p:nvPr/>
          </p:nvSpPr>
          <p:spPr>
            <a:xfrm>
              <a:off x="922302" y="4383314"/>
              <a:ext cx="7263747" cy="5193577"/>
            </a:xfrm>
            <a:custGeom>
              <a:avLst/>
              <a:gdLst/>
              <a:ahLst/>
              <a:cxnLst/>
              <a:rect l="l" t="t" r="r" b="b"/>
              <a:pathLst>
                <a:path w="1154583" h="825527">
                  <a:moveTo>
                    <a:pt x="0" y="0"/>
                  </a:moveTo>
                  <a:lnTo>
                    <a:pt x="1154583" y="0"/>
                  </a:lnTo>
                  <a:lnTo>
                    <a:pt x="1154583" y="825527"/>
                  </a:lnTo>
                  <a:lnTo>
                    <a:pt x="0" y="825527"/>
                  </a:lnTo>
                  <a:lnTo>
                    <a:pt x="0" y="0"/>
                  </a:lnTo>
                  <a:close/>
                </a:path>
              </a:pathLst>
            </a:custGeom>
            <a:blipFill>
              <a:blip r:embed="rId2"/>
              <a:stretch>
                <a:fillRect/>
              </a:stretch>
            </a:blipFill>
          </p:spPr>
        </p:sp>
        <p:sp>
          <p:nvSpPr>
            <p:cNvPr id="18" name="TextBox 17">
              <a:extLst>
                <a:ext uri="{FF2B5EF4-FFF2-40B4-BE49-F238E27FC236}">
                  <a16:creationId xmlns:a16="http://schemas.microsoft.com/office/drawing/2014/main" id="{C326FFC2-E63B-DFC4-39A1-E10B5E488F7D}"/>
                </a:ext>
              </a:extLst>
            </p:cNvPr>
            <p:cNvSpPr txBox="1"/>
            <p:nvPr/>
          </p:nvSpPr>
          <p:spPr>
            <a:xfrm>
              <a:off x="1862428" y="2862389"/>
              <a:ext cx="5383494" cy="896143"/>
            </a:xfrm>
            <a:prstGeom prst="rect">
              <a:avLst/>
            </a:prstGeom>
            <a:noFill/>
          </p:spPr>
          <p:txBody>
            <a:bodyPr wrap="square">
              <a:spAutoFit/>
            </a:bodyPr>
            <a:lstStyle/>
            <a:p>
              <a:pPr algn="ctr">
                <a:lnSpc>
                  <a:spcPct val="114000"/>
                </a:lnSpc>
              </a:pP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Trả lời câu hỏi</a:t>
              </a:r>
              <a:endParaRPr lang="vi-VN" sz="5000" b="1" dirty="0">
                <a:effectLst/>
                <a:latin typeface="Arial" panose="020B0604020202020204" pitchFamily="34" charset="0"/>
                <a:cs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6B9AE"/>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64C37B4-68B5-9897-B751-C7DF503FE469}"/>
              </a:ext>
            </a:extLst>
          </p:cNvPr>
          <p:cNvGrpSpPr/>
          <p:nvPr/>
        </p:nvGrpSpPr>
        <p:grpSpPr>
          <a:xfrm>
            <a:off x="726351" y="711923"/>
            <a:ext cx="16833994" cy="8867707"/>
            <a:chOff x="0" y="0"/>
            <a:chExt cx="4433644" cy="2335528"/>
          </a:xfrm>
        </p:grpSpPr>
        <p:sp>
          <p:nvSpPr>
            <p:cNvPr id="7" name="Freeform 3">
              <a:extLst>
                <a:ext uri="{FF2B5EF4-FFF2-40B4-BE49-F238E27FC236}">
                  <a16:creationId xmlns:a16="http://schemas.microsoft.com/office/drawing/2014/main" id="{54511CBA-7C52-6CDA-4DE2-8C9E00ADCE91}"/>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11" name="TextBox 4">
              <a:extLst>
                <a:ext uri="{FF2B5EF4-FFF2-40B4-BE49-F238E27FC236}">
                  <a16:creationId xmlns:a16="http://schemas.microsoft.com/office/drawing/2014/main" id="{48BBE502-A57F-8B21-5282-BBF4EE036B54}"/>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 name="Rectangle: Rounded Corners 1">
            <a:extLst>
              <a:ext uri="{FF2B5EF4-FFF2-40B4-BE49-F238E27FC236}">
                <a16:creationId xmlns:a16="http://schemas.microsoft.com/office/drawing/2014/main" id="{95079992-C44B-C508-3418-AEF215EC4CC2}"/>
              </a:ext>
            </a:extLst>
          </p:cNvPr>
          <p:cNvSpPr/>
          <p:nvPr/>
        </p:nvSpPr>
        <p:spPr>
          <a:xfrm>
            <a:off x="2062415" y="1714500"/>
            <a:ext cx="14163169" cy="1239263"/>
          </a:xfrm>
          <a:prstGeom prst="roundRect">
            <a:avLst/>
          </a:prstGeom>
          <a:solidFill>
            <a:srgbClr val="56B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Vị ngữ là thành phần chính của câu, dùng để</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BD88B2F-EF17-4F77-3F44-919A0FDA1067}"/>
              </a:ext>
            </a:extLst>
          </p:cNvPr>
          <p:cNvSpPr/>
          <p:nvPr/>
        </p:nvSpPr>
        <p:spPr>
          <a:xfrm>
            <a:off x="3014987" y="3390411"/>
            <a:ext cx="13210597" cy="1590168"/>
          </a:xfrm>
          <a:prstGeom prst="roundRect">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Giới thiệu, nhận xét về sự vật được nêu ở chủ ngữ (trả lời câu hỏi Là gì?). </a:t>
            </a:r>
            <a:endParaRPr lang="vi-VN" sz="3600" dirty="0">
              <a:effectLst/>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85600F1-B48F-65DA-90EC-1435CF5F3578}"/>
              </a:ext>
            </a:extLst>
          </p:cNvPr>
          <p:cNvSpPr/>
          <p:nvPr/>
        </p:nvSpPr>
        <p:spPr>
          <a:xfrm>
            <a:off x="3014987" y="5209179"/>
            <a:ext cx="13210597" cy="1590168"/>
          </a:xfrm>
          <a:prstGeom prst="roundRect">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Kể hoạt động của sự vật được nêu ở chủ ngữ (trả lời câu hỏi Làm gì?). </a:t>
            </a:r>
            <a:endParaRPr lang="vi-VN" sz="3600" dirty="0">
              <a:effectLst/>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FAC37ED-A497-4B2D-06D9-F64E85751D94}"/>
              </a:ext>
            </a:extLst>
          </p:cNvPr>
          <p:cNvSpPr/>
          <p:nvPr/>
        </p:nvSpPr>
        <p:spPr>
          <a:xfrm>
            <a:off x="3014987" y="7027947"/>
            <a:ext cx="13210597" cy="1590168"/>
          </a:xfrm>
          <a:prstGeom prst="roundRect">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Miêu tả đặc điểm, trạng thái của sự vật được nêu ở chủ ngữ (trả lời câu hỏi Thế nào?).</a:t>
            </a:r>
            <a:endParaRPr lang="vi-VN" sz="3600" dirty="0">
              <a:effectLst/>
              <a:latin typeface="Arial" panose="020B0604020202020204" pitchFamily="34" charset="0"/>
              <a:cs typeface="Arial" panose="020B0604020202020204" pitchFamily="34" charset="0"/>
            </a:endParaRPr>
          </a:p>
        </p:txBody>
      </p:sp>
      <p:cxnSp>
        <p:nvCxnSpPr>
          <p:cNvPr id="9" name="Connector: Elbow 8">
            <a:extLst>
              <a:ext uri="{FF2B5EF4-FFF2-40B4-BE49-F238E27FC236}">
                <a16:creationId xmlns:a16="http://schemas.microsoft.com/office/drawing/2014/main" id="{1336B093-51C1-A98A-9039-3A3F8AF81198}"/>
              </a:ext>
            </a:extLst>
          </p:cNvPr>
          <p:cNvCxnSpPr>
            <a:cxnSpLocks/>
            <a:stCxn id="2" idx="1"/>
            <a:endCxn id="3" idx="1"/>
          </p:cNvCxnSpPr>
          <p:nvPr/>
        </p:nvCxnSpPr>
        <p:spPr>
          <a:xfrm rot="10800000" flipH="1" flipV="1">
            <a:off x="2062415" y="2334131"/>
            <a:ext cx="952572" cy="1851363"/>
          </a:xfrm>
          <a:prstGeom prst="bentConnector3">
            <a:avLst>
              <a:gd name="adj1" fmla="val -23998"/>
            </a:avLst>
          </a:prstGeom>
          <a:ln w="28575">
            <a:solidFill>
              <a:srgbClr val="56B9A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429A04B-976E-412D-607F-5DCB47105251}"/>
              </a:ext>
            </a:extLst>
          </p:cNvPr>
          <p:cNvCxnSpPr>
            <a:cxnSpLocks/>
            <a:stCxn id="2" idx="1"/>
            <a:endCxn id="5" idx="1"/>
          </p:cNvCxnSpPr>
          <p:nvPr/>
        </p:nvCxnSpPr>
        <p:spPr>
          <a:xfrm rot="10800000" flipH="1" flipV="1">
            <a:off x="2062415" y="2334131"/>
            <a:ext cx="952572" cy="3670131"/>
          </a:xfrm>
          <a:prstGeom prst="bentConnector3">
            <a:avLst>
              <a:gd name="adj1" fmla="val -23998"/>
            </a:avLst>
          </a:prstGeom>
          <a:ln w="28575">
            <a:solidFill>
              <a:srgbClr val="56B9A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4B2AAA8-7878-ABDE-6FF3-8375842D90BD}"/>
              </a:ext>
            </a:extLst>
          </p:cNvPr>
          <p:cNvCxnSpPr>
            <a:cxnSpLocks/>
            <a:stCxn id="2" idx="1"/>
            <a:endCxn id="6" idx="1"/>
          </p:cNvCxnSpPr>
          <p:nvPr/>
        </p:nvCxnSpPr>
        <p:spPr>
          <a:xfrm rot="10800000" flipH="1" flipV="1">
            <a:off x="2062415" y="2334131"/>
            <a:ext cx="952572" cy="5488899"/>
          </a:xfrm>
          <a:prstGeom prst="bentConnector3">
            <a:avLst>
              <a:gd name="adj1" fmla="val -23998"/>
            </a:avLst>
          </a:prstGeom>
          <a:ln w="28575">
            <a:solidFill>
              <a:srgbClr val="56B9A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26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9727"/>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ct val="150000"/>
                </a:lnSpc>
                <a:spcBef>
                  <a:spcPct val="0"/>
                </a:spcBef>
              </a:pPr>
              <a:endParaRPr lang="vi-VN" b="1" dirty="0">
                <a:latin typeface="Arial" panose="020B0604020202020204" pitchFamily="34" charset="0"/>
                <a:cs typeface="Arial" panose="020B0604020202020204" pitchFamily="34" charset="0"/>
              </a:endParaRPr>
            </a:p>
          </p:txBody>
        </p:sp>
      </p:grpSp>
      <p:sp>
        <p:nvSpPr>
          <p:cNvPr id="5" name="TextBox 5"/>
          <p:cNvSpPr txBox="1"/>
          <p:nvPr/>
        </p:nvSpPr>
        <p:spPr>
          <a:xfrm>
            <a:off x="1566649" y="1549715"/>
            <a:ext cx="8875340" cy="4780668"/>
          </a:xfrm>
          <a:prstGeom prst="rect">
            <a:avLst/>
          </a:prstGeom>
        </p:spPr>
        <p:txBody>
          <a:bodyPr wrap="square" lIns="0" tIns="0" rIns="0" bIns="0" rtlCol="0" anchor="t">
            <a:spAutoFit/>
          </a:bodyPr>
          <a:lstStyle/>
          <a:p>
            <a:pPr algn="ctr">
              <a:lnSpc>
                <a:spcPct val="150000"/>
              </a:lnSpc>
            </a:pPr>
            <a:r>
              <a:rPr lang="vi-VN" sz="7200" b="1" dirty="0">
                <a:solidFill>
                  <a:srgbClr val="000000"/>
                </a:solidFill>
                <a:latin typeface="Arial" panose="020B0604020202020204" pitchFamily="34" charset="0"/>
                <a:cs typeface="Arial" panose="020B0604020202020204" pitchFamily="34" charset="0"/>
              </a:rPr>
              <a:t>BÀI 12:</a:t>
            </a:r>
          </a:p>
          <a:p>
            <a:pPr algn="ctr">
              <a:lnSpc>
                <a:spcPct val="150000"/>
              </a:lnSpc>
            </a:pPr>
            <a:r>
              <a:rPr lang="vi-VN" sz="7200" b="1" dirty="0">
                <a:solidFill>
                  <a:srgbClr val="000000"/>
                </a:solidFill>
                <a:latin typeface="Arial" panose="020B0604020202020204" pitchFamily="34" charset="0"/>
                <a:cs typeface="Arial" panose="020B0604020202020204" pitchFamily="34" charset="0"/>
              </a:rPr>
              <a:t>LUYỆN TỪ VÀ CÂU </a:t>
            </a:r>
          </a:p>
          <a:p>
            <a:pPr algn="ctr">
              <a:lnSpc>
                <a:spcPct val="150000"/>
              </a:lnSpc>
            </a:pPr>
            <a:r>
              <a:rPr lang="vi-VN" sz="7200" b="1" dirty="0">
                <a:solidFill>
                  <a:srgbClr val="000000"/>
                </a:solidFill>
                <a:latin typeface="Arial" panose="020B0604020202020204" pitchFamily="34" charset="0"/>
                <a:cs typeface="Arial" panose="020B0604020202020204" pitchFamily="34" charset="0"/>
              </a:rPr>
              <a:t>LUYỆN TẬP VỊ NGỮ</a:t>
            </a:r>
            <a:endParaRPr lang="en-US" sz="7200" b="1" dirty="0">
              <a:solidFill>
                <a:srgbClr val="000000"/>
              </a:solidFill>
              <a:latin typeface="Arial" panose="020B0604020202020204" pitchFamily="34" charset="0"/>
              <a:cs typeface="Arial" panose="020B0604020202020204" pitchFamily="34" charset="0"/>
            </a:endParaRPr>
          </a:p>
        </p:txBody>
      </p:sp>
      <p:sp>
        <p:nvSpPr>
          <p:cNvPr id="22" name="Freeform 53">
            <a:extLst>
              <a:ext uri="{FF2B5EF4-FFF2-40B4-BE49-F238E27FC236}">
                <a16:creationId xmlns:a16="http://schemas.microsoft.com/office/drawing/2014/main" id="{6D42F9A5-DC82-F054-7D27-4EC508D0A109}"/>
              </a:ext>
            </a:extLst>
          </p:cNvPr>
          <p:cNvSpPr/>
          <p:nvPr/>
        </p:nvSpPr>
        <p:spPr>
          <a:xfrm>
            <a:off x="10557517" y="3390899"/>
            <a:ext cx="6887952" cy="6199153"/>
          </a:xfrm>
          <a:custGeom>
            <a:avLst/>
            <a:gdLst/>
            <a:ahLst/>
            <a:cxnLst/>
            <a:rect l="l" t="t" r="r" b="b"/>
            <a:pathLst>
              <a:path w="1165222" h="1048700">
                <a:moveTo>
                  <a:pt x="0" y="0"/>
                </a:moveTo>
                <a:lnTo>
                  <a:pt x="1165222" y="0"/>
                </a:lnTo>
                <a:lnTo>
                  <a:pt x="1165222" y="1048700"/>
                </a:lnTo>
                <a:lnTo>
                  <a:pt x="0" y="104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B56"/>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9" name="Freeform 9"/>
          <p:cNvSpPr/>
          <p:nvPr/>
        </p:nvSpPr>
        <p:spPr>
          <a:xfrm>
            <a:off x="2134252" y="3728218"/>
            <a:ext cx="7908136" cy="1319152"/>
          </a:xfrm>
          <a:custGeom>
            <a:avLst/>
            <a:gdLst/>
            <a:ahLst/>
            <a:cxnLst/>
            <a:rect l="l" t="t" r="r" b="b"/>
            <a:pathLst>
              <a:path w="4165774" h="347431">
                <a:moveTo>
                  <a:pt x="0" y="0"/>
                </a:moveTo>
                <a:lnTo>
                  <a:pt x="4165774" y="0"/>
                </a:lnTo>
                <a:lnTo>
                  <a:pt x="4165774" y="347431"/>
                </a:lnTo>
                <a:lnTo>
                  <a:pt x="0" y="347431"/>
                </a:lnTo>
                <a:close/>
              </a:path>
            </a:pathLst>
          </a:custGeom>
          <a:solidFill>
            <a:srgbClr val="F4CB56"/>
          </a:solidFill>
        </p:spPr>
        <p:txBody>
          <a:bodyPr lIns="720000" anchor="ctr"/>
          <a:lstStyle/>
          <a:p>
            <a:pPr algn="just"/>
            <a:r>
              <a:rPr lang="vi-VN" sz="4400" dirty="0">
                <a:latin typeface="Arial" panose="020B0604020202020204" pitchFamily="34" charset="0"/>
                <a:cs typeface="Arial" panose="020B0604020202020204" pitchFamily="34" charset="0"/>
              </a:rPr>
              <a:t>1. Nhận xét</a:t>
            </a:r>
          </a:p>
        </p:txBody>
      </p:sp>
      <p:sp>
        <p:nvSpPr>
          <p:cNvPr id="12" name="Freeform 12"/>
          <p:cNvSpPr/>
          <p:nvPr/>
        </p:nvSpPr>
        <p:spPr>
          <a:xfrm>
            <a:off x="2134252" y="5456666"/>
            <a:ext cx="7908136" cy="1319152"/>
          </a:xfrm>
          <a:custGeom>
            <a:avLst/>
            <a:gdLst/>
            <a:ahLst/>
            <a:cxnLst/>
            <a:rect l="l" t="t" r="r" b="b"/>
            <a:pathLst>
              <a:path w="4165774" h="347431">
                <a:moveTo>
                  <a:pt x="0" y="0"/>
                </a:moveTo>
                <a:lnTo>
                  <a:pt x="4165774" y="0"/>
                </a:lnTo>
                <a:lnTo>
                  <a:pt x="4165774" y="347431"/>
                </a:lnTo>
                <a:lnTo>
                  <a:pt x="0" y="347431"/>
                </a:lnTo>
                <a:close/>
              </a:path>
            </a:pathLst>
          </a:custGeom>
          <a:solidFill>
            <a:srgbClr val="F69189"/>
          </a:solidFill>
        </p:spPr>
        <p:txBody>
          <a:bodyPr lIns="720000" anchor="ctr"/>
          <a:lstStyle/>
          <a:p>
            <a:pPr algn="just"/>
            <a:r>
              <a:rPr lang="vi-VN" sz="4400" dirty="0">
                <a:latin typeface="Arial" panose="020B0604020202020204" pitchFamily="34" charset="0"/>
                <a:cs typeface="Arial" panose="020B0604020202020204" pitchFamily="34" charset="0"/>
              </a:rPr>
              <a:t>2. Tìm vị ngữ trong câu</a:t>
            </a:r>
          </a:p>
        </p:txBody>
      </p:sp>
      <p:sp>
        <p:nvSpPr>
          <p:cNvPr id="15" name="Freeform 15"/>
          <p:cNvSpPr/>
          <p:nvPr/>
        </p:nvSpPr>
        <p:spPr>
          <a:xfrm>
            <a:off x="2134252" y="7185113"/>
            <a:ext cx="7908136" cy="1319152"/>
          </a:xfrm>
          <a:custGeom>
            <a:avLst/>
            <a:gdLst/>
            <a:ahLst/>
            <a:cxnLst/>
            <a:rect l="l" t="t" r="r" b="b"/>
            <a:pathLst>
              <a:path w="4165774" h="347431">
                <a:moveTo>
                  <a:pt x="0" y="0"/>
                </a:moveTo>
                <a:lnTo>
                  <a:pt x="4165774" y="0"/>
                </a:lnTo>
                <a:lnTo>
                  <a:pt x="4165774" y="347431"/>
                </a:lnTo>
                <a:lnTo>
                  <a:pt x="0" y="347431"/>
                </a:lnTo>
                <a:close/>
              </a:path>
            </a:pathLst>
          </a:custGeom>
          <a:solidFill>
            <a:srgbClr val="F6BD7D"/>
          </a:solidFill>
        </p:spPr>
        <p:txBody>
          <a:bodyPr lIns="720000" anchor="ctr"/>
          <a:lstStyle/>
          <a:p>
            <a:pPr algn="just"/>
            <a:r>
              <a:rPr lang="vi-VN" sz="4400" dirty="0">
                <a:latin typeface="Arial" panose="020B0604020202020204" pitchFamily="34" charset="0"/>
                <a:cs typeface="Arial" panose="020B0604020202020204" pitchFamily="34" charset="0"/>
              </a:rPr>
              <a:t>3. Luyện tập</a:t>
            </a:r>
          </a:p>
        </p:txBody>
      </p:sp>
      <p:sp>
        <p:nvSpPr>
          <p:cNvPr id="17" name="TextBox 17"/>
          <p:cNvSpPr txBox="1"/>
          <p:nvPr/>
        </p:nvSpPr>
        <p:spPr>
          <a:xfrm>
            <a:off x="2133600" y="1909768"/>
            <a:ext cx="8822536" cy="1107996"/>
          </a:xfrm>
          <a:prstGeom prst="rect">
            <a:avLst/>
          </a:prstGeom>
        </p:spPr>
        <p:txBody>
          <a:bodyPr wrap="square" lIns="0" tIns="0" rIns="0" bIns="0" rtlCol="0" anchor="t">
            <a:spAutoFit/>
          </a:bodyPr>
          <a:lstStyle/>
          <a:p>
            <a:pPr algn="just"/>
            <a:r>
              <a:rPr lang="vi-VN" sz="7200" b="1" dirty="0">
                <a:solidFill>
                  <a:srgbClr val="000000"/>
                </a:solidFill>
                <a:latin typeface="Arial" panose="020B0604020202020204" pitchFamily="34" charset="0"/>
                <a:cs typeface="Arial" panose="020B0604020202020204" pitchFamily="34" charset="0"/>
              </a:rPr>
              <a:t>NỘI DUNG BÀI HỌC</a:t>
            </a:r>
            <a:endParaRPr lang="en-US" sz="7200" b="1" dirty="0">
              <a:solidFill>
                <a:srgbClr val="000000"/>
              </a:solidFill>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F0A90BEF-5267-77D2-DFE1-9D9BD0DA0A1C}"/>
              </a:ext>
            </a:extLst>
          </p:cNvPr>
          <p:cNvSpPr/>
          <p:nvPr/>
        </p:nvSpPr>
        <p:spPr>
          <a:xfrm rot="953267">
            <a:off x="12255038" y="2658300"/>
            <a:ext cx="3289760" cy="6078077"/>
          </a:xfrm>
          <a:custGeom>
            <a:avLst/>
            <a:gdLst/>
            <a:ahLst/>
            <a:cxnLst/>
            <a:rect l="l" t="t" r="r" b="b"/>
            <a:pathLst>
              <a:path w="2235719" h="4130658">
                <a:moveTo>
                  <a:pt x="0" y="0"/>
                </a:moveTo>
                <a:lnTo>
                  <a:pt x="2235719" y="0"/>
                </a:lnTo>
                <a:lnTo>
                  <a:pt x="2235719" y="4130658"/>
                </a:lnTo>
                <a:lnTo>
                  <a:pt x="0" y="4130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6B9AE"/>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7" name="TextBox 7"/>
          <p:cNvSpPr txBox="1"/>
          <p:nvPr/>
        </p:nvSpPr>
        <p:spPr>
          <a:xfrm>
            <a:off x="6565950" y="1154995"/>
            <a:ext cx="5156100" cy="923330"/>
          </a:xfrm>
          <a:prstGeom prst="rect">
            <a:avLst/>
          </a:prstGeom>
        </p:spPr>
        <p:txBody>
          <a:bodyPr wrap="square" lIns="0" tIns="0" rIns="0" bIns="0" rtlCol="0" anchor="t">
            <a:spAutoFit/>
          </a:bodyPr>
          <a:lstStyle/>
          <a:p>
            <a:pPr algn="ctr"/>
            <a:r>
              <a:rPr lang="vi-VN" sz="6000" b="1" dirty="0">
                <a:solidFill>
                  <a:srgbClr val="000000"/>
                </a:solidFill>
                <a:latin typeface="Arial" panose="020B0604020202020204" pitchFamily="34" charset="0"/>
                <a:cs typeface="Arial" panose="020B0604020202020204" pitchFamily="34" charset="0"/>
              </a:rPr>
              <a:t>1. NHẬN XÉT</a:t>
            </a:r>
            <a:endParaRPr lang="en-US" sz="6000" b="1" dirty="0">
              <a:solidFill>
                <a:srgbClr val="000000"/>
              </a:solidFill>
              <a:latin typeface="Arial" panose="020B0604020202020204" pitchFamily="34" charset="0"/>
              <a:cs typeface="Arial" panose="020B0604020202020204" pitchFamily="34" charset="0"/>
            </a:endParaRPr>
          </a:p>
        </p:txBody>
      </p:sp>
      <p:sp>
        <p:nvSpPr>
          <p:cNvPr id="22" name="Arrow: Pentagon 21">
            <a:extLst>
              <a:ext uri="{FF2B5EF4-FFF2-40B4-BE49-F238E27FC236}">
                <a16:creationId xmlns:a16="http://schemas.microsoft.com/office/drawing/2014/main" id="{F77057E8-8F12-A1AB-BA1A-ED6027A4AB74}"/>
              </a:ext>
            </a:extLst>
          </p:cNvPr>
          <p:cNvSpPr/>
          <p:nvPr/>
        </p:nvSpPr>
        <p:spPr>
          <a:xfrm>
            <a:off x="838200" y="2607819"/>
            <a:ext cx="9067800" cy="1066800"/>
          </a:xfrm>
          <a:prstGeom prst="homePlate">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vị ngữ trong các câu sau</a:t>
            </a:r>
            <a:endParaRPr lang="vi-VN" sz="4400" b="1" dirty="0">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D977225-14A3-4CA9-75AA-17CD8F0E9CE4}"/>
              </a:ext>
            </a:extLst>
          </p:cNvPr>
          <p:cNvSpPr txBox="1"/>
          <p:nvPr/>
        </p:nvSpPr>
        <p:spPr>
          <a:xfrm>
            <a:off x="1600200" y="4204114"/>
            <a:ext cx="15087600" cy="4594912"/>
          </a:xfrm>
          <a:prstGeom prst="rect">
            <a:avLst/>
          </a:prstGeom>
          <a:noFill/>
        </p:spPr>
        <p:txBody>
          <a:bodyPr wrap="square">
            <a:spAutoFit/>
          </a:bodyP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Lương Định Của là một nhà nông học xuất sắc và là cha đẻ của nhiều giống cây trồng mới... Ông là người đầu tiên ứng dụng một cách sáng tạo các kĩ thuật canh tác của nước ngoài vào việc trồng lúa ở Việt Nam.</a:t>
            </a:r>
            <a:endParaRPr lang="vi-VN" sz="4000" dirty="0">
              <a:effectLst/>
              <a:latin typeface="Arial" panose="020B0604020202020204" pitchFamily="34" charset="0"/>
              <a:cs typeface="Arial" panose="020B0604020202020204" pitchFamily="34" charset="0"/>
            </a:endParaRPr>
          </a:p>
          <a:p>
            <a:pPr algn="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MINH CHUYÊN</a:t>
            </a:r>
            <a:endParaRPr lang="vi-VN" sz="4000" dirty="0">
              <a:effectLst/>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A8E2DED7-9B9C-4689-C6D6-48A7441BE261}"/>
              </a:ext>
            </a:extLst>
          </p:cNvPr>
          <p:cNvCxnSpPr/>
          <p:nvPr/>
        </p:nvCxnSpPr>
        <p:spPr>
          <a:xfrm>
            <a:off x="6400800" y="5071170"/>
            <a:ext cx="1028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8DABED-9F32-6439-FF60-B3A48DB4799C}"/>
              </a:ext>
            </a:extLst>
          </p:cNvPr>
          <p:cNvCxnSpPr>
            <a:cxnSpLocks/>
          </p:cNvCxnSpPr>
          <p:nvPr/>
        </p:nvCxnSpPr>
        <p:spPr>
          <a:xfrm>
            <a:off x="1600200" y="6057900"/>
            <a:ext cx="708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285014-1E53-3980-2340-279E306CAD07}"/>
              </a:ext>
            </a:extLst>
          </p:cNvPr>
          <p:cNvCxnSpPr>
            <a:cxnSpLocks/>
          </p:cNvCxnSpPr>
          <p:nvPr/>
        </p:nvCxnSpPr>
        <p:spPr>
          <a:xfrm>
            <a:off x="10287000" y="6039516"/>
            <a:ext cx="6400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039705-A34E-5BDC-56B5-A9E1E80BCCB9}"/>
              </a:ext>
            </a:extLst>
          </p:cNvPr>
          <p:cNvCxnSpPr>
            <a:cxnSpLocks/>
          </p:cNvCxnSpPr>
          <p:nvPr/>
        </p:nvCxnSpPr>
        <p:spPr>
          <a:xfrm>
            <a:off x="1600200" y="6972300"/>
            <a:ext cx="1508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A7E355-158B-2735-FCAB-1D05D3C5FCEF}"/>
              </a:ext>
            </a:extLst>
          </p:cNvPr>
          <p:cNvCxnSpPr>
            <a:cxnSpLocks/>
          </p:cNvCxnSpPr>
          <p:nvPr/>
        </p:nvCxnSpPr>
        <p:spPr>
          <a:xfrm>
            <a:off x="1600200" y="7886700"/>
            <a:ext cx="480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6B9AE"/>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1C9F971E-08A1-DD67-A8B9-C091028F7570}"/>
              </a:ext>
            </a:extLst>
          </p:cNvPr>
          <p:cNvSpPr txBox="1"/>
          <p:nvPr/>
        </p:nvSpPr>
        <p:spPr>
          <a:xfrm>
            <a:off x="1295400" y="4181409"/>
            <a:ext cx="15697200" cy="4594912"/>
          </a:xfrm>
          <a:prstGeom prst="rect">
            <a:avLst/>
          </a:prstGeom>
          <a:noFill/>
        </p:spPr>
        <p:txBody>
          <a:bodyPr wrap="square">
            <a:spAutoFit/>
          </a:bodyPr>
          <a:lstStyle/>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b) Mặt hồ lăn tăn gợn nước, óng ánh màu nắng. Những cơn gió lạnh nhẹ nhàng đưa sóng đánh vào bờ. Đàn vịt vẫn nhởn nhơ trôi... Cô bé cất tiếng cười giòn tan. Chuỗi cười lan lan theo sóng nước, vang đi thật xa.</a:t>
            </a:r>
            <a:endParaRPr lang="vi-VN" sz="4000" dirty="0">
              <a:effectLst/>
              <a:latin typeface="Arial" panose="020B0604020202020204" pitchFamily="34" charset="0"/>
              <a:cs typeface="Arial" panose="020B0604020202020204" pitchFamily="34" charset="0"/>
            </a:endParaRPr>
          </a:p>
          <a:p>
            <a:pPr algn="r">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Theo LÊ MINH</a:t>
            </a:r>
            <a:endParaRPr lang="vi-VN" sz="4000" dirty="0">
              <a:effectLst/>
              <a:latin typeface="Arial" panose="020B0604020202020204" pitchFamily="34" charset="0"/>
              <a:cs typeface="Arial" panose="020B0604020202020204" pitchFamily="34" charset="0"/>
            </a:endParaRPr>
          </a:p>
        </p:txBody>
      </p:sp>
      <p:sp>
        <p:nvSpPr>
          <p:cNvPr id="7" name="TextBox 7"/>
          <p:cNvSpPr txBox="1"/>
          <p:nvPr/>
        </p:nvSpPr>
        <p:spPr>
          <a:xfrm>
            <a:off x="6565950" y="1154995"/>
            <a:ext cx="5156100" cy="923330"/>
          </a:xfrm>
          <a:prstGeom prst="rect">
            <a:avLst/>
          </a:prstGeom>
        </p:spPr>
        <p:txBody>
          <a:bodyPr wrap="square" lIns="0" tIns="0" rIns="0" bIns="0" rtlCol="0" anchor="t">
            <a:spAutoFit/>
          </a:bodyPr>
          <a:lstStyle/>
          <a:p>
            <a:pPr algn="ctr"/>
            <a:r>
              <a:rPr lang="vi-VN" sz="6000" b="1" dirty="0">
                <a:solidFill>
                  <a:srgbClr val="000000"/>
                </a:solidFill>
                <a:latin typeface="Arial" panose="020B0604020202020204" pitchFamily="34" charset="0"/>
                <a:cs typeface="Arial" panose="020B0604020202020204" pitchFamily="34" charset="0"/>
              </a:rPr>
              <a:t>1. NHẬN XÉT</a:t>
            </a:r>
            <a:endParaRPr lang="en-US" sz="6000" b="1" dirty="0">
              <a:solidFill>
                <a:srgbClr val="000000"/>
              </a:solidFill>
              <a:latin typeface="Arial" panose="020B0604020202020204" pitchFamily="34" charset="0"/>
              <a:cs typeface="Arial" panose="020B0604020202020204" pitchFamily="34" charset="0"/>
            </a:endParaRPr>
          </a:p>
        </p:txBody>
      </p:sp>
      <p:sp>
        <p:nvSpPr>
          <p:cNvPr id="22" name="Arrow: Pentagon 21">
            <a:extLst>
              <a:ext uri="{FF2B5EF4-FFF2-40B4-BE49-F238E27FC236}">
                <a16:creationId xmlns:a16="http://schemas.microsoft.com/office/drawing/2014/main" id="{F77057E8-8F12-A1AB-BA1A-ED6027A4AB74}"/>
              </a:ext>
            </a:extLst>
          </p:cNvPr>
          <p:cNvSpPr/>
          <p:nvPr/>
        </p:nvSpPr>
        <p:spPr>
          <a:xfrm>
            <a:off x="838200" y="2607819"/>
            <a:ext cx="9067800" cy="1066800"/>
          </a:xfrm>
          <a:prstGeom prst="homePlate">
            <a:avLst/>
          </a:prstGeom>
          <a:solidFill>
            <a:schemeClr val="bg1"/>
          </a:solidFill>
          <a:ln>
            <a:solidFill>
              <a:srgbClr val="56B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vị ngữ trong các câu sau</a:t>
            </a:r>
            <a:endParaRPr lang="vi-VN" sz="4400" b="1" dirty="0">
              <a:effectLst/>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A8E2DED7-9B9C-4689-C6D6-48A7441BE261}"/>
              </a:ext>
            </a:extLst>
          </p:cNvPr>
          <p:cNvCxnSpPr>
            <a:cxnSpLocks/>
          </p:cNvCxnSpPr>
          <p:nvPr/>
        </p:nvCxnSpPr>
        <p:spPr>
          <a:xfrm>
            <a:off x="3543300" y="5071170"/>
            <a:ext cx="8648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38DABED-9F32-6439-FF60-B3A48DB4799C}"/>
              </a:ext>
            </a:extLst>
          </p:cNvPr>
          <p:cNvCxnSpPr>
            <a:cxnSpLocks/>
          </p:cNvCxnSpPr>
          <p:nvPr/>
        </p:nvCxnSpPr>
        <p:spPr>
          <a:xfrm>
            <a:off x="1387979" y="6057900"/>
            <a:ext cx="790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285014-1E53-3980-2340-279E306CAD07}"/>
              </a:ext>
            </a:extLst>
          </p:cNvPr>
          <p:cNvCxnSpPr>
            <a:cxnSpLocks/>
          </p:cNvCxnSpPr>
          <p:nvPr/>
        </p:nvCxnSpPr>
        <p:spPr>
          <a:xfrm>
            <a:off x="11506200" y="6039516"/>
            <a:ext cx="411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039705-A34E-5BDC-56B5-A9E1E80BCCB9}"/>
              </a:ext>
            </a:extLst>
          </p:cNvPr>
          <p:cNvCxnSpPr>
            <a:cxnSpLocks/>
          </p:cNvCxnSpPr>
          <p:nvPr/>
        </p:nvCxnSpPr>
        <p:spPr>
          <a:xfrm>
            <a:off x="1387979" y="6972300"/>
            <a:ext cx="5851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A7E355-158B-2735-FCAB-1D05D3C5FCEF}"/>
              </a:ext>
            </a:extLst>
          </p:cNvPr>
          <p:cNvCxnSpPr>
            <a:cxnSpLocks/>
          </p:cNvCxnSpPr>
          <p:nvPr/>
        </p:nvCxnSpPr>
        <p:spPr>
          <a:xfrm>
            <a:off x="10210800" y="6948714"/>
            <a:ext cx="662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CC9EA0-7DBC-D203-FCC8-76AC0B9DD03F}"/>
              </a:ext>
            </a:extLst>
          </p:cNvPr>
          <p:cNvCxnSpPr>
            <a:cxnSpLocks/>
          </p:cNvCxnSpPr>
          <p:nvPr/>
        </p:nvCxnSpPr>
        <p:spPr>
          <a:xfrm>
            <a:off x="1387979" y="7810500"/>
            <a:ext cx="215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40800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par>
                                <p:cTn id="22" presetID="22" presetClass="entr" presetSubtype="8"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4C3D"/>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2" name="TextBox 7">
            <a:extLst>
              <a:ext uri="{FF2B5EF4-FFF2-40B4-BE49-F238E27FC236}">
                <a16:creationId xmlns:a16="http://schemas.microsoft.com/office/drawing/2014/main" id="{466506A1-290E-1013-11A6-EE2F381A37C0}"/>
              </a:ext>
            </a:extLst>
          </p:cNvPr>
          <p:cNvSpPr txBox="1"/>
          <p:nvPr/>
        </p:nvSpPr>
        <p:spPr>
          <a:xfrm>
            <a:off x="4038600" y="1154995"/>
            <a:ext cx="10210800" cy="923330"/>
          </a:xfrm>
          <a:prstGeom prst="rect">
            <a:avLst/>
          </a:prstGeom>
        </p:spPr>
        <p:txBody>
          <a:bodyPr wrap="square" lIns="0" tIns="0" rIns="0" bIns="0" rtlCol="0" anchor="t">
            <a:spAutoFit/>
          </a:bodyPr>
          <a:lstStyle/>
          <a:p>
            <a:pPr algn="ctr"/>
            <a:r>
              <a:rPr lang="vi-VN" sz="6000" b="1" dirty="0">
                <a:solidFill>
                  <a:srgbClr val="000000"/>
                </a:solidFill>
                <a:latin typeface="Arial" panose="020B0604020202020204" pitchFamily="34" charset="0"/>
                <a:cs typeface="Arial" panose="020B0604020202020204" pitchFamily="34" charset="0"/>
              </a:rPr>
              <a:t>2. TÌM VỊ NGỮ TRONG CÂU</a:t>
            </a:r>
            <a:endParaRPr lang="en-US" sz="6000" b="1" dirty="0">
              <a:solidFill>
                <a:srgbClr val="000000"/>
              </a:solidFill>
              <a:latin typeface="Arial" panose="020B0604020202020204" pitchFamily="34" charset="0"/>
              <a:cs typeface="Arial" panose="020B0604020202020204" pitchFamily="34" charset="0"/>
            </a:endParaRPr>
          </a:p>
        </p:txBody>
      </p:sp>
      <p:sp>
        <p:nvSpPr>
          <p:cNvPr id="23" name="Arrow: Pentagon 22">
            <a:extLst>
              <a:ext uri="{FF2B5EF4-FFF2-40B4-BE49-F238E27FC236}">
                <a16:creationId xmlns:a16="http://schemas.microsoft.com/office/drawing/2014/main" id="{B102F944-F8A9-F195-522D-5A9252E8CDD8}"/>
              </a:ext>
            </a:extLst>
          </p:cNvPr>
          <p:cNvSpPr/>
          <p:nvPr/>
        </p:nvSpPr>
        <p:spPr>
          <a:xfrm>
            <a:off x="838200" y="2607819"/>
            <a:ext cx="16459200" cy="10668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Xếp các vị ngữ mà em tìm được ở bài tập 2 vào nhóm thích hợp</a:t>
            </a:r>
            <a:endParaRPr lang="vi-VN" sz="4000" b="1" dirty="0">
              <a:effectLst/>
              <a:latin typeface="Arial" panose="020B0604020202020204" pitchFamily="34" charset="0"/>
              <a:cs typeface="Arial" panose="020B0604020202020204" pitchFamily="34" charset="0"/>
            </a:endParaRPr>
          </a:p>
        </p:txBody>
      </p:sp>
      <p:sp>
        <p:nvSpPr>
          <p:cNvPr id="24" name="Rectangle: Folded Corner 23">
            <a:extLst>
              <a:ext uri="{FF2B5EF4-FFF2-40B4-BE49-F238E27FC236}">
                <a16:creationId xmlns:a16="http://schemas.microsoft.com/office/drawing/2014/main" id="{92636B1E-7424-AF6E-123F-168281264163}"/>
              </a:ext>
            </a:extLst>
          </p:cNvPr>
          <p:cNvSpPr/>
          <p:nvPr/>
        </p:nvSpPr>
        <p:spPr>
          <a:xfrm>
            <a:off x="1744817" y="4686300"/>
            <a:ext cx="4495800" cy="3962400"/>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giới thiệu, nhận xét về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12E19BB4-8ADF-8C78-25E5-2969AA502C55}"/>
              </a:ext>
            </a:extLst>
          </p:cNvPr>
          <p:cNvSpPr/>
          <p:nvPr/>
        </p:nvSpPr>
        <p:spPr>
          <a:xfrm>
            <a:off x="3268817" y="3962400"/>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a</a:t>
            </a:r>
          </a:p>
        </p:txBody>
      </p:sp>
      <p:sp>
        <p:nvSpPr>
          <p:cNvPr id="27" name="Rectangle: Folded Corner 26">
            <a:extLst>
              <a:ext uri="{FF2B5EF4-FFF2-40B4-BE49-F238E27FC236}">
                <a16:creationId xmlns:a16="http://schemas.microsoft.com/office/drawing/2014/main" id="{1BAF1EAA-9F25-C791-77E2-D749D9F5FAE4}"/>
              </a:ext>
            </a:extLst>
          </p:cNvPr>
          <p:cNvSpPr/>
          <p:nvPr/>
        </p:nvSpPr>
        <p:spPr>
          <a:xfrm>
            <a:off x="6896100" y="4686300"/>
            <a:ext cx="4495800" cy="3962400"/>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kể hoạt động của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28" name="Flowchart: Connector 27">
            <a:extLst>
              <a:ext uri="{FF2B5EF4-FFF2-40B4-BE49-F238E27FC236}">
                <a16:creationId xmlns:a16="http://schemas.microsoft.com/office/drawing/2014/main" id="{AD1FE031-5714-6D90-F2C5-CB42ECC4AA07}"/>
              </a:ext>
            </a:extLst>
          </p:cNvPr>
          <p:cNvSpPr/>
          <p:nvPr/>
        </p:nvSpPr>
        <p:spPr>
          <a:xfrm>
            <a:off x="8420100" y="3962400"/>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b</a:t>
            </a:r>
          </a:p>
        </p:txBody>
      </p:sp>
      <p:sp>
        <p:nvSpPr>
          <p:cNvPr id="29" name="Rectangle: Folded Corner 28">
            <a:extLst>
              <a:ext uri="{FF2B5EF4-FFF2-40B4-BE49-F238E27FC236}">
                <a16:creationId xmlns:a16="http://schemas.microsoft.com/office/drawing/2014/main" id="{DA9FCA13-D7D9-F3BC-976D-51148319775C}"/>
              </a:ext>
            </a:extLst>
          </p:cNvPr>
          <p:cNvSpPr/>
          <p:nvPr/>
        </p:nvSpPr>
        <p:spPr>
          <a:xfrm>
            <a:off x="12047383" y="4686300"/>
            <a:ext cx="4495800" cy="3962400"/>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miêu tả đặc điểm, trạng thái của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30" name="Flowchart: Connector 29">
            <a:extLst>
              <a:ext uri="{FF2B5EF4-FFF2-40B4-BE49-F238E27FC236}">
                <a16:creationId xmlns:a16="http://schemas.microsoft.com/office/drawing/2014/main" id="{B5215F3D-9792-629F-4DA6-F93D5BC7469D}"/>
              </a:ext>
            </a:extLst>
          </p:cNvPr>
          <p:cNvSpPr/>
          <p:nvPr/>
        </p:nvSpPr>
        <p:spPr>
          <a:xfrm>
            <a:off x="13571383" y="3962400"/>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4C3D"/>
        </a:solidFill>
        <a:effectLst/>
      </p:bgPr>
    </p:bg>
    <p:spTree>
      <p:nvGrpSpPr>
        <p:cNvPr id="1" name=""/>
        <p:cNvGrpSpPr/>
        <p:nvPr/>
      </p:nvGrpSpPr>
      <p:grpSpPr>
        <a:xfrm>
          <a:off x="0" y="0"/>
          <a:ext cx="0" cy="0"/>
          <a:chOff x="0" y="0"/>
          <a:chExt cx="0" cy="0"/>
        </a:xfrm>
      </p:grpSpPr>
      <p:grpSp>
        <p:nvGrpSpPr>
          <p:cNvPr id="2" name="Group 2"/>
          <p:cNvGrpSpPr/>
          <p:nvPr/>
        </p:nvGrpSpPr>
        <p:grpSpPr>
          <a:xfrm>
            <a:off x="727003" y="709647"/>
            <a:ext cx="16833994" cy="8867707"/>
            <a:chOff x="0" y="0"/>
            <a:chExt cx="4433644" cy="2335528"/>
          </a:xfrm>
        </p:grpSpPr>
        <p:sp>
          <p:nvSpPr>
            <p:cNvPr id="3" name="Freeform 3"/>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4" name="Rectangle: Folded Corner 23">
            <a:extLst>
              <a:ext uri="{FF2B5EF4-FFF2-40B4-BE49-F238E27FC236}">
                <a16:creationId xmlns:a16="http://schemas.microsoft.com/office/drawing/2014/main" id="{92636B1E-7424-AF6E-123F-168281264163}"/>
              </a:ext>
            </a:extLst>
          </p:cNvPr>
          <p:cNvSpPr/>
          <p:nvPr/>
        </p:nvSpPr>
        <p:spPr>
          <a:xfrm>
            <a:off x="1533071" y="2057400"/>
            <a:ext cx="6442003" cy="2857501"/>
          </a:xfrm>
          <a:prstGeom prst="foldedCorne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80000" tIns="1080000" rIns="180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Vị ngữ giới thiệu, nhận xét về sự vật được nêu ở chủ ngữ.</a:t>
            </a:r>
            <a:endParaRPr lang="vi-VN" sz="3600" dirty="0">
              <a:effectLst/>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12E19BB4-8ADF-8C78-25E5-2969AA502C55}"/>
              </a:ext>
            </a:extLst>
          </p:cNvPr>
          <p:cNvSpPr/>
          <p:nvPr/>
        </p:nvSpPr>
        <p:spPr>
          <a:xfrm>
            <a:off x="4030172" y="1333500"/>
            <a:ext cx="1447800" cy="1447800"/>
          </a:xfrm>
          <a:prstGeom prst="flowChartConnector">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latin typeface="Arial" panose="020B0604020202020204" pitchFamily="34" charset="0"/>
                <a:cs typeface="Arial" panose="020B0604020202020204" pitchFamily="34" charset="0"/>
              </a:rPr>
              <a:t>a</a:t>
            </a:r>
          </a:p>
        </p:txBody>
      </p:sp>
      <p:sp>
        <p:nvSpPr>
          <p:cNvPr id="6" name="TextBox 5">
            <a:extLst>
              <a:ext uri="{FF2B5EF4-FFF2-40B4-BE49-F238E27FC236}">
                <a16:creationId xmlns:a16="http://schemas.microsoft.com/office/drawing/2014/main" id="{94270D72-2E00-BFEA-A573-E59194712216}"/>
              </a:ext>
            </a:extLst>
          </p:cNvPr>
          <p:cNvSpPr txBox="1"/>
          <p:nvPr/>
        </p:nvSpPr>
        <p:spPr>
          <a:xfrm>
            <a:off x="8839200" y="1922714"/>
            <a:ext cx="7707086" cy="644157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à một nhà nông học xuất sắc và là cha đẻ của nhiều giống cây trồng mới; </a:t>
            </a:r>
          </a:p>
          <a:p>
            <a:pPr marL="285750" indent="-285750" algn="just">
              <a:lnSpc>
                <a:spcPct val="150000"/>
              </a:lnSpc>
              <a:buFont typeface="Arial" panose="020B0604020202020204" pitchFamily="34" charset="0"/>
              <a:buChar char="•"/>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à người đầu tiên ứng dụng một cách sáng tạo các kĩ thuật canh tác của nước ngoài vào việc trồng lúa ở Việt Nam.</a:t>
            </a:r>
            <a:endParaRPr lang="vi-VN" sz="4000" dirty="0">
              <a:effectLst/>
              <a:latin typeface="Arial" panose="020B0604020202020204" pitchFamily="34" charset="0"/>
              <a:cs typeface="Arial" panose="020B0604020202020204" pitchFamily="34" charset="0"/>
            </a:endParaRPr>
          </a:p>
        </p:txBody>
      </p:sp>
      <p:sp>
        <p:nvSpPr>
          <p:cNvPr id="7" name="Freeform 52">
            <a:extLst>
              <a:ext uri="{FF2B5EF4-FFF2-40B4-BE49-F238E27FC236}">
                <a16:creationId xmlns:a16="http://schemas.microsoft.com/office/drawing/2014/main" id="{29A47F3D-5169-A1AA-592C-368CA639E2F6}"/>
              </a:ext>
            </a:extLst>
          </p:cNvPr>
          <p:cNvSpPr/>
          <p:nvPr/>
        </p:nvSpPr>
        <p:spPr>
          <a:xfrm>
            <a:off x="3160519" y="5448300"/>
            <a:ext cx="3245166" cy="3245166"/>
          </a:xfrm>
          <a:custGeom>
            <a:avLst/>
            <a:gdLst/>
            <a:ahLst/>
            <a:cxnLst/>
            <a:rect l="l" t="t" r="r" b="b"/>
            <a:pathLst>
              <a:path w="1048700" h="1048700">
                <a:moveTo>
                  <a:pt x="0" y="0"/>
                </a:moveTo>
                <a:lnTo>
                  <a:pt x="1048701" y="0"/>
                </a:lnTo>
                <a:lnTo>
                  <a:pt x="1048701" y="1048700"/>
                </a:lnTo>
                <a:lnTo>
                  <a:pt x="0" y="104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34403684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655</Words>
  <Application>Microsoft Office PowerPoint</Application>
  <PresentationFormat>Custom</PresentationFormat>
  <Paragraphs>66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kenhgiaovien_b15_tiet1_on_tap_giua_ki_I</dc:title>
  <cp:lastModifiedBy>My Tra</cp:lastModifiedBy>
  <cp:revision>7</cp:revision>
  <dcterms:created xsi:type="dcterms:W3CDTF">2006-08-16T00:00:00Z</dcterms:created>
  <dcterms:modified xsi:type="dcterms:W3CDTF">2023-11-22T04:19:55Z</dcterms:modified>
  <dc:identifier>DAF0PQJWAlA</dc:identifier>
</cp:coreProperties>
</file>