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58" r:id="rId4"/>
    <p:sldId id="259" r:id="rId5"/>
    <p:sldId id="261" r:id="rId6"/>
    <p:sldId id="271" r:id="rId7"/>
    <p:sldId id="272" r:id="rId8"/>
    <p:sldId id="273" r:id="rId9"/>
    <p:sldId id="274" r:id="rId10"/>
    <p:sldId id="275" r:id="rId11"/>
    <p:sldId id="276" r:id="rId12"/>
    <p:sldId id="263" r:id="rId13"/>
    <p:sldId id="277" r:id="rId14"/>
    <p:sldId id="278" r:id="rId15"/>
    <p:sldId id="268" r:id="rId16"/>
    <p:sldId id="279" r:id="rId17"/>
    <p:sldId id="262" r:id="rId18"/>
    <p:sldId id="281" r:id="rId19"/>
    <p:sldId id="280" r:id="rId20"/>
    <p:sldId id="282" r:id="rId21"/>
    <p:sldId id="283" r:id="rId22"/>
    <p:sldId id="299" r:id="rId23"/>
    <p:sldId id="300" r:id="rId24"/>
    <p:sldId id="301" r:id="rId25"/>
    <p:sldId id="298" r:id="rId26"/>
    <p:sldId id="267" r:id="rId27"/>
  </p:sldIdLst>
  <p:sldSz cx="18288000" cy="10287000"/>
  <p:notesSz cx="6858000" cy="9144000"/>
  <p:embeddedFontLst>
    <p:embeddedFont>
      <p:font typeface="Arial" panose="020B0604020202020204" pitchFamily="34" charset="0"/>
      <p:regular r:id="rId28"/>
    </p:embeddedFont>
    <p:embeddedFont>
      <p:font typeface="Arial" panose="020B0604020202020204" pitchFamily="34"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4F"/>
    <a:srgbClr val="FF8C72"/>
    <a:srgbClr val="82AE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90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svg"/><Relationship Id="rId7" Type="http://schemas.openxmlformats.org/officeDocument/2006/relationships/image" Target="../media/image46.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3.svg"/><Relationship Id="rId5" Type="http://schemas.openxmlformats.org/officeDocument/2006/relationships/image" Target="../media/image4.svg"/><Relationship Id="rId10" Type="http://schemas.openxmlformats.org/officeDocument/2006/relationships/image" Target="../media/image52.png"/><Relationship Id="rId4" Type="http://schemas.openxmlformats.org/officeDocument/2006/relationships/image" Target="../media/image3.png"/><Relationship Id="rId9"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5.sv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5.sv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3.svg"/><Relationship Id="rId5" Type="http://schemas.openxmlformats.org/officeDocument/2006/relationships/image" Target="../media/image4.svg"/><Relationship Id="rId10" Type="http://schemas.openxmlformats.org/officeDocument/2006/relationships/image" Target="../media/image52.png"/><Relationship Id="rId4" Type="http://schemas.openxmlformats.org/officeDocument/2006/relationships/image" Target="../media/image3.png"/><Relationship Id="rId9" Type="http://schemas.openxmlformats.org/officeDocument/2006/relationships/image" Target="../media/image51.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0.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svg"/><Relationship Id="rId7" Type="http://schemas.openxmlformats.org/officeDocument/2006/relationships/image" Target="../media/image6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48.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svg"/><Relationship Id="rId5" Type="http://schemas.openxmlformats.org/officeDocument/2006/relationships/image" Target="../media/image10.svg"/><Relationship Id="rId10"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svg"/><Relationship Id="rId5" Type="http://schemas.openxmlformats.org/officeDocument/2006/relationships/image" Target="../media/image10.svg"/><Relationship Id="rId10"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svg"/><Relationship Id="rId7" Type="http://schemas.openxmlformats.org/officeDocument/2006/relationships/image" Target="../media/image3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5" name="TextBox 5"/>
          <p:cNvSpPr txBox="1"/>
          <p:nvPr/>
        </p:nvSpPr>
        <p:spPr>
          <a:xfrm>
            <a:off x="2908039" y="1769407"/>
            <a:ext cx="12471921" cy="3465179"/>
          </a:xfrm>
          <a:prstGeom prst="rect">
            <a:avLst/>
          </a:prstGeom>
        </p:spPr>
        <p:txBody>
          <a:bodyPr wrap="square" lIns="0" tIns="0" rIns="0" bIns="0" rtlCol="0" anchor="t">
            <a:spAutoFit/>
          </a:bodyPr>
          <a:lstStyle/>
          <a:p>
            <a:pPr algn="ctr">
              <a:lnSpc>
                <a:spcPct val="150000"/>
              </a:lnSpc>
            </a:pPr>
            <a:r>
              <a:rPr lang="vi-VN" sz="8000" b="1" dirty="0">
                <a:solidFill>
                  <a:srgbClr val="FF714F"/>
                </a:solidFill>
                <a:latin typeface="Arial"/>
              </a:rPr>
              <a:t>CHÀO MỪNG CÁC EM ĐẾN VỚI TIẾT HỌC MỚI!</a:t>
            </a:r>
            <a:endParaRPr lang="en-US" sz="8000" b="1" dirty="0">
              <a:solidFill>
                <a:srgbClr val="FF714F"/>
              </a:solidFill>
              <a:latin typeface="Arial"/>
            </a:endParaRPr>
          </a:p>
        </p:txBody>
      </p:sp>
      <p:sp>
        <p:nvSpPr>
          <p:cNvPr id="6" name="Freeform 6"/>
          <p:cNvSpPr/>
          <p:nvPr/>
        </p:nvSpPr>
        <p:spPr>
          <a:xfrm>
            <a:off x="328505" y="5882870"/>
            <a:ext cx="3837604" cy="3688897"/>
          </a:xfrm>
          <a:custGeom>
            <a:avLst/>
            <a:gdLst/>
            <a:ahLst/>
            <a:cxnLst/>
            <a:rect l="l" t="t" r="r" b="b"/>
            <a:pathLst>
              <a:path w="4957318" h="4765222">
                <a:moveTo>
                  <a:pt x="0" y="0"/>
                </a:moveTo>
                <a:lnTo>
                  <a:pt x="4957318" y="0"/>
                </a:lnTo>
                <a:lnTo>
                  <a:pt x="4957318" y="4765222"/>
                </a:lnTo>
                <a:lnTo>
                  <a:pt x="0" y="4765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258800" y="6381570"/>
            <a:ext cx="2387377" cy="3036410"/>
          </a:xfrm>
          <a:custGeom>
            <a:avLst/>
            <a:gdLst/>
            <a:ahLst/>
            <a:cxnLst/>
            <a:rect l="l" t="t" r="r" b="b"/>
            <a:pathLst>
              <a:path w="2779479" h="3535109">
                <a:moveTo>
                  <a:pt x="0" y="0"/>
                </a:moveTo>
                <a:lnTo>
                  <a:pt x="2779479" y="0"/>
                </a:lnTo>
                <a:lnTo>
                  <a:pt x="2779479" y="3535109"/>
                </a:lnTo>
                <a:lnTo>
                  <a:pt x="0" y="35351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6692293" y="6890789"/>
            <a:ext cx="1153031" cy="2527191"/>
          </a:xfrm>
          <a:custGeom>
            <a:avLst/>
            <a:gdLst/>
            <a:ahLst/>
            <a:cxnLst/>
            <a:rect l="l" t="t" r="r" b="b"/>
            <a:pathLst>
              <a:path w="1153031" h="2527191">
                <a:moveTo>
                  <a:pt x="0" y="0"/>
                </a:moveTo>
                <a:lnTo>
                  <a:pt x="1153031" y="0"/>
                </a:lnTo>
                <a:lnTo>
                  <a:pt x="1153031" y="2527191"/>
                </a:lnTo>
                <a:lnTo>
                  <a:pt x="0" y="25271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2414065" y="-380402"/>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78346"/>
            <a:ext cx="18288000" cy="94789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457200" y="508654"/>
            <a:ext cx="17526000" cy="9511646"/>
          </a:xfrm>
          <a:prstGeom prst="wedgeRoundRectCallout">
            <a:avLst>
              <a:gd name="adj1" fmla="val -21235"/>
              <a:gd name="adj2" fmla="val 49477"/>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3000" b="1" i="0" dirty="0">
                <a:effectLst/>
                <a:latin typeface="arial" panose="020B0604020202020204" pitchFamily="34" charset="0"/>
              </a:rPr>
              <a:t>Thân bài:</a:t>
            </a:r>
          </a:p>
          <a:p>
            <a:pPr algn="just">
              <a:lnSpc>
                <a:spcPct val="150000"/>
              </a:lnSpc>
            </a:pPr>
            <a:r>
              <a:rPr lang="vi-VN" sz="3000" b="0" i="0" dirty="0">
                <a:effectLst/>
                <a:latin typeface="arial" panose="020B0604020202020204" pitchFamily="34" charset="0"/>
              </a:rPr>
              <a:t>Em còn nhớ rất rõ, hồi mẹ mới mua về, chú mới buồn rầu làm sao ! Con sâu bò qua không thèm nhặt, con châu chấu nhảy lại không thèm bắt. Nhưng thời gian dần dần qua đi, nỗi nhớ nhà ngày càng nhạt dần. Và bây giờ, chú đã là một chàng thanh niên tuấn tú, to khoẻ như một “lực sĩ trên võ đài” đẹp trai như “siêu người mẫu”. Cái mào đỏ chói, lộng lẫy, chói lọi như chiếc vương miện của một vị vua. Bộ lông đẹp tuyệt trần, xen kẽ nhiều màu sắc rực rỡ như chiếc áo của nàng vương phi thời xưa. Đôi chân khoẻ mạnh, chắc nịch, gần mấy ngón chân có một cái cựa chìa ra sắc nhọn, là vũ khí đáng sợ nhất khi chú chiến đấu với kẻ thù. Cái miệng nhọn hoắt, cứng cáp, để bổ vào đầu địch thủ của mình. Chùm lông đuôi cong cong như mái tóc “đuôi gà” của các cô gái. Trông chú lúc này mới lực lưỡng làm sao ! Cũng chính nhờ sự lực lượng đó mà chú “chim gái” rất tài. Hễ cô gà mái nào được đi với chú là an toàn tuyệt đối. Vì vậy nên chàng ta có rất nhiều “tình địch”. Nhiều thì nhiều nhưng chẳng có tên nào dám đụng cu cậu cả. Cu cậu đã là anh hùng của cả cái xóm này.</a:t>
            </a:r>
            <a:endParaRPr lang="vi-VN" sz="3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574806"/>
            <a:ext cx="18288000" cy="11514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6262159" y="78673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1219200" y="2057400"/>
            <a:ext cx="12115800" cy="6705600"/>
          </a:xfrm>
          <a:prstGeom prst="wedgeRoundRectCallout">
            <a:avLst>
              <a:gd name="adj1" fmla="val -21235"/>
              <a:gd name="adj2" fmla="val 56767"/>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4000" b="1" i="0" dirty="0">
                <a:effectLst/>
                <a:latin typeface="arial" panose="020B0604020202020204" pitchFamily="34" charset="0"/>
              </a:rPr>
              <a:t>Kết bài:</a:t>
            </a:r>
          </a:p>
          <a:p>
            <a:pPr algn="just">
              <a:lnSpc>
                <a:spcPct val="150000"/>
              </a:lnSpc>
            </a:pPr>
            <a:r>
              <a:rPr lang="vi-VN" sz="4000" b="0" i="0" dirty="0">
                <a:effectLst/>
                <a:latin typeface="arial" panose="020B0604020202020204" pitchFamily="34" charset="0"/>
              </a:rPr>
              <a:t>Em quý cu cậu lắm! Không chỉ vì cái mã của cu cậu lại niềm kiêu hãnh của em đối với bạn bè. Mà nó còn rất có ích – Tiếng gáy của nó luôn báo thức mọi người dậy đúng giờ để chuẩn bị cho một ngày lao động mới. Cậu ta là như thế đấy ! Chăm chỉ chững chạc và thật đáng khen.</a:t>
            </a:r>
            <a:endParaRPr lang="vi-VN" sz="4000" dirty="0">
              <a:effectLst/>
              <a:latin typeface="Arial" panose="020B0604020202020204" pitchFamily="34" charset="0"/>
              <a:cs typeface="Arial" panose="020B0604020202020204" pitchFamily="34" charset="0"/>
            </a:endParaRPr>
          </a:p>
        </p:txBody>
      </p:sp>
      <p:pic>
        <p:nvPicPr>
          <p:cNvPr id="1026" name="Picture 2" descr="Gà Trống Hình ảnh PNG | Vector Và Các Tập Tin PSD | Tải Về Miễn Phí Trên  Pngtree">
            <a:extLst>
              <a:ext uri="{FF2B5EF4-FFF2-40B4-BE49-F238E27FC236}">
                <a16:creationId xmlns:a16="http://schemas.microsoft.com/office/drawing/2014/main" id="{4BF325DE-078D-AEA3-6AB4-F383F9D121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1887200" y="541020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2367935" y="1575045"/>
            <a:ext cx="13552128" cy="6920272"/>
          </a:xfrm>
          <a:custGeom>
            <a:avLst/>
            <a:gdLst/>
            <a:ahLst/>
            <a:cxnLst/>
            <a:rect l="l" t="t" r="r" b="b"/>
            <a:pathLst>
              <a:path w="11800409" h="4312513">
                <a:moveTo>
                  <a:pt x="0" y="0"/>
                </a:moveTo>
                <a:lnTo>
                  <a:pt x="11800408" y="0"/>
                </a:lnTo>
                <a:lnTo>
                  <a:pt x="11800408" y="4312513"/>
                </a:lnTo>
                <a:lnTo>
                  <a:pt x="0" y="4312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dirty="0"/>
          </a:p>
        </p:txBody>
      </p:sp>
      <p:sp>
        <p:nvSpPr>
          <p:cNvPr id="13" name="TextBox 5">
            <a:extLst>
              <a:ext uri="{FF2B5EF4-FFF2-40B4-BE49-F238E27FC236}">
                <a16:creationId xmlns:a16="http://schemas.microsoft.com/office/drawing/2014/main" id="{51928ABA-820E-A163-47C2-F49DC449F39B}"/>
              </a:ext>
            </a:extLst>
          </p:cNvPr>
          <p:cNvSpPr txBox="1"/>
          <p:nvPr/>
        </p:nvSpPr>
        <p:spPr>
          <a:xfrm>
            <a:off x="2650330" y="2171700"/>
            <a:ext cx="12987337" cy="5311839"/>
          </a:xfrm>
          <a:prstGeom prst="rect">
            <a:avLst/>
          </a:prstGeom>
        </p:spPr>
        <p:txBody>
          <a:bodyPr wrap="square" lIns="0" tIns="0" rIns="0" bIns="0" rtlCol="0" anchor="t">
            <a:spAutoFit/>
          </a:bodyPr>
          <a:lstStyle/>
          <a:p>
            <a:pPr algn="ctr">
              <a:lnSpc>
                <a:spcPct val="150000"/>
              </a:lnSpc>
            </a:pPr>
            <a:r>
              <a:rPr lang="vi-VN" sz="8000" b="1" dirty="0">
                <a:solidFill>
                  <a:schemeClr val="accent5">
                    <a:lumMod val="75000"/>
                  </a:schemeClr>
                </a:solidFill>
                <a:latin typeface="Arial"/>
              </a:rPr>
              <a:t>TRAO ĐỔI:</a:t>
            </a:r>
          </a:p>
          <a:p>
            <a:pPr algn="ctr">
              <a:lnSpc>
                <a:spcPct val="150000"/>
              </a:lnSpc>
            </a:pPr>
            <a:r>
              <a:rPr lang="vi-VN" sz="8000" b="1" dirty="0">
                <a:solidFill>
                  <a:srgbClr val="FF714F"/>
                </a:solidFill>
                <a:latin typeface="Arial"/>
              </a:rPr>
              <a:t>TÌNH YÊU QUÊ HƯƠNG, ĐẤT NƯỚC</a:t>
            </a:r>
            <a:endParaRPr lang="en-US" sz="8000" b="1" dirty="0">
              <a:solidFill>
                <a:srgbClr val="FF714F"/>
              </a:solidFill>
              <a:latin typeface="Arial"/>
            </a:endParaRPr>
          </a:p>
        </p:txBody>
      </p:sp>
      <p:sp>
        <p:nvSpPr>
          <p:cNvPr id="2" name="Freeform 2"/>
          <p:cNvSpPr/>
          <p:nvPr/>
        </p:nvSpPr>
        <p:spPr>
          <a:xfrm>
            <a:off x="0" y="9563100"/>
            <a:ext cx="18288000" cy="11631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4">
              <a:extLst>
                <a:ext uri="{96DAC541-7B7A-43D3-8B79-37D633B846F1}">
                  <asvg:svgBlip xmlns:asvg="http://schemas.microsoft.com/office/drawing/2016/SVG/main" r:embed="rId5"/>
                </a:ext>
              </a:extLst>
            </a:blip>
            <a:stretch>
              <a:fillRect t="-869199"/>
            </a:stretch>
          </a:blipFill>
        </p:spPr>
      </p:sp>
      <p:sp>
        <p:nvSpPr>
          <p:cNvPr id="7" name="Freeform 7"/>
          <p:cNvSpPr/>
          <p:nvPr/>
        </p:nvSpPr>
        <p:spPr>
          <a:xfrm>
            <a:off x="172941" y="431171"/>
            <a:ext cx="2609496" cy="2211548"/>
          </a:xfrm>
          <a:custGeom>
            <a:avLst/>
            <a:gdLst/>
            <a:ahLst/>
            <a:cxnLst/>
            <a:rect l="l" t="t" r="r" b="b"/>
            <a:pathLst>
              <a:path w="2609496" h="2211548">
                <a:moveTo>
                  <a:pt x="0" y="0"/>
                </a:moveTo>
                <a:lnTo>
                  <a:pt x="2609496" y="0"/>
                </a:lnTo>
                <a:lnTo>
                  <a:pt x="2609496" y="2211548"/>
                </a:lnTo>
                <a:lnTo>
                  <a:pt x="0" y="2211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1200205">
            <a:off x="15678753" y="236733"/>
            <a:ext cx="2914072" cy="2068991"/>
          </a:xfrm>
          <a:custGeom>
            <a:avLst/>
            <a:gdLst/>
            <a:ahLst/>
            <a:cxnLst/>
            <a:rect l="l" t="t" r="r" b="b"/>
            <a:pathLst>
              <a:path w="2914072" h="2068991">
                <a:moveTo>
                  <a:pt x="0" y="0"/>
                </a:moveTo>
                <a:lnTo>
                  <a:pt x="2914072" y="0"/>
                </a:lnTo>
                <a:lnTo>
                  <a:pt x="2914072" y="2068992"/>
                </a:lnTo>
                <a:lnTo>
                  <a:pt x="0" y="20689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5867402" y="751247"/>
            <a:ext cx="6553198"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KHỞI ĐỘNG</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5" name="Thought Bubble: Cloud 4">
            <a:extLst>
              <a:ext uri="{FF2B5EF4-FFF2-40B4-BE49-F238E27FC236}">
                <a16:creationId xmlns:a16="http://schemas.microsoft.com/office/drawing/2014/main" id="{D061FA06-B097-5A3B-00CC-E952E0939495}"/>
              </a:ext>
            </a:extLst>
          </p:cNvPr>
          <p:cNvSpPr/>
          <p:nvPr/>
        </p:nvSpPr>
        <p:spPr>
          <a:xfrm>
            <a:off x="2490511" y="2016678"/>
            <a:ext cx="13182600" cy="4614281"/>
          </a:xfrm>
          <a:prstGeom prst="cloudCallout">
            <a:avLst>
              <a:gd name="adj1" fmla="val -8893"/>
              <a:gd name="adj2" fmla="val 65749"/>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có đặc biệt yêu thích một chi tiết, hình ảnh hay nhân vật nào trong câu chuyện mà em đã từng đọc không?</a:t>
            </a:r>
            <a:endParaRPr lang="vi-VN" sz="4000" dirty="0">
              <a:effectLst/>
              <a:latin typeface="Arial" panose="020B0604020202020204" pitchFamily="34" charset="0"/>
              <a:cs typeface="Arial" panose="020B0604020202020204" pitchFamily="34" charset="0"/>
            </a:endParaRPr>
          </a:p>
        </p:txBody>
      </p:sp>
      <p:sp>
        <p:nvSpPr>
          <p:cNvPr id="7" name="Freeform 100">
            <a:extLst>
              <a:ext uri="{FF2B5EF4-FFF2-40B4-BE49-F238E27FC236}">
                <a16:creationId xmlns:a16="http://schemas.microsoft.com/office/drawing/2014/main" id="{4446272C-D638-1886-911F-A570F0C9D207}"/>
              </a:ext>
            </a:extLst>
          </p:cNvPr>
          <p:cNvSpPr/>
          <p:nvPr/>
        </p:nvSpPr>
        <p:spPr>
          <a:xfrm>
            <a:off x="4035094" y="6743700"/>
            <a:ext cx="10217812" cy="4206336"/>
          </a:xfrm>
          <a:custGeom>
            <a:avLst/>
            <a:gdLst/>
            <a:ahLst/>
            <a:cxnLst/>
            <a:rect l="l" t="t" r="r" b="b"/>
            <a:pathLst>
              <a:path w="1867396" h="768745">
                <a:moveTo>
                  <a:pt x="0" y="0"/>
                </a:moveTo>
                <a:lnTo>
                  <a:pt x="1867396" y="0"/>
                </a:lnTo>
                <a:lnTo>
                  <a:pt x="1867396" y="768745"/>
                </a:lnTo>
                <a:lnTo>
                  <a:pt x="0" y="768745"/>
                </a:lnTo>
                <a:lnTo>
                  <a:pt x="0" y="0"/>
                </a:lnTo>
                <a:close/>
              </a:path>
            </a:pathLst>
          </a:custGeom>
          <a:blipFill>
            <a:blip r:embed="rId6"/>
            <a:stretch>
              <a:fillRect/>
            </a:stretch>
          </a:blipFill>
        </p:spPr>
      </p:sp>
    </p:spTree>
    <p:extLst>
      <p:ext uri="{BB962C8B-B14F-4D97-AF65-F5344CB8AC3E}">
        <p14:creationId xmlns:p14="http://schemas.microsoft.com/office/powerpoint/2010/main" val="13045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2714625" y="4122516"/>
            <a:ext cx="12858750" cy="257175"/>
          </a:xfrm>
          <a:custGeom>
            <a:avLst/>
            <a:gdLst/>
            <a:ahLst/>
            <a:cxnLst/>
            <a:rect l="l" t="t" r="r" b="b"/>
            <a:pathLst>
              <a:path w="12858750" h="257175">
                <a:moveTo>
                  <a:pt x="0" y="0"/>
                </a:moveTo>
                <a:lnTo>
                  <a:pt x="12858750" y="0"/>
                </a:lnTo>
                <a:lnTo>
                  <a:pt x="12858750" y="257175"/>
                </a:lnTo>
                <a:lnTo>
                  <a:pt x="0" y="257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022875" y="3897781"/>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5633101" y="3897780"/>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4648201" y="2025770"/>
            <a:ext cx="8991600"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22" name="Speech Bubble: Rectangle with Corners Rounded 21">
            <a:extLst>
              <a:ext uri="{FF2B5EF4-FFF2-40B4-BE49-F238E27FC236}">
                <a16:creationId xmlns:a16="http://schemas.microsoft.com/office/drawing/2014/main" id="{72DE2445-712D-AF00-4A67-87A719774F18}"/>
              </a:ext>
            </a:extLst>
          </p:cNvPr>
          <p:cNvSpPr/>
          <p:nvPr/>
        </p:nvSpPr>
        <p:spPr>
          <a:xfrm>
            <a:off x="3595768" y="5365528"/>
            <a:ext cx="4710032" cy="2387869"/>
          </a:xfrm>
          <a:prstGeom prst="wedgeRoundRectCallout">
            <a:avLst>
              <a:gd name="adj1" fmla="val -2735"/>
              <a:gd name="adj2" fmla="val -800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Chuẩn bị</a:t>
            </a:r>
            <a:endParaRPr lang="vi-VN" sz="4400" dirty="0">
              <a:effectLst/>
              <a:latin typeface="Arial" panose="020B0604020202020204" pitchFamily="34" charset="0"/>
              <a:cs typeface="Arial" panose="020B0604020202020204" pitchFamily="34" charset="0"/>
            </a:endParaRPr>
          </a:p>
        </p:txBody>
      </p:sp>
      <p:sp>
        <p:nvSpPr>
          <p:cNvPr id="23" name="Speech Bubble: Rectangle with Corners Rounded 22">
            <a:extLst>
              <a:ext uri="{FF2B5EF4-FFF2-40B4-BE49-F238E27FC236}">
                <a16:creationId xmlns:a16="http://schemas.microsoft.com/office/drawing/2014/main" id="{35E99C08-43D1-C3A6-230B-9E121F4153DA}"/>
              </a:ext>
            </a:extLst>
          </p:cNvPr>
          <p:cNvSpPr/>
          <p:nvPr/>
        </p:nvSpPr>
        <p:spPr>
          <a:xfrm>
            <a:off x="9982202" y="5365529"/>
            <a:ext cx="4710032" cy="2387869"/>
          </a:xfrm>
          <a:prstGeom prst="wedgeRoundRectCallout">
            <a:avLst>
              <a:gd name="adj1" fmla="val -2098"/>
              <a:gd name="adj2" fmla="val -800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Trao đổi</a:t>
            </a:r>
            <a:endParaRPr lang="vi-VN"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1600200" y="4806546"/>
            <a:ext cx="4957318" cy="4765222"/>
          </a:xfrm>
          <a:custGeom>
            <a:avLst/>
            <a:gdLst/>
            <a:ahLst/>
            <a:cxnLst/>
            <a:rect l="l" t="t" r="r" b="b"/>
            <a:pathLst>
              <a:path w="4957318" h="4765222">
                <a:moveTo>
                  <a:pt x="0" y="0"/>
                </a:moveTo>
                <a:lnTo>
                  <a:pt x="4957318" y="0"/>
                </a:lnTo>
                <a:lnTo>
                  <a:pt x="4957318" y="4765222"/>
                </a:lnTo>
                <a:lnTo>
                  <a:pt x="0" y="4765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2414065" y="-380402"/>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5" name="Group 14">
            <a:extLst>
              <a:ext uri="{FF2B5EF4-FFF2-40B4-BE49-F238E27FC236}">
                <a16:creationId xmlns:a16="http://schemas.microsoft.com/office/drawing/2014/main" id="{B34C6752-D6FD-8450-C475-223E717DA4A0}"/>
              </a:ext>
            </a:extLst>
          </p:cNvPr>
          <p:cNvGrpSpPr/>
          <p:nvPr/>
        </p:nvGrpSpPr>
        <p:grpSpPr>
          <a:xfrm>
            <a:off x="8132734" y="1333500"/>
            <a:ext cx="7412066" cy="6492618"/>
            <a:chOff x="8132734" y="1333500"/>
            <a:chExt cx="7412066" cy="6492618"/>
          </a:xfrm>
        </p:grpSpPr>
        <p:grpSp>
          <p:nvGrpSpPr>
            <p:cNvPr id="9" name="Group 8">
              <a:extLst>
                <a:ext uri="{FF2B5EF4-FFF2-40B4-BE49-F238E27FC236}">
                  <a16:creationId xmlns:a16="http://schemas.microsoft.com/office/drawing/2014/main" id="{1E6878E3-3ED0-6165-57D5-2C2EDDD3CA2C}"/>
                </a:ext>
              </a:extLst>
            </p:cNvPr>
            <p:cNvGrpSpPr/>
            <p:nvPr/>
          </p:nvGrpSpPr>
          <p:grpSpPr>
            <a:xfrm>
              <a:off x="8132734" y="1333500"/>
              <a:ext cx="7412066" cy="6492618"/>
              <a:chOff x="4586879" y="708282"/>
              <a:chExt cx="9410722" cy="9127617"/>
            </a:xfrm>
          </p:grpSpPr>
          <p:sp>
            <p:nvSpPr>
              <p:cNvPr id="3" name="Freeform 3"/>
              <p:cNvSpPr/>
              <p:nvPr/>
            </p:nvSpPr>
            <p:spPr>
              <a:xfrm>
                <a:off x="4611876" y="708282"/>
                <a:ext cx="9385725" cy="9127617"/>
              </a:xfrm>
              <a:custGeom>
                <a:avLst/>
                <a:gdLst/>
                <a:ahLst/>
                <a:cxnLst/>
                <a:rect l="l" t="t" r="r" b="b"/>
                <a:pathLst>
                  <a:path w="9385725" h="9127617">
                    <a:moveTo>
                      <a:pt x="0" y="0"/>
                    </a:moveTo>
                    <a:lnTo>
                      <a:pt x="9385725" y="0"/>
                    </a:lnTo>
                    <a:lnTo>
                      <a:pt x="9385725" y="9127617"/>
                    </a:lnTo>
                    <a:lnTo>
                      <a:pt x="0" y="91276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 name="Freeform 4"/>
              <p:cNvSpPr/>
              <p:nvPr/>
            </p:nvSpPr>
            <p:spPr>
              <a:xfrm>
                <a:off x="4586879" y="832169"/>
                <a:ext cx="8978763" cy="8866638"/>
              </a:xfrm>
              <a:custGeom>
                <a:avLst/>
                <a:gdLst/>
                <a:ahLst/>
                <a:cxnLst/>
                <a:rect l="l" t="t" r="r" b="b"/>
                <a:pathLst>
                  <a:path w="9385725" h="9127617">
                    <a:moveTo>
                      <a:pt x="0" y="0"/>
                    </a:moveTo>
                    <a:lnTo>
                      <a:pt x="9385724" y="0"/>
                    </a:lnTo>
                    <a:lnTo>
                      <a:pt x="9385724" y="9127618"/>
                    </a:lnTo>
                    <a:lnTo>
                      <a:pt x="0" y="91276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1" name="TextBox 10">
              <a:extLst>
                <a:ext uri="{FF2B5EF4-FFF2-40B4-BE49-F238E27FC236}">
                  <a16:creationId xmlns:a16="http://schemas.microsoft.com/office/drawing/2014/main" id="{22821D90-7864-F458-4E5E-DE7DCFEC7B10}"/>
                </a:ext>
              </a:extLst>
            </p:cNvPr>
            <p:cNvSpPr txBox="1"/>
            <p:nvPr/>
          </p:nvSpPr>
          <p:spPr>
            <a:xfrm>
              <a:off x="9134639" y="4035504"/>
              <a:ext cx="5068036" cy="1107996"/>
            </a:xfrm>
            <a:prstGeom prst="rect">
              <a:avLst/>
            </a:prstGeom>
            <a:noFill/>
          </p:spPr>
          <p:txBody>
            <a:bodyPr wrap="square">
              <a:spAutoFit/>
            </a:bodyPr>
            <a:lstStyle/>
            <a:p>
              <a:pPr algn="ct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Chuẩn bị</a:t>
              </a:r>
              <a:endParaRPr lang="vi-VN" sz="6600" b="1"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09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4107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A8C8CFA9-71DB-DB3F-A79F-99001254CDB9}"/>
              </a:ext>
            </a:extLst>
          </p:cNvPr>
          <p:cNvSpPr txBox="1"/>
          <p:nvPr/>
        </p:nvSpPr>
        <p:spPr>
          <a:xfrm>
            <a:off x="4772688" y="1323374"/>
            <a:ext cx="8742624" cy="1056956"/>
          </a:xfrm>
          <a:prstGeom prst="rect">
            <a:avLst/>
          </a:prstGeom>
          <a:noFill/>
        </p:spPr>
        <p:txBody>
          <a:bodyPr wrap="square">
            <a:spAutoFit/>
          </a:bodyPr>
          <a:lstStyle/>
          <a:p>
            <a:pPr algn="ctr">
              <a:lnSpc>
                <a:spcPct val="114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Chọn 1 trong 2 đề sau</a:t>
            </a:r>
            <a:endParaRPr lang="vi-VN" sz="6000" b="1" dirty="0">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0EAC5E59-F03D-8E08-E936-DE3AFF85DEC5}"/>
              </a:ext>
            </a:extLst>
          </p:cNvPr>
          <p:cNvSpPr/>
          <p:nvPr/>
        </p:nvSpPr>
        <p:spPr>
          <a:xfrm>
            <a:off x="1143001" y="3380774"/>
            <a:ext cx="7467600" cy="4793978"/>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1: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cảm nghĩ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em về một câu chuyện đã học ở Bài 14.</a:t>
            </a:r>
            <a:endParaRPr lang="vi-VN" sz="4400" dirty="0">
              <a:effectLst/>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EBA654D-1DD9-995B-A123-DEE38B355927}"/>
              </a:ext>
            </a:extLst>
          </p:cNvPr>
          <p:cNvSpPr/>
          <p:nvPr/>
        </p:nvSpPr>
        <p:spPr>
          <a:xfrm>
            <a:off x="9677401" y="3349931"/>
            <a:ext cx="7467600" cy="4793978"/>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2: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Trình bày ý kiến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về biểu hiện của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lòng yêu nước.</a:t>
            </a:r>
            <a:endParaRPr lang="vi-VN"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3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8" name="Freeform 8"/>
          <p:cNvSpPr/>
          <p:nvPr/>
        </p:nvSpPr>
        <p:spPr>
          <a:xfrm>
            <a:off x="15732336" y="-1872488"/>
            <a:ext cx="3696880" cy="3696880"/>
          </a:xfrm>
          <a:custGeom>
            <a:avLst/>
            <a:gdLst/>
            <a:ahLst/>
            <a:cxnLst/>
            <a:rect l="l" t="t" r="r" b="b"/>
            <a:pathLst>
              <a:path w="3696880" h="3696880">
                <a:moveTo>
                  <a:pt x="0" y="0"/>
                </a:moveTo>
                <a:lnTo>
                  <a:pt x="3696881" y="0"/>
                </a:lnTo>
                <a:lnTo>
                  <a:pt x="3696881" y="3696881"/>
                </a:lnTo>
                <a:lnTo>
                  <a:pt x="0" y="3696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529295" y="-419100"/>
            <a:ext cx="2612708" cy="1855022"/>
          </a:xfrm>
          <a:custGeom>
            <a:avLst/>
            <a:gdLst/>
            <a:ahLst/>
            <a:cxnLst/>
            <a:rect l="l" t="t" r="r" b="b"/>
            <a:pathLst>
              <a:path w="2612708" h="1855022">
                <a:moveTo>
                  <a:pt x="0" y="0"/>
                </a:moveTo>
                <a:lnTo>
                  <a:pt x="2612708" y="0"/>
                </a:lnTo>
                <a:lnTo>
                  <a:pt x="2612708" y="1855022"/>
                </a:lnTo>
                <a:lnTo>
                  <a:pt x="0" y="18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Speech Bubble: Rectangle with Corners Rounded 13">
            <a:extLst>
              <a:ext uri="{FF2B5EF4-FFF2-40B4-BE49-F238E27FC236}">
                <a16:creationId xmlns:a16="http://schemas.microsoft.com/office/drawing/2014/main" id="{77C40EDE-D917-0636-06F8-F95C6D84CD38}"/>
              </a:ext>
            </a:extLst>
          </p:cNvPr>
          <p:cNvSpPr/>
          <p:nvPr/>
        </p:nvSpPr>
        <p:spPr>
          <a:xfrm>
            <a:off x="800100" y="1437736"/>
            <a:ext cx="16687799" cy="24485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1: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cảm nghĩ của em về một câu chuyện đã học ở Bài 14.</a:t>
            </a:r>
            <a:endParaRPr lang="vi-VN" sz="4400" dirty="0">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4F54B1-A3FA-9B21-7B5E-8BC94982D17A}"/>
              </a:ext>
            </a:extLst>
          </p:cNvPr>
          <p:cNvSpPr txBox="1"/>
          <p:nvPr/>
        </p:nvSpPr>
        <p:spPr>
          <a:xfrm>
            <a:off x="4676304" y="5026612"/>
            <a:ext cx="12811595" cy="2748253"/>
          </a:xfrm>
          <a:prstGeom prst="rect">
            <a:avLst/>
          </a:prstGeom>
          <a:noFill/>
        </p:spPr>
        <p:txBody>
          <a:bodyPr wrap="square">
            <a:spAutoFit/>
          </a:bodyPr>
          <a:lstStyle/>
          <a:p>
            <a:pPr algn="just">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Gợi ý nội dung trao đổi:</a:t>
            </a:r>
            <a:endParaRPr lang="vi-VN" sz="4000" b="1"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Giới thiệu tên câu chuyện và chủ đề của câu chuyện.</a:t>
            </a:r>
            <a:endParaRPr lang="vi-VN" sz="4000"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Những chi tiết hay của câu chuyện.</a:t>
            </a:r>
            <a:endParaRPr lang="vi-VN" sz="4000" dirty="0">
              <a:effectLst/>
              <a:latin typeface="Arial" panose="020B0604020202020204" pitchFamily="34" charset="0"/>
              <a:cs typeface="Arial" panose="020B0604020202020204" pitchFamily="34" charset="0"/>
            </a:endParaRPr>
          </a:p>
        </p:txBody>
      </p:sp>
      <p:sp>
        <p:nvSpPr>
          <p:cNvPr id="17" name="Freeform 27">
            <a:extLst>
              <a:ext uri="{FF2B5EF4-FFF2-40B4-BE49-F238E27FC236}">
                <a16:creationId xmlns:a16="http://schemas.microsoft.com/office/drawing/2014/main" id="{036FCB0D-BA00-4CDA-1808-88B0D82BE4BC}"/>
              </a:ext>
            </a:extLst>
          </p:cNvPr>
          <p:cNvSpPr/>
          <p:nvPr/>
        </p:nvSpPr>
        <p:spPr>
          <a:xfrm>
            <a:off x="609600" y="5219700"/>
            <a:ext cx="3816845" cy="4965644"/>
          </a:xfrm>
          <a:custGeom>
            <a:avLst/>
            <a:gdLst/>
            <a:ahLst/>
            <a:cxnLst/>
            <a:rect l="l" t="t" r="r" b="b"/>
            <a:pathLst>
              <a:path w="808375" h="1051681">
                <a:moveTo>
                  <a:pt x="0" y="0"/>
                </a:moveTo>
                <a:lnTo>
                  <a:pt x="808375" y="0"/>
                </a:lnTo>
                <a:lnTo>
                  <a:pt x="808375" y="1051681"/>
                </a:lnTo>
                <a:lnTo>
                  <a:pt x="0" y="1051681"/>
                </a:lnTo>
                <a:lnTo>
                  <a:pt x="0" y="0"/>
                </a:lnTo>
                <a:close/>
              </a:path>
            </a:pathLst>
          </a:custGeom>
          <a:blipFill>
            <a:blip r:embed="rId8"/>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6262159" y="41910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D280FDFC-8630-D66C-9F61-D1DAFDB446B9}"/>
              </a:ext>
            </a:extLst>
          </p:cNvPr>
          <p:cNvSpPr/>
          <p:nvPr/>
        </p:nvSpPr>
        <p:spPr>
          <a:xfrm>
            <a:off x="459346" y="1485900"/>
            <a:ext cx="17219054" cy="7848600"/>
          </a:xfrm>
          <a:prstGeom prst="roundRect">
            <a:avLst>
              <a:gd name="adj"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3200" b="0" i="0" dirty="0">
                <a:effectLst/>
                <a:latin typeface="Arial" panose="020B0604020202020204" pitchFamily="34" charset="0"/>
              </a:rPr>
              <a:t>Ở bài 14, em được học một câu chuyện vô cùng ý nghĩa, đó chính là câu chuyện Ngô Quyền đại phá quân Nam Hán. Câu chuyện kể về Ngô Quyền, một vị tướng và cũng là một vị vua rất thông minh và tài trí. Nhờ tài hủy huy mưu lược của ông, mà quân ta đã đánh thắng quân xâm lược Nam Hán do tướng Hoằng Tháo chỉ huy. Đối mặt với một đội quân hùng mạnh và đông đúc như thế, nhưng quân ta vẫn dành thắng lợi vẻ vang, không thiệt hại quá nhiều về người và của. Chiến thắng hào hùng ấy của Ngô Quyền đã chấm dứt giấc mộng đô hộ nước ta của giặc phương Bắc, mở ra thời kì độc lâu lâu dài cho nước ta. Nhờ câu chuyện Ngô Quyền đại phá sông Nam Hán mà em được hiểu thêm về trận chiến trên sông Bạch Đằng lừng danh thuở nào. Và thêm yêu quý, kính trọng tài trí mưu lược hơn người của vị vua nổi tiếng Ngô Quyền.</a:t>
            </a:r>
            <a:endParaRPr lang="vi-VN" sz="3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4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8" name="Freeform 8"/>
          <p:cNvSpPr/>
          <p:nvPr/>
        </p:nvSpPr>
        <p:spPr>
          <a:xfrm>
            <a:off x="15732336" y="-1872488"/>
            <a:ext cx="3696880" cy="3696880"/>
          </a:xfrm>
          <a:custGeom>
            <a:avLst/>
            <a:gdLst/>
            <a:ahLst/>
            <a:cxnLst/>
            <a:rect l="l" t="t" r="r" b="b"/>
            <a:pathLst>
              <a:path w="3696880" h="3696880">
                <a:moveTo>
                  <a:pt x="0" y="0"/>
                </a:moveTo>
                <a:lnTo>
                  <a:pt x="3696881" y="0"/>
                </a:lnTo>
                <a:lnTo>
                  <a:pt x="3696881" y="3696881"/>
                </a:lnTo>
                <a:lnTo>
                  <a:pt x="0" y="36968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529295" y="-419100"/>
            <a:ext cx="2612708" cy="1855022"/>
          </a:xfrm>
          <a:custGeom>
            <a:avLst/>
            <a:gdLst/>
            <a:ahLst/>
            <a:cxnLst/>
            <a:rect l="l" t="t" r="r" b="b"/>
            <a:pathLst>
              <a:path w="2612708" h="1855022">
                <a:moveTo>
                  <a:pt x="0" y="0"/>
                </a:moveTo>
                <a:lnTo>
                  <a:pt x="2612708" y="0"/>
                </a:lnTo>
                <a:lnTo>
                  <a:pt x="2612708" y="1855022"/>
                </a:lnTo>
                <a:lnTo>
                  <a:pt x="0" y="1855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Speech Bubble: Rectangle with Corners Rounded 13">
            <a:extLst>
              <a:ext uri="{FF2B5EF4-FFF2-40B4-BE49-F238E27FC236}">
                <a16:creationId xmlns:a16="http://schemas.microsoft.com/office/drawing/2014/main" id="{77C40EDE-D917-0636-06F8-F95C6D84CD38}"/>
              </a:ext>
            </a:extLst>
          </p:cNvPr>
          <p:cNvSpPr/>
          <p:nvPr/>
        </p:nvSpPr>
        <p:spPr>
          <a:xfrm>
            <a:off x="2555663" y="1437736"/>
            <a:ext cx="13176674" cy="24485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252000"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2: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Trình bày ý kiến về biểu hiện của lòng yêu nước.</a:t>
            </a:r>
            <a:endParaRPr lang="vi-VN" sz="4400" dirty="0">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4F54B1-A3FA-9B21-7B5E-8BC94982D17A}"/>
              </a:ext>
            </a:extLst>
          </p:cNvPr>
          <p:cNvSpPr txBox="1"/>
          <p:nvPr/>
        </p:nvSpPr>
        <p:spPr>
          <a:xfrm>
            <a:off x="5895505" y="5026612"/>
            <a:ext cx="11056032" cy="2748253"/>
          </a:xfrm>
          <a:prstGeom prst="rect">
            <a:avLst/>
          </a:prstGeom>
          <a:noFill/>
        </p:spPr>
        <p:txBody>
          <a:bodyPr wrap="square">
            <a:spAutoFit/>
          </a:bodyPr>
          <a:lstStyle/>
          <a:p>
            <a:pPr algn="just">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Gợi ý nội dung trao đổi:</a:t>
            </a:r>
            <a:endParaRPr lang="vi-VN" sz="4000" b="1"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Giới thiệu nội dung sẽ trình bày (theo đề bài).</a:t>
            </a:r>
            <a:endParaRPr lang="vi-VN" sz="4000" dirty="0">
              <a:effectLst/>
              <a:latin typeface="Arial" panose="020B0604020202020204" pitchFamily="34" charset="0"/>
              <a:cs typeface="Arial" panose="020B0604020202020204" pitchFamily="34" charset="0"/>
            </a:endParaRPr>
          </a:p>
          <a:p>
            <a:pPr marL="342900" lvl="0" indent="-342900" algn="just">
              <a:lnSpc>
                <a:spcPct val="150000"/>
              </a:lnSpc>
              <a:buFont typeface="Times New Roman" panose="02020603050405020304" pitchFamily="18" charset="0"/>
              <a:buAutoNum type="alphaLcPeriod"/>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Nêu biểu hiện của lòng yêu nước.</a:t>
            </a:r>
            <a:endParaRPr lang="vi-VN" sz="4000" dirty="0">
              <a:effectLst/>
              <a:latin typeface="Arial" panose="020B0604020202020204" pitchFamily="34" charset="0"/>
              <a:cs typeface="Arial" panose="020B0604020202020204" pitchFamily="34" charset="0"/>
            </a:endParaRPr>
          </a:p>
        </p:txBody>
      </p:sp>
      <p:sp>
        <p:nvSpPr>
          <p:cNvPr id="17" name="Freeform 27">
            <a:extLst>
              <a:ext uri="{FF2B5EF4-FFF2-40B4-BE49-F238E27FC236}">
                <a16:creationId xmlns:a16="http://schemas.microsoft.com/office/drawing/2014/main" id="{036FCB0D-BA00-4CDA-1808-88B0D82BE4BC}"/>
              </a:ext>
            </a:extLst>
          </p:cNvPr>
          <p:cNvSpPr/>
          <p:nvPr/>
        </p:nvSpPr>
        <p:spPr>
          <a:xfrm>
            <a:off x="1828800" y="5219700"/>
            <a:ext cx="3816845" cy="4965644"/>
          </a:xfrm>
          <a:custGeom>
            <a:avLst/>
            <a:gdLst/>
            <a:ahLst/>
            <a:cxnLst/>
            <a:rect l="l" t="t" r="r" b="b"/>
            <a:pathLst>
              <a:path w="808375" h="1051681">
                <a:moveTo>
                  <a:pt x="0" y="0"/>
                </a:moveTo>
                <a:lnTo>
                  <a:pt x="808375" y="0"/>
                </a:lnTo>
                <a:lnTo>
                  <a:pt x="808375" y="1051681"/>
                </a:lnTo>
                <a:lnTo>
                  <a:pt x="0" y="1051681"/>
                </a:lnTo>
                <a:lnTo>
                  <a:pt x="0" y="0"/>
                </a:lnTo>
                <a:close/>
              </a:path>
            </a:pathLst>
          </a:custGeom>
          <a:blipFill>
            <a:blip r:embed="rId8"/>
            <a:stretch>
              <a:fillRect/>
            </a:stretch>
          </a:blipFill>
        </p:spPr>
      </p:sp>
    </p:spTree>
    <p:extLst>
      <p:ext uri="{BB962C8B-B14F-4D97-AF65-F5344CB8AC3E}">
        <p14:creationId xmlns:p14="http://schemas.microsoft.com/office/powerpoint/2010/main" val="24507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639300"/>
            <a:ext cx="18288000" cy="10869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grpSp>
        <p:nvGrpSpPr>
          <p:cNvPr id="13" name="Group 12">
            <a:extLst>
              <a:ext uri="{FF2B5EF4-FFF2-40B4-BE49-F238E27FC236}">
                <a16:creationId xmlns:a16="http://schemas.microsoft.com/office/drawing/2014/main" id="{89CC2A4C-5DA4-7E56-B27E-2F451B521395}"/>
              </a:ext>
            </a:extLst>
          </p:cNvPr>
          <p:cNvGrpSpPr/>
          <p:nvPr/>
        </p:nvGrpSpPr>
        <p:grpSpPr>
          <a:xfrm>
            <a:off x="1524000" y="1882902"/>
            <a:ext cx="6705600" cy="6521196"/>
            <a:chOff x="1143000" y="1028700"/>
            <a:chExt cx="8330087" cy="8101009"/>
          </a:xfrm>
        </p:grpSpPr>
        <p:sp>
          <p:nvSpPr>
            <p:cNvPr id="3" name="Freeform 3"/>
            <p:cNvSpPr/>
            <p:nvPr/>
          </p:nvSpPr>
          <p:spPr>
            <a:xfrm>
              <a:off x="1143000" y="1028700"/>
              <a:ext cx="8330087" cy="8101009"/>
            </a:xfrm>
            <a:custGeom>
              <a:avLst/>
              <a:gdLst/>
              <a:ahLst/>
              <a:cxnLst/>
              <a:rect l="l" t="t" r="r" b="b"/>
              <a:pathLst>
                <a:path w="8330087" h="8101009">
                  <a:moveTo>
                    <a:pt x="0" y="0"/>
                  </a:moveTo>
                  <a:lnTo>
                    <a:pt x="8330087" y="0"/>
                  </a:lnTo>
                  <a:lnTo>
                    <a:pt x="8330087" y="8101009"/>
                  </a:lnTo>
                  <a:lnTo>
                    <a:pt x="0" y="8101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2283001" y="2054174"/>
              <a:ext cx="6050086" cy="605006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471" r="-25471"/>
                </a:stretch>
              </a:blipFill>
            </p:spPr>
          </p:sp>
        </p:grpSp>
      </p:grpSp>
      <p:sp>
        <p:nvSpPr>
          <p:cNvPr id="6" name="Freeform 6"/>
          <p:cNvSpPr/>
          <p:nvPr/>
        </p:nvSpPr>
        <p:spPr>
          <a:xfrm>
            <a:off x="15228150" y="8420100"/>
            <a:ext cx="2699354" cy="1808567"/>
          </a:xfrm>
          <a:custGeom>
            <a:avLst/>
            <a:gdLst/>
            <a:ahLst/>
            <a:cxnLst/>
            <a:rect l="l" t="t" r="r" b="b"/>
            <a:pathLst>
              <a:path w="2978867" h="1995841">
                <a:moveTo>
                  <a:pt x="0" y="0"/>
                </a:moveTo>
                <a:lnTo>
                  <a:pt x="2978867" y="0"/>
                </a:lnTo>
                <a:lnTo>
                  <a:pt x="2978867" y="1995841"/>
                </a:lnTo>
                <a:lnTo>
                  <a:pt x="0" y="19958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7814890" y="2476500"/>
            <a:ext cx="1071461" cy="1625478"/>
          </a:xfrm>
          <a:custGeom>
            <a:avLst/>
            <a:gdLst/>
            <a:ahLst/>
            <a:cxnLst/>
            <a:rect l="l" t="t" r="r" b="b"/>
            <a:pathLst>
              <a:path w="1071461" h="1625478">
                <a:moveTo>
                  <a:pt x="0" y="0"/>
                </a:moveTo>
                <a:lnTo>
                  <a:pt x="1071461" y="0"/>
                </a:lnTo>
                <a:lnTo>
                  <a:pt x="1071461" y="1625478"/>
                </a:lnTo>
                <a:lnTo>
                  <a:pt x="0" y="162547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1162893">
            <a:off x="1448190" y="6743365"/>
            <a:ext cx="3096872" cy="801316"/>
          </a:xfrm>
          <a:custGeom>
            <a:avLst/>
            <a:gdLst/>
            <a:ahLst/>
            <a:cxnLst/>
            <a:rect l="l" t="t" r="r" b="b"/>
            <a:pathLst>
              <a:path w="3096872" h="801316">
                <a:moveTo>
                  <a:pt x="0" y="0"/>
                </a:moveTo>
                <a:lnTo>
                  <a:pt x="3096872" y="0"/>
                </a:lnTo>
                <a:lnTo>
                  <a:pt x="3096872" y="801315"/>
                </a:lnTo>
                <a:lnTo>
                  <a:pt x="0" y="8013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11876775" y="-237355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TextBox 5">
            <a:extLst>
              <a:ext uri="{FF2B5EF4-FFF2-40B4-BE49-F238E27FC236}">
                <a16:creationId xmlns:a16="http://schemas.microsoft.com/office/drawing/2014/main" id="{7B78C072-3E26-B899-ACAC-A554ABCDE9BA}"/>
              </a:ext>
            </a:extLst>
          </p:cNvPr>
          <p:cNvSpPr txBox="1"/>
          <p:nvPr/>
        </p:nvSpPr>
        <p:spPr>
          <a:xfrm>
            <a:off x="8732574" y="1769407"/>
            <a:ext cx="7150363" cy="7158498"/>
          </a:xfrm>
          <a:prstGeom prst="rect">
            <a:avLst/>
          </a:prstGeom>
        </p:spPr>
        <p:txBody>
          <a:bodyPr wrap="square" lIns="0" tIns="0" rIns="0" bIns="0" rtlCol="0" anchor="t">
            <a:spAutoFit/>
          </a:bodyPr>
          <a:lstStyle/>
          <a:p>
            <a:pPr algn="ctr">
              <a:lnSpc>
                <a:spcPct val="150000"/>
              </a:lnSpc>
            </a:pPr>
            <a:r>
              <a:rPr lang="vi-VN" sz="8000" b="1" dirty="0">
                <a:solidFill>
                  <a:srgbClr val="FF714F"/>
                </a:solidFill>
                <a:latin typeface="Arial"/>
              </a:rPr>
              <a:t>BÀI 14</a:t>
            </a:r>
          </a:p>
          <a:p>
            <a:pPr algn="ctr">
              <a:lnSpc>
                <a:spcPct val="150000"/>
              </a:lnSpc>
            </a:pPr>
            <a:r>
              <a:rPr lang="vi-VN" sz="8000" b="1" dirty="0">
                <a:solidFill>
                  <a:schemeClr val="accent5">
                    <a:lumMod val="75000"/>
                  </a:schemeClr>
                </a:solidFill>
                <a:latin typeface="Arial"/>
              </a:rPr>
              <a:t>VIẾT 3:</a:t>
            </a:r>
          </a:p>
          <a:p>
            <a:pPr algn="ctr">
              <a:lnSpc>
                <a:spcPct val="150000"/>
              </a:lnSpc>
            </a:pPr>
            <a:r>
              <a:rPr lang="vi-VN" sz="8000" b="1" dirty="0">
                <a:solidFill>
                  <a:srgbClr val="FF714F"/>
                </a:solidFill>
                <a:latin typeface="Arial"/>
              </a:rPr>
              <a:t>LUYỆN TẬP TẢ CON VẬT</a:t>
            </a:r>
            <a:endParaRPr lang="en-US" sz="8000" b="1" dirty="0">
              <a:solidFill>
                <a:srgbClr val="FF714F"/>
              </a:solidFill>
              <a:latin typeface="Arial"/>
            </a:endParaRPr>
          </a:p>
        </p:txBody>
      </p:sp>
    </p:spTree>
    <p:extLst>
      <p:ext uri="{BB962C8B-B14F-4D97-AF65-F5344CB8AC3E}">
        <p14:creationId xmlns:p14="http://schemas.microsoft.com/office/powerpoint/2010/main" val="42663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5915688" y="41910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D280FDFC-8630-D66C-9F61-D1DAFDB446B9}"/>
              </a:ext>
            </a:extLst>
          </p:cNvPr>
          <p:cNvSpPr/>
          <p:nvPr/>
        </p:nvSpPr>
        <p:spPr>
          <a:xfrm>
            <a:off x="991673" y="1591071"/>
            <a:ext cx="16304654" cy="7848600"/>
          </a:xfrm>
          <a:prstGeom prst="roundRect">
            <a:avLst>
              <a:gd name="adj"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lnSpc>
                <a:spcPct val="150000"/>
              </a:lnSpc>
            </a:pPr>
            <a:r>
              <a:rPr lang="vi-VN" sz="3600" b="0" i="0" dirty="0">
                <a:solidFill>
                  <a:srgbClr val="000000"/>
                </a:solidFill>
                <a:effectLst/>
                <a:latin typeface="Arial" panose="020B0604020202020204" pitchFamily="34" charset="0"/>
                <a:cs typeface="Arial" panose="020B0604020202020204" pitchFamily="34" charset="0"/>
              </a:rPr>
              <a:t>Khi nhắc đến nét đẹp truyền thống của dân tộc Việt, chúng ta không thể bỏ qua tình yêu nước sâu sắc. Yêu nước không chỉ là một khái niệm thể hiện tình cảm, mà nó còn đại diện cho sự gần gũi, tinh tế và đầy cảm hứng, dẫn nguồn từ niềm tôn trọng và sự trân trọng mà chúng ta dành cho những gì xung quanh, cho những người mà chúng ta yêu mến.</a:t>
            </a:r>
          </a:p>
          <a:p>
            <a:pPr algn="just" rtl="0">
              <a:lnSpc>
                <a:spcPct val="150000"/>
              </a:lnSpc>
            </a:pPr>
            <a:r>
              <a:rPr lang="vi-VN" sz="3600" b="0" i="0" dirty="0">
                <a:solidFill>
                  <a:srgbClr val="000000"/>
                </a:solidFill>
                <a:effectLst/>
                <a:latin typeface="Arial" panose="020B0604020202020204" pitchFamily="34" charset="0"/>
                <a:cs typeface="Arial" panose="020B0604020202020204" pitchFamily="34" charset="0"/>
              </a:rPr>
              <a:t>      Biểu hiện của tình yêu nước có mặt trong ý thức và hành động hằng ngày của mỗi người. Trong thời chiến, tình yêu nước tràn đầy sức sống và quẩy chầy cùng các cuộc khởi nghĩa, cùng với những nỗi niềm sẵn sàng hi sinh tính mạng khi đi quốc tịch. </a:t>
            </a:r>
          </a:p>
        </p:txBody>
      </p:sp>
    </p:spTree>
    <p:extLst>
      <p:ext uri="{BB962C8B-B14F-4D97-AF65-F5344CB8AC3E}">
        <p14:creationId xmlns:p14="http://schemas.microsoft.com/office/powerpoint/2010/main" val="23076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7155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19" name="Rectangle: Rounded Corners 18">
            <a:extLst>
              <a:ext uri="{FF2B5EF4-FFF2-40B4-BE49-F238E27FC236}">
                <a16:creationId xmlns:a16="http://schemas.microsoft.com/office/drawing/2014/main" id="{D280FDFC-8630-D66C-9F61-D1DAFDB446B9}"/>
              </a:ext>
            </a:extLst>
          </p:cNvPr>
          <p:cNvSpPr/>
          <p:nvPr/>
        </p:nvSpPr>
        <p:spPr>
          <a:xfrm>
            <a:off x="534473" y="952500"/>
            <a:ext cx="17219054" cy="8458200"/>
          </a:xfrm>
          <a:prstGeom prst="roundRect">
            <a:avLst>
              <a:gd name="adj" fmla="val 8941"/>
            </a:avLst>
          </a:prstGeom>
        </p:spPr>
        <p:style>
          <a:lnRef idx="2">
            <a:schemeClr val="accent6"/>
          </a:lnRef>
          <a:fillRef idx="1">
            <a:schemeClr val="lt1"/>
          </a:fillRef>
          <a:effectRef idx="0">
            <a:schemeClr val="accent6"/>
          </a:effectRef>
          <a:fontRef idx="minor">
            <a:schemeClr val="dk1"/>
          </a:fontRef>
        </p:style>
        <p:txBody>
          <a:bodyPr rtlCol="0" anchor="ctr"/>
          <a:lstStyle/>
          <a:p>
            <a:pPr algn="just" rtl="0">
              <a:lnSpc>
                <a:spcPct val="150000"/>
              </a:lnSpc>
            </a:pPr>
            <a:r>
              <a:rPr lang="vi-VN" sz="3400" b="0" i="0" dirty="0">
                <a:solidFill>
                  <a:srgbClr val="000000"/>
                </a:solidFill>
                <a:effectLst/>
                <a:latin typeface="Arial" panose="020B0604020202020204" pitchFamily="34" charset="0"/>
                <a:cs typeface="Arial" panose="020B0604020202020204" pitchFamily="34" charset="0"/>
              </a:rPr>
              <a:t>Trong thời bình, mỗi người thể hiện tình yêu nước bằng cách chăm chỉ học tập, lao động và rèn luyện đạo đức với mong muốn tạo ra một cuộc sống tươi đẹp hơn cho bản thân, gia đình và dân tộc. Vậy lòng yêu nước đã được truyền từ thế hệ này sang thế hệ khác, trở thành nguồn năng lượng vô giá và sợi dây kết nối trái tim của những "con Lạc cháu Hồng", giúp chúng ta tạo ra những chiến công "lừng lẫy năm châu, chấn động địa cầu".</a:t>
            </a:r>
          </a:p>
          <a:p>
            <a:pPr algn="just" rtl="0">
              <a:lnSpc>
                <a:spcPct val="150000"/>
              </a:lnSpc>
            </a:pPr>
            <a:r>
              <a:rPr lang="vi-VN" sz="3400" b="0" i="0" dirty="0">
                <a:solidFill>
                  <a:srgbClr val="000000"/>
                </a:solidFill>
                <a:effectLst/>
                <a:latin typeface="Arial" panose="020B0604020202020204" pitchFamily="34" charset="0"/>
                <a:cs typeface="Arial" panose="020B0604020202020204" pitchFamily="34" charset="0"/>
              </a:rPr>
              <a:t>      Tình yêu nước của thế hệ trước đã tạo nên sự tin tưởng cho thế hệ sau. Mặc dù các thế hệ trẻ có thể sống và làm nghề tại nhiều nơi trên toàn thế giới, những người Việt Nam vẫn giữ trong trái tim mình niềm tình yêu nước sâu sắc, để nhớ, để tôn vinh và cũng để muốn có thể làm gì đó cho đất nước yêu quý hình chữ S của Việt Nam.</a:t>
            </a:r>
          </a:p>
        </p:txBody>
      </p:sp>
    </p:spTree>
    <p:extLst>
      <p:ext uri="{BB962C8B-B14F-4D97-AF65-F5344CB8AC3E}">
        <p14:creationId xmlns:p14="http://schemas.microsoft.com/office/powerpoint/2010/main" val="340037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1600200" y="4806546"/>
            <a:ext cx="4957318" cy="4765222"/>
          </a:xfrm>
          <a:custGeom>
            <a:avLst/>
            <a:gdLst/>
            <a:ahLst/>
            <a:cxnLst/>
            <a:rect l="l" t="t" r="r" b="b"/>
            <a:pathLst>
              <a:path w="4957318" h="4765222">
                <a:moveTo>
                  <a:pt x="0" y="0"/>
                </a:moveTo>
                <a:lnTo>
                  <a:pt x="4957318" y="0"/>
                </a:lnTo>
                <a:lnTo>
                  <a:pt x="4957318" y="4765222"/>
                </a:lnTo>
                <a:lnTo>
                  <a:pt x="0" y="4765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2414065" y="-380402"/>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5" name="Group 14">
            <a:extLst>
              <a:ext uri="{FF2B5EF4-FFF2-40B4-BE49-F238E27FC236}">
                <a16:creationId xmlns:a16="http://schemas.microsoft.com/office/drawing/2014/main" id="{B34C6752-D6FD-8450-C475-223E717DA4A0}"/>
              </a:ext>
            </a:extLst>
          </p:cNvPr>
          <p:cNvGrpSpPr/>
          <p:nvPr/>
        </p:nvGrpSpPr>
        <p:grpSpPr>
          <a:xfrm>
            <a:off x="8132734" y="1333500"/>
            <a:ext cx="7412066" cy="6492618"/>
            <a:chOff x="8132734" y="1333500"/>
            <a:chExt cx="7412066" cy="6492618"/>
          </a:xfrm>
        </p:grpSpPr>
        <p:grpSp>
          <p:nvGrpSpPr>
            <p:cNvPr id="9" name="Group 8">
              <a:extLst>
                <a:ext uri="{FF2B5EF4-FFF2-40B4-BE49-F238E27FC236}">
                  <a16:creationId xmlns:a16="http://schemas.microsoft.com/office/drawing/2014/main" id="{1E6878E3-3ED0-6165-57D5-2C2EDDD3CA2C}"/>
                </a:ext>
              </a:extLst>
            </p:cNvPr>
            <p:cNvGrpSpPr/>
            <p:nvPr/>
          </p:nvGrpSpPr>
          <p:grpSpPr>
            <a:xfrm>
              <a:off x="8132734" y="1333500"/>
              <a:ext cx="7412066" cy="6492618"/>
              <a:chOff x="4586879" y="708282"/>
              <a:chExt cx="9410722" cy="9127617"/>
            </a:xfrm>
          </p:grpSpPr>
          <p:sp>
            <p:nvSpPr>
              <p:cNvPr id="3" name="Freeform 3"/>
              <p:cNvSpPr/>
              <p:nvPr/>
            </p:nvSpPr>
            <p:spPr>
              <a:xfrm>
                <a:off x="4611876" y="708282"/>
                <a:ext cx="9385725" cy="9127617"/>
              </a:xfrm>
              <a:custGeom>
                <a:avLst/>
                <a:gdLst/>
                <a:ahLst/>
                <a:cxnLst/>
                <a:rect l="l" t="t" r="r" b="b"/>
                <a:pathLst>
                  <a:path w="9385725" h="9127617">
                    <a:moveTo>
                      <a:pt x="0" y="0"/>
                    </a:moveTo>
                    <a:lnTo>
                      <a:pt x="9385725" y="0"/>
                    </a:lnTo>
                    <a:lnTo>
                      <a:pt x="9385725" y="9127617"/>
                    </a:lnTo>
                    <a:lnTo>
                      <a:pt x="0" y="91276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 name="Freeform 4"/>
              <p:cNvSpPr/>
              <p:nvPr/>
            </p:nvSpPr>
            <p:spPr>
              <a:xfrm>
                <a:off x="4586879" y="832169"/>
                <a:ext cx="8978763" cy="8866638"/>
              </a:xfrm>
              <a:custGeom>
                <a:avLst/>
                <a:gdLst/>
                <a:ahLst/>
                <a:cxnLst/>
                <a:rect l="l" t="t" r="r" b="b"/>
                <a:pathLst>
                  <a:path w="9385725" h="9127617">
                    <a:moveTo>
                      <a:pt x="0" y="0"/>
                    </a:moveTo>
                    <a:lnTo>
                      <a:pt x="9385724" y="0"/>
                    </a:lnTo>
                    <a:lnTo>
                      <a:pt x="9385724" y="9127618"/>
                    </a:lnTo>
                    <a:lnTo>
                      <a:pt x="0" y="91276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1" name="TextBox 10">
              <a:extLst>
                <a:ext uri="{FF2B5EF4-FFF2-40B4-BE49-F238E27FC236}">
                  <a16:creationId xmlns:a16="http://schemas.microsoft.com/office/drawing/2014/main" id="{22821D90-7864-F458-4E5E-DE7DCFEC7B10}"/>
                </a:ext>
              </a:extLst>
            </p:cNvPr>
            <p:cNvSpPr txBox="1"/>
            <p:nvPr/>
          </p:nvSpPr>
          <p:spPr>
            <a:xfrm>
              <a:off x="9134639" y="4035504"/>
              <a:ext cx="5068036" cy="1107996"/>
            </a:xfrm>
            <a:prstGeom prst="rect">
              <a:avLst/>
            </a:prstGeom>
            <a:noFill/>
          </p:spPr>
          <p:txBody>
            <a:bodyPr wrap="square">
              <a:spAutoFit/>
            </a:bodyPr>
            <a:lstStyle/>
            <a:p>
              <a:pPr algn="ct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Trao đổi</a:t>
              </a:r>
              <a:endParaRPr lang="vi-VN" sz="6600" b="1" dirty="0">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94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4107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A8C8CFA9-71DB-DB3F-A79F-99001254CDB9}"/>
              </a:ext>
            </a:extLst>
          </p:cNvPr>
          <p:cNvSpPr txBox="1"/>
          <p:nvPr/>
        </p:nvSpPr>
        <p:spPr>
          <a:xfrm>
            <a:off x="4772688" y="1257300"/>
            <a:ext cx="8742624" cy="1056956"/>
          </a:xfrm>
          <a:prstGeom prst="rect">
            <a:avLst/>
          </a:prstGeom>
          <a:noFill/>
        </p:spPr>
        <p:txBody>
          <a:bodyPr wrap="square">
            <a:spAutoFit/>
          </a:bodyPr>
          <a:lstStyle/>
          <a:p>
            <a:pPr algn="ctr">
              <a:lnSpc>
                <a:spcPct val="114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Trao đổi trong nhóm</a:t>
            </a:r>
            <a:endParaRPr lang="vi-VN" sz="6000" b="1" dirty="0">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0EAC5E59-F03D-8E08-E936-DE3AFF85DEC5}"/>
              </a:ext>
            </a:extLst>
          </p:cNvPr>
          <p:cNvSpPr/>
          <p:nvPr/>
        </p:nvSpPr>
        <p:spPr>
          <a:xfrm>
            <a:off x="990601" y="2771313"/>
            <a:ext cx="8458199" cy="32867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1: </a:t>
            </a:r>
          </a:p>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cảm nghĩ của em về một câu chuyện đã học ở Bài 14.</a:t>
            </a:r>
            <a:endParaRPr lang="vi-VN" sz="4000" dirty="0">
              <a:effectLst/>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EBA654D-1DD9-995B-A123-DEE38B355927}"/>
              </a:ext>
            </a:extLst>
          </p:cNvPr>
          <p:cNvSpPr/>
          <p:nvPr/>
        </p:nvSpPr>
        <p:spPr>
          <a:xfrm>
            <a:off x="10210800" y="2771314"/>
            <a:ext cx="7287287" cy="3286726"/>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Đề 2: </a:t>
            </a:r>
          </a:p>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Trình bày ý kiến về biểu hiện của lòng yêu nước.</a:t>
            </a:r>
            <a:endParaRPr lang="vi-VN" sz="4000" dirty="0">
              <a:effectLst/>
              <a:latin typeface="Arial" panose="020B0604020202020204" pitchFamily="34" charset="0"/>
              <a:cs typeface="Arial" panose="020B0604020202020204" pitchFamily="34" charset="0"/>
            </a:endParaRPr>
          </a:p>
        </p:txBody>
      </p:sp>
      <p:sp>
        <p:nvSpPr>
          <p:cNvPr id="6" name="Freeform 112">
            <a:extLst>
              <a:ext uri="{FF2B5EF4-FFF2-40B4-BE49-F238E27FC236}">
                <a16:creationId xmlns:a16="http://schemas.microsoft.com/office/drawing/2014/main" id="{8611A178-7FA8-E332-69FC-5D9ABD9B185A}"/>
              </a:ext>
            </a:extLst>
          </p:cNvPr>
          <p:cNvSpPr/>
          <p:nvPr/>
        </p:nvSpPr>
        <p:spPr>
          <a:xfrm>
            <a:off x="5245790" y="6515100"/>
            <a:ext cx="7796419" cy="4187330"/>
          </a:xfrm>
          <a:custGeom>
            <a:avLst/>
            <a:gdLst/>
            <a:ahLst/>
            <a:cxnLst/>
            <a:rect l="l" t="t" r="r" b="b"/>
            <a:pathLst>
              <a:path w="1682031" h="903391">
                <a:moveTo>
                  <a:pt x="0" y="0"/>
                </a:moveTo>
                <a:lnTo>
                  <a:pt x="1682031" y="0"/>
                </a:lnTo>
                <a:lnTo>
                  <a:pt x="1682031" y="903391"/>
                </a:lnTo>
                <a:lnTo>
                  <a:pt x="0" y="903391"/>
                </a:lnTo>
                <a:lnTo>
                  <a:pt x="0" y="0"/>
                </a:lnTo>
                <a:close/>
              </a:path>
            </a:pathLst>
          </a:custGeom>
          <a:blipFill>
            <a:blip r:embed="rId6"/>
            <a:stretch>
              <a:fillRect/>
            </a:stretch>
          </a:blipFill>
        </p:spPr>
      </p:sp>
    </p:spTree>
    <p:extLst>
      <p:ext uri="{BB962C8B-B14F-4D97-AF65-F5344CB8AC3E}">
        <p14:creationId xmlns:p14="http://schemas.microsoft.com/office/powerpoint/2010/main" val="999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4107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A8C8CFA9-71DB-DB3F-A79F-99001254CDB9}"/>
              </a:ext>
            </a:extLst>
          </p:cNvPr>
          <p:cNvSpPr txBox="1"/>
          <p:nvPr/>
        </p:nvSpPr>
        <p:spPr>
          <a:xfrm>
            <a:off x="4772688" y="948278"/>
            <a:ext cx="8742624" cy="1056956"/>
          </a:xfrm>
          <a:prstGeom prst="rect">
            <a:avLst/>
          </a:prstGeom>
          <a:noFill/>
        </p:spPr>
        <p:txBody>
          <a:bodyPr wrap="square">
            <a:spAutoFit/>
          </a:bodyPr>
          <a:lstStyle/>
          <a:p>
            <a:pPr algn="ctr">
              <a:lnSpc>
                <a:spcPct val="114000"/>
              </a:lnSpc>
            </a:pPr>
            <a:r>
              <a:rPr lang="vi-VN"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Trao đổi trước lớp</a:t>
            </a:r>
            <a:endParaRPr lang="vi-VN" sz="6000" b="1" dirty="0">
              <a:effectLst/>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0EAC5E59-F03D-8E08-E936-DE3AFF85DEC5}"/>
              </a:ext>
            </a:extLst>
          </p:cNvPr>
          <p:cNvSpPr/>
          <p:nvPr/>
        </p:nvSpPr>
        <p:spPr>
          <a:xfrm>
            <a:off x="2099297" y="2771313"/>
            <a:ext cx="14053120" cy="1568754"/>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bIns="180000"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thích phần trình bày của bạn nào? Vì sao?</a:t>
            </a:r>
            <a:endParaRPr lang="vi-VN" sz="4000" dirty="0">
              <a:effectLst/>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EBA654D-1DD9-995B-A123-DEE38B355927}"/>
              </a:ext>
            </a:extLst>
          </p:cNvPr>
          <p:cNvSpPr/>
          <p:nvPr/>
        </p:nvSpPr>
        <p:spPr>
          <a:xfrm>
            <a:off x="2099297" y="5143500"/>
            <a:ext cx="7048331" cy="3505200"/>
          </a:xfrm>
          <a:prstGeom prst="wedgeRoundRectCallout">
            <a:avLst>
              <a:gd name="adj1" fmla="val -21881"/>
              <a:gd name="adj2" fmla="val 599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Điều gì trong bài trình bày của bạn đó khiến em </a:t>
            </a:r>
          </a:p>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cảm thấy thú vị?</a:t>
            </a:r>
            <a:endParaRPr lang="vi-VN" sz="4000" dirty="0">
              <a:effectLst/>
              <a:latin typeface="Arial" panose="020B0604020202020204" pitchFamily="34" charset="0"/>
              <a:cs typeface="Arial" panose="020B0604020202020204" pitchFamily="34" charset="0"/>
            </a:endParaRPr>
          </a:p>
        </p:txBody>
      </p:sp>
      <p:sp>
        <p:nvSpPr>
          <p:cNvPr id="9" name="Freeform 19">
            <a:extLst>
              <a:ext uri="{FF2B5EF4-FFF2-40B4-BE49-F238E27FC236}">
                <a16:creationId xmlns:a16="http://schemas.microsoft.com/office/drawing/2014/main" id="{256D1BD0-8B63-ECBA-F8A5-ACAC22B8630A}"/>
              </a:ext>
            </a:extLst>
          </p:cNvPr>
          <p:cNvSpPr/>
          <p:nvPr/>
        </p:nvSpPr>
        <p:spPr>
          <a:xfrm>
            <a:off x="9832805" y="4693691"/>
            <a:ext cx="7598434" cy="5736820"/>
          </a:xfrm>
          <a:custGeom>
            <a:avLst/>
            <a:gdLst/>
            <a:ahLst/>
            <a:cxnLst/>
            <a:rect l="l" t="t" r="r" b="b"/>
            <a:pathLst>
              <a:path w="995046" h="751260">
                <a:moveTo>
                  <a:pt x="0" y="0"/>
                </a:moveTo>
                <a:lnTo>
                  <a:pt x="995046" y="0"/>
                </a:lnTo>
                <a:lnTo>
                  <a:pt x="995046" y="751259"/>
                </a:lnTo>
                <a:lnTo>
                  <a:pt x="0" y="75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5094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2">
            <a:extLst>
              <a:ext uri="{FF2B5EF4-FFF2-40B4-BE49-F238E27FC236}">
                <a16:creationId xmlns:a16="http://schemas.microsoft.com/office/drawing/2014/main" id="{7CDB91C5-F259-DDA6-3D1C-AB4254CC598D}"/>
              </a:ext>
            </a:extLst>
          </p:cNvPr>
          <p:cNvSpPr txBox="1"/>
          <p:nvPr/>
        </p:nvSpPr>
        <p:spPr>
          <a:xfrm>
            <a:off x="4953000" y="1259079"/>
            <a:ext cx="8381999"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CỦNG CỐ, DẶN DÒ</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7" name="Cloud 6">
            <a:extLst>
              <a:ext uri="{FF2B5EF4-FFF2-40B4-BE49-F238E27FC236}">
                <a16:creationId xmlns:a16="http://schemas.microsoft.com/office/drawing/2014/main" id="{C2435B15-726D-ED24-425A-DB89855E0F81}"/>
              </a:ext>
            </a:extLst>
          </p:cNvPr>
          <p:cNvSpPr/>
          <p:nvPr/>
        </p:nvSpPr>
        <p:spPr>
          <a:xfrm>
            <a:off x="1295400" y="3073465"/>
            <a:ext cx="8610600" cy="2643897"/>
          </a:xfrm>
          <a:prstGeom prst="cloud">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000" dirty="0">
                <a:solidFill>
                  <a:schemeClr val="tx1"/>
                </a:solidFill>
                <a:effectLst/>
                <a:latin typeface="Arial" panose="020B0604020202020204" pitchFamily="34" charset="0"/>
                <a:cs typeface="Arial" panose="020B0604020202020204" pitchFamily="34" charset="0"/>
              </a:rPr>
              <a:t>Ôn lại kiến thức đã học.</a:t>
            </a:r>
          </a:p>
        </p:txBody>
      </p:sp>
      <p:sp>
        <p:nvSpPr>
          <p:cNvPr id="10" name="Cloud 9">
            <a:extLst>
              <a:ext uri="{FF2B5EF4-FFF2-40B4-BE49-F238E27FC236}">
                <a16:creationId xmlns:a16="http://schemas.microsoft.com/office/drawing/2014/main" id="{A179AFF1-6A40-8588-0237-CEF7FE0CBF98}"/>
              </a:ext>
            </a:extLst>
          </p:cNvPr>
          <p:cNvSpPr/>
          <p:nvPr/>
        </p:nvSpPr>
        <p:spPr>
          <a:xfrm>
            <a:off x="7391400" y="5295900"/>
            <a:ext cx="9829800" cy="3568834"/>
          </a:xfrm>
          <a:prstGeom prst="cloud">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000" dirty="0">
                <a:solidFill>
                  <a:schemeClr val="tx1"/>
                </a:solidFill>
                <a:effectLst/>
                <a:latin typeface="Arial" panose="020B0604020202020204" pitchFamily="34" charset="0"/>
                <a:cs typeface="Arial" panose="020B0604020202020204" pitchFamily="34" charset="0"/>
              </a:rPr>
              <a:t>Chuẩn bị cho bài mới: </a:t>
            </a:r>
          </a:p>
          <a:p>
            <a:pPr algn="ctr">
              <a:lnSpc>
                <a:spcPct val="150000"/>
              </a:lnSpc>
            </a:pPr>
            <a:r>
              <a:rPr lang="vi-VN" sz="4000" b="1" i="1" dirty="0">
                <a:solidFill>
                  <a:schemeClr val="tx1"/>
                </a:solidFill>
                <a:effectLst/>
                <a:latin typeface="Arial" panose="020B0604020202020204" pitchFamily="34" charset="0"/>
                <a:cs typeface="Arial" panose="020B0604020202020204" pitchFamily="34" charset="0"/>
              </a:rPr>
              <a:t>Đọc 4 – Trường Sa</a:t>
            </a:r>
            <a:r>
              <a:rPr lang="vi-VN" sz="4000" dirty="0">
                <a:solidFill>
                  <a:schemeClr val="tx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360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7" name="Freeform 7"/>
          <p:cNvSpPr/>
          <p:nvPr/>
        </p:nvSpPr>
        <p:spPr>
          <a:xfrm>
            <a:off x="14622685" y="4674238"/>
            <a:ext cx="3826054" cy="4913070"/>
          </a:xfrm>
          <a:custGeom>
            <a:avLst/>
            <a:gdLst/>
            <a:ahLst/>
            <a:cxnLst/>
            <a:rect l="l" t="t" r="r" b="b"/>
            <a:pathLst>
              <a:path w="3826054" h="4913070">
                <a:moveTo>
                  <a:pt x="0" y="0"/>
                </a:moveTo>
                <a:lnTo>
                  <a:pt x="3826053" y="0"/>
                </a:lnTo>
                <a:lnTo>
                  <a:pt x="3826053" y="4913070"/>
                </a:lnTo>
                <a:lnTo>
                  <a:pt x="0" y="49130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38030" y="4674238"/>
            <a:ext cx="3918174" cy="4913070"/>
          </a:xfrm>
          <a:custGeom>
            <a:avLst/>
            <a:gdLst/>
            <a:ahLst/>
            <a:cxnLst/>
            <a:rect l="l" t="t" r="r" b="b"/>
            <a:pathLst>
              <a:path w="3918174" h="4913070">
                <a:moveTo>
                  <a:pt x="0" y="0"/>
                </a:moveTo>
                <a:lnTo>
                  <a:pt x="3918174" y="0"/>
                </a:lnTo>
                <a:lnTo>
                  <a:pt x="3918174" y="4913070"/>
                </a:lnTo>
                <a:lnTo>
                  <a:pt x="0" y="49130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200205">
            <a:off x="15903787" y="534601"/>
            <a:ext cx="2914072" cy="2068991"/>
          </a:xfrm>
          <a:custGeom>
            <a:avLst/>
            <a:gdLst/>
            <a:ahLst/>
            <a:cxnLst/>
            <a:rect l="l" t="t" r="r" b="b"/>
            <a:pathLst>
              <a:path w="2914072" h="2068991">
                <a:moveTo>
                  <a:pt x="0" y="0"/>
                </a:moveTo>
                <a:lnTo>
                  <a:pt x="2914072" y="0"/>
                </a:lnTo>
                <a:lnTo>
                  <a:pt x="2914072" y="2068991"/>
                </a:lnTo>
                <a:lnTo>
                  <a:pt x="0" y="20689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200205">
            <a:off x="-428336" y="534601"/>
            <a:ext cx="2914072" cy="2068991"/>
          </a:xfrm>
          <a:custGeom>
            <a:avLst/>
            <a:gdLst/>
            <a:ahLst/>
            <a:cxnLst/>
            <a:rect l="l" t="t" r="r" b="b"/>
            <a:pathLst>
              <a:path w="2914072" h="2068991">
                <a:moveTo>
                  <a:pt x="0" y="0"/>
                </a:moveTo>
                <a:lnTo>
                  <a:pt x="2914072" y="0"/>
                </a:lnTo>
                <a:lnTo>
                  <a:pt x="2914072" y="2068991"/>
                </a:lnTo>
                <a:lnTo>
                  <a:pt x="0" y="20689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TextBox 5">
            <a:extLst>
              <a:ext uri="{FF2B5EF4-FFF2-40B4-BE49-F238E27FC236}">
                <a16:creationId xmlns:a16="http://schemas.microsoft.com/office/drawing/2014/main" id="{2BD446BD-CC61-B286-3804-76F554E4A3E1}"/>
              </a:ext>
            </a:extLst>
          </p:cNvPr>
          <p:cNvSpPr txBox="1"/>
          <p:nvPr/>
        </p:nvSpPr>
        <p:spPr>
          <a:xfrm>
            <a:off x="5791200" y="2018318"/>
            <a:ext cx="7315200" cy="5311839"/>
          </a:xfrm>
          <a:prstGeom prst="rect">
            <a:avLst/>
          </a:prstGeom>
        </p:spPr>
        <p:txBody>
          <a:bodyPr wrap="square" lIns="0" tIns="0" rIns="0" bIns="0" rtlCol="0" anchor="t">
            <a:spAutoFit/>
          </a:bodyPr>
          <a:lstStyle/>
          <a:p>
            <a:pPr algn="ctr">
              <a:lnSpc>
                <a:spcPct val="150000"/>
              </a:lnSpc>
            </a:pPr>
            <a:r>
              <a:rPr lang="vi-VN" sz="8000" b="1" dirty="0">
                <a:solidFill>
                  <a:srgbClr val="FF714F"/>
                </a:solidFill>
                <a:latin typeface="Arial"/>
              </a:rPr>
              <a:t>XIN CHÀO TẠM BIỆT VÀ HẸN GẶP LẠI!</a:t>
            </a:r>
            <a:endParaRPr lang="en-US" sz="8000" b="1" dirty="0">
              <a:solidFill>
                <a:srgbClr val="FF714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720406"/>
            <a:ext cx="18288000" cy="10058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6441743" y="-573287"/>
            <a:ext cx="4371633" cy="4114800"/>
          </a:xfrm>
          <a:custGeom>
            <a:avLst/>
            <a:gdLst/>
            <a:ahLst/>
            <a:cxnLst/>
            <a:rect l="l" t="t" r="r" b="b"/>
            <a:pathLst>
              <a:path w="4371633" h="4114800">
                <a:moveTo>
                  <a:pt x="0" y="0"/>
                </a:moveTo>
                <a:lnTo>
                  <a:pt x="4371633" y="0"/>
                </a:lnTo>
                <a:lnTo>
                  <a:pt x="437163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574803" y="-798321"/>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2714625" y="3696858"/>
            <a:ext cx="12858750" cy="257175"/>
          </a:xfrm>
          <a:custGeom>
            <a:avLst/>
            <a:gdLst/>
            <a:ahLst/>
            <a:cxnLst/>
            <a:rect l="l" t="t" r="r" b="b"/>
            <a:pathLst>
              <a:path w="12858750" h="257175">
                <a:moveTo>
                  <a:pt x="0" y="0"/>
                </a:moveTo>
                <a:lnTo>
                  <a:pt x="12858750" y="0"/>
                </a:lnTo>
                <a:lnTo>
                  <a:pt x="12858750" y="257175"/>
                </a:lnTo>
                <a:lnTo>
                  <a:pt x="0" y="2571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022875" y="3472123"/>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5633101" y="3472122"/>
            <a:ext cx="628686" cy="611397"/>
          </a:xfrm>
          <a:custGeom>
            <a:avLst/>
            <a:gdLst/>
            <a:ahLst/>
            <a:cxnLst/>
            <a:rect l="l" t="t" r="r" b="b"/>
            <a:pathLst>
              <a:path w="628686" h="611397">
                <a:moveTo>
                  <a:pt x="0" y="0"/>
                </a:moveTo>
                <a:lnTo>
                  <a:pt x="628685" y="0"/>
                </a:lnTo>
                <a:lnTo>
                  <a:pt x="628685" y="611396"/>
                </a:lnTo>
                <a:lnTo>
                  <a:pt x="0" y="6113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4648201" y="1523858"/>
            <a:ext cx="8991600" cy="1015663"/>
          </a:xfrm>
          <a:prstGeom prst="rect">
            <a:avLst/>
          </a:prstGeom>
        </p:spPr>
        <p:txBody>
          <a:bodyPr wrap="square" lIns="0" tIns="0" rIns="0" bIns="0" rtlCol="0" anchor="t">
            <a:spAutoFit/>
          </a:bodyPr>
          <a:lstStyle/>
          <a:p>
            <a:pPr algn="ctr"/>
            <a:r>
              <a:rPr lang="vi-VN" sz="6600" b="1" dirty="0">
                <a:solidFill>
                  <a:schemeClr val="accent5">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5">
                  <a:lumMod val="75000"/>
                </a:schemeClr>
              </a:solidFill>
              <a:latin typeface="Arial" panose="020B0604020202020204" pitchFamily="34" charset="0"/>
              <a:cs typeface="Arial" panose="020B0604020202020204" pitchFamily="34" charset="0"/>
            </a:endParaRPr>
          </a:p>
        </p:txBody>
      </p:sp>
      <p:sp>
        <p:nvSpPr>
          <p:cNvPr id="22" name="Speech Bubble: Rectangle with Corners Rounded 21">
            <a:extLst>
              <a:ext uri="{FF2B5EF4-FFF2-40B4-BE49-F238E27FC236}">
                <a16:creationId xmlns:a16="http://schemas.microsoft.com/office/drawing/2014/main" id="{72DE2445-712D-AF00-4A67-87A719774F18}"/>
              </a:ext>
            </a:extLst>
          </p:cNvPr>
          <p:cNvSpPr/>
          <p:nvPr/>
        </p:nvSpPr>
        <p:spPr>
          <a:xfrm>
            <a:off x="3093284" y="4584430"/>
            <a:ext cx="5715000" cy="4178712"/>
          </a:xfrm>
          <a:prstGeom prst="wedgeRoundRectCallout">
            <a:avLst>
              <a:gd name="adj1" fmla="val -2735"/>
              <a:gd name="adj2" fmla="val -612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Chuẩn bị viết bài văn tả một con vật</a:t>
            </a:r>
            <a:endParaRPr lang="vi-VN" sz="4400" dirty="0">
              <a:effectLst/>
              <a:latin typeface="Arial" panose="020B0604020202020204" pitchFamily="34" charset="0"/>
              <a:cs typeface="Arial" panose="020B0604020202020204" pitchFamily="34" charset="0"/>
            </a:endParaRPr>
          </a:p>
        </p:txBody>
      </p:sp>
      <p:sp>
        <p:nvSpPr>
          <p:cNvPr id="23" name="Speech Bubble: Rectangle with Corners Rounded 22">
            <a:extLst>
              <a:ext uri="{FF2B5EF4-FFF2-40B4-BE49-F238E27FC236}">
                <a16:creationId xmlns:a16="http://schemas.microsoft.com/office/drawing/2014/main" id="{35E99C08-43D1-C3A6-230B-9E121F4153DA}"/>
              </a:ext>
            </a:extLst>
          </p:cNvPr>
          <p:cNvSpPr/>
          <p:nvPr/>
        </p:nvSpPr>
        <p:spPr>
          <a:xfrm>
            <a:off x="9479718" y="4584431"/>
            <a:ext cx="5715000" cy="4178712"/>
          </a:xfrm>
          <a:prstGeom prst="wedgeRoundRectCallout">
            <a:avLst>
              <a:gd name="adj1" fmla="val -2735"/>
              <a:gd name="adj2" fmla="val -612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Viết bài văn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tả một con vật mà em yêu thích </a:t>
            </a:r>
            <a:endParaRPr lang="vi-VN" sz="44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217526" y="1078314"/>
            <a:ext cx="9852947" cy="7265585"/>
          </a:xfrm>
          <a:custGeom>
            <a:avLst/>
            <a:gdLst/>
            <a:ahLst/>
            <a:cxnLst/>
            <a:rect l="l" t="t" r="r" b="b"/>
            <a:pathLst>
              <a:path w="8580695" h="7025444">
                <a:moveTo>
                  <a:pt x="0" y="0"/>
                </a:moveTo>
                <a:lnTo>
                  <a:pt x="8580694" y="0"/>
                </a:lnTo>
                <a:lnTo>
                  <a:pt x="8580694" y="7025444"/>
                </a:lnTo>
                <a:lnTo>
                  <a:pt x="0" y="70254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tIns="720000" bIns="0" anchor="ctr"/>
          <a:lstStyle/>
          <a:p>
            <a:pPr marL="1143000" indent="-1143000" algn="ctr">
              <a:lnSpc>
                <a:spcPct val="150000"/>
              </a:lnSpc>
              <a:buAutoNum type="arabicPeriod"/>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a:t>
            </a:r>
          </a:p>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viết bài văn </a:t>
            </a:r>
          </a:p>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tả một con vật</a:t>
            </a:r>
            <a:endParaRPr lang="vi-VN" sz="6600" b="1" dirty="0">
              <a:effectLst/>
              <a:latin typeface="Arial" panose="020B0604020202020204" pitchFamily="34" charset="0"/>
              <a:cs typeface="Arial" panose="020B0604020202020204" pitchFamily="34" charset="0"/>
            </a:endParaRPr>
          </a:p>
          <a:p>
            <a:pPr algn="ctr">
              <a:lnSpc>
                <a:spcPct val="150000"/>
              </a:lnSpc>
            </a:pPr>
            <a:endParaRPr lang="vi-VN" sz="6600" b="1" dirty="0"/>
          </a:p>
        </p:txBody>
      </p:sp>
      <p:sp>
        <p:nvSpPr>
          <p:cNvPr id="10" name="Freeform 10"/>
          <p:cNvSpPr/>
          <p:nvPr/>
        </p:nvSpPr>
        <p:spPr>
          <a:xfrm rot="-2014651">
            <a:off x="4514936" y="6036412"/>
            <a:ext cx="873433" cy="1325894"/>
          </a:xfrm>
          <a:custGeom>
            <a:avLst/>
            <a:gdLst/>
            <a:ahLst/>
            <a:cxnLst/>
            <a:rect l="l" t="t" r="r" b="b"/>
            <a:pathLst>
              <a:path w="873433" h="1325894">
                <a:moveTo>
                  <a:pt x="0" y="0"/>
                </a:moveTo>
                <a:lnTo>
                  <a:pt x="873433" y="0"/>
                </a:lnTo>
                <a:lnTo>
                  <a:pt x="873433" y="1325894"/>
                </a:lnTo>
                <a:lnTo>
                  <a:pt x="0" y="13258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12528847" y="1638300"/>
            <a:ext cx="1585883" cy="1874012"/>
          </a:xfrm>
          <a:custGeom>
            <a:avLst/>
            <a:gdLst/>
            <a:ahLst/>
            <a:cxnLst/>
            <a:rect l="l" t="t" r="r" b="b"/>
            <a:pathLst>
              <a:path w="1585883" h="1874012">
                <a:moveTo>
                  <a:pt x="0" y="0"/>
                </a:moveTo>
                <a:lnTo>
                  <a:pt x="1585883" y="0"/>
                </a:lnTo>
                <a:lnTo>
                  <a:pt x="1585883" y="1874012"/>
                </a:lnTo>
                <a:lnTo>
                  <a:pt x="0" y="18740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6">
            <a:extLst>
              <a:ext uri="{FF2B5EF4-FFF2-40B4-BE49-F238E27FC236}">
                <a16:creationId xmlns:a16="http://schemas.microsoft.com/office/drawing/2014/main" id="{87F1F147-578F-8151-D184-3EE992C14BBA}"/>
              </a:ext>
            </a:extLst>
          </p:cNvPr>
          <p:cNvSpPr/>
          <p:nvPr/>
        </p:nvSpPr>
        <p:spPr>
          <a:xfrm>
            <a:off x="12268200" y="6221023"/>
            <a:ext cx="4435706" cy="2971923"/>
          </a:xfrm>
          <a:custGeom>
            <a:avLst/>
            <a:gdLst/>
            <a:ahLst/>
            <a:cxnLst/>
            <a:rect l="l" t="t" r="r" b="b"/>
            <a:pathLst>
              <a:path w="2978867" h="1995841">
                <a:moveTo>
                  <a:pt x="0" y="0"/>
                </a:moveTo>
                <a:lnTo>
                  <a:pt x="2978867" y="0"/>
                </a:lnTo>
                <a:lnTo>
                  <a:pt x="2978867" y="1995841"/>
                </a:lnTo>
                <a:lnTo>
                  <a:pt x="0" y="19958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574806"/>
            <a:ext cx="18288000" cy="11514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3373176" y="1050940"/>
            <a:ext cx="12705024" cy="799706"/>
          </a:xfrm>
          <a:prstGeom prst="rect">
            <a:avLst/>
          </a:prstGeom>
          <a:noFill/>
        </p:spPr>
        <p:txBody>
          <a:bodyPr wrap="square">
            <a:spAutoFit/>
          </a:bodyPr>
          <a:lstStyle/>
          <a:p>
            <a:pPr algn="ctr">
              <a:lnSpc>
                <a:spcPct val="114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Đọc gợi ý trong SGK tr.58 và chuẩn bị viết bài</a:t>
            </a:r>
            <a:endParaRPr lang="vi-VN" sz="4400" b="1" dirty="0">
              <a:effectLst/>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1143000" y="2465873"/>
            <a:ext cx="15736373" cy="6768373"/>
          </a:xfrm>
          <a:prstGeom prst="wedgeRoundRectCallout">
            <a:avLst>
              <a:gd name="adj1" fmla="val -21881"/>
              <a:gd name="adj2" fmla="val 5355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viết theo dàn ý đã lập và các đoạn văn đã tập viết ở những tiết học trước nhưng có thể thay đổi, bổ sung một số ý nhỏ hoặc thay đổi cách sắp xếp chú ý cho phù hợp hơn.</a:t>
            </a:r>
          </a:p>
          <a:p>
            <a:pPr marL="571500" indent="-571500" algn="just">
              <a:lnSpc>
                <a:spcPct val="150000"/>
              </a:lnSpc>
              <a:buFont typeface="Arial" panose="020B0604020202020204" pitchFamily="34" charset="0"/>
              <a:buChar char="•"/>
            </a:pPr>
            <a:r>
              <a:rPr lang="vi-VN" sz="3600" dirty="0">
                <a:solidFill>
                  <a:srgbClr val="000000"/>
                </a:solidFill>
                <a:latin typeface="Arial" panose="020B0604020202020204" pitchFamily="34" charset="0"/>
                <a:ea typeface="Calibri" panose="020F0502020204030204" pitchFamily="34" charset="0"/>
                <a:cs typeface="Arial" panose="020B0604020202020204" pitchFamily="34" charset="0"/>
              </a:rPr>
              <a:t>Chú ý viết câu văn có hình ảnh. Tạo ra các hình ảnh so sánh, nhân hóa để con vật được miêu tả sinh động hơn.</a:t>
            </a:r>
          </a:p>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Viết xong, đọc lại, sửa các lỗi về cấu tạo và nội dung bài văn, lỗi dùng từ, đặt câu, chính tả,...</a:t>
            </a:r>
            <a:endParaRPr lang="vi-VN" sz="36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574806"/>
            <a:ext cx="18288000" cy="11514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2" name="Freeform 38">
            <a:extLst>
              <a:ext uri="{FF2B5EF4-FFF2-40B4-BE49-F238E27FC236}">
                <a16:creationId xmlns:a16="http://schemas.microsoft.com/office/drawing/2014/main" id="{F3A7986B-BD54-9088-8F8E-16F8F56D3595}"/>
              </a:ext>
            </a:extLst>
          </p:cNvPr>
          <p:cNvSpPr/>
          <p:nvPr/>
        </p:nvSpPr>
        <p:spPr>
          <a:xfrm>
            <a:off x="381000" y="4335684"/>
            <a:ext cx="5161285" cy="6063332"/>
          </a:xfrm>
          <a:custGeom>
            <a:avLst/>
            <a:gdLst/>
            <a:ahLst/>
            <a:cxnLst/>
            <a:rect l="l" t="t" r="r" b="b"/>
            <a:pathLst>
              <a:path w="1227280" h="1441774">
                <a:moveTo>
                  <a:pt x="0" y="0"/>
                </a:moveTo>
                <a:lnTo>
                  <a:pt x="1227280" y="0"/>
                </a:lnTo>
                <a:lnTo>
                  <a:pt x="1227280" y="1441774"/>
                </a:lnTo>
                <a:lnTo>
                  <a:pt x="0" y="14417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3137959" y="1303459"/>
            <a:ext cx="12705024" cy="799706"/>
          </a:xfrm>
          <a:prstGeom prst="rect">
            <a:avLst/>
          </a:prstGeom>
          <a:noFill/>
        </p:spPr>
        <p:txBody>
          <a:bodyPr wrap="square">
            <a:spAutoFit/>
          </a:bodyPr>
          <a:lstStyle/>
          <a:p>
            <a:pPr algn="ctr">
              <a:lnSpc>
                <a:spcPct val="114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Thực hiện các nhiệm vụ sau trước khi viết bài</a:t>
            </a:r>
            <a:endParaRPr lang="vi-VN" sz="4400" b="1" dirty="0">
              <a:effectLst/>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4267200" y="2857501"/>
            <a:ext cx="13145573" cy="5664602"/>
          </a:xfrm>
          <a:prstGeom prst="wedgeRoundRectCallout">
            <a:avLst>
              <a:gd name="adj1" fmla="val -21771"/>
              <a:gd name="adj2" fmla="val 628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Đọc thầm lại dàn ý đã lập, điều chỉnh dàn ý (nếu cần).</a:t>
            </a:r>
            <a:endParaRPr lang="vi-VN" sz="3600" dirty="0">
              <a:effectLst/>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Dựa vào dàn ý để viết bài văn. Chú ý viết câu đúng cấu tạo ngữ pháp, lựa chọn từ ngữ phù hợp, giàu hình ảnh,...</a:t>
            </a:r>
            <a:endParaRPr lang="vi-VN" sz="3600" dirty="0">
              <a:effectLst/>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Đọc lại bài viết: phát hiện và sửa lỗi (nếu có); sửa bài viết cho hay (thay thế từ ngữ, viết lại câu,...)</a:t>
            </a:r>
            <a:endParaRPr lang="vi-VN" sz="3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2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8839322"/>
            <a:ext cx="18288000" cy="1886918"/>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15766642" y="-734026"/>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8897" y="-1087650"/>
            <a:ext cx="4371633" cy="4114800"/>
          </a:xfrm>
          <a:custGeom>
            <a:avLst/>
            <a:gdLst/>
            <a:ahLst/>
            <a:cxnLst/>
            <a:rect l="l" t="t" r="r" b="b"/>
            <a:pathLst>
              <a:path w="4371633" h="4114800">
                <a:moveTo>
                  <a:pt x="0" y="0"/>
                </a:moveTo>
                <a:lnTo>
                  <a:pt x="4371634" y="0"/>
                </a:lnTo>
                <a:lnTo>
                  <a:pt x="437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217526" y="1078314"/>
            <a:ext cx="9852947" cy="7265585"/>
          </a:xfrm>
          <a:custGeom>
            <a:avLst/>
            <a:gdLst/>
            <a:ahLst/>
            <a:cxnLst/>
            <a:rect l="l" t="t" r="r" b="b"/>
            <a:pathLst>
              <a:path w="8580695" h="7025444">
                <a:moveTo>
                  <a:pt x="0" y="0"/>
                </a:moveTo>
                <a:lnTo>
                  <a:pt x="8580694" y="0"/>
                </a:lnTo>
                <a:lnTo>
                  <a:pt x="8580694" y="7025444"/>
                </a:lnTo>
                <a:lnTo>
                  <a:pt x="0" y="70254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lIns="0" tIns="0" bIns="720000" anchor="ctr"/>
          <a:lstStyle/>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Viết bài văn </a:t>
            </a:r>
          </a:p>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tả một con vật </a:t>
            </a:r>
          </a:p>
          <a:p>
            <a:pPr algn="ctr">
              <a:lnSpc>
                <a:spcPct val="150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mà em yêu thích </a:t>
            </a:r>
            <a:endParaRPr lang="vi-VN" sz="6600" b="1" dirty="0">
              <a:effectLst/>
              <a:latin typeface="Arial" panose="020B0604020202020204" pitchFamily="34" charset="0"/>
              <a:cs typeface="Arial" panose="020B0604020202020204" pitchFamily="34" charset="0"/>
            </a:endParaRPr>
          </a:p>
        </p:txBody>
      </p:sp>
      <p:sp>
        <p:nvSpPr>
          <p:cNvPr id="10" name="Freeform 10"/>
          <p:cNvSpPr/>
          <p:nvPr/>
        </p:nvSpPr>
        <p:spPr>
          <a:xfrm rot="-2014651">
            <a:off x="4514936" y="6036412"/>
            <a:ext cx="873433" cy="1325894"/>
          </a:xfrm>
          <a:custGeom>
            <a:avLst/>
            <a:gdLst/>
            <a:ahLst/>
            <a:cxnLst/>
            <a:rect l="l" t="t" r="r" b="b"/>
            <a:pathLst>
              <a:path w="873433" h="1325894">
                <a:moveTo>
                  <a:pt x="0" y="0"/>
                </a:moveTo>
                <a:lnTo>
                  <a:pt x="873433" y="0"/>
                </a:lnTo>
                <a:lnTo>
                  <a:pt x="873433" y="1325894"/>
                </a:lnTo>
                <a:lnTo>
                  <a:pt x="0" y="13258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12528847" y="1638300"/>
            <a:ext cx="1585883" cy="1874012"/>
          </a:xfrm>
          <a:custGeom>
            <a:avLst/>
            <a:gdLst/>
            <a:ahLst/>
            <a:cxnLst/>
            <a:rect l="l" t="t" r="r" b="b"/>
            <a:pathLst>
              <a:path w="1585883" h="1874012">
                <a:moveTo>
                  <a:pt x="0" y="0"/>
                </a:moveTo>
                <a:lnTo>
                  <a:pt x="1585883" y="0"/>
                </a:lnTo>
                <a:lnTo>
                  <a:pt x="1585883" y="1874012"/>
                </a:lnTo>
                <a:lnTo>
                  <a:pt x="0" y="18740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6">
            <a:extLst>
              <a:ext uri="{FF2B5EF4-FFF2-40B4-BE49-F238E27FC236}">
                <a16:creationId xmlns:a16="http://schemas.microsoft.com/office/drawing/2014/main" id="{87F1F147-578F-8151-D184-3EE992C14BBA}"/>
              </a:ext>
            </a:extLst>
          </p:cNvPr>
          <p:cNvSpPr/>
          <p:nvPr/>
        </p:nvSpPr>
        <p:spPr>
          <a:xfrm>
            <a:off x="12268200" y="6221023"/>
            <a:ext cx="4435706" cy="2971923"/>
          </a:xfrm>
          <a:custGeom>
            <a:avLst/>
            <a:gdLst/>
            <a:ahLst/>
            <a:cxnLst/>
            <a:rect l="l" t="t" r="r" b="b"/>
            <a:pathLst>
              <a:path w="2978867" h="1995841">
                <a:moveTo>
                  <a:pt x="0" y="0"/>
                </a:moveTo>
                <a:lnTo>
                  <a:pt x="2978867" y="0"/>
                </a:lnTo>
                <a:lnTo>
                  <a:pt x="2978867" y="1995841"/>
                </a:lnTo>
                <a:lnTo>
                  <a:pt x="0" y="19958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40213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Freeform 2"/>
          <p:cNvSpPr/>
          <p:nvPr/>
        </p:nvSpPr>
        <p:spPr>
          <a:xfrm>
            <a:off x="0" y="9639300"/>
            <a:ext cx="18288000" cy="1010740"/>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3" name="Freeform 3"/>
          <p:cNvSpPr/>
          <p:nvPr/>
        </p:nvSpPr>
        <p:spPr>
          <a:xfrm>
            <a:off x="-2004858" y="2218243"/>
            <a:ext cx="4292429" cy="4867703"/>
          </a:xfrm>
          <a:custGeom>
            <a:avLst/>
            <a:gdLst/>
            <a:ahLst/>
            <a:cxnLst/>
            <a:rect l="l" t="t" r="r" b="b"/>
            <a:pathLst>
              <a:path w="4292429" h="4867703">
                <a:moveTo>
                  <a:pt x="0" y="0"/>
                </a:moveTo>
                <a:lnTo>
                  <a:pt x="4292429" y="0"/>
                </a:lnTo>
                <a:lnTo>
                  <a:pt x="4292429" y="4867703"/>
                </a:lnTo>
                <a:lnTo>
                  <a:pt x="0" y="48677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00429" y="2218243"/>
            <a:ext cx="4292429" cy="4867703"/>
          </a:xfrm>
          <a:custGeom>
            <a:avLst/>
            <a:gdLst/>
            <a:ahLst/>
            <a:cxnLst/>
            <a:rect l="l" t="t" r="r" b="b"/>
            <a:pathLst>
              <a:path w="4292429" h="4867703">
                <a:moveTo>
                  <a:pt x="0" y="0"/>
                </a:moveTo>
                <a:lnTo>
                  <a:pt x="4292429" y="0"/>
                </a:lnTo>
                <a:lnTo>
                  <a:pt x="4292429" y="4867703"/>
                </a:lnTo>
                <a:lnTo>
                  <a:pt x="0" y="48677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3926132" y="516841"/>
            <a:ext cx="1735873" cy="1735873"/>
          </a:xfrm>
          <a:custGeom>
            <a:avLst/>
            <a:gdLst/>
            <a:ahLst/>
            <a:cxnLst/>
            <a:rect l="l" t="t" r="r" b="b"/>
            <a:pathLst>
              <a:path w="1735873" h="1735873">
                <a:moveTo>
                  <a:pt x="0" y="0"/>
                </a:moveTo>
                <a:lnTo>
                  <a:pt x="1735873" y="0"/>
                </a:lnTo>
                <a:lnTo>
                  <a:pt x="1735873" y="1735873"/>
                </a:lnTo>
                <a:lnTo>
                  <a:pt x="0" y="1735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20">
            <a:extLst>
              <a:ext uri="{FF2B5EF4-FFF2-40B4-BE49-F238E27FC236}">
                <a16:creationId xmlns:a16="http://schemas.microsoft.com/office/drawing/2014/main" id="{44106B62-D5C8-F2C1-15A3-831D755B959A}"/>
              </a:ext>
            </a:extLst>
          </p:cNvPr>
          <p:cNvSpPr/>
          <p:nvPr/>
        </p:nvSpPr>
        <p:spPr>
          <a:xfrm>
            <a:off x="2964418" y="7027265"/>
            <a:ext cx="12359164" cy="3259735"/>
          </a:xfrm>
          <a:custGeom>
            <a:avLst/>
            <a:gdLst/>
            <a:ahLst/>
            <a:cxnLst/>
            <a:rect l="l" t="t" r="r" b="b"/>
            <a:pathLst>
              <a:path w="2408351" h="635203">
                <a:moveTo>
                  <a:pt x="0" y="0"/>
                </a:moveTo>
                <a:lnTo>
                  <a:pt x="2408351" y="0"/>
                </a:lnTo>
                <a:lnTo>
                  <a:pt x="2408351" y="635202"/>
                </a:lnTo>
                <a:lnTo>
                  <a:pt x="0" y="6352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Speech Bubble: Rectangle with Corners Rounded 12">
            <a:extLst>
              <a:ext uri="{FF2B5EF4-FFF2-40B4-BE49-F238E27FC236}">
                <a16:creationId xmlns:a16="http://schemas.microsoft.com/office/drawing/2014/main" id="{3FF9ACCC-B0AB-CC1C-E25B-CB9AC2659A7F}"/>
              </a:ext>
            </a:extLst>
          </p:cNvPr>
          <p:cNvSpPr/>
          <p:nvPr/>
        </p:nvSpPr>
        <p:spPr>
          <a:xfrm>
            <a:off x="3487057" y="2800533"/>
            <a:ext cx="11277600" cy="3678913"/>
          </a:xfrm>
          <a:prstGeom prst="wedgeRoundRectCallout">
            <a:avLst>
              <a:gd name="adj1" fmla="val -21624"/>
              <a:gd name="adj2" fmla="val 610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Dựa theo dàn ý đã lập ở các tiết học trước, em hãy viết bài văn tả một con vật mà em yêu thích.</a:t>
            </a:r>
            <a:endParaRPr lang="vi-VN" sz="4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2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3" name="Freeform 3"/>
          <p:cNvSpPr/>
          <p:nvPr/>
        </p:nvSpPr>
        <p:spPr>
          <a:xfrm>
            <a:off x="0" y="9574806"/>
            <a:ext cx="18288000" cy="1151434"/>
          </a:xfrm>
          <a:custGeom>
            <a:avLst/>
            <a:gdLst/>
            <a:ahLst/>
            <a:cxnLst/>
            <a:rect l="l" t="t" r="r" b="b"/>
            <a:pathLst>
              <a:path w="18288000" h="1886918">
                <a:moveTo>
                  <a:pt x="0" y="0"/>
                </a:moveTo>
                <a:lnTo>
                  <a:pt x="18288000" y="0"/>
                </a:lnTo>
                <a:lnTo>
                  <a:pt x="18288000" y="1886918"/>
                </a:lnTo>
                <a:lnTo>
                  <a:pt x="0" y="1886918"/>
                </a:lnTo>
                <a:lnTo>
                  <a:pt x="0" y="0"/>
                </a:lnTo>
                <a:close/>
              </a:path>
            </a:pathLst>
          </a:custGeom>
          <a:blipFill>
            <a:blip r:embed="rId2">
              <a:extLst>
                <a:ext uri="{96DAC541-7B7A-43D3-8B79-37D633B846F1}">
                  <asvg:svgBlip xmlns:asvg="http://schemas.microsoft.com/office/drawing/2016/SVG/main" r:embed="rId3"/>
                </a:ext>
              </a:extLst>
            </a:blip>
            <a:stretch>
              <a:fillRect t="-869199"/>
            </a:stretch>
          </a:blipFill>
        </p:spPr>
      </p:sp>
      <p:sp>
        <p:nvSpPr>
          <p:cNvPr id="6" name="Freeform 6"/>
          <p:cNvSpPr/>
          <p:nvPr/>
        </p:nvSpPr>
        <p:spPr>
          <a:xfrm>
            <a:off x="-2851015" y="-1302234"/>
            <a:ext cx="5065812" cy="4768196"/>
          </a:xfrm>
          <a:custGeom>
            <a:avLst/>
            <a:gdLst/>
            <a:ahLst/>
            <a:cxnLst/>
            <a:rect l="l" t="t" r="r" b="b"/>
            <a:pathLst>
              <a:path w="7370042" h="6937052">
                <a:moveTo>
                  <a:pt x="0" y="0"/>
                </a:moveTo>
                <a:lnTo>
                  <a:pt x="7370041" y="0"/>
                </a:lnTo>
                <a:lnTo>
                  <a:pt x="7370041" y="6937052"/>
                </a:lnTo>
                <a:lnTo>
                  <a:pt x="0" y="69370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6766146" y="786730"/>
            <a:ext cx="2612708" cy="1855022"/>
          </a:xfrm>
          <a:custGeom>
            <a:avLst/>
            <a:gdLst/>
            <a:ahLst/>
            <a:cxnLst/>
            <a:rect l="l" t="t" r="r" b="b"/>
            <a:pathLst>
              <a:path w="2612708" h="1855022">
                <a:moveTo>
                  <a:pt x="0" y="0"/>
                </a:moveTo>
                <a:lnTo>
                  <a:pt x="2612708" y="0"/>
                </a:lnTo>
                <a:lnTo>
                  <a:pt x="2612708" y="1855023"/>
                </a:lnTo>
                <a:lnTo>
                  <a:pt x="0" y="18550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7">
            <a:extLst>
              <a:ext uri="{FF2B5EF4-FFF2-40B4-BE49-F238E27FC236}">
                <a16:creationId xmlns:a16="http://schemas.microsoft.com/office/drawing/2014/main" id="{4884ED61-1A4F-34DD-3030-2FC1A62F570B}"/>
              </a:ext>
            </a:extLst>
          </p:cNvPr>
          <p:cNvSpPr txBox="1"/>
          <p:nvPr/>
        </p:nvSpPr>
        <p:spPr>
          <a:xfrm>
            <a:off x="6262159" y="786730"/>
            <a:ext cx="645662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văn tham khảo</a:t>
            </a:r>
            <a:endParaRPr lang="vi-VN" sz="5000" b="1" dirty="0">
              <a:effectLst/>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D280FDFC-8630-D66C-9F61-D1DAFDB446B9}"/>
              </a:ext>
            </a:extLst>
          </p:cNvPr>
          <p:cNvSpPr/>
          <p:nvPr/>
        </p:nvSpPr>
        <p:spPr>
          <a:xfrm>
            <a:off x="1219200" y="2324100"/>
            <a:ext cx="12115800" cy="6011729"/>
          </a:xfrm>
          <a:prstGeom prst="wedgeRoundRectCallout">
            <a:avLst>
              <a:gd name="adj1" fmla="val -21235"/>
              <a:gd name="adj2" fmla="val 6087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i="0" dirty="0">
                <a:effectLst/>
                <a:latin typeface="arial" panose="020B0604020202020204" pitchFamily="34" charset="0"/>
              </a:rPr>
              <a:t>Mở bài:</a:t>
            </a:r>
          </a:p>
          <a:p>
            <a:pPr algn="just">
              <a:lnSpc>
                <a:spcPct val="150000"/>
              </a:lnSpc>
            </a:pPr>
            <a:r>
              <a:rPr lang="vi-VN" sz="4000" b="0" i="0" dirty="0">
                <a:effectLst/>
                <a:latin typeface="arial" panose="020B0604020202020204" pitchFamily="34" charset="0"/>
              </a:rPr>
              <a:t>Khi rạng đông vừa hé mở, những đám mây xám chỉ mới tan đi, thì chú gà trống nhà em đã cất tiếng gáy vang “ò…ó…o…o…” báo hiệu cho một ngày mới bắt đầu. Như có phép lạ, cả xóm em đều bừng tỉnh sau một giấc ngủ dài.</a:t>
            </a:r>
            <a:endParaRPr lang="vi-VN" sz="4000" dirty="0">
              <a:effectLst/>
              <a:latin typeface="Arial" panose="020B0604020202020204" pitchFamily="34" charset="0"/>
              <a:cs typeface="Arial" panose="020B0604020202020204" pitchFamily="34" charset="0"/>
            </a:endParaRPr>
          </a:p>
        </p:txBody>
      </p:sp>
      <p:pic>
        <p:nvPicPr>
          <p:cNvPr id="1026" name="Picture 2" descr="Gà Trống Hình ảnh PNG | Vector Và Các Tập Tin PSD | Tải Về Miễn Phí Trên  Pngtree">
            <a:extLst>
              <a:ext uri="{FF2B5EF4-FFF2-40B4-BE49-F238E27FC236}">
                <a16:creationId xmlns:a16="http://schemas.microsoft.com/office/drawing/2014/main" id="{4BF325DE-078D-AEA3-6AB4-F383F9D121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1887200" y="541020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1540</Words>
  <Application>Microsoft Office PowerPoint</Application>
  <PresentationFormat>Custom</PresentationFormat>
  <Paragraphs>79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Times New Roman</vt:lpstr>
      <vt:lpstr>Arial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kenhgiaovien_b14_viet3_luyen_tap_ta_con_vat</dc:title>
  <cp:lastModifiedBy>My Tra</cp:lastModifiedBy>
  <cp:revision>5</cp:revision>
  <dcterms:created xsi:type="dcterms:W3CDTF">2006-08-16T00:00:00Z</dcterms:created>
  <dcterms:modified xsi:type="dcterms:W3CDTF">2023-11-22T06:30:59Z</dcterms:modified>
  <dc:identifier>DAF0tMKzM1s</dc:identifier>
</cp:coreProperties>
</file>