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9" r:id="rId4"/>
    <p:sldId id="270" r:id="rId5"/>
    <p:sldId id="271" r:id="rId6"/>
    <p:sldId id="272" r:id="rId7"/>
    <p:sldId id="262" r:id="rId8"/>
    <p:sldId id="264" r:id="rId9"/>
    <p:sldId id="27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3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7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4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E2886-96DB-4969-ACE9-0F99F294103F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0036" y="579052"/>
            <a:ext cx="10099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</a:p>
          <a:p>
            <a:pPr algn="ctr"/>
            <a:r>
              <a:rPr lang="en-GB" sz="4400" b="1">
                <a:solidFill>
                  <a:srgbClr val="FF0000"/>
                </a:solidFill>
              </a:rPr>
              <a:t>CÁC GIÁC QUAN (TIẾT 1)</a:t>
            </a:r>
            <a:endParaRPr lang="en-US" sz="4400" b="1" i="1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235527"/>
            <a:ext cx="1330036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ài tập tư duy khoa học chủ đề khám phá 5 giác quan trên cơ thể bé – Kho  tài liệu tư duy cho trẻ">
            <a:extLst>
              <a:ext uri="{FF2B5EF4-FFF2-40B4-BE49-F238E27FC236}">
                <a16:creationId xmlns:a16="http://schemas.microsoft.com/office/drawing/2014/main" id="{EA3D958C-513A-4CA7-A9E1-E05AB4C1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38" y="2067881"/>
            <a:ext cx="6858758" cy="48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0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ài tập tư duy khoa học chủ đề khám phá 5 giác quan trên cơ thể bé – Kho  tài liệu tư duy cho trẻ">
            <a:extLst>
              <a:ext uri="{FF2B5EF4-FFF2-40B4-BE49-F238E27FC236}">
                <a16:creationId xmlns:a16="http://schemas.microsoft.com/office/drawing/2014/main" id="{101DE062-D223-432F-B097-EF6BA104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003" y="1492140"/>
            <a:ext cx="4838964" cy="33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C1A7A-7551-4572-AAE5-D09F65C26DC1}"/>
              </a:ext>
            </a:extLst>
          </p:cNvPr>
          <p:cNvSpPr/>
          <p:nvPr/>
        </p:nvSpPr>
        <p:spPr>
          <a:xfrm>
            <a:off x="337625" y="717452"/>
            <a:ext cx="6274190" cy="58099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800" b="1" i="1"/>
              <a:t>Cơ thể chúng ta có 5 giác quan là: nhìn, nghe, ngửi, nếm, sờ. Tên khoa học chính xác của năm giác quan là: </a:t>
            </a:r>
            <a:r>
              <a:rPr lang="en-US" sz="3800" b="1" i="1">
                <a:solidFill>
                  <a:srgbClr val="FF0000"/>
                </a:solidFill>
              </a:rPr>
              <a:t>thị giác, thính giác, khứu giác, vị giác, xúc giác</a:t>
            </a:r>
            <a:r>
              <a:rPr lang="en-US" sz="3800" b="1" i="1"/>
              <a:t> tương ứng với nhìn, nghe, ngửi, nếm, sờ.</a:t>
            </a:r>
            <a:endParaRPr lang="vi-VN" sz="3800"/>
          </a:p>
          <a:p>
            <a:pPr algn="just"/>
            <a:endParaRPr lang="vi-VN" sz="3800"/>
          </a:p>
        </p:txBody>
      </p:sp>
    </p:spTree>
    <p:extLst>
      <p:ext uri="{BB962C8B-B14F-4D97-AF65-F5344CB8AC3E}">
        <p14:creationId xmlns:p14="http://schemas.microsoft.com/office/powerpoint/2010/main" val="66685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3526" y="191086"/>
            <a:ext cx="533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GIẢI ĐỐ</a:t>
            </a:r>
            <a:endParaRPr lang="en-US" sz="6000" b="1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52192EB0-44A6-4DFB-B9E1-A57E00830635}"/>
              </a:ext>
            </a:extLst>
          </p:cNvPr>
          <p:cNvSpPr/>
          <p:nvPr/>
        </p:nvSpPr>
        <p:spPr>
          <a:xfrm>
            <a:off x="661182" y="1955409"/>
            <a:ext cx="10621107" cy="417810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/>
              <a:t>Cái gì một cặp song sinh</a:t>
            </a:r>
            <a:br>
              <a:rPr lang="vi-VN" sz="4000"/>
            </a:br>
            <a:r>
              <a:rPr lang="vi-VN" sz="4000"/>
              <a:t>Long lanh, sáng tỏ để nhìn xung quanh?</a:t>
            </a:r>
          </a:p>
          <a:p>
            <a:pPr algn="ctr"/>
            <a:endParaRPr lang="vi-VN" sz="4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80BDE-EE84-4A1E-A5FD-C575174BE2FB}"/>
              </a:ext>
            </a:extLst>
          </p:cNvPr>
          <p:cNvSpPr txBox="1"/>
          <p:nvPr/>
        </p:nvSpPr>
        <p:spPr>
          <a:xfrm>
            <a:off x="5556738" y="4529797"/>
            <a:ext cx="544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</a:rPr>
              <a:t>Đáp án: </a:t>
            </a:r>
            <a:r>
              <a:rPr lang="en-GB" sz="4000" b="1" i="1">
                <a:solidFill>
                  <a:srgbClr val="002060"/>
                </a:solidFill>
              </a:rPr>
              <a:t>Đôi mắt</a:t>
            </a:r>
            <a:endParaRPr lang="vi-VN" sz="4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3526" y="191086"/>
            <a:ext cx="533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GIẢI ĐỐ</a:t>
            </a:r>
            <a:endParaRPr lang="en-US" sz="6000" b="1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52192EB0-44A6-4DFB-B9E1-A57E00830635}"/>
              </a:ext>
            </a:extLst>
          </p:cNvPr>
          <p:cNvSpPr/>
          <p:nvPr/>
        </p:nvSpPr>
        <p:spPr>
          <a:xfrm>
            <a:off x="661182" y="1955409"/>
            <a:ext cx="10621107" cy="417810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/>
              <a:t>Nhô cao giữa mặt một mình</a:t>
            </a:r>
            <a:br>
              <a:rPr lang="vi-VN" sz="4500"/>
            </a:br>
            <a:r>
              <a:rPr lang="vi-VN" sz="4500"/>
              <a:t>Hít thở thật giỏi, lại tinh ngửi mùi?</a:t>
            </a:r>
            <a:endParaRPr lang="en-GB" sz="4500"/>
          </a:p>
          <a:p>
            <a:pPr algn="ctr"/>
            <a:endParaRPr lang="vi-VN" sz="45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80BDE-EE84-4A1E-A5FD-C575174BE2FB}"/>
              </a:ext>
            </a:extLst>
          </p:cNvPr>
          <p:cNvSpPr txBox="1"/>
          <p:nvPr/>
        </p:nvSpPr>
        <p:spPr>
          <a:xfrm>
            <a:off x="5556738" y="4529797"/>
            <a:ext cx="544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</a:rPr>
              <a:t>Đáp án: </a:t>
            </a:r>
            <a:r>
              <a:rPr lang="en-GB" sz="4000" b="1" i="1">
                <a:solidFill>
                  <a:srgbClr val="002060"/>
                </a:solidFill>
              </a:rPr>
              <a:t>Mũi</a:t>
            </a:r>
            <a:endParaRPr lang="vi-VN" sz="4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3526" y="191086"/>
            <a:ext cx="533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GIẢI ĐỐ</a:t>
            </a:r>
            <a:endParaRPr lang="en-US" sz="6000" b="1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52192EB0-44A6-4DFB-B9E1-A57E00830635}"/>
              </a:ext>
            </a:extLst>
          </p:cNvPr>
          <p:cNvSpPr/>
          <p:nvPr/>
        </p:nvSpPr>
        <p:spPr>
          <a:xfrm>
            <a:off x="661182" y="1955409"/>
            <a:ext cx="11226018" cy="417810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/>
              <a:t>Hai anh bạn nhỏ hai bên</a:t>
            </a:r>
            <a:br>
              <a:rPr lang="vi-VN" sz="4500"/>
            </a:br>
            <a:r>
              <a:rPr lang="vi-VN" sz="4500"/>
              <a:t>Lắng nghe tiếng mẹ, tiếng cô giảng bài?</a:t>
            </a:r>
            <a:endParaRPr lang="en-GB" sz="4500"/>
          </a:p>
          <a:p>
            <a:pPr algn="ctr"/>
            <a:endParaRPr lang="vi-VN" sz="45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80BDE-EE84-4A1E-A5FD-C575174BE2FB}"/>
              </a:ext>
            </a:extLst>
          </p:cNvPr>
          <p:cNvSpPr txBox="1"/>
          <p:nvPr/>
        </p:nvSpPr>
        <p:spPr>
          <a:xfrm>
            <a:off x="5556738" y="4529797"/>
            <a:ext cx="544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</a:rPr>
              <a:t>Đáp án: </a:t>
            </a:r>
            <a:r>
              <a:rPr lang="en-GB" sz="4000" b="1" i="1">
                <a:solidFill>
                  <a:srgbClr val="002060"/>
                </a:solidFill>
              </a:rPr>
              <a:t>Đôi tai</a:t>
            </a:r>
            <a:endParaRPr lang="vi-VN" sz="4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3526" y="191086"/>
            <a:ext cx="533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GIẢI ĐỐ</a:t>
            </a:r>
            <a:endParaRPr lang="en-US" sz="6000" b="1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52192EB0-44A6-4DFB-B9E1-A57E00830635}"/>
              </a:ext>
            </a:extLst>
          </p:cNvPr>
          <p:cNvSpPr/>
          <p:nvPr/>
        </p:nvSpPr>
        <p:spPr>
          <a:xfrm>
            <a:off x="661182" y="1955409"/>
            <a:ext cx="11226018" cy="417810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500"/>
              <a:t>Cái gì chúm chím đáng yêu</a:t>
            </a:r>
            <a:br>
              <a:rPr lang="vi-VN" sz="4500"/>
            </a:br>
            <a:r>
              <a:rPr lang="vi-VN" sz="4500"/>
              <a:t>Thốt lời chào hỏi, nói điều hay?</a:t>
            </a:r>
            <a:endParaRPr lang="en-GB" sz="4500"/>
          </a:p>
          <a:p>
            <a:pPr algn="ctr"/>
            <a:endParaRPr lang="vi-VN" sz="45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80BDE-EE84-4A1E-A5FD-C575174BE2FB}"/>
              </a:ext>
            </a:extLst>
          </p:cNvPr>
          <p:cNvSpPr txBox="1"/>
          <p:nvPr/>
        </p:nvSpPr>
        <p:spPr>
          <a:xfrm>
            <a:off x="5556738" y="4529797"/>
            <a:ext cx="544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</a:rPr>
              <a:t>Đáp án: </a:t>
            </a:r>
            <a:r>
              <a:rPr lang="en-GB" sz="4000" b="1" i="1">
                <a:solidFill>
                  <a:srgbClr val="002060"/>
                </a:solidFill>
              </a:rPr>
              <a:t>Miệng</a:t>
            </a:r>
            <a:endParaRPr lang="vi-VN" sz="4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436F50AF-5038-4B40-8F15-C4B4E4440D5D}"/>
              </a:ext>
            </a:extLst>
          </p:cNvPr>
          <p:cNvSpPr/>
          <p:nvPr/>
        </p:nvSpPr>
        <p:spPr>
          <a:xfrm>
            <a:off x="970671" y="1206749"/>
            <a:ext cx="10874326" cy="487049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T</a:t>
            </a:r>
            <a:r>
              <a:rPr lang="vi-VN" sz="4000">
                <a:solidFill>
                  <a:schemeClr val="tx1"/>
                </a:solidFill>
              </a:rPr>
              <a:t>ừ tinh mơ đến sớm mai</a:t>
            </a:r>
            <a:br>
              <a:rPr lang="vi-VN" sz="4000">
                <a:solidFill>
                  <a:schemeClr val="tx1"/>
                </a:solidFill>
              </a:rPr>
            </a:br>
            <a:r>
              <a:rPr lang="vi-VN" sz="4000">
                <a:solidFill>
                  <a:schemeClr val="tx1"/>
                </a:solidFill>
              </a:rPr>
              <a:t>Trăm công ngàn việc chẳng ai không nhờ</a:t>
            </a:r>
            <a:br>
              <a:rPr lang="vi-VN" sz="4000">
                <a:solidFill>
                  <a:schemeClr val="tx1"/>
                </a:solidFill>
              </a:rPr>
            </a:br>
            <a:r>
              <a:rPr lang="vi-VN" sz="4000">
                <a:solidFill>
                  <a:schemeClr val="tx1"/>
                </a:solidFill>
              </a:rPr>
              <a:t>Khi vui cùng bạn hoan hô</a:t>
            </a:r>
            <a:br>
              <a:rPr lang="vi-VN" sz="4000">
                <a:solidFill>
                  <a:schemeClr val="tx1"/>
                </a:solidFill>
              </a:rPr>
            </a:br>
            <a:r>
              <a:rPr lang="vi-VN" sz="4000">
                <a:solidFill>
                  <a:schemeClr val="tx1"/>
                </a:solidFill>
              </a:rPr>
              <a:t>Khi buồn cùng bạn lau khô lệ nhòa?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3526" y="191086"/>
            <a:ext cx="533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00B05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GIẢI ĐỐ</a:t>
            </a:r>
            <a:endParaRPr lang="en-US" sz="6000" b="1">
              <a:solidFill>
                <a:srgbClr val="00B050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80BDE-EE84-4A1E-A5FD-C575174BE2FB}"/>
              </a:ext>
            </a:extLst>
          </p:cNvPr>
          <p:cNvSpPr txBox="1"/>
          <p:nvPr/>
        </p:nvSpPr>
        <p:spPr>
          <a:xfrm>
            <a:off x="5777132" y="5297308"/>
            <a:ext cx="544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FF0000"/>
                </a:solidFill>
              </a:rPr>
              <a:t>Đáp án: </a:t>
            </a:r>
            <a:r>
              <a:rPr lang="en-GB" sz="4000" b="1" i="1">
                <a:solidFill>
                  <a:srgbClr val="002060"/>
                </a:solidFill>
              </a:rPr>
              <a:t>Đôi bàn tay</a:t>
            </a:r>
            <a:endParaRPr lang="vi-VN" sz="4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6073" y="3152539"/>
            <a:ext cx="817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chemeClr val="bg1"/>
                </a:solidFill>
              </a:rPr>
              <a:t>Em đã học được gì trong chủ đề “Thực vật và động vật”?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2309" y="4026139"/>
            <a:ext cx="1048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00B050"/>
                </a:solidFill>
                <a:latin typeface="Bahnschrift" panose="020B0502040204020203" pitchFamily="34" charset="0"/>
              </a:rPr>
              <a:t>5 GIÁC QUAN CỦA C</a:t>
            </a:r>
            <a:r>
              <a:rPr lang="vi-VN" sz="4800" b="1">
                <a:solidFill>
                  <a:srgbClr val="00B050"/>
                </a:solidFill>
                <a:latin typeface="Bahnschrift" panose="020B0502040204020203" pitchFamily="34" charset="0"/>
              </a:rPr>
              <a:t>Ơ</a:t>
            </a:r>
            <a:r>
              <a:rPr lang="en-GB" sz="4800" b="1">
                <a:solidFill>
                  <a:srgbClr val="00B050"/>
                </a:solidFill>
                <a:latin typeface="Bahnschrift" panose="020B0502040204020203" pitchFamily="34" charset="0"/>
              </a:rPr>
              <a:t> THỂ</a:t>
            </a:r>
            <a:endParaRPr lang="en-US" sz="4800">
              <a:solidFill>
                <a:srgbClr val="00B05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F002C3-5E2D-47C1-B0C0-A7A63ABC6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129" y="112542"/>
            <a:ext cx="11999741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FD6B-B9AE-4E60-9BA1-66016737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7A0D-A259-47BD-9D56-C52EC69A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199DF-B780-4787-8106-774831265D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4910" y="211014"/>
            <a:ext cx="11015003" cy="65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157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Cascadia Code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- HP</dc:creator>
  <cp:lastModifiedBy>Admin - HP</cp:lastModifiedBy>
  <cp:revision>16</cp:revision>
  <dcterms:created xsi:type="dcterms:W3CDTF">2026-01-28T14:03:13Z</dcterms:created>
  <dcterms:modified xsi:type="dcterms:W3CDTF">2026-03-01T09:15:57Z</dcterms:modified>
</cp:coreProperties>
</file>