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38"/>
  </p:notesMasterIdLst>
  <p:sldIdLst>
    <p:sldId id="257" r:id="rId3"/>
    <p:sldId id="258" r:id="rId4"/>
    <p:sldId id="260" r:id="rId5"/>
    <p:sldId id="263" r:id="rId6"/>
    <p:sldId id="264" r:id="rId7"/>
    <p:sldId id="265" r:id="rId8"/>
    <p:sldId id="266" r:id="rId9"/>
    <p:sldId id="267" r:id="rId10"/>
    <p:sldId id="293" r:id="rId11"/>
    <p:sldId id="294" r:id="rId12"/>
    <p:sldId id="296" r:id="rId13"/>
    <p:sldId id="300" r:id="rId14"/>
    <p:sldId id="299" r:id="rId15"/>
    <p:sldId id="298" r:id="rId16"/>
    <p:sldId id="301" r:id="rId17"/>
    <p:sldId id="303" r:id="rId18"/>
    <p:sldId id="304" r:id="rId19"/>
    <p:sldId id="302" r:id="rId20"/>
    <p:sldId id="307" r:id="rId21"/>
    <p:sldId id="310" r:id="rId22"/>
    <p:sldId id="308" r:id="rId23"/>
    <p:sldId id="311" r:id="rId24"/>
    <p:sldId id="306" r:id="rId25"/>
    <p:sldId id="313" r:id="rId26"/>
    <p:sldId id="305" r:id="rId27"/>
    <p:sldId id="314" r:id="rId28"/>
    <p:sldId id="316" r:id="rId29"/>
    <p:sldId id="318" r:id="rId30"/>
    <p:sldId id="319" r:id="rId31"/>
    <p:sldId id="317" r:id="rId32"/>
    <p:sldId id="320" r:id="rId33"/>
    <p:sldId id="295" r:id="rId34"/>
    <p:sldId id="321" r:id="rId35"/>
    <p:sldId id="277" r:id="rId36"/>
    <p:sldId id="279"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4E8"/>
    <a:srgbClr val="FF0066"/>
    <a:srgbClr val="FF33CC"/>
    <a:srgbClr val="FF7C80"/>
    <a:srgbClr val="D5ED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419" autoAdjust="0"/>
    <p:restoredTop sz="93429" autoAdjust="0"/>
  </p:normalViewPr>
  <p:slideViewPr>
    <p:cSldViewPr snapToGrid="0">
      <p:cViewPr varScale="1">
        <p:scale>
          <a:sx n="96" d="100"/>
          <a:sy n="96" d="100"/>
        </p:scale>
        <p:origin x="67"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A95568-EF26-4A4F-86B5-1D67E2A0307E}" type="datetimeFigureOut">
              <a:rPr lang="en-US" smtClean="0"/>
              <a:t>2/28/2026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9DC91D-6B87-4872-9FFB-53E1ABCC7A7E}" type="slidenum">
              <a:rPr lang="en-US" smtClean="0"/>
              <a:t>‹#›</a:t>
            </a:fld>
            <a:endParaRPr lang="en-US"/>
          </a:p>
        </p:txBody>
      </p:sp>
    </p:spTree>
    <p:extLst>
      <p:ext uri="{BB962C8B-B14F-4D97-AF65-F5344CB8AC3E}">
        <p14:creationId xmlns:p14="http://schemas.microsoft.com/office/powerpoint/2010/main" val="37455233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FBC8FC-B0C4-457D-8AB7-E6D4931CBE62}" type="slidenum">
              <a:rPr lang="en-US" smtClean="0"/>
              <a:pPr/>
              <a:t>33</a:t>
            </a:fld>
            <a:endParaRPr lang="en-US"/>
          </a:p>
        </p:txBody>
      </p:sp>
    </p:spTree>
    <p:extLst>
      <p:ext uri="{BB962C8B-B14F-4D97-AF65-F5344CB8AC3E}">
        <p14:creationId xmlns:p14="http://schemas.microsoft.com/office/powerpoint/2010/main" val="32472583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2026/2/28</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2249694773"/>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p:txBody>
          <a:bodyPr/>
          <a:lstStyle/>
          <a:p>
            <a:fld id="{22C5AE06-28D5-4F22-973B-2A07B6E547CE}" type="datetimeFigureOut">
              <a:rPr lang="en-US" smtClean="0"/>
              <a:t>2/28/2026</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4524651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p:txBody>
          <a:bodyPr/>
          <a:lstStyle/>
          <a:p>
            <a:fld id="{22C5AE06-28D5-4F22-973B-2A07B6E547CE}" type="datetimeFigureOut">
              <a:rPr lang="en-US" smtClean="0"/>
              <a:t>2/28/2026</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436586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p:txBody>
          <a:bodyPr/>
          <a:lstStyle/>
          <a:p>
            <a:fld id="{22C5AE06-28D5-4F22-973B-2A07B6E547CE}" type="datetimeFigureOut">
              <a:rPr lang="en-US" smtClean="0"/>
              <a:t>2/28/2026</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5497264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p:txBody>
          <a:bodyPr/>
          <a:lstStyle/>
          <a:p>
            <a:fld id="{22C5AE06-28D5-4F22-973B-2A07B6E547CE}" type="datetimeFigureOut">
              <a:rPr lang="en-US" smtClean="0"/>
              <a:t>2/28/2026</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2839801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p:txBody>
          <a:bodyPr/>
          <a:lstStyle/>
          <a:p>
            <a:fld id="{22C5AE06-28D5-4F22-973B-2A07B6E547CE}" type="datetimeFigureOut">
              <a:rPr lang="en-US" smtClean="0"/>
              <a:t>2/28/2026</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7164658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p:txBody>
          <a:bodyPr/>
          <a:lstStyle/>
          <a:p>
            <a:fld id="{22C5AE06-28D5-4F22-973B-2A07B6E547CE}" type="datetimeFigureOut">
              <a:rPr lang="en-US" smtClean="0"/>
              <a:t>2/28/2026</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888307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p:txBody>
          <a:bodyPr/>
          <a:lstStyle/>
          <a:p>
            <a:fld id="{22C5AE06-28D5-4F22-973B-2A07B6E547CE}" type="datetimeFigureOut">
              <a:rPr lang="en-US" smtClean="0"/>
              <a:t>2/28/2026</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1392772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p:txBody>
          <a:bodyPr/>
          <a:lstStyle/>
          <a:p>
            <a:fld id="{22C5AE06-28D5-4F22-973B-2A07B6E547CE}" type="datetimeFigureOut">
              <a:rPr lang="en-US" smtClean="0"/>
              <a:t>2/28/2026</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529035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47821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grpSp>
        <p:nvGrpSpPr>
          <p:cNvPr id="6" name="组合 6"/>
          <p:cNvGrpSpPr/>
          <p:nvPr userDrawn="1"/>
        </p:nvGrpSpPr>
        <p:grpSpPr>
          <a:xfrm>
            <a:off x="240265" y="207831"/>
            <a:ext cx="11791314" cy="6513811"/>
            <a:chOff x="666750" y="666750"/>
            <a:chExt cx="11049000" cy="5695950"/>
          </a:xfrm>
          <a:effectLst>
            <a:outerShdw blurRad="254000" sx="102000" sy="102000" algn="ctr" rotWithShape="0">
              <a:prstClr val="black">
                <a:alpha val="25000"/>
              </a:prstClr>
            </a:outerShdw>
          </a:effectLst>
        </p:grpSpPr>
        <p:sp>
          <p:nvSpPr>
            <p:cNvPr id="7" name="圆角矩形 4"/>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sp>
          <p:nvSpPr>
            <p:cNvPr id="8" name="圆角矩形 5"/>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grpSp>
    </p:spTree>
    <p:extLst>
      <p:ext uri="{BB962C8B-B14F-4D97-AF65-F5344CB8AC3E}">
        <p14:creationId xmlns:p14="http://schemas.microsoft.com/office/powerpoint/2010/main" val="3457862546"/>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grpSp>
        <p:nvGrpSpPr>
          <p:cNvPr id="5" name="组合 21"/>
          <p:cNvGrpSpPr/>
          <p:nvPr userDrawn="1"/>
        </p:nvGrpSpPr>
        <p:grpSpPr>
          <a:xfrm>
            <a:off x="0" y="0"/>
            <a:ext cx="12192000" cy="6886380"/>
            <a:chOff x="0" y="0"/>
            <a:chExt cx="12192000" cy="6886380"/>
          </a:xfrm>
        </p:grpSpPr>
        <p:grpSp>
          <p:nvGrpSpPr>
            <p:cNvPr id="6" name="组合 16"/>
            <p:cNvGrpSpPr/>
            <p:nvPr/>
          </p:nvGrpSpPr>
          <p:grpSpPr>
            <a:xfrm>
              <a:off x="0" y="0"/>
              <a:ext cx="12192000" cy="6886380"/>
              <a:chOff x="0" y="0"/>
              <a:chExt cx="12192000" cy="6886380"/>
            </a:xfrm>
          </p:grpSpPr>
          <p:pic>
            <p:nvPicPr>
              <p:cNvPr id="8" name="图片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pic>
            <p:nvPicPr>
              <p:cNvPr id="9" name="图片 1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9405256" y="0"/>
                <a:ext cx="2786743" cy="2032000"/>
              </a:xfrm>
              <a:prstGeom prst="rect">
                <a:avLst/>
              </a:prstGeom>
            </p:spPr>
          </p:pic>
        </p:grpSp>
        <p:pic>
          <p:nvPicPr>
            <p:cNvPr id="7" name="图片 20"/>
            <p:cNvPicPr>
              <a:picLocks noChangeAspect="1"/>
            </p:cNvPicPr>
            <p:nvPr/>
          </p:nvPicPr>
          <p:blipFill rotWithShape="1">
            <a:blip r:embed="rId4" cstate="print">
              <a:extLst>
                <a:ext uri="{28A0092B-C50C-407E-A947-70E740481C1C}">
                  <a14:useLocalDpi xmlns:a14="http://schemas.microsoft.com/office/drawing/2010/main" val="0"/>
                </a:ext>
              </a:extLst>
            </a:blip>
            <a:srcRect t="-2703"/>
            <a:stretch/>
          </p:blipFill>
          <p:spPr>
            <a:xfrm>
              <a:off x="0" y="0"/>
              <a:ext cx="3759200" cy="2757714"/>
            </a:xfrm>
            <a:prstGeom prst="rect">
              <a:avLst/>
            </a:prstGeom>
          </p:spPr>
        </p:pic>
      </p:grpSp>
      <p:pic>
        <p:nvPicPr>
          <p:cNvPr id="2" name="Picture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927951" y="8354290"/>
            <a:ext cx="1304182" cy="1215663"/>
          </a:xfrm>
          <a:prstGeom prst="rect">
            <a:avLst/>
          </a:prstGeom>
        </p:spPr>
      </p:pic>
    </p:spTree>
    <p:extLst>
      <p:ext uri="{BB962C8B-B14F-4D97-AF65-F5344CB8AC3E}">
        <p14:creationId xmlns:p14="http://schemas.microsoft.com/office/powerpoint/2010/main" val="2303218041"/>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9047564"/>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2999146"/>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C44E6E6-66EA-4261-BC32-F98BF6CC210C}" type="datetimeFigureOut">
              <a:rPr lang="en-US" smtClean="0"/>
              <a:t>2/28/2026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211B76-5616-4E9D-896D-683DCF1C7392}" type="slidenum">
              <a:rPr lang="en-US" smtClean="0"/>
              <a:t>‹#›</a:t>
            </a:fld>
            <a:endParaRPr lang="en-US"/>
          </a:p>
        </p:txBody>
      </p:sp>
    </p:spTree>
    <p:extLst>
      <p:ext uri="{BB962C8B-B14F-4D97-AF65-F5344CB8AC3E}">
        <p14:creationId xmlns:p14="http://schemas.microsoft.com/office/powerpoint/2010/main" val="15179424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p:txBody>
          <a:bodyPr/>
          <a:lstStyle/>
          <a:p>
            <a:fld id="{22C5AE06-28D5-4F22-973B-2A07B6E547CE}" type="datetimeFigureOut">
              <a:rPr lang="en-US" smtClean="0"/>
              <a:t>2/28/2026</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8382239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p:txBody>
          <a:bodyPr/>
          <a:lstStyle/>
          <a:p>
            <a:fld id="{22C5AE06-28D5-4F22-973B-2A07B6E547CE}" type="datetimeFigureOut">
              <a:rPr lang="en-US" smtClean="0"/>
              <a:t>2/28/2026</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112784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831851" y="4589464"/>
            <a:ext cx="10515600" cy="1500187"/>
          </a:xfrm>
        </p:spPr>
        <p:txBody>
          <a:bodyPr/>
          <a:lstStyle>
            <a:lvl1pPr marL="0" indent="0">
              <a:buNone/>
              <a:defRPr sz="2400">
                <a:solidFill>
                  <a:schemeClr val="tx1">
                    <a:tint val="82000"/>
                  </a:schemeClr>
                </a:solidFill>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p:txBody>
          <a:bodyPr/>
          <a:lstStyle/>
          <a:p>
            <a:fld id="{22C5AE06-28D5-4F22-973B-2A07B6E547CE}" type="datetimeFigureOut">
              <a:rPr lang="en-US" smtClean="0"/>
              <a:t>2/28/2026</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4606788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theme" Target="../theme/theme1.xml"/><Relationship Id="rId12"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4.png"/><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 Id="rId14" Type="http://schemas.openxmlformats.org/officeDocument/2006/relationships/image" Target="../media/image7.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image" Target="../media/image12.jpeg"/><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image" Target="../media/image1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9Slide.vn - 2019">
            <a:extLst>
              <a:ext uri="{FF2B5EF4-FFF2-40B4-BE49-F238E27FC236}">
                <a16:creationId xmlns:a16="http://schemas.microsoft.com/office/drawing/2014/main" id="{B7E6646E-0BCC-A8F4-25EF-747C0A61D8C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 name="图片 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grpSp>
        <p:nvGrpSpPr>
          <p:cNvPr id="11" name="组合 10"/>
          <p:cNvGrpSpPr/>
          <p:nvPr userDrawn="1"/>
        </p:nvGrpSpPr>
        <p:grpSpPr>
          <a:xfrm>
            <a:off x="115910" y="5010872"/>
            <a:ext cx="12192000" cy="2256061"/>
            <a:chOff x="0" y="4332156"/>
            <a:chExt cx="12292858" cy="2554224"/>
          </a:xfrm>
        </p:grpSpPr>
        <p:pic>
          <p:nvPicPr>
            <p:cNvPr id="12" name="图片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3" name="图片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3" name="图片 2"/>
          <p:cNvPicPr>
            <a:picLocks noChangeAspect="1"/>
          </p:cNvPicPr>
          <p:nvPr userDrawn="1"/>
        </p:nvPicPr>
        <p:blipFill rotWithShape="1">
          <a:blip r:embed="rId11"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pic>
        <p:nvPicPr>
          <p:cNvPr id="4" name="图片 3"/>
          <p:cNvPicPr>
            <a:picLocks noChangeAspect="1"/>
          </p:cNvPicPr>
          <p:nvPr userDrawn="1"/>
        </p:nvPicPr>
        <p:blipFill rotWithShape="1">
          <a:blip r:embed="rId12" cstate="print">
            <a:extLst>
              <a:ext uri="{28A0092B-C50C-407E-A947-70E740481C1C}">
                <a14:useLocalDpi xmlns:a14="http://schemas.microsoft.com/office/drawing/2010/main" val="0"/>
              </a:ext>
            </a:extLst>
          </a:blip>
          <a:srcRect r="-482"/>
          <a:stretch/>
        </p:blipFill>
        <p:spPr>
          <a:xfrm>
            <a:off x="9362840" y="0"/>
            <a:ext cx="2829160" cy="2141457"/>
          </a:xfrm>
          <a:prstGeom prst="rect">
            <a:avLst/>
          </a:prstGeom>
        </p:spPr>
      </p:pic>
      <p:pic>
        <p:nvPicPr>
          <p:cNvPr id="6" name="Picture 5"/>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57999" y="-1988158"/>
            <a:ext cx="1359195" cy="1266942"/>
          </a:xfrm>
          <a:prstGeom prst="rect">
            <a:avLst/>
          </a:prstGeom>
        </p:spPr>
      </p:pic>
      <p:pic>
        <p:nvPicPr>
          <p:cNvPr id="7" name="Picture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375692" y="9091725"/>
            <a:ext cx="1424848" cy="1328139"/>
          </a:xfrm>
          <a:prstGeom prst="rect">
            <a:avLst/>
          </a:prstGeom>
        </p:spPr>
      </p:pic>
    </p:spTree>
    <p:extLst>
      <p:ext uri="{BB962C8B-B14F-4D97-AF65-F5344CB8AC3E}">
        <p14:creationId xmlns:p14="http://schemas.microsoft.com/office/powerpoint/2010/main" val="289555504"/>
      </p:ext>
    </p:extLst>
  </p:cSld>
  <p:clrMap bg1="lt1" tx1="dk1" bg2="lt2" tx2="dk2" accent1="accent1" accent2="accent2" accent3="accent3" accent4="accent4" accent5="accent5" accent6="accent6" hlink="hlink" folHlink="folHlink"/>
  <p:sldLayoutIdLst>
    <p:sldLayoutId id="2147483661" r:id="rId1"/>
    <p:sldLayoutId id="2147483666" r:id="rId2"/>
    <p:sldLayoutId id="2147483667" r:id="rId3"/>
    <p:sldLayoutId id="2147483672" r:id="rId4"/>
    <p:sldLayoutId id="2147483673" r:id="rId5"/>
    <p:sldLayoutId id="2147483687" r:id="rId6"/>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D7627060-6B48-4241-4291-34F00A0B0E4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B1F35BC-FFC4-3130-BFC6-379BC31C3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FC8303-A8B5-07DE-6D52-2103E2AFC22B}"/>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3EDD5A-2F3F-F56C-A720-D57C4798009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2C5AE06-28D5-4F22-973B-2A07B6E547CE}" type="datetimeFigureOut">
              <a:rPr lang="en-US" smtClean="0"/>
              <a:t>2/28/2026</a:t>
            </a:fld>
            <a:endParaRPr lang="en-US"/>
          </a:p>
        </p:txBody>
      </p:sp>
      <p:sp>
        <p:nvSpPr>
          <p:cNvPr id="5" name="Footer Placeholder 4">
            <a:extLst>
              <a:ext uri="{FF2B5EF4-FFF2-40B4-BE49-F238E27FC236}">
                <a16:creationId xmlns:a16="http://schemas.microsoft.com/office/drawing/2014/main" id="{873E3AD6-5A13-B96C-974D-152D1272FF4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054A2CD-8830-B48C-AB38-18EC092D7477}"/>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100D655-8907-4898-8AD2-B8061F3EF3C2}" type="slidenum">
              <a:rPr lang="en-US" smtClean="0"/>
              <a:t>‹#›</a:t>
            </a:fld>
            <a:endParaRPr lang="en-US"/>
          </a:p>
        </p:txBody>
      </p:sp>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
            <a:ext cx="12192000" cy="69056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838200" y="8190810"/>
            <a:ext cx="1533819" cy="1429714"/>
          </a:xfrm>
          <a:prstGeom prst="rect">
            <a:avLst/>
          </a:prstGeom>
        </p:spPr>
      </p:pic>
    </p:spTree>
    <p:extLst>
      <p:ext uri="{BB962C8B-B14F-4D97-AF65-F5344CB8AC3E}">
        <p14:creationId xmlns:p14="http://schemas.microsoft.com/office/powerpoint/2010/main" val="65018055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3.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 Target="slide5.xml"/><Relationship Id="rId1" Type="http://schemas.openxmlformats.org/officeDocument/2006/relationships/slideLayout" Target="../slideLayouts/slideLayout1.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17.pn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jpeg"/><Relationship Id="rId7"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hyperlink" Target="https://www.facebook.com/groups/514479210372531/?ref=share_group_link"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17.png"/><Relationship Id="rId4" Type="http://schemas.openxmlformats.org/officeDocument/2006/relationships/image" Target="../media/image16.png"/></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7.png"/><Relationship Id="rId7" Type="http://schemas.openxmlformats.org/officeDocument/2006/relationships/slide" Target="slide9.xml"/><Relationship Id="rId2" Type="http://schemas.openxmlformats.org/officeDocument/2006/relationships/image" Target="../media/image16.png"/><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23.png"/><Relationship Id="rId4" Type="http://schemas.openxmlformats.org/officeDocument/2006/relationships/slide" Target="slide6.xml"/></Relationships>
</file>

<file path=ppt/slides/_rels/slide6.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26.png"/><Relationship Id="rId5" Type="http://schemas.microsoft.com/office/2007/relationships/hdphoto" Target="../media/hdphoto1.wdp"/><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 Target="slide5.xml"/><Relationship Id="rId1" Type="http://schemas.openxmlformats.org/officeDocument/2006/relationships/slideLayout" Target="../slideLayouts/slideLayout1.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 Target="slide5.xml"/><Relationship Id="rId1" Type="http://schemas.openxmlformats.org/officeDocument/2006/relationships/slideLayout" Target="../slideLayouts/slideLayout1.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826267" y="351346"/>
            <a:ext cx="8753239" cy="6113944"/>
          </a:xfrm>
          <a:prstGeom prst="rect">
            <a:avLst/>
          </a:prstGeom>
        </p:spPr>
      </p:pic>
      <p:grpSp>
        <p:nvGrpSpPr>
          <p:cNvPr id="2" name="组合 1"/>
          <p:cNvGrpSpPr/>
          <p:nvPr/>
        </p:nvGrpSpPr>
        <p:grpSpPr>
          <a:xfrm>
            <a:off x="0" y="4630318"/>
            <a:ext cx="12192000" cy="2256061"/>
            <a:chOff x="0" y="4332156"/>
            <a:chExt cx="12292858" cy="2554224"/>
          </a:xfrm>
        </p:grpSpPr>
        <p:pic>
          <p:nvPicPr>
            <p:cNvPr id="20"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13" name="图片 12"/>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pic>
        <p:nvPicPr>
          <p:cNvPr id="17" name="图片 16"/>
          <p:cNvPicPr>
            <a:picLocks noChangeAspect="1"/>
          </p:cNvPicPr>
          <p:nvPr/>
        </p:nvPicPr>
        <p:blipFill rotWithShape="1">
          <a:blip r:embed="rId7" cstate="print">
            <a:extLst>
              <a:ext uri="{28A0092B-C50C-407E-A947-70E740481C1C}">
                <a14:useLocalDpi xmlns:a14="http://schemas.microsoft.com/office/drawing/2010/main" val="0"/>
              </a:ext>
            </a:extLst>
          </a:blip>
          <a:srcRect r="-482"/>
          <a:stretch/>
        </p:blipFill>
        <p:spPr>
          <a:xfrm>
            <a:off x="9362840" y="0"/>
            <a:ext cx="2829160" cy="2141457"/>
          </a:xfrm>
          <a:prstGeom prst="rect">
            <a:avLst/>
          </a:prstGeom>
        </p:spPr>
      </p:pic>
      <p:pic>
        <p:nvPicPr>
          <p:cNvPr id="18" name="图片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748724">
            <a:off x="-538949" y="2820626"/>
            <a:ext cx="3917722" cy="3917722"/>
          </a:xfrm>
          <a:prstGeom prst="rect">
            <a:avLst/>
          </a:prstGeom>
          <a:effectLst>
            <a:outerShdw blurRad="254000" sx="102000" sy="102000" algn="ctr" rotWithShape="0">
              <a:prstClr val="black">
                <a:alpha val="40000"/>
              </a:prstClr>
            </a:outerShdw>
          </a:effectLst>
        </p:spPr>
      </p:pic>
      <p:pic>
        <p:nvPicPr>
          <p:cNvPr id="19" name="图片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12131" y="2711871"/>
            <a:ext cx="4180753" cy="4180753"/>
          </a:xfrm>
          <a:prstGeom prst="rect">
            <a:avLst/>
          </a:prstGeom>
          <a:effectLst>
            <a:outerShdw blurRad="254000" sx="102000" sy="102000" algn="ctr" rotWithShape="0">
              <a:prstClr val="black">
                <a:alpha val="40000"/>
              </a:prstClr>
            </a:outerShdw>
          </a:effectLst>
        </p:spPr>
      </p:pic>
      <p:sp>
        <p:nvSpPr>
          <p:cNvPr id="4" name="TextBox 3">
            <a:extLst>
              <a:ext uri="{FF2B5EF4-FFF2-40B4-BE49-F238E27FC236}">
                <a16:creationId xmlns:a16="http://schemas.microsoft.com/office/drawing/2014/main" id="{23877BB4-5DDF-EFCF-7E01-322C3099DB33}"/>
              </a:ext>
            </a:extLst>
          </p:cNvPr>
          <p:cNvSpPr txBox="1"/>
          <p:nvPr/>
        </p:nvSpPr>
        <p:spPr>
          <a:xfrm>
            <a:off x="3070901" y="1828312"/>
            <a:ext cx="6426092" cy="707886"/>
          </a:xfrm>
          <a:prstGeom prst="rect">
            <a:avLst/>
          </a:prstGeom>
          <a:noFill/>
        </p:spPr>
        <p:txBody>
          <a:bodyPr wrap="square" rtlCol="0">
            <a:spAutoFit/>
          </a:bodyPr>
          <a:lstStyle/>
          <a:p>
            <a:pPr algn="ctr"/>
            <a:r>
              <a:rPr lang="en-US" sz="40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Tiếng</a:t>
            </a:r>
            <a:r>
              <a:rPr lang="en-US" sz="40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việt</a:t>
            </a:r>
            <a:r>
              <a:rPr lang="en-US" sz="40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 </a:t>
            </a:r>
            <a:r>
              <a:rPr lang="en-US" sz="40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Tuần</a:t>
            </a:r>
            <a:r>
              <a:rPr lang="en-US" sz="40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24</a:t>
            </a:r>
          </a:p>
        </p:txBody>
      </p:sp>
    </p:spTree>
    <p:extLst>
      <p:ext uri="{BB962C8B-B14F-4D97-AF65-F5344CB8AC3E}">
        <p14:creationId xmlns:p14="http://schemas.microsoft.com/office/powerpoint/2010/main" val="26015647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449;p40">
            <a:extLst>
              <a:ext uri="{FF2B5EF4-FFF2-40B4-BE49-F238E27FC236}">
                <a16:creationId xmlns:a16="http://schemas.microsoft.com/office/drawing/2014/main" id="{4C66A210-45DA-7815-1C08-0228554711A2}"/>
              </a:ext>
            </a:extLst>
          </p:cNvPr>
          <p:cNvSpPr txBox="1">
            <a:spLocks/>
          </p:cNvSpPr>
          <p:nvPr/>
        </p:nvSpPr>
        <p:spPr>
          <a:xfrm>
            <a:off x="653144" y="754034"/>
            <a:ext cx="6542217" cy="86316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5200"/>
              <a:buFont typeface="Gochi Hand"/>
              <a:buNone/>
              <a:defRPr sz="6300" b="0" i="0" u="none" strike="noStrike" cap="none">
                <a:solidFill>
                  <a:schemeClr val="dk1"/>
                </a:solidFill>
                <a:latin typeface="Gochi Hand"/>
                <a:ea typeface="Gochi Hand"/>
                <a:cs typeface="Gochi Hand"/>
                <a:sym typeface="Gochi Hand"/>
              </a:defRPr>
            </a:lvl1pPr>
            <a:lvl2pPr marR="0" lvl="1"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2pPr>
            <a:lvl3pPr marR="0" lvl="2"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3pPr>
            <a:lvl4pPr marR="0" lvl="3"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4pPr>
            <a:lvl5pPr marR="0" lvl="4"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5pPr>
            <a:lvl6pPr marR="0" lvl="5"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6pPr>
            <a:lvl7pPr marR="0" lvl="6"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7pPr>
            <a:lvl8pPr marR="0" lvl="7"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8pPr>
            <a:lvl9pPr marR="0" lvl="8"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9pPr>
          </a:lstStyle>
          <a:p>
            <a:pPr algn="ctr"/>
            <a:endParaRPr lang="en-US" sz="5000" b="1">
              <a:solidFill>
                <a:schemeClr val="tx1"/>
              </a:solidFill>
              <a:latin typeface="SVN-Hole Hearted" panose="020B0A06020104020203" pitchFamily="34" charset="0"/>
              <a:cs typeface="Times New Roman" panose="02020603050405020304" pitchFamily="18" charset="0"/>
            </a:endParaRPr>
          </a:p>
        </p:txBody>
      </p:sp>
      <p:pic>
        <p:nvPicPr>
          <p:cNvPr id="9" name="Picture 8">
            <a:hlinkClick r:id="rId2" action="ppaction://hlinksldjump"/>
            <a:extLst>
              <a:ext uri="{FF2B5EF4-FFF2-40B4-BE49-F238E27FC236}">
                <a16:creationId xmlns:a16="http://schemas.microsoft.com/office/drawing/2014/main" id="{0CF990B7-764D-8904-6F90-EEE8F8AA72B0}"/>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Lst>
          </a:blip>
          <a:stretch>
            <a:fillRect/>
          </a:stretch>
        </p:blipFill>
        <p:spPr>
          <a:xfrm>
            <a:off x="9723220" y="4495620"/>
            <a:ext cx="2468780" cy="2439679"/>
          </a:xfrm>
          <a:prstGeom prst="rect">
            <a:avLst/>
          </a:prstGeom>
        </p:spPr>
      </p:pic>
      <p:grpSp>
        <p:nvGrpSpPr>
          <p:cNvPr id="10" name="Group 9"/>
          <p:cNvGrpSpPr/>
          <p:nvPr/>
        </p:nvGrpSpPr>
        <p:grpSpPr>
          <a:xfrm>
            <a:off x="384888" y="202421"/>
            <a:ext cx="11807112" cy="6267652"/>
            <a:chOff x="545433" y="2406316"/>
            <a:chExt cx="8693366" cy="4042611"/>
          </a:xfrm>
        </p:grpSpPr>
        <p:grpSp>
          <p:nvGrpSpPr>
            <p:cNvPr id="11" name="组合 6"/>
            <p:cNvGrpSpPr/>
            <p:nvPr/>
          </p:nvGrpSpPr>
          <p:grpSpPr>
            <a:xfrm>
              <a:off x="545433" y="2406316"/>
              <a:ext cx="8540068" cy="4042611"/>
              <a:chOff x="666750" y="666750"/>
              <a:chExt cx="11049000" cy="5695950"/>
            </a:xfrm>
            <a:effectLst>
              <a:outerShdw blurRad="254000" sx="102000" sy="102000" algn="ctr" rotWithShape="0">
                <a:prstClr val="black">
                  <a:alpha val="25000"/>
                </a:prstClr>
              </a:outerShdw>
            </a:effectLst>
          </p:grpSpPr>
          <p:sp>
            <p:nvSpPr>
              <p:cNvPr id="13" name="圆角矩形 4"/>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sp>
            <p:nvSpPr>
              <p:cNvPr id="14" name="圆角矩形 5"/>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grpSp>
        <p:sp>
          <p:nvSpPr>
            <p:cNvPr id="12" name="TextBox 11"/>
            <p:cNvSpPr txBox="1"/>
            <p:nvPr/>
          </p:nvSpPr>
          <p:spPr>
            <a:xfrm>
              <a:off x="1341501" y="2667478"/>
              <a:ext cx="7897298" cy="469440"/>
            </a:xfrm>
            <a:prstGeom prst="rect">
              <a:avLst/>
            </a:prstGeom>
            <a:noFill/>
          </p:spPr>
          <p:txBody>
            <a:bodyPr wrap="square" rtlCol="0">
              <a:spAutoFit/>
            </a:bodyPr>
            <a:lstStyle/>
            <a:p>
              <a:pPr algn="just"/>
              <a:r>
                <a:rPr lang="en-US" sz="4000" b="1" dirty="0">
                  <a:solidFill>
                    <a:srgbClr val="0070C0"/>
                  </a:solidFill>
                  <a:latin typeface="Cambria" panose="02040503050406030204" pitchFamily="18" charset="0"/>
                  <a:ea typeface="Cambria" panose="02040503050406030204" pitchFamily="18" charset="0"/>
                </a:rPr>
                <a:t>.</a:t>
              </a:r>
              <a:endParaRPr lang="en-US" sz="4000" b="1" dirty="0">
                <a:solidFill>
                  <a:srgbClr val="002060"/>
                </a:solidFill>
                <a:latin typeface="Cambria" panose="02040503050406030204" pitchFamily="18" charset="0"/>
                <a:ea typeface="Cambria" panose="02040503050406030204" pitchFamily="18" charset="0"/>
              </a:endParaRPr>
            </a:p>
          </p:txBody>
        </p:sp>
      </p:grpSp>
      <p:sp>
        <p:nvSpPr>
          <p:cNvPr id="15" name="TextBox 14">
            <a:extLst>
              <a:ext uri="{FF2B5EF4-FFF2-40B4-BE49-F238E27FC236}">
                <a16:creationId xmlns:a16="http://schemas.microsoft.com/office/drawing/2014/main" id="{9B1C2DB0-49B6-27D6-88A6-30A9FC0D8B02}"/>
              </a:ext>
            </a:extLst>
          </p:cNvPr>
          <p:cNvSpPr txBox="1"/>
          <p:nvPr/>
        </p:nvSpPr>
        <p:spPr>
          <a:xfrm>
            <a:off x="604868" y="412041"/>
            <a:ext cx="11066044" cy="5375318"/>
          </a:xfrm>
          <a:prstGeom prst="rect">
            <a:avLst/>
          </a:prstGeom>
          <a:noFill/>
        </p:spPr>
        <p:txBody>
          <a:bodyPr wrap="square">
            <a:spAutoFit/>
          </a:bodyPr>
          <a:lstStyle/>
          <a:p>
            <a:pPr algn="just">
              <a:lnSpc>
                <a:spcPct val="120000"/>
              </a:lnSpc>
            </a:pPr>
            <a:r>
              <a:rPr lang="en-US" sz="2400" dirty="0"/>
              <a:t>        </a:t>
            </a:r>
            <a:r>
              <a:rPr lang="vi-VN" sz="2200" dirty="0">
                <a:latin typeface="Times New Roman" panose="02020603050405020304" pitchFamily="18" charset="0"/>
                <a:cs typeface="Times New Roman" panose="02020603050405020304" pitchFamily="18" charset="0"/>
              </a:rPr>
              <a:t>Ông thủ từ cười rất vui:</a:t>
            </a:r>
          </a:p>
          <a:p>
            <a:pPr algn="just">
              <a:lnSpc>
                <a:spcPct val="120000"/>
              </a:lnSpc>
            </a:pPr>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 Được chứ! Các cháu ngoan lắm!</a:t>
            </a:r>
          </a:p>
          <a:p>
            <a:pPr algn="just">
              <a:lnSpc>
                <a:spcPct val="120000"/>
              </a:lnSpc>
            </a:pPr>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Còn ông nội thì bảo:</a:t>
            </a:r>
          </a:p>
          <a:p>
            <a:pPr algn="just">
              <a:lnSpc>
                <a:spcPct val="120000"/>
              </a:lnSpc>
            </a:pPr>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 Cả bốn ông cháu mình cùng làm với dân làng, được chưa nào?</a:t>
            </a:r>
            <a:r>
              <a:rPr lang="en-US" sz="2200" dirty="0">
                <a:latin typeface="Times New Roman" panose="02020603050405020304" pitchFamily="18" charset="0"/>
                <a:cs typeface="Times New Roman" panose="02020603050405020304" pitchFamily="18" charset="0"/>
              </a:rPr>
              <a:t>	</a:t>
            </a:r>
            <a:endParaRPr lang="vi-VN" sz="2200" dirty="0">
              <a:latin typeface="Times New Roman" panose="02020603050405020304" pitchFamily="18" charset="0"/>
              <a:cs typeface="Times New Roman" panose="02020603050405020304" pitchFamily="18" charset="0"/>
            </a:endParaRPr>
          </a:p>
          <a:p>
            <a:pPr algn="just">
              <a:lnSpc>
                <a:spcPct val="120000"/>
              </a:lnSpc>
            </a:pPr>
            <a:r>
              <a:rPr lang="vi-VN" sz="2200" dirty="0">
                <a:latin typeface="Times New Roman" panose="02020603050405020304" pitchFamily="18" charset="0"/>
                <a:cs typeface="Times New Roman" panose="02020603050405020304" pitchFamily="18" charset="0"/>
              </a:rPr>
              <a:t> </a:t>
            </a:r>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Thế rồi, chỉ hai hôm sau, ông nội đã dẫn chúng tôi ra Văn Chỉ. Ở đó đã có mười thanh niên cùng ông thủ từ đợi sản. Phát sạch cỏ xong, mấy ông cháu rạch đất hai bên đường thành rãnh nhỏ để trồng hai dây tóc tiên, rồi đào hai hố nhỏ ở đầu mỗi dãy, trồng hai cây trạng nguyên. Cái Thư cầm gáo múc nước tưới cho mấy gốc cây chúng tôi vừa mới trồng.</a:t>
            </a:r>
          </a:p>
          <a:p>
            <a:pPr algn="just">
              <a:lnSpc>
                <a:spcPct val="120000"/>
              </a:lnSpc>
            </a:pPr>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Bây giờ, đường vào Văn Chi đã phong quang hơn hẳn. Hai bên đường, hàng hoa tóc tiên rực rỡ khoe sắc đón bước chân khách tham quan. Hai cây trạng nguyên trước cổng cũng xoè những tán lá đỏ như những cánh hoa tươi thắm. Màu đỏ rực rỡ của những “bông hoa" ấy như nhắc nhở chúng tôi về truyền thống vẻ vang của quê nhà.</a:t>
            </a:r>
          </a:p>
          <a:p>
            <a:pPr algn="r">
              <a:lnSpc>
                <a:spcPct val="120000"/>
              </a:lnSpc>
            </a:pPr>
            <a:r>
              <a:rPr lang="vi-VN" sz="2200" dirty="0">
                <a:latin typeface="Times New Roman" panose="02020603050405020304" pitchFamily="18" charset="0"/>
                <a:cs typeface="Times New Roman" panose="02020603050405020304" pitchFamily="18" charset="0"/>
              </a:rPr>
              <a:t>ĐÀO QUỐC VỊNH</a:t>
            </a:r>
            <a:endParaRPr lang="en-US" sz="2200"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333917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iết báo cáo cho một buổi thảo luận của nhóm em lớp 4">
            <a:extLst>
              <a:ext uri="{FF2B5EF4-FFF2-40B4-BE49-F238E27FC236}">
                <a16:creationId xmlns:a16="http://schemas.microsoft.com/office/drawing/2014/main" id="{915B3733-7D86-7297-9E79-22420B5128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9614" y="1399452"/>
            <a:ext cx="8549863" cy="4482571"/>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14">
            <a:extLst>
              <a:ext uri="{FF2B5EF4-FFF2-40B4-BE49-F238E27FC236}">
                <a16:creationId xmlns:a16="http://schemas.microsoft.com/office/drawing/2014/main" id="{0FF22054-E947-76FC-184F-ECE8B83408FA}"/>
              </a:ext>
            </a:extLst>
          </p:cNvPr>
          <p:cNvSpPr txBox="1">
            <a:spLocks noChangeArrowheads="1"/>
          </p:cNvSpPr>
          <p:nvPr/>
        </p:nvSpPr>
        <p:spPr bwMode="auto">
          <a:xfrm>
            <a:off x="3064992" y="484471"/>
            <a:ext cx="5536282" cy="1032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6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Luyện</a:t>
            </a:r>
            <a: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a:t>
            </a:r>
            <a:endParaRPr lang="en-US" sz="60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1677274"/>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7936" y="590550"/>
            <a:ext cx="10716125" cy="553998"/>
          </a:xfrm>
          <a:prstGeom prst="rect">
            <a:avLst/>
          </a:prstGeom>
          <a:noFill/>
        </p:spPr>
        <p:txBody>
          <a:bodyPr wrap="square" rtlCol="0">
            <a:spAutoFit/>
          </a:bodyPr>
          <a:lstStyle/>
          <a:p>
            <a:pPr algn="just"/>
            <a:r>
              <a:rPr lang="en-US" sz="3000" b="1" dirty="0">
                <a:solidFill>
                  <a:srgbClr val="002060"/>
                </a:solidFill>
                <a:latin typeface="Cambria" panose="02040503050406030204" pitchFamily="18" charset="0"/>
                <a:ea typeface="Cambria" panose="02040503050406030204" pitchFamily="18" charset="0"/>
              </a:rPr>
              <a:t>.</a:t>
            </a:r>
          </a:p>
        </p:txBody>
      </p:sp>
      <p:sp>
        <p:nvSpPr>
          <p:cNvPr id="3" name="Text Box 14">
            <a:extLst>
              <a:ext uri="{FF2B5EF4-FFF2-40B4-BE49-F238E27FC236}">
                <a16:creationId xmlns:a16="http://schemas.microsoft.com/office/drawing/2014/main" id="{0C48C6DD-355D-2E5D-05BB-E44155A5EC41}"/>
              </a:ext>
            </a:extLst>
          </p:cNvPr>
          <p:cNvSpPr txBox="1">
            <a:spLocks noChangeArrowheads="1"/>
          </p:cNvSpPr>
          <p:nvPr/>
        </p:nvSpPr>
        <p:spPr bwMode="auto">
          <a:xfrm>
            <a:off x="3078370" y="493143"/>
            <a:ext cx="5536282"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Luyện</a:t>
            </a:r>
            <a:r>
              <a:rPr lang="en-US" sz="54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a:t>
            </a:r>
            <a:r>
              <a:rPr lang="en-US" sz="54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từ</a:t>
            </a:r>
            <a:r>
              <a:rPr lang="en-US" sz="54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khó</a:t>
            </a:r>
            <a:endParaRPr lang="en-US" sz="54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4A7CEC00-CB43-ACA5-8CBE-E326CD3A704C}"/>
              </a:ext>
            </a:extLst>
          </p:cNvPr>
          <p:cNvSpPr txBox="1"/>
          <p:nvPr/>
        </p:nvSpPr>
        <p:spPr>
          <a:xfrm>
            <a:off x="547494" y="2024315"/>
            <a:ext cx="10757816" cy="2013693"/>
          </a:xfrm>
          <a:prstGeom prst="rect">
            <a:avLst/>
          </a:prstGeom>
          <a:noFill/>
        </p:spPr>
        <p:txBody>
          <a:bodyPr wrap="square">
            <a:spAutoFit/>
          </a:bodyPr>
          <a:lstStyle/>
          <a:p>
            <a:pPr marL="457200" indent="-457200">
              <a:lnSpc>
                <a:spcPct val="150000"/>
              </a:lnSpc>
              <a:buFontTx/>
              <a:buChar char="-"/>
            </a:pPr>
            <a:r>
              <a:rPr lang="en-US" sz="2900" b="1" i="1" dirty="0" err="1">
                <a:solidFill>
                  <a:srgbClr val="FF0000"/>
                </a:solidFill>
                <a:effectLst/>
                <a:latin typeface="UTM Avo" panose="02040603050506020204" pitchFamily="18" charset="0"/>
                <a:ea typeface="Calibri" panose="020F0502020204030204" pitchFamily="34" charset="0"/>
              </a:rPr>
              <a:t>Văn</a:t>
            </a:r>
            <a:r>
              <a:rPr lang="en-US" sz="2900" b="1" i="1" dirty="0">
                <a:solidFill>
                  <a:srgbClr val="FF0000"/>
                </a:solidFill>
                <a:effectLst/>
                <a:latin typeface="UTM Avo" panose="02040603050506020204" pitchFamily="18" charset="0"/>
                <a:ea typeface="Calibri" panose="020F0502020204030204" pitchFamily="34" charset="0"/>
              </a:rPr>
              <a:t> </a:t>
            </a:r>
            <a:r>
              <a:rPr lang="en-US" sz="2900" b="1" i="1" dirty="0" err="1">
                <a:solidFill>
                  <a:srgbClr val="FF0000"/>
                </a:solidFill>
                <a:effectLst/>
                <a:latin typeface="UTM Avo" panose="02040603050506020204" pitchFamily="18" charset="0"/>
                <a:ea typeface="Calibri" panose="020F0502020204030204" pitchFamily="34" charset="0"/>
              </a:rPr>
              <a:t>Chỉ</a:t>
            </a:r>
            <a:endParaRPr lang="en-US" sz="2900" b="1" dirty="0">
              <a:solidFill>
                <a:srgbClr val="FF0000"/>
              </a:solidFill>
              <a:effectLst/>
              <a:latin typeface="UTM Avo" panose="02040603050506020204" pitchFamily="18" charset="0"/>
              <a:ea typeface="Calibri" panose="020F0502020204030204" pitchFamily="34" charset="0"/>
            </a:endParaRPr>
          </a:p>
          <a:p>
            <a:pPr marL="457200" indent="-457200">
              <a:lnSpc>
                <a:spcPct val="150000"/>
              </a:lnSpc>
              <a:buFontTx/>
              <a:buChar char="-"/>
            </a:pPr>
            <a:r>
              <a:rPr lang="en-US" sz="2900" b="1" i="1" dirty="0" err="1">
                <a:solidFill>
                  <a:srgbClr val="FF0000"/>
                </a:solidFill>
                <a:effectLst/>
                <a:latin typeface="UTM Avo" panose="02040603050506020204" pitchFamily="18" charset="0"/>
                <a:ea typeface="Calibri" panose="020F0502020204030204" pitchFamily="34" charset="0"/>
              </a:rPr>
              <a:t>Thủ</a:t>
            </a:r>
            <a:r>
              <a:rPr lang="en-US" sz="2900" b="1" i="1" dirty="0">
                <a:solidFill>
                  <a:srgbClr val="FF0000"/>
                </a:solidFill>
                <a:effectLst/>
                <a:latin typeface="UTM Avo" panose="02040603050506020204" pitchFamily="18" charset="0"/>
                <a:ea typeface="Calibri" panose="020F0502020204030204" pitchFamily="34" charset="0"/>
              </a:rPr>
              <a:t> </a:t>
            </a:r>
            <a:r>
              <a:rPr lang="en-US" sz="2900" b="1" i="1" dirty="0" err="1">
                <a:solidFill>
                  <a:srgbClr val="FF0000"/>
                </a:solidFill>
                <a:effectLst/>
                <a:latin typeface="UTM Avo" panose="02040603050506020204" pitchFamily="18" charset="0"/>
                <a:ea typeface="Calibri" panose="020F0502020204030204" pitchFamily="34" charset="0"/>
              </a:rPr>
              <a:t>từ</a:t>
            </a:r>
            <a:r>
              <a:rPr lang="en-US" sz="2900" b="1" dirty="0">
                <a:effectLst/>
                <a:latin typeface="UTM Avo" panose="02040603050506020204" pitchFamily="18" charset="0"/>
                <a:ea typeface="Calibri" panose="020F0502020204030204" pitchFamily="34" charset="0"/>
              </a:rPr>
              <a:t> </a:t>
            </a:r>
          </a:p>
          <a:p>
            <a:pPr marL="457200" indent="-457200">
              <a:lnSpc>
                <a:spcPct val="150000"/>
              </a:lnSpc>
              <a:buFontTx/>
              <a:buChar char="-"/>
            </a:pPr>
            <a:r>
              <a:rPr lang="en-US" sz="2900" b="1" i="1" dirty="0" err="1">
                <a:solidFill>
                  <a:srgbClr val="FF0000"/>
                </a:solidFill>
                <a:latin typeface="UTM Avo" panose="02040603050506020204" pitchFamily="18" charset="0"/>
                <a:ea typeface="Calibri" panose="020F0502020204030204" pitchFamily="34" charset="0"/>
              </a:rPr>
              <a:t>Phong</a:t>
            </a:r>
            <a:r>
              <a:rPr lang="en-US" sz="2900" b="1" i="1" dirty="0">
                <a:solidFill>
                  <a:srgbClr val="FF0000"/>
                </a:solidFill>
                <a:latin typeface="UTM Avo" panose="02040603050506020204" pitchFamily="18" charset="0"/>
                <a:ea typeface="Calibri" panose="020F0502020204030204" pitchFamily="34" charset="0"/>
              </a:rPr>
              <a:t> </a:t>
            </a:r>
            <a:r>
              <a:rPr lang="en-US" sz="2900" b="1" i="1" dirty="0" err="1">
                <a:solidFill>
                  <a:srgbClr val="FF0000"/>
                </a:solidFill>
                <a:latin typeface="UTM Avo" panose="02040603050506020204" pitchFamily="18" charset="0"/>
                <a:ea typeface="Calibri" panose="020F0502020204030204" pitchFamily="34" charset="0"/>
              </a:rPr>
              <a:t>quang</a:t>
            </a:r>
            <a:endParaRPr lang="en-US" sz="2900" b="1" dirty="0">
              <a:latin typeface="UTM Avo" panose="02040603050506020204" pitchFamily="18" charset="0"/>
            </a:endParaRPr>
          </a:p>
        </p:txBody>
      </p:sp>
    </p:spTree>
    <p:extLst>
      <p:ext uri="{BB962C8B-B14F-4D97-AF65-F5344CB8AC3E}">
        <p14:creationId xmlns:p14="http://schemas.microsoft.com/office/powerpoint/2010/main" val="8383404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barn(inVertical)">
                                      <p:cBhvr>
                                        <p:cTn id="19" dur="500"/>
                                        <p:tgtEl>
                                          <p:spTgt spid="4">
                                            <p:txEl>
                                              <p:pRg st="0" end="0"/>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barn(inVertical)">
                                      <p:cBhvr>
                                        <p:cTn id="22" dur="500"/>
                                        <p:tgtEl>
                                          <p:spTgt spid="4">
                                            <p:txEl>
                                              <p:pRg st="1" end="1"/>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barn(inVertical)">
                                      <p:cBhvr>
                                        <p:cTn id="25"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7936" y="590550"/>
            <a:ext cx="10716125" cy="553998"/>
          </a:xfrm>
          <a:prstGeom prst="rect">
            <a:avLst/>
          </a:prstGeom>
          <a:noFill/>
        </p:spPr>
        <p:txBody>
          <a:bodyPr wrap="square" rtlCol="0">
            <a:spAutoFit/>
          </a:bodyPr>
          <a:lstStyle/>
          <a:p>
            <a:pPr algn="just"/>
            <a:r>
              <a:rPr lang="en-US" sz="3000" b="1" dirty="0">
                <a:solidFill>
                  <a:srgbClr val="002060"/>
                </a:solidFill>
                <a:latin typeface="Cambria" panose="02040503050406030204" pitchFamily="18" charset="0"/>
                <a:ea typeface="Cambria" panose="02040503050406030204" pitchFamily="18" charset="0"/>
              </a:rPr>
              <a:t>.</a:t>
            </a:r>
          </a:p>
        </p:txBody>
      </p:sp>
      <p:sp>
        <p:nvSpPr>
          <p:cNvPr id="3" name="Text Box 14">
            <a:extLst>
              <a:ext uri="{FF2B5EF4-FFF2-40B4-BE49-F238E27FC236}">
                <a16:creationId xmlns:a16="http://schemas.microsoft.com/office/drawing/2014/main" id="{02FAA30D-4948-D5AC-B792-9585FE09469D}"/>
              </a:ext>
            </a:extLst>
          </p:cNvPr>
          <p:cNvSpPr txBox="1">
            <a:spLocks noChangeArrowheads="1"/>
          </p:cNvSpPr>
          <p:nvPr/>
        </p:nvSpPr>
        <p:spPr bwMode="auto">
          <a:xfrm>
            <a:off x="3327859" y="513320"/>
            <a:ext cx="5536282"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Giải</a:t>
            </a:r>
            <a:r>
              <a:rPr lang="en-US" sz="5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nghĩa</a:t>
            </a:r>
            <a:r>
              <a:rPr lang="en-US" sz="5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từ</a:t>
            </a:r>
            <a:r>
              <a:rPr lang="en-US" sz="5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khó</a:t>
            </a:r>
            <a:endParaRPr lang="en-US" sz="54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4A7CEC00-CB43-ACA5-8CBE-E326CD3A704C}"/>
              </a:ext>
            </a:extLst>
          </p:cNvPr>
          <p:cNvSpPr txBox="1"/>
          <p:nvPr/>
        </p:nvSpPr>
        <p:spPr>
          <a:xfrm>
            <a:off x="547494" y="2024315"/>
            <a:ext cx="10757816" cy="2769989"/>
          </a:xfrm>
          <a:prstGeom prst="rect">
            <a:avLst/>
          </a:prstGeom>
          <a:noFill/>
        </p:spPr>
        <p:txBody>
          <a:bodyPr wrap="square">
            <a:spAutoFit/>
          </a:bodyPr>
          <a:lstStyle/>
          <a:p>
            <a:pPr>
              <a:lnSpc>
                <a:spcPct val="150000"/>
              </a:lnSpc>
            </a:pPr>
            <a:r>
              <a:rPr lang="en-US" sz="2900" dirty="0">
                <a:solidFill>
                  <a:srgbClr val="FF0000"/>
                </a:solidFill>
                <a:effectLst/>
                <a:latin typeface="Times New Roman" panose="02020603050405020304" pitchFamily="18" charset="0"/>
                <a:ea typeface="Calibri" panose="020F0502020204030204" pitchFamily="34" charset="0"/>
              </a:rPr>
              <a:t>- </a:t>
            </a:r>
            <a:r>
              <a:rPr lang="en-US" sz="2900" i="1" dirty="0">
                <a:solidFill>
                  <a:srgbClr val="FF0000"/>
                </a:solidFill>
                <a:effectLst/>
                <a:latin typeface="UTM Avo" panose="02040603050506020204" pitchFamily="18" charset="0"/>
                <a:ea typeface="Calibri" panose="020F0502020204030204" pitchFamily="34" charset="0"/>
              </a:rPr>
              <a:t>Văn </a:t>
            </a:r>
            <a:r>
              <a:rPr lang="en-US" sz="2900" i="1" dirty="0" err="1">
                <a:solidFill>
                  <a:srgbClr val="FF0000"/>
                </a:solidFill>
                <a:effectLst/>
                <a:latin typeface="UTM Avo" panose="02040603050506020204" pitchFamily="18" charset="0"/>
                <a:ea typeface="Calibri" panose="020F0502020204030204" pitchFamily="34" charset="0"/>
              </a:rPr>
              <a:t>Chỉ</a:t>
            </a:r>
            <a:r>
              <a:rPr lang="en-US" sz="2900" dirty="0">
                <a:solidFill>
                  <a:srgbClr val="002060"/>
                </a:solidFill>
                <a:effectLst/>
                <a:latin typeface="UTM Avo" panose="02040603050506020204" pitchFamily="18" charset="0"/>
                <a:ea typeface="Calibri" panose="020F0502020204030204" pitchFamily="34" charset="0"/>
              </a:rPr>
              <a:t>:</a:t>
            </a:r>
            <a:r>
              <a:rPr lang="en-US" sz="2900" dirty="0">
                <a:solidFill>
                  <a:srgbClr val="FF0000"/>
                </a:solidFill>
                <a:effectLst/>
                <a:latin typeface="UTM Avo" panose="02040603050506020204" pitchFamily="18" charset="0"/>
                <a:ea typeface="Calibri" panose="020F0502020204030204" pitchFamily="34" charset="0"/>
              </a:rPr>
              <a:t> </a:t>
            </a:r>
            <a:r>
              <a:rPr lang="en-US" sz="2900" dirty="0" err="1">
                <a:effectLst/>
                <a:latin typeface="UTM Avo" panose="02040603050506020204" pitchFamily="18" charset="0"/>
                <a:ea typeface="Calibri" panose="020F0502020204030204" pitchFamily="34" charset="0"/>
              </a:rPr>
              <a:t>nơi</a:t>
            </a:r>
            <a:r>
              <a:rPr lang="en-US" sz="2900" dirty="0">
                <a:effectLst/>
                <a:latin typeface="UTM Avo" panose="02040603050506020204" pitchFamily="18" charset="0"/>
                <a:ea typeface="Calibri" panose="020F0502020204030204" pitchFamily="34" charset="0"/>
              </a:rPr>
              <a:t> </a:t>
            </a:r>
            <a:r>
              <a:rPr lang="en-US" sz="2900" dirty="0" err="1">
                <a:effectLst/>
                <a:latin typeface="UTM Avo" panose="02040603050506020204" pitchFamily="18" charset="0"/>
                <a:ea typeface="Calibri" panose="020F0502020204030204" pitchFamily="34" charset="0"/>
              </a:rPr>
              <a:t>thờ</a:t>
            </a:r>
            <a:r>
              <a:rPr lang="en-US" sz="2900" dirty="0">
                <a:effectLst/>
                <a:latin typeface="UTM Avo" panose="02040603050506020204" pitchFamily="18" charset="0"/>
                <a:ea typeface="Calibri" panose="020F0502020204030204" pitchFamily="34" charset="0"/>
              </a:rPr>
              <a:t> </a:t>
            </a:r>
            <a:r>
              <a:rPr lang="en-US" sz="2900" dirty="0" err="1">
                <a:effectLst/>
                <a:latin typeface="UTM Avo" panose="02040603050506020204" pitchFamily="18" charset="0"/>
                <a:ea typeface="Calibri" panose="020F0502020204030204" pitchFamily="34" charset="0"/>
              </a:rPr>
              <a:t>các</a:t>
            </a:r>
            <a:r>
              <a:rPr lang="en-US" sz="2900" dirty="0">
                <a:effectLst/>
                <a:latin typeface="UTM Avo" panose="02040603050506020204" pitchFamily="18" charset="0"/>
                <a:ea typeface="Calibri" panose="020F0502020204030204" pitchFamily="34" charset="0"/>
              </a:rPr>
              <a:t> </a:t>
            </a:r>
            <a:r>
              <a:rPr lang="en-US" sz="2900" dirty="0" err="1">
                <a:effectLst/>
                <a:latin typeface="UTM Avo" panose="02040603050506020204" pitchFamily="18" charset="0"/>
                <a:ea typeface="Calibri" panose="020F0502020204030204" pitchFamily="34" charset="0"/>
              </a:rPr>
              <a:t>vị</a:t>
            </a:r>
            <a:r>
              <a:rPr lang="en-US" sz="2900" dirty="0">
                <a:effectLst/>
                <a:latin typeface="UTM Avo" panose="02040603050506020204" pitchFamily="18" charset="0"/>
                <a:ea typeface="Calibri" panose="020F0502020204030204" pitchFamily="34" charset="0"/>
              </a:rPr>
              <a:t> </a:t>
            </a:r>
            <a:r>
              <a:rPr lang="en-US" sz="2900" dirty="0" err="1">
                <a:effectLst/>
                <a:latin typeface="UTM Avo" panose="02040603050506020204" pitchFamily="18" charset="0"/>
                <a:ea typeface="Calibri" panose="020F0502020204030204" pitchFamily="34" charset="0"/>
              </a:rPr>
              <a:t>có</a:t>
            </a:r>
            <a:r>
              <a:rPr lang="en-US" sz="2900" dirty="0">
                <a:effectLst/>
                <a:latin typeface="UTM Avo" panose="02040603050506020204" pitchFamily="18" charset="0"/>
                <a:ea typeface="Calibri" panose="020F0502020204030204" pitchFamily="34" charset="0"/>
              </a:rPr>
              <a:t> </a:t>
            </a:r>
            <a:r>
              <a:rPr lang="en-US" sz="2900" dirty="0" err="1">
                <a:effectLst/>
                <a:latin typeface="UTM Avo" panose="02040603050506020204" pitchFamily="18" charset="0"/>
                <a:ea typeface="Calibri" panose="020F0502020204030204" pitchFamily="34" charset="0"/>
              </a:rPr>
              <a:t>công</a:t>
            </a:r>
            <a:r>
              <a:rPr lang="en-US" sz="2900" dirty="0">
                <a:effectLst/>
                <a:latin typeface="UTM Avo" panose="02040603050506020204" pitchFamily="18" charset="0"/>
                <a:ea typeface="Calibri" panose="020F0502020204030204" pitchFamily="34" charset="0"/>
              </a:rPr>
              <a:t> </a:t>
            </a:r>
            <a:r>
              <a:rPr lang="en-US" sz="2900" dirty="0" err="1">
                <a:effectLst/>
                <a:latin typeface="UTM Avo" panose="02040603050506020204" pitchFamily="18" charset="0"/>
                <a:ea typeface="Calibri" panose="020F0502020204030204" pitchFamily="34" charset="0"/>
              </a:rPr>
              <a:t>với</a:t>
            </a:r>
            <a:r>
              <a:rPr lang="en-US" sz="2900" dirty="0">
                <a:effectLst/>
                <a:latin typeface="UTM Avo" panose="02040603050506020204" pitchFamily="18" charset="0"/>
                <a:ea typeface="Calibri" panose="020F0502020204030204" pitchFamily="34" charset="0"/>
              </a:rPr>
              <a:t> </a:t>
            </a:r>
            <a:r>
              <a:rPr lang="en-US" sz="2900" dirty="0" err="1">
                <a:effectLst/>
                <a:latin typeface="UTM Avo" panose="02040603050506020204" pitchFamily="18" charset="0"/>
                <a:ea typeface="Calibri" panose="020F0502020204030204" pitchFamily="34" charset="0"/>
              </a:rPr>
              <a:t>giáo</a:t>
            </a:r>
            <a:r>
              <a:rPr lang="en-US" sz="2900" dirty="0">
                <a:effectLst/>
                <a:latin typeface="UTM Avo" panose="02040603050506020204" pitchFamily="18" charset="0"/>
                <a:ea typeface="Calibri" panose="020F0502020204030204" pitchFamily="34" charset="0"/>
              </a:rPr>
              <a:t> </a:t>
            </a:r>
            <a:r>
              <a:rPr lang="en-US" sz="2900" dirty="0" err="1">
                <a:effectLst/>
                <a:latin typeface="UTM Avo" panose="02040603050506020204" pitchFamily="18" charset="0"/>
                <a:ea typeface="Calibri" panose="020F0502020204030204" pitchFamily="34" charset="0"/>
              </a:rPr>
              <a:t>dục</a:t>
            </a:r>
            <a:r>
              <a:rPr lang="en-US" sz="2900" dirty="0">
                <a:effectLst/>
                <a:latin typeface="UTM Avo" panose="02040603050506020204" pitchFamily="18" charset="0"/>
                <a:ea typeface="Calibri" panose="020F0502020204030204" pitchFamily="34" charset="0"/>
              </a:rPr>
              <a:t> ở </a:t>
            </a:r>
            <a:r>
              <a:rPr lang="en-US" sz="2900" dirty="0" err="1">
                <a:effectLst/>
                <a:latin typeface="UTM Avo" panose="02040603050506020204" pitchFamily="18" charset="0"/>
                <a:ea typeface="Calibri" panose="020F0502020204030204" pitchFamily="34" charset="0"/>
              </a:rPr>
              <a:t>làng</a:t>
            </a:r>
            <a:r>
              <a:rPr lang="en-US" sz="2900" dirty="0">
                <a:effectLst/>
                <a:latin typeface="UTM Avo" panose="02040603050506020204" pitchFamily="18" charset="0"/>
                <a:ea typeface="Calibri" panose="020F0502020204030204" pitchFamily="34" charset="0"/>
              </a:rPr>
              <a:t> </a:t>
            </a:r>
            <a:r>
              <a:rPr lang="en-US" sz="2900" dirty="0" err="1">
                <a:effectLst/>
                <a:latin typeface="UTM Avo" panose="02040603050506020204" pitchFamily="18" charset="0"/>
                <a:ea typeface="Calibri" panose="020F0502020204030204" pitchFamily="34" charset="0"/>
              </a:rPr>
              <a:t>xã</a:t>
            </a:r>
            <a:r>
              <a:rPr lang="en-US" sz="2900" dirty="0">
                <a:effectLst/>
                <a:latin typeface="UTM Avo" panose="02040603050506020204" pitchFamily="18" charset="0"/>
                <a:ea typeface="Calibri" panose="020F0502020204030204" pitchFamily="34" charset="0"/>
              </a:rPr>
              <a:t> </a:t>
            </a:r>
            <a:r>
              <a:rPr lang="en-US" sz="2900" dirty="0" err="1">
                <a:effectLst/>
                <a:latin typeface="UTM Avo" panose="02040603050506020204" pitchFamily="18" charset="0"/>
                <a:ea typeface="Calibri" panose="020F0502020204030204" pitchFamily="34" charset="0"/>
              </a:rPr>
              <a:t>thời</a:t>
            </a:r>
            <a:r>
              <a:rPr lang="en-US" sz="2900" dirty="0">
                <a:effectLst/>
                <a:latin typeface="UTM Avo" panose="02040603050506020204" pitchFamily="18" charset="0"/>
                <a:ea typeface="Calibri" panose="020F0502020204030204" pitchFamily="34" charset="0"/>
              </a:rPr>
              <a:t> </a:t>
            </a:r>
            <a:r>
              <a:rPr lang="en-US" sz="2900" dirty="0" err="1">
                <a:effectLst/>
                <a:latin typeface="UTM Avo" panose="02040603050506020204" pitchFamily="18" charset="0"/>
                <a:ea typeface="Calibri" panose="020F0502020204030204" pitchFamily="34" charset="0"/>
              </a:rPr>
              <a:t>xưa</a:t>
            </a:r>
            <a:r>
              <a:rPr lang="en-US" sz="2900" dirty="0">
                <a:effectLst/>
                <a:latin typeface="UTM Avo" panose="02040603050506020204" pitchFamily="18" charset="0"/>
                <a:ea typeface="Calibri" panose="020F0502020204030204" pitchFamily="34" charset="0"/>
              </a:rPr>
              <a:t>.</a:t>
            </a:r>
            <a:endParaRPr lang="en-US" sz="2900" dirty="0">
              <a:latin typeface="UTM Avo" panose="02040603050506020204" pitchFamily="18" charset="0"/>
              <a:ea typeface="Calibri" panose="020F0502020204030204" pitchFamily="34" charset="0"/>
            </a:endParaRPr>
          </a:p>
          <a:p>
            <a:pPr>
              <a:lnSpc>
                <a:spcPct val="150000"/>
              </a:lnSpc>
            </a:pPr>
            <a:r>
              <a:rPr lang="en-US" sz="2900" dirty="0">
                <a:solidFill>
                  <a:srgbClr val="FF0000"/>
                </a:solidFill>
                <a:latin typeface="UTM Avo" panose="02040603050506020204" pitchFamily="18" charset="0"/>
              </a:rPr>
              <a:t>- </a:t>
            </a:r>
            <a:r>
              <a:rPr lang="en-US" sz="2900" i="1" dirty="0" err="1">
                <a:solidFill>
                  <a:srgbClr val="FF0000"/>
                </a:solidFill>
                <a:effectLst/>
                <a:latin typeface="UTM Avo" panose="02040603050506020204" pitchFamily="18" charset="0"/>
                <a:ea typeface="Calibri" panose="020F0502020204030204" pitchFamily="34" charset="0"/>
              </a:rPr>
              <a:t>Thủ</a:t>
            </a:r>
            <a:r>
              <a:rPr lang="en-US" sz="2900" i="1" dirty="0">
                <a:solidFill>
                  <a:srgbClr val="FF0000"/>
                </a:solidFill>
                <a:effectLst/>
                <a:latin typeface="UTM Avo" panose="02040603050506020204" pitchFamily="18" charset="0"/>
                <a:ea typeface="Calibri" panose="020F0502020204030204" pitchFamily="34" charset="0"/>
              </a:rPr>
              <a:t> </a:t>
            </a:r>
            <a:r>
              <a:rPr lang="en-US" sz="2900" i="1" dirty="0" err="1">
                <a:solidFill>
                  <a:srgbClr val="FF0000"/>
                </a:solidFill>
                <a:effectLst/>
                <a:latin typeface="UTM Avo" panose="02040603050506020204" pitchFamily="18" charset="0"/>
                <a:ea typeface="Calibri" panose="020F0502020204030204" pitchFamily="34" charset="0"/>
              </a:rPr>
              <a:t>từ</a:t>
            </a:r>
            <a:r>
              <a:rPr lang="en-US" sz="2900" dirty="0">
                <a:effectLst/>
                <a:latin typeface="UTM Avo" panose="02040603050506020204" pitchFamily="18" charset="0"/>
                <a:ea typeface="Calibri" panose="020F0502020204030204" pitchFamily="34" charset="0"/>
              </a:rPr>
              <a:t>: </a:t>
            </a:r>
            <a:r>
              <a:rPr lang="en-US" sz="2900" dirty="0" err="1">
                <a:effectLst/>
                <a:latin typeface="UTM Avo" panose="02040603050506020204" pitchFamily="18" charset="0"/>
                <a:ea typeface="Calibri" panose="020F0502020204030204" pitchFamily="34" charset="0"/>
              </a:rPr>
              <a:t>người</a:t>
            </a:r>
            <a:r>
              <a:rPr lang="en-US" sz="2900" dirty="0">
                <a:effectLst/>
                <a:latin typeface="UTM Avo" panose="02040603050506020204" pitchFamily="18" charset="0"/>
                <a:ea typeface="Calibri" panose="020F0502020204030204" pitchFamily="34" charset="0"/>
              </a:rPr>
              <a:t> </a:t>
            </a:r>
            <a:r>
              <a:rPr lang="en-US" sz="2900" dirty="0" err="1">
                <a:effectLst/>
                <a:latin typeface="UTM Avo" panose="02040603050506020204" pitchFamily="18" charset="0"/>
                <a:ea typeface="Calibri" panose="020F0502020204030204" pitchFamily="34" charset="0"/>
              </a:rPr>
              <a:t>trông</a:t>
            </a:r>
            <a:r>
              <a:rPr lang="en-US" sz="2900" dirty="0">
                <a:effectLst/>
                <a:latin typeface="UTM Avo" panose="02040603050506020204" pitchFamily="18" charset="0"/>
                <a:ea typeface="Calibri" panose="020F0502020204030204" pitchFamily="34" charset="0"/>
              </a:rPr>
              <a:t> </a:t>
            </a:r>
            <a:r>
              <a:rPr lang="en-US" sz="2900" dirty="0" err="1">
                <a:effectLst/>
                <a:latin typeface="UTM Avo" panose="02040603050506020204" pitchFamily="18" charset="0"/>
                <a:ea typeface="Calibri" panose="020F0502020204030204" pitchFamily="34" charset="0"/>
              </a:rPr>
              <a:t>coi</a:t>
            </a:r>
            <a:r>
              <a:rPr lang="en-US" sz="2900" dirty="0">
                <a:effectLst/>
                <a:latin typeface="UTM Avo" panose="02040603050506020204" pitchFamily="18" charset="0"/>
                <a:ea typeface="Calibri" panose="020F0502020204030204" pitchFamily="34" charset="0"/>
              </a:rPr>
              <a:t> </a:t>
            </a:r>
            <a:r>
              <a:rPr lang="en-US" sz="2900" dirty="0" err="1">
                <a:effectLst/>
                <a:latin typeface="UTM Avo" panose="02040603050506020204" pitchFamily="18" charset="0"/>
                <a:ea typeface="Calibri" panose="020F0502020204030204" pitchFamily="34" charset="0"/>
              </a:rPr>
              <a:t>và</a:t>
            </a:r>
            <a:r>
              <a:rPr lang="en-US" sz="2900" dirty="0">
                <a:effectLst/>
                <a:latin typeface="UTM Avo" panose="02040603050506020204" pitchFamily="18" charset="0"/>
                <a:ea typeface="Calibri" panose="020F0502020204030204" pitchFamily="34" charset="0"/>
              </a:rPr>
              <a:t> </a:t>
            </a:r>
            <a:r>
              <a:rPr lang="en-US" sz="2900" dirty="0" err="1">
                <a:effectLst/>
                <a:latin typeface="UTM Avo" panose="02040603050506020204" pitchFamily="18" charset="0"/>
                <a:ea typeface="Calibri" panose="020F0502020204030204" pitchFamily="34" charset="0"/>
              </a:rPr>
              <a:t>giữ</a:t>
            </a:r>
            <a:r>
              <a:rPr lang="en-US" sz="2900" dirty="0">
                <a:effectLst/>
                <a:latin typeface="UTM Avo" panose="02040603050506020204" pitchFamily="18" charset="0"/>
                <a:ea typeface="Calibri" panose="020F0502020204030204" pitchFamily="34" charset="0"/>
              </a:rPr>
              <a:t> </a:t>
            </a:r>
            <a:r>
              <a:rPr lang="en-US" sz="2900" dirty="0" err="1">
                <a:effectLst/>
                <a:latin typeface="UTM Avo" panose="02040603050506020204" pitchFamily="18" charset="0"/>
                <a:ea typeface="Calibri" panose="020F0502020204030204" pitchFamily="34" charset="0"/>
              </a:rPr>
              <a:t>việc</a:t>
            </a:r>
            <a:r>
              <a:rPr lang="en-US" sz="2900" dirty="0">
                <a:effectLst/>
                <a:latin typeface="UTM Avo" panose="02040603050506020204" pitchFamily="18" charset="0"/>
                <a:ea typeface="Calibri" panose="020F0502020204030204" pitchFamily="34" charset="0"/>
              </a:rPr>
              <a:t> </a:t>
            </a:r>
            <a:r>
              <a:rPr lang="en-US" sz="2900" dirty="0" err="1">
                <a:effectLst/>
                <a:latin typeface="UTM Avo" panose="02040603050506020204" pitchFamily="18" charset="0"/>
                <a:ea typeface="Calibri" panose="020F0502020204030204" pitchFamily="34" charset="0"/>
              </a:rPr>
              <a:t>thờ</a:t>
            </a:r>
            <a:r>
              <a:rPr lang="en-US" sz="2900" dirty="0">
                <a:effectLst/>
                <a:latin typeface="UTM Avo" panose="02040603050506020204" pitchFamily="18" charset="0"/>
                <a:ea typeface="Calibri" panose="020F0502020204030204" pitchFamily="34" charset="0"/>
              </a:rPr>
              <a:t> </a:t>
            </a:r>
            <a:r>
              <a:rPr lang="en-US" sz="2900" dirty="0" err="1">
                <a:effectLst/>
                <a:latin typeface="UTM Avo" panose="02040603050506020204" pitchFamily="18" charset="0"/>
                <a:ea typeface="Calibri" panose="020F0502020204030204" pitchFamily="34" charset="0"/>
              </a:rPr>
              <a:t>cúng</a:t>
            </a:r>
            <a:r>
              <a:rPr lang="en-US" sz="2900" dirty="0">
                <a:effectLst/>
                <a:latin typeface="UTM Avo" panose="02040603050506020204" pitchFamily="18" charset="0"/>
                <a:ea typeface="Calibri" panose="020F0502020204030204" pitchFamily="34" charset="0"/>
              </a:rPr>
              <a:t> ở </a:t>
            </a:r>
            <a:r>
              <a:rPr lang="en-US" sz="2900" dirty="0" err="1">
                <a:effectLst/>
                <a:latin typeface="UTM Avo" panose="02040603050506020204" pitchFamily="18" charset="0"/>
                <a:ea typeface="Calibri" panose="020F0502020204030204" pitchFamily="34" charset="0"/>
              </a:rPr>
              <a:t>đền</a:t>
            </a:r>
            <a:r>
              <a:rPr lang="en-US" sz="2900" dirty="0">
                <a:latin typeface="UTM Avo" panose="02040603050506020204" pitchFamily="18" charset="0"/>
                <a:ea typeface="Calibri" panose="020F0502020204030204" pitchFamily="34" charset="0"/>
              </a:rPr>
              <a:t>, </a:t>
            </a:r>
            <a:r>
              <a:rPr lang="en-US" sz="2900" dirty="0" err="1">
                <a:latin typeface="UTM Avo" panose="02040603050506020204" pitchFamily="18" charset="0"/>
                <a:ea typeface="Calibri" panose="020F0502020204030204" pitchFamily="34" charset="0"/>
              </a:rPr>
              <a:t>đình</a:t>
            </a:r>
            <a:r>
              <a:rPr lang="en-US" sz="2900" dirty="0">
                <a:latin typeface="UTM Avo" panose="02040603050506020204" pitchFamily="18" charset="0"/>
                <a:ea typeface="Calibri" panose="020F0502020204030204" pitchFamily="34" charset="0"/>
              </a:rPr>
              <a:t>.</a:t>
            </a:r>
            <a:endParaRPr lang="en-US" sz="2900" dirty="0">
              <a:effectLst/>
              <a:latin typeface="UTM Avo" panose="02040603050506020204" pitchFamily="18" charset="0"/>
              <a:ea typeface="Calibri" panose="020F0502020204030204" pitchFamily="34" charset="0"/>
            </a:endParaRPr>
          </a:p>
          <a:p>
            <a:pPr>
              <a:lnSpc>
                <a:spcPct val="150000"/>
              </a:lnSpc>
            </a:pPr>
            <a:r>
              <a:rPr lang="en-US" sz="2900" dirty="0">
                <a:solidFill>
                  <a:srgbClr val="FF0000"/>
                </a:solidFill>
                <a:latin typeface="UTM Avo" panose="02040603050506020204" pitchFamily="18" charset="0"/>
              </a:rPr>
              <a:t>- </a:t>
            </a:r>
            <a:r>
              <a:rPr lang="en-US" sz="2900" i="1" dirty="0">
                <a:solidFill>
                  <a:srgbClr val="FF0000"/>
                </a:solidFill>
                <a:latin typeface="UTM Avo" panose="02040603050506020204" pitchFamily="18" charset="0"/>
                <a:ea typeface="Calibri" panose="020F0502020204030204" pitchFamily="34" charset="0"/>
              </a:rPr>
              <a:t>Phong </a:t>
            </a:r>
            <a:r>
              <a:rPr lang="en-US" sz="2900" i="1" dirty="0" err="1">
                <a:solidFill>
                  <a:srgbClr val="FF0000"/>
                </a:solidFill>
                <a:latin typeface="UTM Avo" panose="02040603050506020204" pitchFamily="18" charset="0"/>
                <a:ea typeface="Calibri" panose="020F0502020204030204" pitchFamily="34" charset="0"/>
              </a:rPr>
              <a:t>quang</a:t>
            </a:r>
            <a:r>
              <a:rPr lang="en-US" sz="2900" dirty="0">
                <a:effectLst/>
                <a:latin typeface="UTM Avo" panose="02040603050506020204" pitchFamily="18" charset="0"/>
                <a:ea typeface="Calibri" panose="020F0502020204030204" pitchFamily="34" charset="0"/>
              </a:rPr>
              <a:t>: </a:t>
            </a:r>
            <a:r>
              <a:rPr lang="en-US" sz="2900" dirty="0" err="1">
                <a:effectLst/>
                <a:latin typeface="UTM Avo" panose="02040603050506020204" pitchFamily="18" charset="0"/>
                <a:ea typeface="Calibri" panose="020F0502020204030204" pitchFamily="34" charset="0"/>
              </a:rPr>
              <a:t>quang</a:t>
            </a:r>
            <a:r>
              <a:rPr lang="en-US" sz="2900" dirty="0">
                <a:effectLst/>
                <a:latin typeface="UTM Avo" panose="02040603050506020204" pitchFamily="18" charset="0"/>
                <a:ea typeface="Calibri" panose="020F0502020204030204" pitchFamily="34" charset="0"/>
              </a:rPr>
              <a:t> </a:t>
            </a:r>
            <a:r>
              <a:rPr lang="en-US" sz="2900" dirty="0" err="1">
                <a:effectLst/>
                <a:latin typeface="UTM Avo" panose="02040603050506020204" pitchFamily="18" charset="0"/>
                <a:ea typeface="Calibri" panose="020F0502020204030204" pitchFamily="34" charset="0"/>
              </a:rPr>
              <a:t>đãng</a:t>
            </a:r>
            <a:r>
              <a:rPr lang="en-US" sz="2900" dirty="0">
                <a:effectLst/>
                <a:latin typeface="UTM Avo" panose="02040603050506020204" pitchFamily="18" charset="0"/>
                <a:ea typeface="Calibri" panose="020F0502020204030204" pitchFamily="34" charset="0"/>
              </a:rPr>
              <a:t>, </a:t>
            </a:r>
            <a:r>
              <a:rPr lang="en-US" sz="2900" dirty="0" err="1">
                <a:effectLst/>
                <a:latin typeface="UTM Avo" panose="02040603050506020204" pitchFamily="18" charset="0"/>
                <a:ea typeface="Calibri" panose="020F0502020204030204" pitchFamily="34" charset="0"/>
              </a:rPr>
              <a:t>sáng</a:t>
            </a:r>
            <a:r>
              <a:rPr lang="en-US" sz="2900" dirty="0">
                <a:effectLst/>
                <a:latin typeface="UTM Avo" panose="02040603050506020204" pitchFamily="18" charset="0"/>
                <a:ea typeface="Calibri" panose="020F0502020204030204" pitchFamily="34" charset="0"/>
              </a:rPr>
              <a:t> </a:t>
            </a:r>
            <a:r>
              <a:rPr lang="en-US" sz="2900" dirty="0" err="1">
                <a:effectLst/>
                <a:latin typeface="UTM Avo" panose="02040603050506020204" pitchFamily="18" charset="0"/>
                <a:ea typeface="Calibri" panose="020F0502020204030204" pitchFamily="34" charset="0"/>
              </a:rPr>
              <a:t>sủa</a:t>
            </a:r>
            <a:r>
              <a:rPr lang="en-US" sz="2900" dirty="0">
                <a:effectLst/>
                <a:latin typeface="UTM Avo" panose="02040603050506020204" pitchFamily="18" charset="0"/>
                <a:ea typeface="Calibri" panose="020F0502020204030204" pitchFamily="34" charset="0"/>
              </a:rPr>
              <a:t>.</a:t>
            </a:r>
            <a:endParaRPr lang="en-US" sz="2900" dirty="0">
              <a:latin typeface="UTM Avo" panose="02040603050506020204" pitchFamily="18" charset="0"/>
            </a:endParaRPr>
          </a:p>
        </p:txBody>
      </p:sp>
    </p:spTree>
    <p:extLst>
      <p:ext uri="{BB962C8B-B14F-4D97-AF65-F5344CB8AC3E}">
        <p14:creationId xmlns:p14="http://schemas.microsoft.com/office/powerpoint/2010/main" val="10641265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7936" y="590550"/>
            <a:ext cx="10716125" cy="553998"/>
          </a:xfrm>
          <a:prstGeom prst="rect">
            <a:avLst/>
          </a:prstGeom>
          <a:noFill/>
        </p:spPr>
        <p:txBody>
          <a:bodyPr wrap="square" rtlCol="0">
            <a:spAutoFit/>
          </a:bodyPr>
          <a:lstStyle/>
          <a:p>
            <a:pPr algn="just"/>
            <a:r>
              <a:rPr lang="en-US" sz="3000" b="1" dirty="0">
                <a:solidFill>
                  <a:srgbClr val="002060"/>
                </a:solidFill>
                <a:latin typeface="Cambria" panose="02040503050406030204" pitchFamily="18" charset="0"/>
                <a:ea typeface="Cambria" panose="02040503050406030204" pitchFamily="18" charset="0"/>
              </a:rPr>
              <a:t>.</a:t>
            </a:r>
          </a:p>
        </p:txBody>
      </p:sp>
      <p:sp>
        <p:nvSpPr>
          <p:cNvPr id="3" name="Text Box 14">
            <a:extLst>
              <a:ext uri="{FF2B5EF4-FFF2-40B4-BE49-F238E27FC236}">
                <a16:creationId xmlns:a16="http://schemas.microsoft.com/office/drawing/2014/main" id="{0C48C6DD-355D-2E5D-05BB-E44155A5EC41}"/>
              </a:ext>
            </a:extLst>
          </p:cNvPr>
          <p:cNvSpPr txBox="1">
            <a:spLocks noChangeArrowheads="1"/>
          </p:cNvSpPr>
          <p:nvPr/>
        </p:nvSpPr>
        <p:spPr bwMode="auto">
          <a:xfrm>
            <a:off x="3078370" y="493143"/>
            <a:ext cx="5536282"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CHIA ĐOẠN</a:t>
            </a:r>
            <a:endParaRPr lang="en-US" sz="54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CA67A672-E78F-2E5B-1E4F-63454F28C778}"/>
              </a:ext>
            </a:extLst>
          </p:cNvPr>
          <p:cNvSpPr/>
          <p:nvPr/>
        </p:nvSpPr>
        <p:spPr>
          <a:xfrm>
            <a:off x="1169865" y="1733824"/>
            <a:ext cx="9353292" cy="726565"/>
          </a:xfrm>
          <a:prstGeom prst="rect">
            <a:avLst/>
          </a:prstGeom>
          <a:solidFill>
            <a:schemeClr val="accent1">
              <a:lumMod val="40000"/>
              <a:lumOff val="60000"/>
            </a:schemeClr>
          </a:solidFill>
          <a:ln/>
        </p:spPr>
        <p:style>
          <a:lnRef idx="2">
            <a:schemeClr val="accent2"/>
          </a:lnRef>
          <a:fillRef idx="1">
            <a:schemeClr val="lt1"/>
          </a:fillRef>
          <a:effectRef idx="0">
            <a:schemeClr val="accent2"/>
          </a:effectRef>
          <a:fontRef idx="minor">
            <a:schemeClr val="dk1"/>
          </a:fontRef>
        </p:style>
        <p:txBody>
          <a:bodyPr rtlCol="0" anchor="ctr"/>
          <a:lstStyle/>
          <a:p>
            <a:r>
              <a:rPr lang="en-US" sz="4000" dirty="0" err="1">
                <a:solidFill>
                  <a:srgbClr val="002060"/>
                </a:solidFill>
                <a:latin typeface="Times New Roman" panose="02020603050405020304" pitchFamily="18" charset="0"/>
                <a:cs typeface="Times New Roman" panose="02020603050405020304" pitchFamily="18" charset="0"/>
              </a:rPr>
              <a:t>Đoạn</a:t>
            </a:r>
            <a:r>
              <a:rPr lang="en-US" sz="4000" dirty="0">
                <a:solidFill>
                  <a:srgbClr val="002060"/>
                </a:solidFill>
                <a:latin typeface="Times New Roman" panose="02020603050405020304" pitchFamily="18" charset="0"/>
                <a:cs typeface="Times New Roman" panose="02020603050405020304" pitchFamily="18" charset="0"/>
              </a:rPr>
              <a:t> 1: </a:t>
            </a:r>
            <a:r>
              <a:rPr lang="en-US" sz="4000" dirty="0" err="1">
                <a:solidFill>
                  <a:srgbClr val="002060"/>
                </a:solidFill>
                <a:latin typeface="Times New Roman" panose="02020603050405020304" pitchFamily="18" charset="0"/>
                <a:cs typeface="Times New Roman" panose="02020603050405020304" pitchFamily="18" charset="0"/>
              </a:rPr>
              <a:t>Từ</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đầu</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đến</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được</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chưa</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nào</a:t>
            </a:r>
            <a:r>
              <a:rPr lang="en-US" sz="4000" dirty="0">
                <a:solidFill>
                  <a:srgbClr val="002060"/>
                </a:solidFill>
                <a:latin typeface="Times New Roman" panose="02020603050405020304" pitchFamily="18" charset="0"/>
                <a:cs typeface="Times New Roman" panose="02020603050405020304" pitchFamily="18" charset="0"/>
              </a:rPr>
              <a:t>?”</a:t>
            </a:r>
          </a:p>
        </p:txBody>
      </p:sp>
      <p:sp>
        <p:nvSpPr>
          <p:cNvPr id="9" name="Rectangle 8">
            <a:extLst>
              <a:ext uri="{FF2B5EF4-FFF2-40B4-BE49-F238E27FC236}">
                <a16:creationId xmlns:a16="http://schemas.microsoft.com/office/drawing/2014/main" id="{CA67A672-E78F-2E5B-1E4F-63454F28C778}"/>
              </a:ext>
            </a:extLst>
          </p:cNvPr>
          <p:cNvSpPr/>
          <p:nvPr/>
        </p:nvSpPr>
        <p:spPr>
          <a:xfrm>
            <a:off x="1169865" y="2761356"/>
            <a:ext cx="9353292" cy="726565"/>
          </a:xfrm>
          <a:prstGeom prst="rect">
            <a:avLst/>
          </a:prstGeom>
          <a:solidFill>
            <a:srgbClr val="FFFF00"/>
          </a:solidFill>
          <a:ln/>
        </p:spPr>
        <p:style>
          <a:lnRef idx="2">
            <a:schemeClr val="accent2"/>
          </a:lnRef>
          <a:fillRef idx="1">
            <a:schemeClr val="lt1"/>
          </a:fillRef>
          <a:effectRef idx="0">
            <a:schemeClr val="accent2"/>
          </a:effectRef>
          <a:fontRef idx="minor">
            <a:schemeClr val="dk1"/>
          </a:fontRef>
        </p:style>
        <p:txBody>
          <a:bodyPr rtlCol="0" anchor="ctr"/>
          <a:lstStyle/>
          <a:p>
            <a:r>
              <a:rPr lang="en-US" sz="4000" dirty="0" err="1">
                <a:solidFill>
                  <a:srgbClr val="002060"/>
                </a:solidFill>
                <a:latin typeface="Times New Roman" panose="02020603050405020304" pitchFamily="18" charset="0"/>
                <a:cs typeface="Times New Roman" panose="02020603050405020304" pitchFamily="18" charset="0"/>
              </a:rPr>
              <a:t>Đoạn</a:t>
            </a:r>
            <a:r>
              <a:rPr lang="en-US" sz="4000" dirty="0">
                <a:solidFill>
                  <a:srgbClr val="002060"/>
                </a:solidFill>
                <a:latin typeface="Times New Roman" panose="02020603050405020304" pitchFamily="18" charset="0"/>
                <a:cs typeface="Times New Roman" panose="02020603050405020304" pitchFamily="18" charset="0"/>
              </a:rPr>
              <a:t> 2: </a:t>
            </a:r>
            <a:r>
              <a:rPr lang="en-US" sz="4000" dirty="0" err="1">
                <a:solidFill>
                  <a:srgbClr val="002060"/>
                </a:solidFill>
                <a:latin typeface="Times New Roman" panose="02020603050405020304" pitchFamily="18" charset="0"/>
                <a:cs typeface="Times New Roman" panose="02020603050405020304" pitchFamily="18" charset="0"/>
              </a:rPr>
              <a:t>Tiếp</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theo</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đến</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vừa</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mới</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trồng</a:t>
            </a:r>
            <a:r>
              <a:rPr lang="en-US" sz="4000" dirty="0">
                <a:solidFill>
                  <a:srgbClr val="002060"/>
                </a:solidFill>
                <a:latin typeface="Times New Roman" panose="02020603050405020304" pitchFamily="18" charset="0"/>
                <a:cs typeface="Times New Roman" panose="02020603050405020304" pitchFamily="18" charset="0"/>
              </a:rPr>
              <a:t>” </a:t>
            </a:r>
          </a:p>
        </p:txBody>
      </p:sp>
      <p:sp>
        <p:nvSpPr>
          <p:cNvPr id="10" name="Rectangle 9"/>
          <p:cNvSpPr/>
          <p:nvPr/>
        </p:nvSpPr>
        <p:spPr>
          <a:xfrm>
            <a:off x="1169865" y="3788888"/>
            <a:ext cx="4916731" cy="769441"/>
          </a:xfrm>
          <a:prstGeom prst="rect">
            <a:avLst/>
          </a:prstGeom>
          <a:solidFill>
            <a:srgbClr val="FF7C80"/>
          </a:solidFill>
        </p:spPr>
        <p:txBody>
          <a:bodyPr wrap="none">
            <a:spAutoFit/>
          </a:bodyPr>
          <a:lstStyle/>
          <a:p>
            <a:r>
              <a:rPr lang="en-US" sz="4400" dirty="0" err="1">
                <a:solidFill>
                  <a:srgbClr val="002060"/>
                </a:solidFill>
                <a:latin typeface="Times New Roman" panose="02020603050405020304" pitchFamily="18" charset="0"/>
                <a:cs typeface="Times New Roman" panose="02020603050405020304" pitchFamily="18" charset="0"/>
              </a:rPr>
              <a:t>Đoan</a:t>
            </a:r>
            <a:r>
              <a:rPr lang="en-US" sz="4400" dirty="0">
                <a:solidFill>
                  <a:srgbClr val="002060"/>
                </a:solidFill>
                <a:latin typeface="Times New Roman" panose="02020603050405020304" pitchFamily="18" charset="0"/>
                <a:cs typeface="Times New Roman" panose="02020603050405020304" pitchFamily="18" charset="0"/>
              </a:rPr>
              <a:t> 3: </a:t>
            </a:r>
            <a:r>
              <a:rPr lang="en-US" sz="4400" dirty="0" err="1">
                <a:solidFill>
                  <a:srgbClr val="002060"/>
                </a:solidFill>
                <a:latin typeface="Times New Roman" panose="02020603050405020304" pitchFamily="18" charset="0"/>
                <a:cs typeface="Times New Roman" panose="02020603050405020304" pitchFamily="18" charset="0"/>
              </a:rPr>
              <a:t>Phần</a:t>
            </a:r>
            <a:r>
              <a:rPr lang="en-US" sz="4400" dirty="0">
                <a:solidFill>
                  <a:srgbClr val="002060"/>
                </a:solidFill>
                <a:latin typeface="Times New Roman" panose="02020603050405020304" pitchFamily="18" charset="0"/>
                <a:cs typeface="Times New Roman" panose="02020603050405020304" pitchFamily="18" charset="0"/>
              </a:rPr>
              <a:t> </a:t>
            </a:r>
            <a:r>
              <a:rPr lang="en-US" sz="4400" dirty="0" err="1">
                <a:solidFill>
                  <a:srgbClr val="002060"/>
                </a:solidFill>
                <a:latin typeface="Times New Roman" panose="02020603050405020304" pitchFamily="18" charset="0"/>
                <a:cs typeface="Times New Roman" panose="02020603050405020304" pitchFamily="18" charset="0"/>
              </a:rPr>
              <a:t>còn</a:t>
            </a:r>
            <a:r>
              <a:rPr lang="en-US" sz="4400" dirty="0">
                <a:solidFill>
                  <a:srgbClr val="002060"/>
                </a:solidFill>
                <a:latin typeface="Times New Roman" panose="02020603050405020304" pitchFamily="18" charset="0"/>
                <a:cs typeface="Times New Roman" panose="02020603050405020304" pitchFamily="18" charset="0"/>
              </a:rPr>
              <a:t> </a:t>
            </a:r>
            <a:r>
              <a:rPr lang="en-US" sz="4400" dirty="0" err="1">
                <a:solidFill>
                  <a:srgbClr val="002060"/>
                </a:solidFill>
                <a:latin typeface="Times New Roman" panose="02020603050405020304" pitchFamily="18" charset="0"/>
                <a:cs typeface="Times New Roman" panose="02020603050405020304" pitchFamily="18" charset="0"/>
              </a:rPr>
              <a:t>lại</a:t>
            </a:r>
            <a:endParaRPr lang="en-US" sz="44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0238397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2FAA30D-4948-D5AC-B792-9585FE09469D}"/>
              </a:ext>
            </a:extLst>
          </p:cNvPr>
          <p:cNvSpPr txBox="1">
            <a:spLocks noChangeArrowheads="1"/>
          </p:cNvSpPr>
          <p:nvPr/>
        </p:nvSpPr>
        <p:spPr bwMode="auto">
          <a:xfrm>
            <a:off x="955964" y="678619"/>
            <a:ext cx="9975271" cy="4889513"/>
          </a:xfrm>
          <a:prstGeom prst="rect">
            <a:avLst/>
          </a:prstGeom>
          <a:solidFill>
            <a:srgbClr val="92D050"/>
          </a:solidFill>
          <a:ln>
            <a:noFill/>
          </a:ln>
          <a:effec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4400" b="1" dirty="0">
                <a:solidFill>
                  <a:srgbClr val="FFFF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LUYỆN ĐỌC THEO NHÓM</a:t>
            </a:r>
          </a:p>
          <a:p>
            <a:pPr marL="571500" indent="-571500" eaLnBrk="1" hangingPunct="1">
              <a:spcBef>
                <a:spcPts val="1350"/>
              </a:spcBef>
              <a:buFontTx/>
              <a:buChar char="-"/>
              <a:defRPr/>
            </a:pPr>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Chia </a:t>
            </a:r>
            <a:r>
              <a:rPr lang="en-US" sz="4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nhóm</a:t>
            </a:r>
            <a:endPar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571500" indent="-571500" eaLnBrk="1" hangingPunct="1">
              <a:spcBef>
                <a:spcPts val="1350"/>
              </a:spcBef>
              <a:buFontTx/>
              <a:buChar char="-"/>
              <a:defRPr/>
            </a:pPr>
            <a:r>
              <a:rPr lang="en-US" sz="4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a:t>
            </a:r>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nối</a:t>
            </a:r>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tiếp</a:t>
            </a:r>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trong</a:t>
            </a:r>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nhóm</a:t>
            </a:r>
            <a:endPar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571500" indent="-571500" eaLnBrk="1" hangingPunct="1">
              <a:spcBef>
                <a:spcPts val="1350"/>
              </a:spcBef>
              <a:buFontTx/>
              <a:buChar char="-"/>
              <a:defRPr/>
            </a:pPr>
            <a:r>
              <a:rPr lang="en-US" sz="4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Mỗi</a:t>
            </a:r>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nhóm</a:t>
            </a:r>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a:t>
            </a:r>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nối</a:t>
            </a:r>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tiếp</a:t>
            </a:r>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trước</a:t>
            </a:r>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lớp</a:t>
            </a:r>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theo</a:t>
            </a:r>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yêu</a:t>
            </a:r>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cầu</a:t>
            </a:r>
            <a:endPar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571500" indent="-571500" eaLnBrk="1" hangingPunct="1">
              <a:spcBef>
                <a:spcPts val="1350"/>
              </a:spcBef>
              <a:buFontTx/>
              <a:buChar char="-"/>
              <a:defRPr/>
            </a:pPr>
            <a:endParaRPr lang="en-US" sz="44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7" name="Picture 6" descr="A group of dolls&#10;&#10;Description automatically generated with low confidence">
            <a:extLst>
              <a:ext uri="{FF2B5EF4-FFF2-40B4-BE49-F238E27FC236}">
                <a16:creationId xmlns:a16="http://schemas.microsoft.com/office/drawing/2014/main" id="{6F464680-90FC-7CC1-640B-8BD8B697697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9385637" y="3247630"/>
            <a:ext cx="2806363" cy="3610370"/>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509306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7936" y="590550"/>
            <a:ext cx="10716125" cy="553998"/>
          </a:xfrm>
          <a:prstGeom prst="rect">
            <a:avLst/>
          </a:prstGeom>
          <a:noFill/>
        </p:spPr>
        <p:txBody>
          <a:bodyPr wrap="square" rtlCol="0">
            <a:spAutoFit/>
          </a:bodyPr>
          <a:lstStyle/>
          <a:p>
            <a:pPr algn="ctr"/>
            <a:r>
              <a:rPr lang="en-US" sz="3000" b="1" dirty="0">
                <a:solidFill>
                  <a:srgbClr val="002060"/>
                </a:solidFill>
                <a:latin typeface="Cambria" panose="02040503050406030204" pitchFamily="18" charset="0"/>
                <a:ea typeface="Cambria" panose="02040503050406030204" pitchFamily="18" charset="0"/>
              </a:rPr>
              <a:t>TÌM HIỂU BÀI</a:t>
            </a:r>
          </a:p>
        </p:txBody>
      </p:sp>
    </p:spTree>
    <p:extLst>
      <p:ext uri="{BB962C8B-B14F-4D97-AF65-F5344CB8AC3E}">
        <p14:creationId xmlns:p14="http://schemas.microsoft.com/office/powerpoint/2010/main" val="24345070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7936" y="590550"/>
            <a:ext cx="10716125" cy="553998"/>
          </a:xfrm>
          <a:prstGeom prst="rect">
            <a:avLst/>
          </a:prstGeom>
          <a:noFill/>
        </p:spPr>
        <p:txBody>
          <a:bodyPr wrap="square" rtlCol="0">
            <a:spAutoFit/>
          </a:bodyPr>
          <a:lstStyle/>
          <a:p>
            <a:pPr algn="just"/>
            <a:r>
              <a:rPr lang="en-US" sz="3000" b="1" dirty="0">
                <a:solidFill>
                  <a:srgbClr val="002060"/>
                </a:solidFill>
                <a:latin typeface="Cambria" panose="02040503050406030204" pitchFamily="18" charset="0"/>
                <a:ea typeface="Cambria" panose="02040503050406030204" pitchFamily="18" charset="0"/>
              </a:rPr>
              <a:t>.</a:t>
            </a:r>
          </a:p>
        </p:txBody>
      </p:sp>
      <p:sp>
        <p:nvSpPr>
          <p:cNvPr id="3" name="Text Box 4">
            <a:extLst>
              <a:ext uri="{FF2B5EF4-FFF2-40B4-BE49-F238E27FC236}">
                <a16:creationId xmlns:a16="http://schemas.microsoft.com/office/drawing/2014/main" id="{52D57391-E826-3000-8A27-367B9067B83B}"/>
              </a:ext>
            </a:extLst>
          </p:cNvPr>
          <p:cNvSpPr txBox="1"/>
          <p:nvPr/>
        </p:nvSpPr>
        <p:spPr>
          <a:xfrm>
            <a:off x="737936" y="867549"/>
            <a:ext cx="11111949" cy="1472263"/>
          </a:xfrm>
          <a:prstGeom prst="rect">
            <a:avLst/>
          </a:prstGeom>
          <a:noFill/>
        </p:spPr>
        <p:txBody>
          <a:bodyPr wrap="square" rtlCol="0" anchor="t">
            <a:spAutoFit/>
          </a:bodyPr>
          <a:lstStyle/>
          <a:p>
            <a:pPr algn="just">
              <a:lnSpc>
                <a:spcPct val="150000"/>
              </a:lnSpc>
            </a:pPr>
            <a:r>
              <a:rPr lang="en-GB" altLang="en-US" sz="3200" b="1" dirty="0" err="1">
                <a:solidFill>
                  <a:schemeClr val="accent1"/>
                </a:solidFill>
                <a:latin typeface="UTM Avo" panose="02040603050506020204" pitchFamily="18" charset="0"/>
                <a:cs typeface="Times New Roman" panose="02020603050405020304" pitchFamily="18" charset="0"/>
                <a:sym typeface="+mn-ea"/>
              </a:rPr>
              <a:t>Câu</a:t>
            </a:r>
            <a:r>
              <a:rPr lang="en-GB" altLang="en-US" sz="3200" b="1" dirty="0">
                <a:solidFill>
                  <a:schemeClr val="accent1"/>
                </a:solidFill>
                <a:latin typeface="UTM Avo" panose="02040603050506020204" pitchFamily="18" charset="0"/>
                <a:cs typeface="Times New Roman" panose="02020603050405020304" pitchFamily="18" charset="0"/>
                <a:sym typeface="+mn-ea"/>
              </a:rPr>
              <a:t> 1 </a:t>
            </a:r>
            <a:r>
              <a:rPr lang="en-US" altLang="en-GB" sz="3200" b="1" dirty="0">
                <a:solidFill>
                  <a:schemeClr val="accent1"/>
                </a:solidFill>
                <a:latin typeface="UTM Avo" panose="02040603050506020204" pitchFamily="18" charset="0"/>
                <a:cs typeface="Times New Roman" panose="02020603050405020304" pitchFamily="18" charset="0"/>
                <a:sym typeface="+mn-ea"/>
              </a:rPr>
              <a:t>:</a:t>
            </a:r>
            <a:r>
              <a:rPr lang="en-GB" altLang="en-US" sz="3200" b="1" dirty="0">
                <a:solidFill>
                  <a:schemeClr val="accent1"/>
                </a:solidFill>
                <a:latin typeface="UTM Avo" panose="02040603050506020204" pitchFamily="18" charset="0"/>
                <a:cs typeface="Times New Roman" panose="02020603050405020304" pitchFamily="18" charset="0"/>
                <a:sym typeface="+mn-ea"/>
              </a:rPr>
              <a:t> </a:t>
            </a:r>
            <a:r>
              <a:rPr lang="vi-VN" altLang="en-US" sz="3200" b="1" dirty="0">
                <a:solidFill>
                  <a:schemeClr val="accent1"/>
                </a:solidFill>
                <a:latin typeface="UTM Avo" panose="02040603050506020204" pitchFamily="18" charset="0"/>
                <a:cs typeface="Times New Roman" pitchFamily="18" charset="0"/>
                <a:sym typeface="+mn-ea"/>
              </a:rPr>
              <a:t>Vào dịp chuẩn bị hội làng, ba anh em bạn nhỏ được biết thêm điều gì?</a:t>
            </a:r>
            <a:endParaRPr lang="de-DE" sz="3200" b="1" dirty="0">
              <a:solidFill>
                <a:schemeClr val="accent1"/>
              </a:solidFill>
              <a:latin typeface="UTM Avo" panose="02040603050506020204" pitchFamily="18" charset="0"/>
              <a:cs typeface="Times New Roman" pitchFamily="18" charset="0"/>
            </a:endParaRPr>
          </a:p>
        </p:txBody>
      </p:sp>
    </p:spTree>
    <p:extLst>
      <p:ext uri="{BB962C8B-B14F-4D97-AF65-F5344CB8AC3E}">
        <p14:creationId xmlns:p14="http://schemas.microsoft.com/office/powerpoint/2010/main" val="36501530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1"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1000"/>
                                        <p:tgtEl>
                                          <p:spTgt spid="3">
                                            <p:txEl>
                                              <p:pRg st="0" end="0"/>
                                            </p:txEl>
                                          </p:spTgt>
                                        </p:tgtEl>
                                      </p:cBhvr>
                                    </p:animEffect>
                                    <p:anim calcmode="lin" valueType="num">
                                      <p:cBhvr>
                                        <p:cTn id="20"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7936" y="590550"/>
            <a:ext cx="10716125" cy="553998"/>
          </a:xfrm>
          <a:prstGeom prst="rect">
            <a:avLst/>
          </a:prstGeom>
          <a:noFill/>
        </p:spPr>
        <p:txBody>
          <a:bodyPr wrap="square" rtlCol="0">
            <a:spAutoFit/>
          </a:bodyPr>
          <a:lstStyle/>
          <a:p>
            <a:pPr algn="just"/>
            <a:r>
              <a:rPr lang="en-US" sz="3000" b="1" dirty="0">
                <a:solidFill>
                  <a:srgbClr val="002060"/>
                </a:solidFill>
                <a:latin typeface="Cambria" panose="02040503050406030204" pitchFamily="18" charset="0"/>
                <a:ea typeface="Cambria" panose="02040503050406030204" pitchFamily="18" charset="0"/>
              </a:rPr>
              <a:t>.</a:t>
            </a:r>
          </a:p>
        </p:txBody>
      </p:sp>
      <p:sp>
        <p:nvSpPr>
          <p:cNvPr id="3" name="Text Box 4">
            <a:extLst>
              <a:ext uri="{FF2B5EF4-FFF2-40B4-BE49-F238E27FC236}">
                <a16:creationId xmlns:a16="http://schemas.microsoft.com/office/drawing/2014/main" id="{52D57391-E826-3000-8A27-367B9067B83B}"/>
              </a:ext>
            </a:extLst>
          </p:cNvPr>
          <p:cNvSpPr txBox="1"/>
          <p:nvPr/>
        </p:nvSpPr>
        <p:spPr>
          <a:xfrm>
            <a:off x="737936" y="867549"/>
            <a:ext cx="11111949" cy="4448013"/>
          </a:xfrm>
          <a:prstGeom prst="rect">
            <a:avLst/>
          </a:prstGeom>
          <a:noFill/>
        </p:spPr>
        <p:txBody>
          <a:bodyPr wrap="square" rtlCol="0" anchor="t">
            <a:spAutoFit/>
          </a:bodyPr>
          <a:lstStyle/>
          <a:p>
            <a:pPr algn="just">
              <a:lnSpc>
                <a:spcPct val="150000"/>
              </a:lnSpc>
            </a:pPr>
            <a:r>
              <a:rPr lang="en-GB" altLang="en-US" sz="3200" dirty="0" err="1">
                <a:solidFill>
                  <a:srgbClr val="FF0000"/>
                </a:solidFill>
                <a:latin typeface="UTM Avo" panose="02040603050506020204" pitchFamily="18" charset="0"/>
                <a:cs typeface="Times New Roman" panose="02020603050405020304" pitchFamily="18" charset="0"/>
                <a:sym typeface="+mn-ea"/>
              </a:rPr>
              <a:t>Câu</a:t>
            </a:r>
            <a:r>
              <a:rPr lang="en-GB" altLang="en-US" sz="3200" dirty="0">
                <a:solidFill>
                  <a:srgbClr val="FF0000"/>
                </a:solidFill>
                <a:latin typeface="UTM Avo" panose="02040603050506020204" pitchFamily="18" charset="0"/>
                <a:cs typeface="Times New Roman" panose="02020603050405020304" pitchFamily="18" charset="0"/>
                <a:sym typeface="+mn-ea"/>
              </a:rPr>
              <a:t> 1 </a:t>
            </a:r>
            <a:r>
              <a:rPr lang="en-US" altLang="en-GB" sz="3200" dirty="0">
                <a:solidFill>
                  <a:srgbClr val="FF0000"/>
                </a:solidFill>
                <a:latin typeface="UTM Avo" panose="02040603050506020204" pitchFamily="18" charset="0"/>
                <a:cs typeface="Times New Roman" panose="02020603050405020304" pitchFamily="18" charset="0"/>
                <a:sym typeface="+mn-ea"/>
              </a:rPr>
              <a:t>:</a:t>
            </a:r>
            <a:r>
              <a:rPr lang="en-GB" altLang="en-US" sz="3200" dirty="0">
                <a:solidFill>
                  <a:srgbClr val="FF0000"/>
                </a:solidFill>
                <a:latin typeface="UTM Avo" panose="02040603050506020204" pitchFamily="18" charset="0"/>
                <a:cs typeface="Times New Roman" panose="02020603050405020304" pitchFamily="18" charset="0"/>
                <a:sym typeface="+mn-ea"/>
              </a:rPr>
              <a:t> </a:t>
            </a:r>
            <a:r>
              <a:rPr lang="vi-VN" altLang="en-US" sz="3200" dirty="0">
                <a:solidFill>
                  <a:srgbClr val="FF0000"/>
                </a:solidFill>
                <a:latin typeface="UTM Avo" panose="02040603050506020204" pitchFamily="18" charset="0"/>
                <a:cs typeface="Times New Roman" pitchFamily="18" charset="0"/>
                <a:sym typeface="+mn-ea"/>
              </a:rPr>
              <a:t>Vào dịp chuẩn bị hội làng, ba anh em bạn nhỏ được biết thêm điều gì?</a:t>
            </a:r>
            <a:endParaRPr lang="de-DE" sz="3200" b="1" dirty="0">
              <a:solidFill>
                <a:srgbClr val="FF0000"/>
              </a:solidFill>
              <a:latin typeface="UTM Avo" panose="02040603050506020204" pitchFamily="18" charset="0"/>
              <a:cs typeface="Times New Roman" pitchFamily="18" charset="0"/>
            </a:endParaRPr>
          </a:p>
          <a:p>
            <a:pPr algn="just">
              <a:lnSpc>
                <a:spcPct val="150000"/>
              </a:lnSpc>
            </a:pPr>
            <a:r>
              <a:rPr lang="en-US" altLang="en-US" sz="3200" dirty="0">
                <a:solidFill>
                  <a:srgbClr val="7030A0"/>
                </a:solidFill>
                <a:latin typeface="UTM Avo" panose="02040603050506020204" pitchFamily="18" charset="0"/>
                <a:cs typeface="Times New Roman" panose="02020603050405020304" pitchFamily="18" charset="0"/>
              </a:rPr>
              <a:t>- </a:t>
            </a:r>
            <a:r>
              <a:rPr lang="vi-VN" altLang="en-US" sz="3200" dirty="0">
                <a:solidFill>
                  <a:srgbClr val="7030A0"/>
                </a:solidFill>
                <a:latin typeface="UTM Avo" panose="02040603050506020204" pitchFamily="18" charset="0"/>
                <a:cs typeface="Times New Roman" panose="02020603050405020304" pitchFamily="18" charset="0"/>
              </a:rPr>
              <a:t>Vào dịp chuẩn bị hội làng, ba anh em biết một di tích lịch sử của quê hương là Văn Chỉ. Đó là nơi thờ mười vị tiến sĩ của quê hương. Theo ông nội, di tích này đã được xây dựng từ cả trăm năm trước.</a:t>
            </a:r>
            <a:endParaRPr lang="en-GB" altLang="en-US" sz="3200" dirty="0">
              <a:solidFill>
                <a:srgbClr val="7030A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4044750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circle(in)">
                                      <p:cBhvr>
                                        <p:cTn id="17"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7936" y="590550"/>
            <a:ext cx="10716125" cy="553998"/>
          </a:xfrm>
          <a:prstGeom prst="rect">
            <a:avLst/>
          </a:prstGeom>
          <a:noFill/>
        </p:spPr>
        <p:txBody>
          <a:bodyPr wrap="square" rtlCol="0">
            <a:spAutoFit/>
          </a:bodyPr>
          <a:lstStyle/>
          <a:p>
            <a:pPr algn="just"/>
            <a:r>
              <a:rPr lang="en-US" sz="3000" b="1" dirty="0">
                <a:solidFill>
                  <a:srgbClr val="002060"/>
                </a:solidFill>
                <a:latin typeface="Cambria" panose="02040503050406030204" pitchFamily="18" charset="0"/>
                <a:ea typeface="Cambria" panose="02040503050406030204" pitchFamily="18" charset="0"/>
              </a:rPr>
              <a:t>.</a:t>
            </a:r>
          </a:p>
        </p:txBody>
      </p:sp>
      <p:sp>
        <p:nvSpPr>
          <p:cNvPr id="3" name="Text Box 4">
            <a:extLst>
              <a:ext uri="{FF2B5EF4-FFF2-40B4-BE49-F238E27FC236}">
                <a16:creationId xmlns:a16="http://schemas.microsoft.com/office/drawing/2014/main" id="{FFFA9DEE-BEBA-D4DE-ED2A-EE19219771C2}"/>
              </a:ext>
            </a:extLst>
          </p:cNvPr>
          <p:cNvSpPr txBox="1"/>
          <p:nvPr/>
        </p:nvSpPr>
        <p:spPr>
          <a:xfrm>
            <a:off x="583199" y="721277"/>
            <a:ext cx="11315644" cy="1077218"/>
          </a:xfrm>
          <a:prstGeom prst="rect">
            <a:avLst/>
          </a:prstGeom>
          <a:noFill/>
        </p:spPr>
        <p:txBody>
          <a:bodyPr wrap="square" rtlCol="0" anchor="t">
            <a:spAutoFit/>
          </a:bodyPr>
          <a:lstStyle/>
          <a:p>
            <a:pPr algn="just"/>
            <a:r>
              <a:rPr lang="en-GB" altLang="en-US" sz="3200" dirty="0" err="1">
                <a:solidFill>
                  <a:srgbClr val="FF0000"/>
                </a:solidFill>
                <a:latin typeface="UTM Avo" panose="02040603050506020204" pitchFamily="18" charset="0"/>
                <a:cs typeface="Times New Roman" panose="02020603050405020304" pitchFamily="18" charset="0"/>
                <a:sym typeface="+mn-ea"/>
              </a:rPr>
              <a:t>Câu</a:t>
            </a:r>
            <a:r>
              <a:rPr lang="en-GB" altLang="en-US" sz="3200" dirty="0">
                <a:solidFill>
                  <a:srgbClr val="FF0000"/>
                </a:solidFill>
                <a:latin typeface="UTM Avo" panose="02040603050506020204" pitchFamily="18" charset="0"/>
                <a:cs typeface="Times New Roman" panose="02020603050405020304" pitchFamily="18" charset="0"/>
                <a:sym typeface="+mn-ea"/>
              </a:rPr>
              <a:t> 2 </a:t>
            </a:r>
            <a:r>
              <a:rPr lang="en-US" altLang="en-GB" sz="3200" dirty="0">
                <a:solidFill>
                  <a:srgbClr val="FF0000"/>
                </a:solidFill>
                <a:latin typeface="UTM Avo" panose="02040603050506020204" pitchFamily="18" charset="0"/>
                <a:cs typeface="Times New Roman" panose="02020603050405020304" pitchFamily="18" charset="0"/>
                <a:sym typeface="+mn-ea"/>
              </a:rPr>
              <a:t>:</a:t>
            </a:r>
            <a:r>
              <a:rPr lang="en-GB" altLang="en-US" sz="3200" dirty="0">
                <a:solidFill>
                  <a:srgbClr val="FF0000"/>
                </a:solidFill>
                <a:latin typeface="UTM Avo" panose="02040603050506020204" pitchFamily="18" charset="0"/>
                <a:cs typeface="Times New Roman" panose="02020603050405020304" pitchFamily="18" charset="0"/>
                <a:sym typeface="+mn-ea"/>
              </a:rPr>
              <a:t> </a:t>
            </a:r>
            <a:r>
              <a:rPr lang="de-DE" altLang="en-US" sz="3200" dirty="0">
                <a:solidFill>
                  <a:srgbClr val="FF0000"/>
                </a:solidFill>
                <a:latin typeface="UTM Avo" panose="02040603050506020204" pitchFamily="18" charset="0"/>
                <a:cs typeface="Times New Roman" pitchFamily="18" charset="0"/>
                <a:sym typeface="+mn-ea"/>
              </a:rPr>
              <a:t>Những câu nói nào cho thấy ba anh em rất có ý thức làm đẹp cho Văn Chỉ của làng?</a:t>
            </a:r>
            <a:endParaRPr lang="de-DE" sz="3200" b="1" dirty="0">
              <a:solidFill>
                <a:srgbClr val="FF0000"/>
              </a:solidFill>
              <a:latin typeface="UTM Avo" panose="02040603050506020204" pitchFamily="18" charset="0"/>
              <a:cs typeface="Times New Roman" pitchFamily="18" charset="0"/>
            </a:endParaRPr>
          </a:p>
        </p:txBody>
      </p:sp>
    </p:spTree>
    <p:extLst>
      <p:ext uri="{BB962C8B-B14F-4D97-AF65-F5344CB8AC3E}">
        <p14:creationId xmlns:p14="http://schemas.microsoft.com/office/powerpoint/2010/main" val="39315584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1"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6"/>
          <p:cNvGrpSpPr/>
          <p:nvPr/>
        </p:nvGrpSpPr>
        <p:grpSpPr>
          <a:xfrm>
            <a:off x="545432" y="673768"/>
            <a:ext cx="11165305" cy="5775159"/>
            <a:chOff x="666750" y="666750"/>
            <a:chExt cx="11049000" cy="5695950"/>
          </a:xfrm>
          <a:effectLst>
            <a:outerShdw blurRad="254000" sx="102000" sy="102000" algn="ctr" rotWithShape="0">
              <a:prstClr val="black">
                <a:alpha val="25000"/>
              </a:prstClr>
            </a:outerShdw>
          </a:effectLst>
        </p:grpSpPr>
        <p:sp>
          <p:nvSpPr>
            <p:cNvPr id="11" name="圆角矩形 4"/>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sp>
          <p:nvSpPr>
            <p:cNvPr id="12" name="圆角矩形 5"/>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grpSp>
      <p:grpSp>
        <p:nvGrpSpPr>
          <p:cNvPr id="7" name="组合 1"/>
          <p:cNvGrpSpPr/>
          <p:nvPr/>
        </p:nvGrpSpPr>
        <p:grpSpPr>
          <a:xfrm>
            <a:off x="0" y="4499428"/>
            <a:ext cx="12192000" cy="2386951"/>
            <a:chOff x="0" y="4332156"/>
            <a:chExt cx="12292858" cy="2554224"/>
          </a:xfrm>
        </p:grpSpPr>
        <p:pic>
          <p:nvPicPr>
            <p:cNvPr id="8" name="图片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9"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13" name="Picture 12">
            <a:extLst>
              <a:ext uri="{FF2B5EF4-FFF2-40B4-BE49-F238E27FC236}">
                <a16:creationId xmlns:a16="http://schemas.microsoft.com/office/drawing/2014/main" id="{B5D2DAB1-4E2B-D3BA-EEFF-36D06A6A162B}"/>
              </a:ext>
            </a:extLst>
          </p:cNvPr>
          <p:cNvPicPr>
            <a:picLocks noChangeAspect="1"/>
          </p:cNvPicPr>
          <p:nvPr/>
        </p:nvPicPr>
        <p:blipFill>
          <a:blip r:embed="rId4"/>
          <a:stretch>
            <a:fillRect/>
          </a:stretch>
        </p:blipFill>
        <p:spPr>
          <a:xfrm>
            <a:off x="2048677" y="0"/>
            <a:ext cx="7655916" cy="1602577"/>
          </a:xfrm>
          <a:prstGeom prst="rect">
            <a:avLst/>
          </a:prstGeom>
        </p:spPr>
      </p:pic>
      <p:sp>
        <p:nvSpPr>
          <p:cNvPr id="14" name="TextBox 13"/>
          <p:cNvSpPr txBox="1"/>
          <p:nvPr/>
        </p:nvSpPr>
        <p:spPr>
          <a:xfrm>
            <a:off x="834191" y="1240806"/>
            <a:ext cx="10777652" cy="4832092"/>
          </a:xfrm>
          <a:prstGeom prst="rect">
            <a:avLst/>
          </a:prstGeom>
          <a:noFill/>
        </p:spPr>
        <p:txBody>
          <a:bodyPr wrap="square" rtlCol="0">
            <a:spAutoFit/>
          </a:bodyPr>
          <a:lstStyle/>
          <a:p>
            <a:r>
              <a:rPr lang="en-US" sz="3400" b="1" dirty="0">
                <a:solidFill>
                  <a:srgbClr val="0070C0"/>
                </a:solidFill>
                <a:latin typeface="Cambria" panose="02040503050406030204" pitchFamily="18" charset="0"/>
                <a:ea typeface="Cambria" panose="02040503050406030204" pitchFamily="18" charset="0"/>
              </a:rPr>
              <a:t> </a:t>
            </a:r>
            <a:r>
              <a:rPr lang="vi-VN" sz="2400" b="1" dirty="0">
                <a:latin typeface="Times New Roman" panose="02020603050405020304" pitchFamily="18" charset="0"/>
                <a:cs typeface="Times New Roman" panose="02020603050405020304" pitchFamily="18" charset="0"/>
              </a:rPr>
              <a:t>1.1. Phát triển năng lực ngôn ngữ</a:t>
            </a:r>
            <a:endParaRPr lang="en-US" sz="2400" b="1" dirty="0">
              <a:latin typeface="Times New Roman" panose="02020603050405020304" pitchFamily="18" charset="0"/>
              <a:cs typeface="Times New Roman" panose="02020603050405020304" pitchFamily="18" charset="0"/>
            </a:endParaRPr>
          </a:p>
          <a:p>
            <a:r>
              <a:rPr lang="vi-VN" sz="2400" dirty="0">
                <a:latin typeface="Times New Roman" panose="02020603050405020304" pitchFamily="18" charset="0"/>
                <a:cs typeface="Times New Roman" panose="02020603050405020304" pitchFamily="18" charset="0"/>
              </a:rPr>
              <a:t>- Đọc thành tiếng trôi chảy toàn bài. Phát âm đúng từ ngữ chứa âm, vần, thanh dễ viết sai. Ngắt nghỉ hơi đúng ngữ pháp và ngữ nghĩa, thể hiện được giọng đọc phù hợp với nội dung ý nghĩa câu chuyện.Tốc độ đọc 95 – 100 tiếng / phút. Đọc thầm nhanh hơn học kì I.</a:t>
            </a:r>
            <a:endParaRPr lang="en-US" sz="2400" dirty="0">
              <a:latin typeface="Times New Roman" panose="02020603050405020304" pitchFamily="18" charset="0"/>
              <a:cs typeface="Times New Roman" panose="02020603050405020304" pitchFamily="18" charset="0"/>
            </a:endParaRPr>
          </a:p>
          <a:p>
            <a:r>
              <a:rPr lang="vi-VN" sz="2400" dirty="0">
                <a:latin typeface="Times New Roman" panose="02020603050405020304" pitchFamily="18" charset="0"/>
                <a:cs typeface="Times New Roman" panose="02020603050405020304" pitchFamily="18" charset="0"/>
              </a:rPr>
              <a:t>- Hiểu nghĩa của các từ ngữ trong bài (VD: </a:t>
            </a:r>
            <a:r>
              <a:rPr lang="vi-VN" sz="2400" i="1" dirty="0">
                <a:latin typeface="Times New Roman" panose="02020603050405020304" pitchFamily="18" charset="0"/>
                <a:cs typeface="Times New Roman" panose="02020603050405020304" pitchFamily="18" charset="0"/>
              </a:rPr>
              <a:t>Văn Chỉ, thủ từ, phong quang,</a:t>
            </a:r>
            <a:r>
              <a:rPr lang="vi-VN" sz="2400" dirty="0">
                <a:latin typeface="Times New Roman" panose="02020603050405020304" pitchFamily="18" charset="0"/>
                <a:cs typeface="Times New Roman" panose="02020603050405020304" pitchFamily="18" charset="0"/>
              </a:rPr>
              <a:t>...)</a:t>
            </a:r>
            <a:r>
              <a:rPr lang="vi-VN" sz="2400" i="1"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Hiểu nội dung, ý nghĩa của bài đọc: Khen ngợi những thiếu nhi nhỏ tuổi có ý thức về cội nguồn, tích cực tham gia lao động làm đẹp di tích lịch sử của quê hương.</a:t>
            </a:r>
            <a:endParaRPr lang="en-US" sz="2400" dirty="0">
              <a:latin typeface="Times New Roman" panose="02020603050405020304" pitchFamily="18" charset="0"/>
              <a:cs typeface="Times New Roman" panose="02020603050405020304" pitchFamily="18" charset="0"/>
            </a:endParaRPr>
          </a:p>
          <a:p>
            <a:r>
              <a:rPr lang="vi-VN" sz="2400" b="1" dirty="0">
                <a:latin typeface="Times New Roman" panose="02020603050405020304" pitchFamily="18" charset="0"/>
                <a:cs typeface="Times New Roman" panose="02020603050405020304" pitchFamily="18" charset="0"/>
              </a:rPr>
              <a:t>1.2. Phát triển năng lực văn học</a:t>
            </a:r>
            <a:endParaRPr lang="en-US" sz="2400" b="1" dirty="0">
              <a:latin typeface="Times New Roman" panose="02020603050405020304" pitchFamily="18" charset="0"/>
              <a:cs typeface="Times New Roman" panose="02020603050405020304" pitchFamily="18" charset="0"/>
            </a:endParaRPr>
          </a:p>
          <a:p>
            <a:r>
              <a:rPr lang="vi-VN" sz="2400" dirty="0">
                <a:latin typeface="Times New Roman" panose="02020603050405020304" pitchFamily="18" charset="0"/>
                <a:cs typeface="Times New Roman" panose="02020603050405020304" pitchFamily="18" charset="0"/>
              </a:rPr>
              <a:t>- Thể hiện được cảm xúc trước những tình tiết hay, hành động đáng khen của các nhân vật trong câu chuyện.</a:t>
            </a:r>
            <a:endParaRPr lang="en-US" sz="2400" dirty="0">
              <a:latin typeface="Times New Roman" panose="02020603050405020304" pitchFamily="18" charset="0"/>
              <a:cs typeface="Times New Roman" panose="02020603050405020304" pitchFamily="18" charset="0"/>
            </a:endParaRPr>
          </a:p>
          <a:p>
            <a:pPr algn="just"/>
            <a:endParaRPr lang="en-US" sz="3400" b="1" dirty="0">
              <a:solidFill>
                <a:schemeClr val="accent2">
                  <a:lumMod val="7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7062564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a:extLst>
              <a:ext uri="{FF2B5EF4-FFF2-40B4-BE49-F238E27FC236}">
                <a16:creationId xmlns:a16="http://schemas.microsoft.com/office/drawing/2014/main" id="{FFFA9DEE-BEBA-D4DE-ED2A-EE19219771C2}"/>
              </a:ext>
            </a:extLst>
          </p:cNvPr>
          <p:cNvSpPr txBox="1"/>
          <p:nvPr/>
        </p:nvSpPr>
        <p:spPr>
          <a:xfrm>
            <a:off x="583199" y="614259"/>
            <a:ext cx="11315644" cy="1077218"/>
          </a:xfrm>
          <a:prstGeom prst="rect">
            <a:avLst/>
          </a:prstGeom>
          <a:noFill/>
        </p:spPr>
        <p:txBody>
          <a:bodyPr wrap="square" rtlCol="0" anchor="t">
            <a:spAutoFit/>
          </a:bodyPr>
          <a:lstStyle/>
          <a:p>
            <a:pPr algn="just"/>
            <a:r>
              <a:rPr lang="en-GB" altLang="en-US" sz="3200" b="1" dirty="0" err="1">
                <a:solidFill>
                  <a:srgbClr val="FF0000"/>
                </a:solidFill>
                <a:latin typeface="Times New Roman" panose="02020603050405020304" pitchFamily="18" charset="0"/>
                <a:cs typeface="Times New Roman" panose="02020603050405020304" pitchFamily="18" charset="0"/>
                <a:sym typeface="+mn-ea"/>
              </a:rPr>
              <a:t>Câu</a:t>
            </a:r>
            <a:r>
              <a:rPr lang="en-GB" altLang="en-US" sz="3200" b="1" dirty="0">
                <a:solidFill>
                  <a:srgbClr val="FF0000"/>
                </a:solidFill>
                <a:latin typeface="Times New Roman" panose="02020603050405020304" pitchFamily="18" charset="0"/>
                <a:cs typeface="Times New Roman" panose="02020603050405020304" pitchFamily="18" charset="0"/>
                <a:sym typeface="+mn-ea"/>
              </a:rPr>
              <a:t> 2 </a:t>
            </a:r>
            <a:r>
              <a:rPr lang="en-US" altLang="en-GB" sz="3200" b="1" dirty="0">
                <a:solidFill>
                  <a:srgbClr val="FF0000"/>
                </a:solidFill>
                <a:latin typeface="Times New Roman" panose="02020603050405020304" pitchFamily="18" charset="0"/>
                <a:cs typeface="Times New Roman" panose="02020603050405020304" pitchFamily="18" charset="0"/>
                <a:sym typeface="+mn-ea"/>
              </a:rPr>
              <a:t>:</a:t>
            </a:r>
            <a:r>
              <a:rPr lang="en-GB" altLang="en-US" sz="3200" b="1" dirty="0">
                <a:solidFill>
                  <a:srgbClr val="FF0000"/>
                </a:solidFill>
                <a:latin typeface="Times New Roman" panose="02020603050405020304" pitchFamily="18" charset="0"/>
                <a:cs typeface="Times New Roman" panose="02020603050405020304" pitchFamily="18" charset="0"/>
                <a:sym typeface="+mn-ea"/>
              </a:rPr>
              <a:t> </a:t>
            </a:r>
            <a:r>
              <a:rPr lang="de-DE" altLang="en-US" sz="3200" b="1" dirty="0">
                <a:solidFill>
                  <a:srgbClr val="FF0000"/>
                </a:solidFill>
                <a:latin typeface="Times New Roman" panose="02020603050405020304" pitchFamily="18" charset="0"/>
                <a:cs typeface="Times New Roman" panose="02020603050405020304" pitchFamily="18" charset="0"/>
                <a:sym typeface="+mn-ea"/>
              </a:rPr>
              <a:t>Những câu nói nào cho thấy ba anh em rất có ý thức làm đẹp cho Văn Chỉ của làng?</a:t>
            </a:r>
            <a:endParaRPr lang="de-DE" sz="3200" b="1" dirty="0">
              <a:solidFill>
                <a:srgbClr val="FF0000"/>
              </a:solidFill>
              <a:latin typeface="Times New Roman" panose="02020603050405020304" pitchFamily="18" charset="0"/>
              <a:cs typeface="Times New Roman" panose="02020603050405020304" pitchFamily="18" charset="0"/>
            </a:endParaRPr>
          </a:p>
        </p:txBody>
      </p:sp>
      <p:sp>
        <p:nvSpPr>
          <p:cNvPr id="4" name="Text Box 4">
            <a:extLst>
              <a:ext uri="{FF2B5EF4-FFF2-40B4-BE49-F238E27FC236}">
                <a16:creationId xmlns:a16="http://schemas.microsoft.com/office/drawing/2014/main" id="{5E3A915B-F773-181D-2522-C3EEFD273AFD}"/>
              </a:ext>
            </a:extLst>
          </p:cNvPr>
          <p:cNvSpPr txBox="1"/>
          <p:nvPr/>
        </p:nvSpPr>
        <p:spPr>
          <a:xfrm>
            <a:off x="583199" y="1798495"/>
            <a:ext cx="11315644" cy="3108543"/>
          </a:xfrm>
          <a:prstGeom prst="rect">
            <a:avLst/>
          </a:prstGeom>
          <a:noFill/>
        </p:spPr>
        <p:txBody>
          <a:bodyPr wrap="square" rtlCol="0" anchor="t">
            <a:spAutoFit/>
          </a:bodyPr>
          <a:lstStyle/>
          <a:p>
            <a:pPr algn="just"/>
            <a:r>
              <a:rPr lang="en-GB" altLang="en-US" sz="2800" dirty="0">
                <a:solidFill>
                  <a:srgbClr val="7030A0"/>
                </a:solidFill>
                <a:latin typeface="Times New Roman" panose="02020603050405020304" pitchFamily="18" charset="0"/>
                <a:cs typeface="Times New Roman" panose="02020603050405020304" pitchFamily="18" charset="0"/>
              </a:rPr>
              <a:t>- </a:t>
            </a:r>
            <a:r>
              <a:rPr lang="vi-VN" altLang="en-US" sz="2800" dirty="0">
                <a:solidFill>
                  <a:srgbClr val="7030A0"/>
                </a:solidFill>
                <a:latin typeface="Times New Roman" panose="02020603050405020304" pitchFamily="18" charset="0"/>
                <a:cs typeface="Times New Roman" panose="02020603050405020304" pitchFamily="18" charset="0"/>
              </a:rPr>
              <a:t>Những câu nói sau đây cho thấy ý thức làm đẹp cho Văn Chỉ của ba anh em:</a:t>
            </a:r>
          </a:p>
          <a:p>
            <a:pPr algn="just"/>
            <a:r>
              <a:rPr lang="vi-VN" altLang="en-US" sz="2800" dirty="0">
                <a:solidFill>
                  <a:srgbClr val="7030A0"/>
                </a:solidFill>
                <a:latin typeface="Times New Roman" panose="02020603050405020304" pitchFamily="18" charset="0"/>
                <a:cs typeface="Times New Roman" panose="02020603050405020304" pitchFamily="18" charset="0"/>
              </a:rPr>
              <a:t>- “Ông ơi, sao ven đường để cỏ mọc tốt thế này ạ?” (nhân vật Nguyên)</a:t>
            </a:r>
          </a:p>
          <a:p>
            <a:pPr algn="just"/>
            <a:r>
              <a:rPr lang="vi-VN" altLang="en-US" sz="2800" dirty="0">
                <a:solidFill>
                  <a:srgbClr val="7030A0"/>
                </a:solidFill>
                <a:latin typeface="Times New Roman" panose="02020603050405020304" pitchFamily="18" charset="0"/>
                <a:cs typeface="Times New Roman" panose="02020603050405020304" pitchFamily="18" charset="0"/>
              </a:rPr>
              <a:t>- “Chúng cháu muốn trồng thêm cây trạng nguyên, có được không, ông?” (nhân vật Nguyên)</a:t>
            </a:r>
          </a:p>
          <a:p>
            <a:pPr algn="just"/>
            <a:r>
              <a:rPr lang="vi-VN" altLang="en-US" sz="2800" dirty="0">
                <a:solidFill>
                  <a:srgbClr val="7030A0"/>
                </a:solidFill>
                <a:latin typeface="Times New Roman" panose="02020603050405020304" pitchFamily="18" charset="0"/>
                <a:cs typeface="Times New Roman" panose="02020603050405020304" pitchFamily="18" charset="0"/>
              </a:rPr>
              <a:t>- “Cây trạng nguyên có màu lá đỏ, sẽ rất đẹp.” (nhân vật tôi)</a:t>
            </a:r>
          </a:p>
          <a:p>
            <a:pPr algn="just"/>
            <a:r>
              <a:rPr lang="vi-VN" altLang="en-US" sz="2800" dirty="0">
                <a:solidFill>
                  <a:srgbClr val="7030A0"/>
                </a:solidFill>
                <a:latin typeface="Times New Roman" panose="02020603050405020304" pitchFamily="18" charset="0"/>
                <a:cs typeface="Times New Roman" panose="02020603050405020304" pitchFamily="18" charset="0"/>
              </a:rPr>
              <a:t>- “Hai anh được trồng cây, vậy cháu có được tưới cây không, ông?” (nhân vật bé Thư)</a:t>
            </a:r>
          </a:p>
        </p:txBody>
      </p:sp>
    </p:spTree>
    <p:extLst>
      <p:ext uri="{BB962C8B-B14F-4D97-AF65-F5344CB8AC3E}">
        <p14:creationId xmlns:p14="http://schemas.microsoft.com/office/powerpoint/2010/main" val="32382667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1"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barn(inVertical)">
                                      <p:cBhvr>
                                        <p:cTn id="19" dur="500"/>
                                        <p:tgtEl>
                                          <p:spTgt spid="4">
                                            <p:txEl>
                                              <p:pRg st="0" end="0"/>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barn(inVertical)">
                                      <p:cBhvr>
                                        <p:cTn id="22" dur="500"/>
                                        <p:tgtEl>
                                          <p:spTgt spid="4">
                                            <p:txEl>
                                              <p:pRg st="1" end="1"/>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barn(inVertical)">
                                      <p:cBhvr>
                                        <p:cTn id="25" dur="500"/>
                                        <p:tgtEl>
                                          <p:spTgt spid="4">
                                            <p:txEl>
                                              <p:pRg st="2" end="2"/>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barn(inVertical)">
                                      <p:cBhvr>
                                        <p:cTn id="28" dur="500"/>
                                        <p:tgtEl>
                                          <p:spTgt spid="4">
                                            <p:txEl>
                                              <p:pRg st="3" end="3"/>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Effect transition="in" filter="barn(inVertical)">
                                      <p:cBhvr>
                                        <p:cTn id="31"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7936" y="590550"/>
            <a:ext cx="10716125" cy="553998"/>
          </a:xfrm>
          <a:prstGeom prst="rect">
            <a:avLst/>
          </a:prstGeom>
          <a:noFill/>
        </p:spPr>
        <p:txBody>
          <a:bodyPr wrap="square" rtlCol="0">
            <a:spAutoFit/>
          </a:bodyPr>
          <a:lstStyle/>
          <a:p>
            <a:pPr algn="just"/>
            <a:r>
              <a:rPr lang="en-US" sz="3000" b="1" dirty="0">
                <a:solidFill>
                  <a:srgbClr val="002060"/>
                </a:solidFill>
                <a:latin typeface="Cambria" panose="02040503050406030204" pitchFamily="18" charset="0"/>
                <a:ea typeface="Cambria" panose="02040503050406030204" pitchFamily="18" charset="0"/>
              </a:rPr>
              <a:t>.</a:t>
            </a:r>
          </a:p>
        </p:txBody>
      </p:sp>
      <p:sp>
        <p:nvSpPr>
          <p:cNvPr id="3" name="Text Box 4">
            <a:extLst>
              <a:ext uri="{FF2B5EF4-FFF2-40B4-BE49-F238E27FC236}">
                <a16:creationId xmlns:a16="http://schemas.microsoft.com/office/drawing/2014/main" id="{AEE749AC-E0D5-B296-3256-AC21B936A629}"/>
              </a:ext>
            </a:extLst>
          </p:cNvPr>
          <p:cNvSpPr txBox="1"/>
          <p:nvPr/>
        </p:nvSpPr>
        <p:spPr>
          <a:xfrm>
            <a:off x="485088" y="699010"/>
            <a:ext cx="11435665" cy="2031325"/>
          </a:xfrm>
          <a:prstGeom prst="rect">
            <a:avLst/>
          </a:prstGeom>
          <a:noFill/>
        </p:spPr>
        <p:txBody>
          <a:bodyPr wrap="square" rtlCol="0" anchor="t">
            <a:spAutoFit/>
          </a:bodyPr>
          <a:lstStyle/>
          <a:p>
            <a:pPr algn="just">
              <a:lnSpc>
                <a:spcPct val="150000"/>
              </a:lnSpc>
            </a:pPr>
            <a:r>
              <a:rPr lang="en-GB" altLang="en-US" sz="2800" dirty="0" err="1">
                <a:solidFill>
                  <a:srgbClr val="FF0000"/>
                </a:solidFill>
                <a:latin typeface="UTM Avo" panose="02040603050506020204" pitchFamily="18" charset="0"/>
                <a:cs typeface="Times New Roman" panose="02020603050405020304" pitchFamily="18" charset="0"/>
                <a:sym typeface="+mn-ea"/>
              </a:rPr>
              <a:t>Câu</a:t>
            </a:r>
            <a:r>
              <a:rPr lang="en-GB" altLang="en-US" sz="2800" dirty="0">
                <a:solidFill>
                  <a:srgbClr val="FF0000"/>
                </a:solidFill>
                <a:latin typeface="UTM Avo" panose="02040603050506020204" pitchFamily="18" charset="0"/>
                <a:cs typeface="Times New Roman" panose="02020603050405020304" pitchFamily="18" charset="0"/>
                <a:sym typeface="+mn-ea"/>
              </a:rPr>
              <a:t> 3: </a:t>
            </a:r>
            <a:r>
              <a:rPr lang="vi-VN" altLang="en-US" sz="2800" dirty="0">
                <a:solidFill>
                  <a:srgbClr val="FF0000"/>
                </a:solidFill>
                <a:latin typeface="UTM Avo" panose="02040603050506020204" pitchFamily="18" charset="0"/>
                <a:cs typeface="Times New Roman" panose="02020603050405020304" pitchFamily="18" charset="0"/>
                <a:sym typeface="+mn-ea"/>
              </a:rPr>
              <a:t>Ý thức làm đẹp cho Văn Chỉ được thể hiện qua những hành động nào của ba anh em?</a:t>
            </a:r>
            <a:endParaRPr lang="de-DE" sz="2800" b="1" dirty="0">
              <a:solidFill>
                <a:srgbClr val="FF0000"/>
              </a:solidFill>
              <a:latin typeface="UTM Avo" panose="02040603050506020204" pitchFamily="18" charset="0"/>
              <a:cs typeface="Times New Roman" pitchFamily="18" charset="0"/>
            </a:endParaRPr>
          </a:p>
          <a:p>
            <a:pPr algn="just">
              <a:lnSpc>
                <a:spcPct val="150000"/>
              </a:lnSpc>
            </a:pPr>
            <a:endParaRPr lang="en-GB" altLang="en-US" sz="2800" dirty="0">
              <a:solidFill>
                <a:srgbClr val="7030A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3719376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1"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7936" y="590550"/>
            <a:ext cx="10716125" cy="553998"/>
          </a:xfrm>
          <a:prstGeom prst="rect">
            <a:avLst/>
          </a:prstGeom>
          <a:noFill/>
        </p:spPr>
        <p:txBody>
          <a:bodyPr wrap="square" rtlCol="0">
            <a:spAutoFit/>
          </a:bodyPr>
          <a:lstStyle/>
          <a:p>
            <a:pPr algn="just"/>
            <a:r>
              <a:rPr lang="en-US" sz="3000" b="1" dirty="0">
                <a:solidFill>
                  <a:srgbClr val="002060"/>
                </a:solidFill>
                <a:latin typeface="Cambria" panose="02040503050406030204" pitchFamily="18" charset="0"/>
                <a:ea typeface="Cambria" panose="02040503050406030204" pitchFamily="18" charset="0"/>
              </a:rPr>
              <a:t>.</a:t>
            </a:r>
          </a:p>
        </p:txBody>
      </p:sp>
      <p:sp>
        <p:nvSpPr>
          <p:cNvPr id="3" name="Text Box 4">
            <a:extLst>
              <a:ext uri="{FF2B5EF4-FFF2-40B4-BE49-F238E27FC236}">
                <a16:creationId xmlns:a16="http://schemas.microsoft.com/office/drawing/2014/main" id="{AEE749AC-E0D5-B296-3256-AC21B936A629}"/>
              </a:ext>
            </a:extLst>
          </p:cNvPr>
          <p:cNvSpPr txBox="1"/>
          <p:nvPr/>
        </p:nvSpPr>
        <p:spPr>
          <a:xfrm>
            <a:off x="485088" y="699010"/>
            <a:ext cx="11435665" cy="3903504"/>
          </a:xfrm>
          <a:prstGeom prst="rect">
            <a:avLst/>
          </a:prstGeom>
          <a:noFill/>
        </p:spPr>
        <p:txBody>
          <a:bodyPr wrap="square" rtlCol="0" anchor="t">
            <a:spAutoFit/>
          </a:bodyPr>
          <a:lstStyle/>
          <a:p>
            <a:pPr algn="just">
              <a:lnSpc>
                <a:spcPct val="150000"/>
              </a:lnSpc>
            </a:pPr>
            <a:r>
              <a:rPr lang="en-GB" altLang="en-US" sz="2800" dirty="0" err="1">
                <a:solidFill>
                  <a:srgbClr val="FF0000"/>
                </a:solidFill>
                <a:latin typeface="UTM Avo" panose="02040603050506020204" pitchFamily="18" charset="0"/>
                <a:cs typeface="Times New Roman" panose="02020603050405020304" pitchFamily="18" charset="0"/>
                <a:sym typeface="+mn-ea"/>
              </a:rPr>
              <a:t>Câu</a:t>
            </a:r>
            <a:r>
              <a:rPr lang="en-GB" altLang="en-US" sz="2800" dirty="0">
                <a:solidFill>
                  <a:srgbClr val="FF0000"/>
                </a:solidFill>
                <a:latin typeface="UTM Avo" panose="02040603050506020204" pitchFamily="18" charset="0"/>
                <a:cs typeface="Times New Roman" panose="02020603050405020304" pitchFamily="18" charset="0"/>
                <a:sym typeface="+mn-ea"/>
              </a:rPr>
              <a:t> 3: </a:t>
            </a:r>
            <a:r>
              <a:rPr lang="vi-VN" altLang="en-US" sz="2800" dirty="0">
                <a:solidFill>
                  <a:srgbClr val="FF0000"/>
                </a:solidFill>
                <a:latin typeface="UTM Avo" panose="02040603050506020204" pitchFamily="18" charset="0"/>
                <a:cs typeface="Times New Roman" panose="02020603050405020304" pitchFamily="18" charset="0"/>
                <a:sym typeface="+mn-ea"/>
              </a:rPr>
              <a:t>Ý thức làm đẹp cho Văn Chỉ được thể hiện qua những hành động nào của ba anh em?</a:t>
            </a:r>
            <a:endParaRPr lang="de-DE" sz="2800" b="1" dirty="0">
              <a:solidFill>
                <a:srgbClr val="FF0000"/>
              </a:solidFill>
              <a:latin typeface="UTM Avo" panose="02040603050506020204" pitchFamily="18" charset="0"/>
              <a:cs typeface="Times New Roman" pitchFamily="18" charset="0"/>
            </a:endParaRPr>
          </a:p>
          <a:p>
            <a:pPr algn="just">
              <a:lnSpc>
                <a:spcPct val="150000"/>
              </a:lnSpc>
            </a:pPr>
            <a:r>
              <a:rPr lang="en-US" sz="2800" kern="100" dirty="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vi-VN" sz="2800" kern="100" dirty="0">
                <a:solidFill>
                  <a:srgbClr val="7030A0"/>
                </a:solidFill>
                <a:latin typeface="UTM Avo" panose="02040603050506020204" pitchFamily="18" charset="0"/>
                <a:ea typeface="Times New Roman" panose="02020603050405020304" pitchFamily="18" charset="0"/>
                <a:cs typeface="Times New Roman" panose="02020603050405020304" pitchFamily="18" charset="0"/>
              </a:rPr>
              <a:t>Ý thức làm đẹp cho Văn Chỉ của ba anh em thể hiện qua việc hăng say lao động: Cùng mọi người phát sạch cỏ, rạch đất hai bên đường thành rãnh nhỏ để trồng dãy tóc tiên; đào hai hố nhỏ ở đầu mỗi dãy tóc tiên để trồng hai cây trạng nguyên; múc nước tưới cho mấy gốc cây mới trồng.</a:t>
            </a:r>
            <a:endParaRPr lang="en-GB" altLang="en-US" sz="2800" dirty="0">
              <a:solidFill>
                <a:srgbClr val="7030A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1002241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7936" y="590550"/>
            <a:ext cx="10716125" cy="553998"/>
          </a:xfrm>
          <a:prstGeom prst="rect">
            <a:avLst/>
          </a:prstGeom>
          <a:noFill/>
        </p:spPr>
        <p:txBody>
          <a:bodyPr wrap="square" rtlCol="0">
            <a:spAutoFit/>
          </a:bodyPr>
          <a:lstStyle/>
          <a:p>
            <a:pPr algn="just"/>
            <a:r>
              <a:rPr lang="en-US" sz="3000" b="1" dirty="0">
                <a:solidFill>
                  <a:srgbClr val="002060"/>
                </a:solidFill>
                <a:latin typeface="Cambria" panose="02040503050406030204" pitchFamily="18" charset="0"/>
                <a:ea typeface="Cambria" panose="02040503050406030204" pitchFamily="18" charset="0"/>
              </a:rPr>
              <a:t>.</a:t>
            </a:r>
          </a:p>
        </p:txBody>
      </p:sp>
      <p:sp>
        <p:nvSpPr>
          <p:cNvPr id="3" name="Text Box 4">
            <a:extLst>
              <a:ext uri="{FF2B5EF4-FFF2-40B4-BE49-F238E27FC236}">
                <a16:creationId xmlns:a16="http://schemas.microsoft.com/office/drawing/2014/main" id="{DFCB8ABF-57B3-95ED-B776-C9AB858BAA98}"/>
              </a:ext>
            </a:extLst>
          </p:cNvPr>
          <p:cNvSpPr txBox="1"/>
          <p:nvPr/>
        </p:nvSpPr>
        <p:spPr>
          <a:xfrm>
            <a:off x="501238" y="867549"/>
            <a:ext cx="11189520" cy="1299715"/>
          </a:xfrm>
          <a:prstGeom prst="rect">
            <a:avLst/>
          </a:prstGeom>
          <a:noFill/>
        </p:spPr>
        <p:txBody>
          <a:bodyPr wrap="square" rtlCol="0" anchor="t">
            <a:spAutoFit/>
          </a:bodyPr>
          <a:lstStyle/>
          <a:p>
            <a:pPr algn="just">
              <a:lnSpc>
                <a:spcPct val="150000"/>
              </a:lnSpc>
            </a:pPr>
            <a:r>
              <a:rPr lang="en-GB" altLang="en-US" sz="2800" b="1" dirty="0" err="1">
                <a:solidFill>
                  <a:schemeClr val="accent1"/>
                </a:solidFill>
                <a:latin typeface="UTM Avo" panose="02040603050506020204" pitchFamily="18" charset="0"/>
                <a:cs typeface="Times New Roman" panose="02020603050405020304" pitchFamily="18" charset="0"/>
                <a:sym typeface="+mn-ea"/>
              </a:rPr>
              <a:t>Câu</a:t>
            </a:r>
            <a:r>
              <a:rPr lang="en-GB" altLang="en-US" sz="2800" b="1" dirty="0">
                <a:solidFill>
                  <a:schemeClr val="accent1"/>
                </a:solidFill>
                <a:latin typeface="UTM Avo" panose="02040603050506020204" pitchFamily="18" charset="0"/>
                <a:cs typeface="Times New Roman" panose="02020603050405020304" pitchFamily="18" charset="0"/>
                <a:sym typeface="+mn-ea"/>
              </a:rPr>
              <a:t> 4 </a:t>
            </a:r>
            <a:r>
              <a:rPr lang="en-US" altLang="en-GB" sz="2800" b="1" dirty="0">
                <a:solidFill>
                  <a:schemeClr val="accent1"/>
                </a:solidFill>
                <a:latin typeface="UTM Avo" panose="02040603050506020204" pitchFamily="18" charset="0"/>
                <a:cs typeface="Times New Roman" panose="02020603050405020304" pitchFamily="18" charset="0"/>
                <a:sym typeface="+mn-ea"/>
              </a:rPr>
              <a:t>:</a:t>
            </a:r>
            <a:r>
              <a:rPr lang="en-GB" altLang="en-US" sz="2800" b="1" dirty="0">
                <a:solidFill>
                  <a:schemeClr val="accent1"/>
                </a:solidFill>
                <a:latin typeface="UTM Avo" panose="02040603050506020204" pitchFamily="18" charset="0"/>
                <a:cs typeface="Times New Roman" panose="02020603050405020304" pitchFamily="18" charset="0"/>
                <a:sym typeface="+mn-ea"/>
              </a:rPr>
              <a:t> </a:t>
            </a:r>
            <a:r>
              <a:rPr lang="de-DE" altLang="en-US" sz="2800" b="1" dirty="0">
                <a:solidFill>
                  <a:schemeClr val="accent1"/>
                </a:solidFill>
                <a:latin typeface="UTM Avo" panose="02040603050506020204" pitchFamily="18" charset="0"/>
                <a:cs typeface="Times New Roman" pitchFamily="18" charset="0"/>
                <a:sym typeface="+mn-ea"/>
              </a:rPr>
              <a:t>Em có suy nghĩ gì về hình ảnh những “bông hoa” trạng nguyên ở cuối bài? </a:t>
            </a:r>
            <a:endParaRPr lang="de-DE" sz="2800" b="1" dirty="0">
              <a:solidFill>
                <a:schemeClr val="accent1"/>
              </a:solidFill>
              <a:latin typeface="UTM Avo" panose="02040603050506020204" pitchFamily="18" charset="0"/>
              <a:cs typeface="Times New Roman" pitchFamily="18" charset="0"/>
            </a:endParaRPr>
          </a:p>
        </p:txBody>
      </p:sp>
    </p:spTree>
    <p:extLst>
      <p:ext uri="{BB962C8B-B14F-4D97-AF65-F5344CB8AC3E}">
        <p14:creationId xmlns:p14="http://schemas.microsoft.com/office/powerpoint/2010/main" val="36916818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1"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arn(inVertical)">
                                      <p:cBhvr>
                                        <p:cTn id="1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7936" y="590550"/>
            <a:ext cx="10716125" cy="553998"/>
          </a:xfrm>
          <a:prstGeom prst="rect">
            <a:avLst/>
          </a:prstGeom>
          <a:noFill/>
        </p:spPr>
        <p:txBody>
          <a:bodyPr wrap="square" rtlCol="0">
            <a:spAutoFit/>
          </a:bodyPr>
          <a:lstStyle/>
          <a:p>
            <a:pPr algn="just"/>
            <a:r>
              <a:rPr lang="en-US" sz="3000" b="1" dirty="0">
                <a:solidFill>
                  <a:srgbClr val="002060"/>
                </a:solidFill>
                <a:latin typeface="Cambria" panose="02040503050406030204" pitchFamily="18" charset="0"/>
                <a:ea typeface="Cambria" panose="02040503050406030204" pitchFamily="18" charset="0"/>
              </a:rPr>
              <a:t>.</a:t>
            </a:r>
          </a:p>
        </p:txBody>
      </p:sp>
      <p:sp>
        <p:nvSpPr>
          <p:cNvPr id="3" name="Text Box 4">
            <a:extLst>
              <a:ext uri="{FF2B5EF4-FFF2-40B4-BE49-F238E27FC236}">
                <a16:creationId xmlns:a16="http://schemas.microsoft.com/office/drawing/2014/main" id="{DFCB8ABF-57B3-95ED-B776-C9AB858BAA98}"/>
              </a:ext>
            </a:extLst>
          </p:cNvPr>
          <p:cNvSpPr txBox="1"/>
          <p:nvPr/>
        </p:nvSpPr>
        <p:spPr>
          <a:xfrm>
            <a:off x="501238" y="867549"/>
            <a:ext cx="11189520" cy="4525150"/>
          </a:xfrm>
          <a:prstGeom prst="rect">
            <a:avLst/>
          </a:prstGeom>
          <a:noFill/>
        </p:spPr>
        <p:txBody>
          <a:bodyPr wrap="square" rtlCol="0" anchor="t">
            <a:spAutoFit/>
          </a:bodyPr>
          <a:lstStyle/>
          <a:p>
            <a:pPr algn="just">
              <a:lnSpc>
                <a:spcPct val="150000"/>
              </a:lnSpc>
            </a:pPr>
            <a:r>
              <a:rPr lang="en-GB" altLang="en-US" sz="2800" dirty="0" err="1">
                <a:solidFill>
                  <a:srgbClr val="FF0000"/>
                </a:solidFill>
                <a:latin typeface="UTM Avo" panose="02040603050506020204" pitchFamily="18" charset="0"/>
                <a:cs typeface="Times New Roman" panose="02020603050405020304" pitchFamily="18" charset="0"/>
                <a:sym typeface="+mn-ea"/>
              </a:rPr>
              <a:t>Câu</a:t>
            </a:r>
            <a:r>
              <a:rPr lang="en-GB" altLang="en-US" sz="2800" dirty="0">
                <a:solidFill>
                  <a:srgbClr val="FF0000"/>
                </a:solidFill>
                <a:latin typeface="UTM Avo" panose="02040603050506020204" pitchFamily="18" charset="0"/>
                <a:cs typeface="Times New Roman" panose="02020603050405020304" pitchFamily="18" charset="0"/>
                <a:sym typeface="+mn-ea"/>
              </a:rPr>
              <a:t> 4 </a:t>
            </a:r>
            <a:r>
              <a:rPr lang="en-US" altLang="en-GB" sz="2800" dirty="0">
                <a:solidFill>
                  <a:srgbClr val="FF0000"/>
                </a:solidFill>
                <a:latin typeface="UTM Avo" panose="02040603050506020204" pitchFamily="18" charset="0"/>
                <a:cs typeface="Times New Roman" panose="02020603050405020304" pitchFamily="18" charset="0"/>
                <a:sym typeface="+mn-ea"/>
              </a:rPr>
              <a:t>:</a:t>
            </a:r>
            <a:r>
              <a:rPr lang="en-GB" altLang="en-US" sz="2800" dirty="0">
                <a:solidFill>
                  <a:srgbClr val="FF0000"/>
                </a:solidFill>
                <a:latin typeface="UTM Avo" panose="02040603050506020204" pitchFamily="18" charset="0"/>
                <a:cs typeface="Times New Roman" panose="02020603050405020304" pitchFamily="18" charset="0"/>
                <a:sym typeface="+mn-ea"/>
              </a:rPr>
              <a:t> </a:t>
            </a:r>
            <a:r>
              <a:rPr lang="de-DE" altLang="en-US" sz="2800" dirty="0">
                <a:solidFill>
                  <a:srgbClr val="FF0000"/>
                </a:solidFill>
                <a:latin typeface="UTM Avo" panose="02040603050506020204" pitchFamily="18" charset="0"/>
                <a:cs typeface="Times New Roman" pitchFamily="18" charset="0"/>
                <a:sym typeface="+mn-ea"/>
              </a:rPr>
              <a:t>Em có suy nghĩ gì về hình ảnh những “bông hoa” trạng nguyên ở cuối bài? </a:t>
            </a:r>
            <a:endParaRPr lang="de-DE" sz="2800" b="1" dirty="0">
              <a:solidFill>
                <a:srgbClr val="FF0000"/>
              </a:solidFill>
              <a:latin typeface="UTM Avo" panose="02040603050506020204" pitchFamily="18" charset="0"/>
              <a:cs typeface="Times New Roman" pitchFamily="18" charset="0"/>
            </a:endParaRPr>
          </a:p>
          <a:p>
            <a:pPr algn="just">
              <a:lnSpc>
                <a:spcPct val="150000"/>
              </a:lnSpc>
            </a:pPr>
            <a:r>
              <a:rPr lang="en-GB" altLang="en-US" sz="2800" dirty="0">
                <a:solidFill>
                  <a:srgbClr val="7030A0"/>
                </a:solidFill>
                <a:latin typeface="UTM Avo" panose="02040603050506020204" pitchFamily="18" charset="0"/>
                <a:cs typeface="Times New Roman" panose="02020603050405020304" pitchFamily="18" charset="0"/>
              </a:rPr>
              <a:t>- H</a:t>
            </a:r>
            <a:r>
              <a:rPr lang="vi-VN" sz="2800" dirty="0">
                <a:solidFill>
                  <a:srgbClr val="7030A0"/>
                </a:solidFill>
                <a:latin typeface="UTM Avo" panose="02040603050506020204" pitchFamily="18" charset="0"/>
              </a:rPr>
              <a:t>ình ảnh bông hoa trạng nguyên ở cuối bài đọc không chỉ là hình ảnh đẹp của cây mà tên “trạng nguyên” và màu đỏ của lá (được gọi là “hoa”) còn tượng trưng cho truyền thống hiếu học, niềm tự hào, cho ý thức hướng về nguồn cội của các bạn nhỏ trong câu chuyện.</a:t>
            </a:r>
            <a:endParaRPr lang="en-GB" altLang="en-US" sz="2800" dirty="0">
              <a:solidFill>
                <a:srgbClr val="7030A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7185822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1"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a:extLst>
              <a:ext uri="{FF2B5EF4-FFF2-40B4-BE49-F238E27FC236}">
                <a16:creationId xmlns:a16="http://schemas.microsoft.com/office/drawing/2014/main" id="{8A49B676-7384-77A7-B00E-65FD0168CC0B}"/>
              </a:ext>
            </a:extLst>
          </p:cNvPr>
          <p:cNvSpPr txBox="1"/>
          <p:nvPr/>
        </p:nvSpPr>
        <p:spPr>
          <a:xfrm>
            <a:off x="498461" y="767665"/>
            <a:ext cx="11111949" cy="1472263"/>
          </a:xfrm>
          <a:prstGeom prst="rect">
            <a:avLst/>
          </a:prstGeom>
          <a:noFill/>
        </p:spPr>
        <p:txBody>
          <a:bodyPr wrap="square" rtlCol="0" anchor="t">
            <a:spAutoFit/>
          </a:bodyPr>
          <a:lstStyle/>
          <a:p>
            <a:pPr algn="just">
              <a:lnSpc>
                <a:spcPct val="150000"/>
              </a:lnSpc>
            </a:pPr>
            <a:r>
              <a:rPr lang="en-GB" altLang="en-US" sz="3200" dirty="0" err="1">
                <a:solidFill>
                  <a:srgbClr val="FF0000"/>
                </a:solidFill>
                <a:latin typeface="UTM Avo" panose="02040603050506020204" pitchFamily="18" charset="0"/>
                <a:cs typeface="Times New Roman" panose="02020603050405020304" pitchFamily="18" charset="0"/>
                <a:sym typeface="+mn-ea"/>
              </a:rPr>
              <a:t>Câu</a:t>
            </a:r>
            <a:r>
              <a:rPr lang="en-GB" altLang="en-US" sz="3200" dirty="0">
                <a:solidFill>
                  <a:srgbClr val="FF0000"/>
                </a:solidFill>
                <a:latin typeface="UTM Avo" panose="02040603050506020204" pitchFamily="18" charset="0"/>
                <a:cs typeface="Times New Roman" panose="02020603050405020304" pitchFamily="18" charset="0"/>
                <a:sym typeface="+mn-ea"/>
              </a:rPr>
              <a:t> 5 </a:t>
            </a:r>
            <a:r>
              <a:rPr lang="en-US" altLang="en-GB" sz="3200" dirty="0">
                <a:solidFill>
                  <a:srgbClr val="FF0000"/>
                </a:solidFill>
                <a:latin typeface="UTM Avo" panose="02040603050506020204" pitchFamily="18" charset="0"/>
                <a:cs typeface="Times New Roman" panose="02020603050405020304" pitchFamily="18" charset="0"/>
                <a:sym typeface="+mn-ea"/>
              </a:rPr>
              <a:t>:</a:t>
            </a:r>
            <a:r>
              <a:rPr lang="en-GB" altLang="en-US" sz="3200" dirty="0">
                <a:solidFill>
                  <a:srgbClr val="FF0000"/>
                </a:solidFill>
                <a:latin typeface="UTM Avo" panose="02040603050506020204" pitchFamily="18" charset="0"/>
                <a:cs typeface="Times New Roman" panose="02020603050405020304" pitchFamily="18" charset="0"/>
                <a:sym typeface="+mn-ea"/>
              </a:rPr>
              <a:t> </a:t>
            </a:r>
            <a:r>
              <a:rPr lang="vi-VN" altLang="en-US" sz="3200" dirty="0">
                <a:solidFill>
                  <a:srgbClr val="FF0000"/>
                </a:solidFill>
                <a:latin typeface="UTM Avo" panose="02040603050506020204" pitchFamily="18" charset="0"/>
                <a:cs typeface="Times New Roman" pitchFamily="18" charset="0"/>
                <a:sym typeface="+mn-ea"/>
              </a:rPr>
              <a:t>Em học được điều gì từ các bạn nhỏ trong câu chuyện? </a:t>
            </a:r>
            <a:endParaRPr lang="de-DE" sz="3200" b="1" dirty="0">
              <a:solidFill>
                <a:srgbClr val="FF0000"/>
              </a:solidFill>
              <a:latin typeface="UTM Avo" panose="02040603050506020204" pitchFamily="18" charset="0"/>
              <a:cs typeface="Times New Roman" pitchFamily="18" charset="0"/>
            </a:endParaRPr>
          </a:p>
        </p:txBody>
      </p:sp>
    </p:spTree>
    <p:extLst>
      <p:ext uri="{BB962C8B-B14F-4D97-AF65-F5344CB8AC3E}">
        <p14:creationId xmlns:p14="http://schemas.microsoft.com/office/powerpoint/2010/main" val="8449007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a:extLst>
              <a:ext uri="{FF2B5EF4-FFF2-40B4-BE49-F238E27FC236}">
                <a16:creationId xmlns:a16="http://schemas.microsoft.com/office/drawing/2014/main" id="{8A49B676-7384-77A7-B00E-65FD0168CC0B}"/>
              </a:ext>
            </a:extLst>
          </p:cNvPr>
          <p:cNvSpPr txBox="1"/>
          <p:nvPr/>
        </p:nvSpPr>
        <p:spPr>
          <a:xfrm>
            <a:off x="498461" y="767665"/>
            <a:ext cx="11111949" cy="2970685"/>
          </a:xfrm>
          <a:prstGeom prst="rect">
            <a:avLst/>
          </a:prstGeom>
          <a:noFill/>
        </p:spPr>
        <p:txBody>
          <a:bodyPr wrap="square" rtlCol="0" anchor="t">
            <a:spAutoFit/>
          </a:bodyPr>
          <a:lstStyle/>
          <a:p>
            <a:pPr algn="just">
              <a:lnSpc>
                <a:spcPct val="150000"/>
              </a:lnSpc>
            </a:pPr>
            <a:r>
              <a:rPr lang="en-GB" altLang="en-US" sz="3200" dirty="0" err="1">
                <a:solidFill>
                  <a:srgbClr val="FF0000"/>
                </a:solidFill>
                <a:latin typeface="UTM Avo" panose="02040603050506020204" pitchFamily="18" charset="0"/>
                <a:cs typeface="Times New Roman" panose="02020603050405020304" pitchFamily="18" charset="0"/>
                <a:sym typeface="+mn-ea"/>
              </a:rPr>
              <a:t>Câu</a:t>
            </a:r>
            <a:r>
              <a:rPr lang="en-GB" altLang="en-US" sz="3200" dirty="0">
                <a:solidFill>
                  <a:srgbClr val="FF0000"/>
                </a:solidFill>
                <a:latin typeface="UTM Avo" panose="02040603050506020204" pitchFamily="18" charset="0"/>
                <a:cs typeface="Times New Roman" panose="02020603050405020304" pitchFamily="18" charset="0"/>
                <a:sym typeface="+mn-ea"/>
              </a:rPr>
              <a:t> 5 </a:t>
            </a:r>
            <a:r>
              <a:rPr lang="en-US" altLang="en-GB" sz="3200" dirty="0">
                <a:solidFill>
                  <a:srgbClr val="FF0000"/>
                </a:solidFill>
                <a:latin typeface="UTM Avo" panose="02040603050506020204" pitchFamily="18" charset="0"/>
                <a:cs typeface="Times New Roman" panose="02020603050405020304" pitchFamily="18" charset="0"/>
                <a:sym typeface="+mn-ea"/>
              </a:rPr>
              <a:t>:</a:t>
            </a:r>
            <a:r>
              <a:rPr lang="en-GB" altLang="en-US" sz="3200" dirty="0">
                <a:solidFill>
                  <a:srgbClr val="FF0000"/>
                </a:solidFill>
                <a:latin typeface="UTM Avo" panose="02040603050506020204" pitchFamily="18" charset="0"/>
                <a:cs typeface="Times New Roman" panose="02020603050405020304" pitchFamily="18" charset="0"/>
                <a:sym typeface="+mn-ea"/>
              </a:rPr>
              <a:t> </a:t>
            </a:r>
            <a:r>
              <a:rPr lang="vi-VN" altLang="en-US" sz="3200" dirty="0">
                <a:solidFill>
                  <a:srgbClr val="FF0000"/>
                </a:solidFill>
                <a:latin typeface="UTM Avo" panose="02040603050506020204" pitchFamily="18" charset="0"/>
                <a:cs typeface="Times New Roman" pitchFamily="18" charset="0"/>
                <a:sym typeface="+mn-ea"/>
              </a:rPr>
              <a:t>Em học được điều gì từ các bạn nhỏ trong câu chuyện? </a:t>
            </a:r>
            <a:endParaRPr lang="de-DE" sz="3200" b="1" dirty="0">
              <a:solidFill>
                <a:srgbClr val="FF0000"/>
              </a:solidFill>
              <a:latin typeface="UTM Avo" panose="02040603050506020204" pitchFamily="18" charset="0"/>
              <a:cs typeface="Times New Roman" pitchFamily="18" charset="0"/>
            </a:endParaRPr>
          </a:p>
          <a:p>
            <a:pPr algn="just">
              <a:lnSpc>
                <a:spcPct val="150000"/>
              </a:lnSpc>
            </a:pPr>
            <a:r>
              <a:rPr lang="en-GB" altLang="en-US" sz="3200" dirty="0">
                <a:solidFill>
                  <a:srgbClr val="7030A0"/>
                </a:solidFill>
                <a:latin typeface="UTM Avo" panose="02040603050506020204" pitchFamily="18" charset="0"/>
                <a:cs typeface="Times New Roman" panose="02020603050405020304" pitchFamily="18" charset="0"/>
              </a:rPr>
              <a:t>- </a:t>
            </a:r>
            <a:r>
              <a:rPr lang="vi-VN" altLang="en-US" sz="3200" dirty="0">
                <a:solidFill>
                  <a:srgbClr val="7030A0"/>
                </a:solidFill>
                <a:latin typeface="UTM Avo" panose="02040603050506020204" pitchFamily="18" charset="0"/>
                <a:cs typeface="Times New Roman" panose="02020603050405020304" pitchFamily="18" charset="0"/>
              </a:rPr>
              <a:t>Các bạn nhỏ trong câu chuyện là những thiếu nhi yêu quê hương, chăm chỉ, trách nhiệm, có ý thức bảo vệ di tích lịch sử của quê hương.</a:t>
            </a:r>
          </a:p>
        </p:txBody>
      </p:sp>
    </p:spTree>
    <p:extLst>
      <p:ext uri="{BB962C8B-B14F-4D97-AF65-F5344CB8AC3E}">
        <p14:creationId xmlns:p14="http://schemas.microsoft.com/office/powerpoint/2010/main" val="7949307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4">
            <a:extLst>
              <a:ext uri="{FF2B5EF4-FFF2-40B4-BE49-F238E27FC236}">
                <a16:creationId xmlns:a16="http://schemas.microsoft.com/office/drawing/2014/main" id="{D363D405-DC78-F8A6-FB78-10659377223A}"/>
              </a:ext>
            </a:extLst>
          </p:cNvPr>
          <p:cNvSpPr txBox="1">
            <a:spLocks noChangeArrowheads="1"/>
          </p:cNvSpPr>
          <p:nvPr/>
        </p:nvSpPr>
        <p:spPr bwMode="auto">
          <a:xfrm>
            <a:off x="1970689" y="1585374"/>
            <a:ext cx="8576441" cy="2817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8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LUYỆN ĐỌC </a:t>
            </a:r>
            <a:r>
              <a:rPr lang="en-US" sz="8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nâng</a:t>
            </a:r>
            <a:r>
              <a:rPr lang="en-US" sz="8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8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cao</a:t>
            </a:r>
            <a:endParaRPr lang="en-US" sz="88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19358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14">
            <a:extLst>
              <a:ext uri="{FF2B5EF4-FFF2-40B4-BE49-F238E27FC236}">
                <a16:creationId xmlns:a16="http://schemas.microsoft.com/office/drawing/2014/main" id="{0FF22054-E947-76FC-184F-ECE8B83408FA}"/>
              </a:ext>
            </a:extLst>
          </p:cNvPr>
          <p:cNvSpPr txBox="1">
            <a:spLocks noChangeArrowheads="1"/>
          </p:cNvSpPr>
          <p:nvPr/>
        </p:nvSpPr>
        <p:spPr bwMode="auto">
          <a:xfrm>
            <a:off x="1903274" y="464156"/>
            <a:ext cx="8857280" cy="1339824"/>
          </a:xfrm>
          <a:prstGeom prst="rect">
            <a:avLst/>
          </a:prstGeom>
          <a:solidFill>
            <a:srgbClr val="FFC000"/>
          </a:solidFill>
          <a:ln>
            <a:noFill/>
          </a:ln>
          <a:effec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8000" b="1" dirty="0" err="1">
                <a:solidFill>
                  <a:srgbClr val="FF000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rPr>
              <a:t>Thi</a:t>
            </a:r>
            <a:r>
              <a:rPr lang="en-US" sz="8000" b="1" dirty="0">
                <a:solidFill>
                  <a:srgbClr val="FF000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rPr>
              <a:t> </a:t>
            </a:r>
            <a:r>
              <a:rPr lang="en-US" sz="8000" b="1" dirty="0" err="1">
                <a:solidFill>
                  <a:srgbClr val="FF000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rPr>
              <a:t>đọc</a:t>
            </a:r>
            <a:r>
              <a:rPr lang="en-US" sz="8000" b="1" dirty="0">
                <a:solidFill>
                  <a:srgbClr val="FF000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rPr>
              <a:t> </a:t>
            </a:r>
            <a:r>
              <a:rPr lang="en-US" sz="8000" b="1" dirty="0" err="1">
                <a:solidFill>
                  <a:srgbClr val="FF000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rPr>
              <a:t>diễn</a:t>
            </a:r>
            <a:r>
              <a:rPr lang="en-US" sz="8000" b="1" dirty="0">
                <a:solidFill>
                  <a:srgbClr val="FF000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rPr>
              <a:t> </a:t>
            </a:r>
            <a:r>
              <a:rPr lang="en-US" sz="8000" b="1" dirty="0" err="1">
                <a:solidFill>
                  <a:srgbClr val="FF000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rPr>
              <a:t>cảm</a:t>
            </a:r>
            <a:endParaRPr lang="en-US" sz="11500" dirty="0">
              <a:solidFill>
                <a:srgbClr val="0070C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C06F5638-482B-E1EB-109E-E2D3A1329ADA}"/>
              </a:ext>
            </a:extLst>
          </p:cNvPr>
          <p:cNvPicPr>
            <a:picLocks noChangeAspect="1"/>
          </p:cNvPicPr>
          <p:nvPr/>
        </p:nvPicPr>
        <p:blipFill>
          <a:blip r:embed="rId2"/>
          <a:stretch>
            <a:fillRect/>
          </a:stretch>
        </p:blipFill>
        <p:spPr>
          <a:xfrm>
            <a:off x="2327620" y="2369294"/>
            <a:ext cx="7620660" cy="3043387"/>
          </a:xfrm>
          <a:prstGeom prst="rect">
            <a:avLst/>
          </a:prstGeom>
        </p:spPr>
      </p:pic>
    </p:spTree>
    <p:extLst>
      <p:ext uri="{BB962C8B-B14F-4D97-AF65-F5344CB8AC3E}">
        <p14:creationId xmlns:p14="http://schemas.microsoft.com/office/powerpoint/2010/main" val="269669298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a:extLst>
              <a:ext uri="{FF2B5EF4-FFF2-40B4-BE49-F238E27FC236}">
                <a16:creationId xmlns:a16="http://schemas.microsoft.com/office/drawing/2014/main" id="{FB069D39-1B2D-16DF-2C1D-588367382E92}"/>
              </a:ext>
            </a:extLst>
          </p:cNvPr>
          <p:cNvSpPr txBox="1"/>
          <p:nvPr/>
        </p:nvSpPr>
        <p:spPr>
          <a:xfrm>
            <a:off x="225973" y="1104871"/>
            <a:ext cx="11785918" cy="3693319"/>
          </a:xfrm>
          <a:prstGeom prst="rect">
            <a:avLst/>
          </a:prstGeom>
          <a:solidFill>
            <a:schemeClr val="bg1"/>
          </a:solidFill>
        </p:spPr>
        <p:txBody>
          <a:bodyPr wrap="square" rtlCol="0" anchor="t">
            <a:spAutoFit/>
          </a:bodyPr>
          <a:lstStyle/>
          <a:p>
            <a:pPr algn="just">
              <a:lnSpc>
                <a:spcPct val="150000"/>
              </a:lnSpc>
            </a:pPr>
            <a:r>
              <a:rPr lang="en-US" altLang="en-US" sz="2600" dirty="0">
                <a:solidFill>
                  <a:srgbClr val="7030A0"/>
                </a:solidFill>
                <a:latin typeface="UTM Avo" panose="02040603050506020204" pitchFamily="18" charset="0"/>
                <a:cs typeface="Times New Roman" panose="02020603050405020304" pitchFamily="18" charset="0"/>
                <a:sym typeface="+mn-ea"/>
              </a:rPr>
              <a:t>	</a:t>
            </a:r>
            <a:r>
              <a:rPr lang="vi-VN" altLang="en-US" sz="2600" dirty="0">
                <a:solidFill>
                  <a:srgbClr val="7030A0"/>
                </a:solidFill>
                <a:latin typeface="UTM Avo" panose="02040603050506020204" pitchFamily="18" charset="0"/>
                <a:cs typeface="Times New Roman" panose="02020603050405020304" pitchFamily="18" charset="0"/>
                <a:sym typeface="+mn-ea"/>
              </a:rPr>
              <a:t>Bây giờ, / đường vào Văn Chỉ / đã phong quang hơn hẳn. // Hai bên đường, / hàng hoa tóc tiên / rực rỡ khoe sắc / đón bước chân khách tham quan. // Hai cây trạng nguyên trước gian bên / cũng xoè những tán lá đỏ / như những cánh hoa tươi thắm. // Màu đỏ rực rỡ của những bông hoa ấy // như nhắc nhở chúng tôi về truyền thống vẻ vang của quê nhà.//</a:t>
            </a:r>
            <a:endParaRPr lang="en-GB" altLang="en-US" sz="2600" dirty="0">
              <a:solidFill>
                <a:srgbClr val="7030A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3541160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3882241" y="467564"/>
            <a:ext cx="7363275" cy="5143085"/>
          </a:xfrm>
          <a:prstGeom prst="rect">
            <a:avLst/>
          </a:prstGeom>
        </p:spPr>
      </p:pic>
      <p:pic>
        <p:nvPicPr>
          <p:cNvPr id="3"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0419" y="2529166"/>
            <a:ext cx="4951644" cy="4356327"/>
          </a:xfrm>
          <a:prstGeom prst="rect">
            <a:avLst/>
          </a:prstGeom>
        </p:spPr>
      </p:pic>
      <p:grpSp>
        <p:nvGrpSpPr>
          <p:cNvPr id="4" name="组合 1"/>
          <p:cNvGrpSpPr/>
          <p:nvPr/>
        </p:nvGrpSpPr>
        <p:grpSpPr>
          <a:xfrm>
            <a:off x="0" y="4499428"/>
            <a:ext cx="12192000" cy="2386951"/>
            <a:chOff x="0" y="4332156"/>
            <a:chExt cx="12292858" cy="2554224"/>
          </a:xfrm>
        </p:grpSpPr>
        <p:pic>
          <p:nvPicPr>
            <p:cNvPr id="5"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6"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8" name="Picture 7"/>
          <p:cNvPicPr>
            <a:picLocks noChangeAspect="1"/>
          </p:cNvPicPr>
          <p:nvPr/>
        </p:nvPicPr>
        <p:blipFill>
          <a:blip r:embed="rId6"/>
          <a:stretch>
            <a:fillRect/>
          </a:stretch>
        </p:blipFill>
        <p:spPr>
          <a:xfrm>
            <a:off x="3737862" y="1168444"/>
            <a:ext cx="8236410" cy="3816427"/>
          </a:xfrm>
          <a:prstGeom prst="rect">
            <a:avLst/>
          </a:prstGeom>
        </p:spPr>
      </p:pic>
    </p:spTree>
    <p:extLst>
      <p:ext uri="{BB962C8B-B14F-4D97-AF65-F5344CB8AC3E}">
        <p14:creationId xmlns:p14="http://schemas.microsoft.com/office/powerpoint/2010/main" val="19009178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F07F2E-6C48-0459-A26D-EE036F399D76}"/>
              </a:ext>
            </a:extLst>
          </p:cNvPr>
          <p:cNvPicPr>
            <a:picLocks noChangeAspect="1"/>
          </p:cNvPicPr>
          <p:nvPr/>
        </p:nvPicPr>
        <p:blipFill>
          <a:blip r:embed="rId2"/>
          <a:stretch>
            <a:fillRect/>
          </a:stretch>
        </p:blipFill>
        <p:spPr>
          <a:xfrm>
            <a:off x="1725561" y="1804801"/>
            <a:ext cx="8878529" cy="2339496"/>
          </a:xfrm>
          <a:prstGeom prst="rect">
            <a:avLst/>
          </a:prstGeom>
          <a:solidFill>
            <a:srgbClr val="FF0066"/>
          </a:solidFill>
        </p:spPr>
      </p:pic>
    </p:spTree>
    <p:extLst>
      <p:ext uri="{BB962C8B-B14F-4D97-AF65-F5344CB8AC3E}">
        <p14:creationId xmlns:p14="http://schemas.microsoft.com/office/powerpoint/2010/main" val="33100430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4">
            <a:extLst>
              <a:ext uri="{FF2B5EF4-FFF2-40B4-BE49-F238E27FC236}">
                <a16:creationId xmlns:a16="http://schemas.microsoft.com/office/drawing/2014/main" id="{D363D405-DC78-F8A6-FB78-10659377223A}"/>
              </a:ext>
            </a:extLst>
          </p:cNvPr>
          <p:cNvSpPr txBox="1">
            <a:spLocks noChangeArrowheads="1"/>
          </p:cNvSpPr>
          <p:nvPr/>
        </p:nvSpPr>
        <p:spPr bwMode="auto">
          <a:xfrm>
            <a:off x="2144110" y="489061"/>
            <a:ext cx="8576441" cy="1462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8800" b="1" dirty="0" err="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Vận</a:t>
            </a:r>
            <a:r>
              <a:rPr lang="en-US" sz="8800" b="1"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 </a:t>
            </a:r>
            <a:r>
              <a:rPr lang="en-US" sz="8800" b="1" dirty="0" err="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dụng</a:t>
            </a:r>
            <a:endParaRPr lang="en-US" sz="88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3719D5FF-48DE-A416-77B1-5D01E7E19253}"/>
              </a:ext>
            </a:extLst>
          </p:cNvPr>
          <p:cNvSpPr txBox="1"/>
          <p:nvPr/>
        </p:nvSpPr>
        <p:spPr>
          <a:xfrm>
            <a:off x="249421" y="4344521"/>
            <a:ext cx="11693158" cy="1557414"/>
          </a:xfrm>
          <a:prstGeom prst="rect">
            <a:avLst/>
          </a:prstGeom>
          <a:solidFill>
            <a:srgbClr val="FEF4E8"/>
          </a:solidFill>
        </p:spPr>
        <p:txBody>
          <a:bodyPr wrap="square">
            <a:spAutoFit/>
          </a:bodyPr>
          <a:lstStyle/>
          <a:p>
            <a:pPr marL="180340" marR="0" algn="just">
              <a:lnSpc>
                <a:spcPct val="150000"/>
              </a:lnSpc>
              <a:spcBef>
                <a:spcPts val="0"/>
              </a:spcBef>
              <a:spcAft>
                <a:spcPts val="0"/>
              </a:spcAft>
              <a:tabLst>
                <a:tab pos="270510" algn="l"/>
              </a:tabLst>
            </a:pPr>
            <a:r>
              <a:rPr lang="en-US" sz="3600" kern="0" dirty="0">
                <a:solidFill>
                  <a:srgbClr val="7030A0"/>
                </a:solidFill>
                <a:effectLst/>
                <a:latin typeface="UTM Avo" panose="02040603050506020204" pitchFamily="18" charset="0"/>
                <a:ea typeface="Times New Roman" panose="02020603050405020304" pitchFamily="18" charset="0"/>
                <a:cs typeface="Times New Roman" panose="02020603050405020304" pitchFamily="18" charset="0"/>
              </a:rPr>
              <a:t>- </a:t>
            </a:r>
            <a:r>
              <a:rPr lang="vi-VN" sz="3200" kern="0" dirty="0">
                <a:solidFill>
                  <a:srgbClr val="7030A0"/>
                </a:solidFill>
                <a:latin typeface="UTM Avo" panose="02040603050506020204" pitchFamily="18" charset="0"/>
                <a:ea typeface="Times New Roman" panose="02020603050405020304" pitchFamily="18" charset="0"/>
                <a:cs typeface="Times New Roman" panose="02020603050405020304" pitchFamily="18" charset="0"/>
              </a:rPr>
              <a:t>Em mong muốn làm điều gì để làm đẹp cho quê hương?</a:t>
            </a:r>
            <a:endParaRPr lang="en-US" sz="3200" kern="100" dirty="0">
              <a:solidFill>
                <a:srgbClr val="7030A0"/>
              </a:solidFill>
              <a:effectLst/>
              <a:latin typeface="UTM Avo" panose="02040603050506020204" pitchFamily="18"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7A9D0E75-2648-8D5A-88A8-77B4408603D6}"/>
              </a:ext>
            </a:extLst>
          </p:cNvPr>
          <p:cNvSpPr txBox="1"/>
          <p:nvPr/>
        </p:nvSpPr>
        <p:spPr>
          <a:xfrm>
            <a:off x="249421" y="2447440"/>
            <a:ext cx="11693158" cy="1668470"/>
          </a:xfrm>
          <a:prstGeom prst="rect">
            <a:avLst/>
          </a:prstGeom>
          <a:solidFill>
            <a:srgbClr val="FEF4E8"/>
          </a:solidFill>
        </p:spPr>
        <p:txBody>
          <a:bodyPr wrap="square">
            <a:spAutoFit/>
          </a:bodyPr>
          <a:lstStyle/>
          <a:p>
            <a:pPr marL="180340" marR="0" algn="just">
              <a:lnSpc>
                <a:spcPct val="150000"/>
              </a:lnSpc>
              <a:spcBef>
                <a:spcPts val="0"/>
              </a:spcBef>
              <a:spcAft>
                <a:spcPts val="0"/>
              </a:spcAft>
              <a:tabLst>
                <a:tab pos="270510" algn="l"/>
              </a:tabLst>
            </a:pPr>
            <a:r>
              <a:rPr lang="en-US" sz="3600" kern="0" dirty="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 </a:t>
            </a:r>
            <a:r>
              <a:rPr lang="vi-VN" sz="3600" kern="0" dirty="0">
                <a:solidFill>
                  <a:srgbClr val="FF0000"/>
                </a:solidFill>
                <a:latin typeface="UTM Avo" panose="02040603050506020204" pitchFamily="18" charset="0"/>
                <a:ea typeface="Times New Roman" panose="02020603050405020304" pitchFamily="18" charset="0"/>
                <a:cs typeface="Times New Roman" panose="02020603050405020304" pitchFamily="18" charset="0"/>
              </a:rPr>
              <a:t>Em biết được điều gì sau khi học bài đọc Hoa trạng nguyên? </a:t>
            </a:r>
            <a:endParaRPr lang="en-US" sz="36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223544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890425" y="-183600"/>
            <a:ext cx="9827653" cy="5143085"/>
          </a:xfrm>
          <a:prstGeom prst="rect">
            <a:avLst/>
          </a:prstGeom>
        </p:spPr>
      </p:pic>
      <p:pic>
        <p:nvPicPr>
          <p:cNvPr id="3"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0419" y="2529166"/>
            <a:ext cx="4951644" cy="4356327"/>
          </a:xfrm>
          <a:prstGeom prst="rect">
            <a:avLst/>
          </a:prstGeom>
        </p:spPr>
      </p:pic>
      <p:grpSp>
        <p:nvGrpSpPr>
          <p:cNvPr id="4" name="组合 1"/>
          <p:cNvGrpSpPr/>
          <p:nvPr/>
        </p:nvGrpSpPr>
        <p:grpSpPr>
          <a:xfrm>
            <a:off x="-277091" y="4498542"/>
            <a:ext cx="12192000" cy="2386951"/>
            <a:chOff x="0" y="4332156"/>
            <a:chExt cx="12292858" cy="2554224"/>
          </a:xfrm>
        </p:grpSpPr>
        <p:pic>
          <p:nvPicPr>
            <p:cNvPr id="5"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6"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sp>
        <p:nvSpPr>
          <p:cNvPr id="8" name="Text Box 14">
            <a:extLst>
              <a:ext uri="{FF2B5EF4-FFF2-40B4-BE49-F238E27FC236}">
                <a16:creationId xmlns:a16="http://schemas.microsoft.com/office/drawing/2014/main" id="{D363D405-DC78-F8A6-FB78-10659377223A}"/>
              </a:ext>
            </a:extLst>
          </p:cNvPr>
          <p:cNvSpPr txBox="1">
            <a:spLocks noChangeArrowheads="1"/>
          </p:cNvSpPr>
          <p:nvPr/>
        </p:nvSpPr>
        <p:spPr bwMode="auto">
          <a:xfrm>
            <a:off x="2351928" y="1319896"/>
            <a:ext cx="8576441" cy="1462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8800" dirty="0">
                <a:solidFill>
                  <a:schemeClr val="accent1"/>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TẠM BIỆT</a:t>
            </a:r>
          </a:p>
        </p:txBody>
      </p:sp>
    </p:spTree>
    <p:extLst>
      <p:ext uri="{BB962C8B-B14F-4D97-AF65-F5344CB8AC3E}">
        <p14:creationId xmlns:p14="http://schemas.microsoft.com/office/powerpoint/2010/main" val="27708641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r="1267"/>
          <a:stretch/>
        </p:blipFill>
        <p:spPr>
          <a:xfrm>
            <a:off x="0" y="0"/>
            <a:ext cx="12213771" cy="6873388"/>
          </a:xfrm>
          <a:prstGeom prst="rect">
            <a:avLst/>
          </a:prstGeom>
        </p:spPr>
      </p:pic>
      <p:sp>
        <p:nvSpPr>
          <p:cNvPr id="37" name="Hình chữ nhật: Góc Tròn 6">
            <a:extLst>
              <a:ext uri="{FF2B5EF4-FFF2-40B4-BE49-F238E27FC236}">
                <a16:creationId xmlns:a16="http://schemas.microsoft.com/office/drawing/2014/main" id="{5EDA13FA-52E6-BE1A-FEDF-A2A8F414FB17}"/>
              </a:ext>
            </a:extLst>
          </p:cNvPr>
          <p:cNvSpPr/>
          <p:nvPr/>
        </p:nvSpPr>
        <p:spPr>
          <a:xfrm>
            <a:off x="172570" y="171911"/>
            <a:ext cx="11868630" cy="6529565"/>
          </a:xfrm>
          <a:custGeom>
            <a:avLst/>
            <a:gdLst>
              <a:gd name="connsiteX0" fmla="*/ 0 w 11868630"/>
              <a:gd name="connsiteY0" fmla="*/ 1088283 h 6529565"/>
              <a:gd name="connsiteX1" fmla="*/ 1088283 w 11868630"/>
              <a:gd name="connsiteY1" fmla="*/ 0 h 6529565"/>
              <a:gd name="connsiteX2" fmla="*/ 10780347 w 11868630"/>
              <a:gd name="connsiteY2" fmla="*/ 0 h 6529565"/>
              <a:gd name="connsiteX3" fmla="*/ 11868630 w 11868630"/>
              <a:gd name="connsiteY3" fmla="*/ 1088283 h 6529565"/>
              <a:gd name="connsiteX4" fmla="*/ 11868630 w 11868630"/>
              <a:gd name="connsiteY4" fmla="*/ 5441282 h 6529565"/>
              <a:gd name="connsiteX5" fmla="*/ 10780347 w 11868630"/>
              <a:gd name="connsiteY5" fmla="*/ 6529565 h 6529565"/>
              <a:gd name="connsiteX6" fmla="*/ 1088283 w 11868630"/>
              <a:gd name="connsiteY6" fmla="*/ 6529565 h 6529565"/>
              <a:gd name="connsiteX7" fmla="*/ 0 w 11868630"/>
              <a:gd name="connsiteY7" fmla="*/ 5441282 h 6529565"/>
              <a:gd name="connsiteX8" fmla="*/ 0 w 11868630"/>
              <a:gd name="connsiteY8" fmla="*/ 1088283 h 65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68630" h="6529565" fill="none" extrusionOk="0">
                <a:moveTo>
                  <a:pt x="0" y="1088283"/>
                </a:moveTo>
                <a:cubicBezTo>
                  <a:pt x="-97911" y="493329"/>
                  <a:pt x="485731" y="8572"/>
                  <a:pt x="1088283" y="0"/>
                </a:cubicBezTo>
                <a:cubicBezTo>
                  <a:pt x="5783717" y="77600"/>
                  <a:pt x="6925269" y="-27269"/>
                  <a:pt x="10780347" y="0"/>
                </a:cubicBezTo>
                <a:cubicBezTo>
                  <a:pt x="11446770" y="-86247"/>
                  <a:pt x="11930125" y="505344"/>
                  <a:pt x="11868630" y="1088283"/>
                </a:cubicBezTo>
                <a:cubicBezTo>
                  <a:pt x="11977630" y="2436843"/>
                  <a:pt x="11790421" y="4826700"/>
                  <a:pt x="11868630" y="5441282"/>
                </a:cubicBezTo>
                <a:cubicBezTo>
                  <a:pt x="11797083" y="6014336"/>
                  <a:pt x="11284100" y="6572472"/>
                  <a:pt x="10780347" y="6529565"/>
                </a:cubicBezTo>
                <a:cubicBezTo>
                  <a:pt x="8376932" y="6578742"/>
                  <a:pt x="4583615" y="6406863"/>
                  <a:pt x="1088283" y="6529565"/>
                </a:cubicBezTo>
                <a:cubicBezTo>
                  <a:pt x="474948" y="6623976"/>
                  <a:pt x="-47091" y="6082870"/>
                  <a:pt x="0" y="5441282"/>
                </a:cubicBezTo>
                <a:cubicBezTo>
                  <a:pt x="47022" y="4597184"/>
                  <a:pt x="104569" y="2155541"/>
                  <a:pt x="0" y="1088283"/>
                </a:cubicBezTo>
                <a:close/>
              </a:path>
              <a:path w="11868630" h="6529565" stroke="0" extrusionOk="0">
                <a:moveTo>
                  <a:pt x="0" y="1088283"/>
                </a:moveTo>
                <a:cubicBezTo>
                  <a:pt x="24239" y="484470"/>
                  <a:pt x="553689" y="-4434"/>
                  <a:pt x="1088283" y="0"/>
                </a:cubicBezTo>
                <a:cubicBezTo>
                  <a:pt x="3058497" y="-129276"/>
                  <a:pt x="8105171" y="-77778"/>
                  <a:pt x="10780347" y="0"/>
                </a:cubicBezTo>
                <a:cubicBezTo>
                  <a:pt x="11374683" y="-21380"/>
                  <a:pt x="11850025" y="594519"/>
                  <a:pt x="11868630" y="1088283"/>
                </a:cubicBezTo>
                <a:cubicBezTo>
                  <a:pt x="11950229" y="2908235"/>
                  <a:pt x="12022930" y="3536088"/>
                  <a:pt x="11868630" y="5441282"/>
                </a:cubicBezTo>
                <a:cubicBezTo>
                  <a:pt x="11918403" y="6147291"/>
                  <a:pt x="11329250" y="6547285"/>
                  <a:pt x="10780347" y="6529565"/>
                </a:cubicBezTo>
                <a:cubicBezTo>
                  <a:pt x="6571720" y="6573785"/>
                  <a:pt x="3070520" y="6500183"/>
                  <a:pt x="1088283" y="6529565"/>
                </a:cubicBezTo>
                <a:cubicBezTo>
                  <a:pt x="474565" y="6480860"/>
                  <a:pt x="-11060" y="6039768"/>
                  <a:pt x="0" y="5441282"/>
                </a:cubicBezTo>
                <a:cubicBezTo>
                  <a:pt x="-159954" y="4161506"/>
                  <a:pt x="22140" y="2271464"/>
                  <a:pt x="0" y="1088283"/>
                </a:cubicBezTo>
                <a:close/>
              </a:path>
            </a:pathLst>
          </a:custGeom>
          <a:solidFill>
            <a:schemeClr val="bg1"/>
          </a:solidFill>
          <a:ln w="76200">
            <a:solidFill>
              <a:srgbClr val="FF5D5D"/>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26DA287F-80C3-BFDD-2792-4403BD97486B}"/>
              </a:ext>
            </a:extLst>
          </p:cNvPr>
          <p:cNvSpPr txBox="1"/>
          <p:nvPr/>
        </p:nvSpPr>
        <p:spPr>
          <a:xfrm>
            <a:off x="428725" y="305026"/>
            <a:ext cx="1160158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800" b="0" i="0" u="none" strike="noStrike" kern="1200" cap="none" spc="0" normalizeH="0" baseline="0" noProof="0" dirty="0">
              <a:ln>
                <a:noFill/>
              </a:ln>
              <a:effectLst/>
              <a:uLnTx/>
              <a:uFillTx/>
              <a:latin typeface="Calibri" panose="020F0502020204030204"/>
            </a:endParaRPr>
          </a:p>
        </p:txBody>
      </p:sp>
      <p:sp>
        <p:nvSpPr>
          <p:cNvPr id="35" name="TextBox 34">
            <a:extLst>
              <a:ext uri="{FF2B5EF4-FFF2-40B4-BE49-F238E27FC236}">
                <a16:creationId xmlns:a16="http://schemas.microsoft.com/office/drawing/2014/main" id="{486A586F-A7D2-40BC-9D03-53E132FD88CE}"/>
              </a:ext>
            </a:extLst>
          </p:cNvPr>
          <p:cNvSpPr txBox="1"/>
          <p:nvPr/>
        </p:nvSpPr>
        <p:spPr>
          <a:xfrm>
            <a:off x="522076" y="522851"/>
            <a:ext cx="11009439" cy="6124754"/>
          </a:xfrm>
          <a:prstGeom prst="rect">
            <a:avLst/>
          </a:prstGeom>
          <a:noFill/>
        </p:spPr>
        <p:txBody>
          <a:bodyPr wrap="square" rtlCol="0">
            <a:spAutoFit/>
          </a:bodyPr>
          <a:lstStyle/>
          <a:p>
            <a:pPr algn="ctr">
              <a:defRPr/>
            </a:pPr>
            <a:r>
              <a:rPr lang="en-GB" sz="2800" b="1" dirty="0" err="1">
                <a:solidFill>
                  <a:srgbClr val="0070C0"/>
                </a:solidFill>
                <a:latin typeface="Times New Roman" panose="02020603050405020304" pitchFamily="18" charset="0"/>
                <a:cs typeface="Times New Roman" panose="02020603050405020304" pitchFamily="18" charset="0"/>
              </a:rPr>
              <a:t>Cảm</a:t>
            </a:r>
            <a:r>
              <a:rPr lang="en-GB" sz="2800" b="1" dirty="0">
                <a:solidFill>
                  <a:srgbClr val="0070C0"/>
                </a:solidFill>
                <a:latin typeface="Times New Roman" panose="02020603050405020304" pitchFamily="18" charset="0"/>
                <a:cs typeface="Times New Roman" panose="02020603050405020304" pitchFamily="18" charset="0"/>
              </a:rPr>
              <a:t> </a:t>
            </a:r>
            <a:r>
              <a:rPr lang="en-GB" sz="2800" b="1" dirty="0" err="1">
                <a:solidFill>
                  <a:srgbClr val="0070C0"/>
                </a:solidFill>
                <a:latin typeface="Times New Roman" panose="02020603050405020304" pitchFamily="18" charset="0"/>
                <a:cs typeface="Times New Roman" panose="02020603050405020304" pitchFamily="18" charset="0"/>
              </a:rPr>
              <a:t>ơn</a:t>
            </a:r>
            <a:r>
              <a:rPr lang="en-GB" sz="2800" b="1" dirty="0">
                <a:solidFill>
                  <a:srgbClr val="0070C0"/>
                </a:solidFill>
                <a:latin typeface="Times New Roman" panose="02020603050405020304" pitchFamily="18" charset="0"/>
                <a:cs typeface="Times New Roman" panose="02020603050405020304" pitchFamily="18" charset="0"/>
              </a:rPr>
              <a:t> </a:t>
            </a:r>
            <a:r>
              <a:rPr lang="en-GB" sz="2800" b="1" dirty="0" err="1">
                <a:solidFill>
                  <a:srgbClr val="0070C0"/>
                </a:solidFill>
                <a:latin typeface="Times New Roman" panose="02020603050405020304" pitchFamily="18" charset="0"/>
                <a:cs typeface="Times New Roman" panose="02020603050405020304" pitchFamily="18" charset="0"/>
              </a:rPr>
              <a:t>quý</a:t>
            </a:r>
            <a:r>
              <a:rPr lang="en-GB" sz="2800" b="1" dirty="0">
                <a:solidFill>
                  <a:srgbClr val="0070C0"/>
                </a:solidFill>
                <a:latin typeface="Times New Roman" panose="02020603050405020304" pitchFamily="18" charset="0"/>
                <a:cs typeface="Times New Roman" panose="02020603050405020304" pitchFamily="18" charset="0"/>
              </a:rPr>
              <a:t> </a:t>
            </a:r>
            <a:r>
              <a:rPr lang="en-GB" sz="2800" b="1" dirty="0" err="1">
                <a:solidFill>
                  <a:srgbClr val="0070C0"/>
                </a:solidFill>
                <a:latin typeface="Times New Roman" panose="02020603050405020304" pitchFamily="18" charset="0"/>
                <a:cs typeface="Times New Roman" panose="02020603050405020304" pitchFamily="18" charset="0"/>
              </a:rPr>
              <a:t>thầy</a:t>
            </a:r>
            <a:r>
              <a:rPr lang="en-GB" sz="2800" b="1" dirty="0">
                <a:solidFill>
                  <a:srgbClr val="0070C0"/>
                </a:solidFill>
                <a:latin typeface="Times New Roman" panose="02020603050405020304" pitchFamily="18" charset="0"/>
                <a:cs typeface="Times New Roman" panose="02020603050405020304" pitchFamily="18" charset="0"/>
              </a:rPr>
              <a:t> </a:t>
            </a:r>
            <a:r>
              <a:rPr lang="en-GB" sz="2800" b="1" dirty="0" err="1">
                <a:solidFill>
                  <a:srgbClr val="0070C0"/>
                </a:solidFill>
                <a:latin typeface="Times New Roman" panose="02020603050405020304" pitchFamily="18" charset="0"/>
                <a:cs typeface="Times New Roman" panose="02020603050405020304" pitchFamily="18" charset="0"/>
              </a:rPr>
              <a:t>cô</a:t>
            </a:r>
            <a:r>
              <a:rPr lang="en-GB" sz="2800" b="1" dirty="0">
                <a:solidFill>
                  <a:srgbClr val="0070C0"/>
                </a:solidFill>
                <a:latin typeface="Times New Roman" panose="02020603050405020304" pitchFamily="18" charset="0"/>
                <a:cs typeface="Times New Roman" panose="02020603050405020304" pitchFamily="18" charset="0"/>
              </a:rPr>
              <a:t> </a:t>
            </a:r>
            <a:r>
              <a:rPr lang="en-GB" sz="2800" b="1" dirty="0" err="1">
                <a:solidFill>
                  <a:srgbClr val="0070C0"/>
                </a:solidFill>
                <a:latin typeface="Times New Roman" panose="02020603050405020304" pitchFamily="18" charset="0"/>
                <a:cs typeface="Times New Roman" panose="02020603050405020304" pitchFamily="18" charset="0"/>
              </a:rPr>
              <a:t>đã</a:t>
            </a:r>
            <a:r>
              <a:rPr lang="en-GB" sz="2800" b="1" dirty="0">
                <a:solidFill>
                  <a:srgbClr val="0070C0"/>
                </a:solidFill>
                <a:latin typeface="Times New Roman" panose="02020603050405020304" pitchFamily="18" charset="0"/>
                <a:cs typeface="Times New Roman" panose="02020603050405020304" pitchFamily="18" charset="0"/>
              </a:rPr>
              <a:t> </a:t>
            </a:r>
            <a:r>
              <a:rPr lang="en-GB" sz="2800" b="1" dirty="0" err="1">
                <a:solidFill>
                  <a:srgbClr val="0070C0"/>
                </a:solidFill>
                <a:latin typeface="Times New Roman" panose="02020603050405020304" pitchFamily="18" charset="0"/>
                <a:cs typeface="Times New Roman" panose="02020603050405020304" pitchFamily="18" charset="0"/>
              </a:rPr>
              <a:t>ủng</a:t>
            </a:r>
            <a:r>
              <a:rPr lang="en-GB" sz="2800" b="1" dirty="0">
                <a:solidFill>
                  <a:srgbClr val="0070C0"/>
                </a:solidFill>
                <a:latin typeface="Times New Roman" panose="02020603050405020304" pitchFamily="18" charset="0"/>
                <a:cs typeface="Times New Roman" panose="02020603050405020304" pitchFamily="18" charset="0"/>
              </a:rPr>
              <a:t> </a:t>
            </a:r>
            <a:r>
              <a:rPr lang="en-GB" sz="2800" b="1" dirty="0" err="1">
                <a:solidFill>
                  <a:srgbClr val="0070C0"/>
                </a:solidFill>
                <a:latin typeface="Times New Roman" panose="02020603050405020304" pitchFamily="18" charset="0"/>
                <a:cs typeface="Times New Roman" panose="02020603050405020304" pitchFamily="18" charset="0"/>
              </a:rPr>
              <a:t>hộ</a:t>
            </a:r>
            <a:r>
              <a:rPr lang="en-GB" sz="2800" b="1" dirty="0">
                <a:solidFill>
                  <a:srgbClr val="0070C0"/>
                </a:solidFill>
                <a:latin typeface="Times New Roman" panose="02020603050405020304" pitchFamily="18" charset="0"/>
                <a:cs typeface="Times New Roman" panose="02020603050405020304" pitchFamily="18" charset="0"/>
              </a:rPr>
              <a:t> </a:t>
            </a:r>
            <a:r>
              <a:rPr lang="en-GB" sz="2800" b="1" dirty="0" err="1">
                <a:solidFill>
                  <a:srgbClr val="0070C0"/>
                </a:solidFill>
                <a:latin typeface="Times New Roman" panose="02020603050405020304" pitchFamily="18" charset="0"/>
                <a:cs typeface="Times New Roman" panose="02020603050405020304" pitchFamily="18" charset="0"/>
              </a:rPr>
              <a:t>bài</a:t>
            </a:r>
            <a:r>
              <a:rPr lang="en-GB" sz="2800" b="1" dirty="0">
                <a:solidFill>
                  <a:srgbClr val="0070C0"/>
                </a:solidFill>
                <a:latin typeface="Times New Roman" panose="02020603050405020304" pitchFamily="18" charset="0"/>
                <a:cs typeface="Times New Roman" panose="02020603050405020304" pitchFamily="18" charset="0"/>
              </a:rPr>
              <a:t> </a:t>
            </a:r>
            <a:r>
              <a:rPr lang="en-GB" sz="2800" b="1" dirty="0" err="1">
                <a:solidFill>
                  <a:srgbClr val="0070C0"/>
                </a:solidFill>
                <a:latin typeface="Times New Roman" panose="02020603050405020304" pitchFamily="18" charset="0"/>
                <a:cs typeface="Times New Roman" panose="02020603050405020304" pitchFamily="18" charset="0"/>
              </a:rPr>
              <a:t>soạn</a:t>
            </a:r>
            <a:r>
              <a:rPr lang="en-GB" sz="2800" b="1" dirty="0">
                <a:solidFill>
                  <a:srgbClr val="0070C0"/>
                </a:solidFill>
                <a:latin typeface="Times New Roman" panose="02020603050405020304" pitchFamily="18" charset="0"/>
                <a:cs typeface="Times New Roman" panose="02020603050405020304" pitchFamily="18" charset="0"/>
              </a:rPr>
              <a:t> </a:t>
            </a:r>
            <a:r>
              <a:rPr lang="en-GB" sz="2800" b="1" dirty="0" err="1">
                <a:solidFill>
                  <a:srgbClr val="0070C0"/>
                </a:solidFill>
                <a:latin typeface="Times New Roman" panose="02020603050405020304" pitchFamily="18" charset="0"/>
                <a:cs typeface="Times New Roman" panose="02020603050405020304" pitchFamily="18" charset="0"/>
              </a:rPr>
              <a:t>điện</a:t>
            </a:r>
            <a:r>
              <a:rPr lang="en-GB" sz="2800" b="1" dirty="0">
                <a:solidFill>
                  <a:srgbClr val="0070C0"/>
                </a:solidFill>
                <a:latin typeface="Times New Roman" panose="02020603050405020304" pitchFamily="18" charset="0"/>
                <a:cs typeface="Times New Roman" panose="02020603050405020304" pitchFamily="18" charset="0"/>
              </a:rPr>
              <a:t> </a:t>
            </a:r>
            <a:r>
              <a:rPr lang="en-GB" sz="2800" b="1" dirty="0" err="1">
                <a:solidFill>
                  <a:srgbClr val="0070C0"/>
                </a:solidFill>
                <a:latin typeface="Times New Roman" panose="02020603050405020304" pitchFamily="18" charset="0"/>
                <a:cs typeface="Times New Roman" panose="02020603050405020304" pitchFamily="18" charset="0"/>
              </a:rPr>
              <a:t>tử</a:t>
            </a:r>
            <a:r>
              <a:rPr lang="en-GB" sz="2800" b="1" dirty="0">
                <a:solidFill>
                  <a:srgbClr val="0070C0"/>
                </a:solidFill>
                <a:latin typeface="Times New Roman" panose="02020603050405020304" pitchFamily="18" charset="0"/>
                <a:cs typeface="Times New Roman" panose="02020603050405020304" pitchFamily="18" charset="0"/>
              </a:rPr>
              <a:t> 2,3,4</a:t>
            </a:r>
            <a:r>
              <a:rPr lang="vi-VN" sz="2800" b="1" dirty="0">
                <a:solidFill>
                  <a:srgbClr val="0070C0"/>
                </a:solidFill>
                <a:latin typeface="Times New Roman" panose="02020603050405020304" pitchFamily="18" charset="0"/>
                <a:cs typeface="Times New Roman" panose="02020603050405020304" pitchFamily="18" charset="0"/>
              </a:rPr>
              <a:t>,5</a:t>
            </a:r>
            <a:r>
              <a:rPr lang="en-GB" sz="2800" b="1" dirty="0">
                <a:solidFill>
                  <a:srgbClr val="0070C0"/>
                </a:solidFill>
                <a:latin typeface="Times New Roman" panose="02020603050405020304" pitchFamily="18" charset="0"/>
                <a:cs typeface="Times New Roman" panose="02020603050405020304" pitchFamily="18" charset="0"/>
              </a:rPr>
              <a:t> </a:t>
            </a:r>
            <a:r>
              <a:rPr lang="en-GB" sz="2800" b="1" dirty="0" err="1">
                <a:solidFill>
                  <a:srgbClr val="0070C0"/>
                </a:solidFill>
                <a:latin typeface="Times New Roman" panose="02020603050405020304" pitchFamily="18" charset="0"/>
                <a:cs typeface="Times New Roman" panose="02020603050405020304" pitchFamily="18" charset="0"/>
              </a:rPr>
              <a:t>của</a:t>
            </a:r>
            <a:r>
              <a:rPr lang="en-GB" sz="2800" b="1" dirty="0">
                <a:solidFill>
                  <a:srgbClr val="0070C0"/>
                </a:solidFill>
                <a:latin typeface="Times New Roman" panose="02020603050405020304" pitchFamily="18" charset="0"/>
                <a:cs typeface="Times New Roman" panose="02020603050405020304" pitchFamily="18" charset="0"/>
              </a:rPr>
              <a:t> </a:t>
            </a:r>
            <a:r>
              <a:rPr lang="vi-VN" sz="2800" b="1" dirty="0">
                <a:solidFill>
                  <a:srgbClr val="0070C0"/>
                </a:solidFill>
                <a:latin typeface="Times New Roman" panose="02020603050405020304" pitchFamily="18" charset="0"/>
                <a:cs typeface="Times New Roman" panose="02020603050405020304" pitchFamily="18" charset="0"/>
              </a:rPr>
              <a:t>Kênh giáo án  điện tử Hiền Trần</a:t>
            </a:r>
            <a:endParaRPr lang="en-GB" sz="2800" b="1" dirty="0">
              <a:solidFill>
                <a:srgbClr val="0070C0"/>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dirty="0">
                <a:solidFill>
                  <a:srgbClr val="FF0000"/>
                </a:solidFill>
                <a:latin typeface="Times New Roman" panose="02020603050405020304" pitchFamily="18" charset="0"/>
                <a:cs typeface="Times New Roman" panose="02020603050405020304" pitchFamily="18" charset="0"/>
              </a:rPr>
              <a:t>Mong cô thầy sử dụng bài giảng nội bộ ko gửi lên trang mạng XH hội nhóm zalo,Facebook</a:t>
            </a:r>
            <a:r>
              <a:rPr lang="en-GB" sz="3600" dirty="0">
                <a:solidFill>
                  <a:srgbClr val="FF0000"/>
                </a:solidFill>
                <a:latin typeface="Times New Roman" panose="02020603050405020304" pitchFamily="18" charset="0"/>
                <a:cs typeface="Times New Roman" panose="02020603050405020304" pitchFamily="18" charset="0"/>
              </a:rPr>
              <a:t>. </a:t>
            </a:r>
            <a:endParaRPr lang="vi-VN" sz="3600" dirty="0">
              <a:solidFill>
                <a:srgbClr val="FF0000"/>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dirty="0">
                <a:latin typeface="Calibri" panose="020F0502020204030204"/>
              </a:rPr>
              <a:t>T</a:t>
            </a:r>
            <a:r>
              <a:rPr lang="en-GB" sz="3600" dirty="0" err="1">
                <a:latin typeface="Calibri" panose="020F0502020204030204"/>
              </a:rPr>
              <a:t>hầy</a:t>
            </a:r>
            <a:r>
              <a:rPr lang="en-GB" sz="3600" dirty="0">
                <a:latin typeface="Calibri" panose="020F0502020204030204"/>
              </a:rPr>
              <a:t> </a:t>
            </a:r>
            <a:r>
              <a:rPr lang="en-GB" sz="3600" dirty="0" err="1">
                <a:latin typeface="Calibri" panose="020F0502020204030204"/>
              </a:rPr>
              <a:t>cô</a:t>
            </a:r>
            <a:r>
              <a:rPr lang="en-GB" sz="3600" dirty="0">
                <a:latin typeface="Calibri" panose="020F0502020204030204"/>
              </a:rPr>
              <a:t> </a:t>
            </a:r>
            <a:r>
              <a:rPr lang="en-GB" sz="3600" dirty="0" err="1">
                <a:latin typeface="Calibri" panose="020F0502020204030204"/>
              </a:rPr>
              <a:t>liên</a:t>
            </a:r>
            <a:r>
              <a:rPr lang="vi-VN" sz="3600" dirty="0">
                <a:latin typeface="Calibri" panose="020F0502020204030204"/>
              </a:rPr>
              <a:t> hệ</a:t>
            </a:r>
            <a:r>
              <a:rPr lang="en-GB" sz="3600" dirty="0">
                <a:latin typeface="Calibri" panose="020F0502020204030204"/>
              </a:rPr>
              <a:t> </a:t>
            </a:r>
            <a:endParaRPr lang="vi-VN" sz="3600" dirty="0">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dirty="0">
                <a:solidFill>
                  <a:srgbClr val="0070C0"/>
                </a:solidFill>
                <a:latin typeface="Calibri" panose="020F0502020204030204"/>
              </a:rPr>
              <a:t>ZALO</a:t>
            </a:r>
            <a:r>
              <a:rPr lang="vi-VN" sz="3600" dirty="0">
                <a:solidFill>
                  <a:srgbClr val="0070C0"/>
                </a:solidFill>
                <a:latin typeface="Calibri" panose="020F0502020204030204"/>
              </a:rPr>
              <a:t> Duy nhất</a:t>
            </a:r>
            <a:r>
              <a:rPr lang="en-GB" sz="3600" dirty="0">
                <a:solidFill>
                  <a:srgbClr val="0070C0"/>
                </a:solidFill>
                <a:latin typeface="Calibri" panose="020F0502020204030204"/>
              </a:rPr>
              <a:t>  </a:t>
            </a:r>
            <a:r>
              <a:rPr lang="en-GB" sz="4800" dirty="0">
                <a:solidFill>
                  <a:srgbClr val="0070C0"/>
                </a:solidFill>
                <a:latin typeface="Calibri" panose="020F0502020204030204"/>
              </a:rPr>
              <a:t>SĐT: 035</a:t>
            </a:r>
            <a:r>
              <a:rPr lang="vi-VN" sz="4800" dirty="0">
                <a:solidFill>
                  <a:srgbClr val="0070C0"/>
                </a:solidFill>
                <a:latin typeface="Calibri" panose="020F0502020204030204"/>
              </a:rPr>
              <a:t>3095025</a:t>
            </a:r>
            <a:endParaRPr lang="en-US" sz="4800" dirty="0">
              <a:solidFill>
                <a:srgbClr val="0070C0"/>
              </a:solidFill>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dirty="0">
                <a:solidFill>
                  <a:srgbClr val="7030A0"/>
                </a:solidFill>
                <a:latin typeface="Calibri" panose="020F0502020204030204"/>
              </a:rPr>
              <a:t>(</a:t>
            </a:r>
            <a:r>
              <a:rPr lang="en-US" sz="4800" dirty="0" err="1">
                <a:solidFill>
                  <a:srgbClr val="7030A0"/>
                </a:solidFill>
                <a:latin typeface="Calibri" panose="020F0502020204030204"/>
              </a:rPr>
              <a:t>mọi</a:t>
            </a:r>
            <a:r>
              <a:rPr lang="en-US" sz="4800" dirty="0">
                <a:solidFill>
                  <a:srgbClr val="7030A0"/>
                </a:solidFill>
                <a:latin typeface="Calibri" panose="020F0502020204030204"/>
              </a:rPr>
              <a:t> </a:t>
            </a:r>
            <a:r>
              <a:rPr lang="en-US" sz="4800" dirty="0" err="1">
                <a:solidFill>
                  <a:srgbClr val="7030A0"/>
                </a:solidFill>
                <a:latin typeface="Calibri" panose="020F0502020204030204"/>
              </a:rPr>
              <a:t>zalo</a:t>
            </a:r>
            <a:r>
              <a:rPr lang="en-US" sz="4800" dirty="0">
                <a:solidFill>
                  <a:srgbClr val="7030A0"/>
                </a:solidFill>
                <a:latin typeface="Calibri" panose="020F0502020204030204"/>
              </a:rPr>
              <a:t> </a:t>
            </a:r>
            <a:r>
              <a:rPr lang="en-US" sz="4800" dirty="0" err="1">
                <a:solidFill>
                  <a:srgbClr val="7030A0"/>
                </a:solidFill>
                <a:latin typeface="Calibri" panose="020F0502020204030204"/>
              </a:rPr>
              <a:t>khác</a:t>
            </a:r>
            <a:r>
              <a:rPr lang="en-US" sz="4800" dirty="0">
                <a:solidFill>
                  <a:srgbClr val="7030A0"/>
                </a:solidFill>
                <a:latin typeface="Calibri" panose="020F0502020204030204"/>
              </a:rPr>
              <a:t> </a:t>
            </a:r>
            <a:r>
              <a:rPr lang="en-US" sz="4800" dirty="0" err="1">
                <a:solidFill>
                  <a:srgbClr val="7030A0"/>
                </a:solidFill>
                <a:latin typeface="Calibri" panose="020F0502020204030204"/>
              </a:rPr>
              <a:t>đều</a:t>
            </a:r>
            <a:r>
              <a:rPr lang="en-US" sz="4800" dirty="0">
                <a:solidFill>
                  <a:srgbClr val="7030A0"/>
                </a:solidFill>
                <a:latin typeface="Calibri" panose="020F0502020204030204"/>
              </a:rPr>
              <a:t> </a:t>
            </a:r>
            <a:r>
              <a:rPr lang="en-US" sz="4800" dirty="0" err="1">
                <a:solidFill>
                  <a:srgbClr val="7030A0"/>
                </a:solidFill>
                <a:latin typeface="Calibri" panose="020F0502020204030204"/>
              </a:rPr>
              <a:t>là</a:t>
            </a:r>
            <a:r>
              <a:rPr lang="en-US" sz="4800" dirty="0">
                <a:solidFill>
                  <a:srgbClr val="7030A0"/>
                </a:solidFill>
                <a:latin typeface="Calibri" panose="020F0502020204030204"/>
              </a:rPr>
              <a:t> </a:t>
            </a:r>
            <a:r>
              <a:rPr lang="en-US" sz="4800" dirty="0" err="1">
                <a:solidFill>
                  <a:srgbClr val="7030A0"/>
                </a:solidFill>
                <a:latin typeface="Calibri" panose="020F0502020204030204"/>
              </a:rPr>
              <a:t>giả</a:t>
            </a:r>
            <a:r>
              <a:rPr lang="en-US" sz="4800" dirty="0">
                <a:solidFill>
                  <a:srgbClr val="7030A0"/>
                </a:solidFill>
                <a:latin typeface="Calibri" panose="020F0502020204030204"/>
              </a:rPr>
              <a:t> </a:t>
            </a:r>
            <a:r>
              <a:rPr lang="en-US" sz="4800" dirty="0" err="1">
                <a:solidFill>
                  <a:srgbClr val="7030A0"/>
                </a:solidFill>
                <a:latin typeface="Calibri" panose="020F0502020204030204"/>
              </a:rPr>
              <a:t>mạo</a:t>
            </a:r>
            <a:r>
              <a:rPr lang="en-US" sz="4800" dirty="0">
                <a:solidFill>
                  <a:srgbClr val="7030A0"/>
                </a:solidFill>
                <a:latin typeface="Calibri" panose="020F0502020204030204"/>
              </a:rPr>
              <a:t> </a:t>
            </a:r>
            <a:r>
              <a:rPr lang="en-US" sz="4800" dirty="0" err="1">
                <a:solidFill>
                  <a:srgbClr val="7030A0"/>
                </a:solidFill>
                <a:latin typeface="Calibri" panose="020F0502020204030204"/>
              </a:rPr>
              <a:t>em</a:t>
            </a:r>
            <a:r>
              <a:rPr lang="en-US" sz="4800" dirty="0">
                <a:solidFill>
                  <a:srgbClr val="7030A0"/>
                </a:solidFill>
                <a:latin typeface="Calibri" panose="020F0502020204030204"/>
              </a:rPr>
              <a:t>)</a:t>
            </a:r>
          </a:p>
          <a:p>
            <a:pPr lvl="0" algn="ctr">
              <a:defRPr/>
            </a:pPr>
            <a:r>
              <a:rPr lang="en-US" altLang="zh-CN" sz="3600" dirty="0" err="1">
                <a:latin typeface="Times New Roman" panose="02020603050405020304" pitchFamily="18" charset="0"/>
                <a:ea typeface="inpin heiti" charset="-122"/>
                <a:cs typeface="Times New Roman" panose="02020603050405020304" pitchFamily="18" charset="0"/>
              </a:rPr>
              <a:t>Để</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biết</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thêm</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nhiều</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tài</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nguyên</a:t>
            </a:r>
            <a:r>
              <a:rPr lang="en-US" altLang="zh-CN" sz="3600" dirty="0">
                <a:latin typeface="Times New Roman" panose="02020603050405020304" pitchFamily="18" charset="0"/>
                <a:ea typeface="inpin heiti" charset="-122"/>
                <a:cs typeface="Times New Roman" panose="02020603050405020304" pitchFamily="18" charset="0"/>
              </a:rPr>
              <a:t> hay</a:t>
            </a:r>
            <a:r>
              <a:rPr lang="vi-VN"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hãy</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truy</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cập</a:t>
            </a:r>
            <a:r>
              <a:rPr lang="en-US" altLang="zh-CN" sz="3600" dirty="0">
                <a:latin typeface="Times New Roman" panose="02020603050405020304" pitchFamily="18" charset="0"/>
                <a:ea typeface="inpin heiti" charset="-122"/>
                <a:cs typeface="Times New Roman" panose="02020603050405020304" pitchFamily="18" charset="0"/>
              </a:rPr>
              <a:t> Facebook:</a:t>
            </a:r>
            <a:endParaRPr lang="vi-VN" sz="3600" dirty="0">
              <a:latin typeface="Times New Roman" panose="02020603050405020304" pitchFamily="18" charset="0"/>
              <a:cs typeface="Times New Roman" panose="02020603050405020304" pitchFamily="18" charset="0"/>
            </a:endParaRPr>
          </a:p>
          <a:p>
            <a:pPr lvl="0" algn="ctr" defTabSz="835526">
              <a:defRPr/>
            </a:pPr>
            <a:r>
              <a:rPr lang="vi-VN" sz="2400" b="1" kern="0" dirty="0">
                <a:solidFill>
                  <a:srgbClr val="FF0000"/>
                </a:solidFill>
                <a:latin typeface="Times New Roman"/>
                <a:cs typeface="Times New Roman" panose="02020603050405020304" pitchFamily="18" charset="0"/>
              </a:rPr>
              <a:t>NHÓM GIÁO ÁN ĐIÊN TỬ 5,9,12 ( coppy link bên dưới vào tìm kiếm fb )</a:t>
            </a:r>
          </a:p>
          <a:p>
            <a:pPr lvl="0" algn="ctr" defTabSz="835526">
              <a:defRPr/>
            </a:pPr>
            <a:r>
              <a:rPr lang="vi-VN" sz="2400" b="1" kern="0" dirty="0">
                <a:solidFill>
                  <a:srgbClr val="0070C0"/>
                </a:solidFill>
                <a:latin typeface="Times New Roman"/>
                <a:cs typeface="Times New Roman" panose="02020603050405020304" pitchFamily="18" charset="0"/>
                <a:hlinkClick r:id="rId4"/>
              </a:rPr>
              <a:t>https://www.facebook.com/groups/514479210372531/?ref=share_group_link</a:t>
            </a:r>
            <a:endParaRPr lang="vi-VN" sz="2400" b="1" kern="0" dirty="0">
              <a:solidFill>
                <a:srgbClr val="0070C0"/>
              </a:solidFill>
              <a:latin typeface="Times New Roman"/>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800" b="0" i="0" u="none" strike="noStrike" kern="1200" cap="none" spc="0" normalizeH="0" baseline="0" noProof="0" dirty="0">
              <a:ln>
                <a:noFill/>
              </a:ln>
              <a:solidFill>
                <a:srgbClr val="FF0000"/>
              </a:solidFill>
              <a:effectLst/>
              <a:uLnTx/>
              <a:uFillTx/>
              <a:latin typeface="Calibri" panose="020F0502020204030204"/>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8725" y="2325651"/>
            <a:ext cx="1420199" cy="1258385"/>
          </a:xfrm>
          <a:prstGeom prst="rect">
            <a:avLst/>
          </a:prstGeom>
        </p:spPr>
      </p:pic>
      <p:pic>
        <p:nvPicPr>
          <p:cNvPr id="7" name="Picture 2" descr="Danh mục 5 bộ sách giáo khoa lớp 1 mới | Bộ sách lớp 1 mới">
            <a:extLst>
              <a:ext uri="{FF2B5EF4-FFF2-40B4-BE49-F238E27FC236}">
                <a16:creationId xmlns:a16="http://schemas.microsoft.com/office/drawing/2014/main" id="{CBD1067E-CD8C-4662-A6BF-A73A6977D44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3425" y="5418880"/>
            <a:ext cx="1881629" cy="14157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02730" y="2314428"/>
            <a:ext cx="1443030" cy="1122265"/>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30899" y="5543550"/>
            <a:ext cx="1770526" cy="1058782"/>
          </a:xfrm>
          <a:prstGeom prst="rect">
            <a:avLst/>
          </a:prstGeom>
        </p:spPr>
      </p:pic>
    </p:spTree>
    <p:extLst>
      <p:ext uri="{BB962C8B-B14F-4D97-AF65-F5344CB8AC3E}">
        <p14:creationId xmlns:p14="http://schemas.microsoft.com/office/powerpoint/2010/main" val="83276204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nodePh="1">
                                  <p:stCondLst>
                                    <p:cond delay="0"/>
                                  </p:stCondLst>
                                  <p:endCondLst>
                                    <p:cond evt="begin" delay="0">
                                      <p:tn val="5"/>
                                    </p:cond>
                                  </p:end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670353" y="234833"/>
            <a:ext cx="9521647" cy="6650660"/>
          </a:xfrm>
          <a:prstGeom prst="rect">
            <a:avLst/>
          </a:prstGeom>
        </p:spPr>
      </p:pic>
      <p:pic>
        <p:nvPicPr>
          <p:cNvPr id="3"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460" y="2501673"/>
            <a:ext cx="4951644" cy="4356327"/>
          </a:xfrm>
          <a:prstGeom prst="rect">
            <a:avLst/>
          </a:prstGeom>
        </p:spPr>
      </p:pic>
      <p:grpSp>
        <p:nvGrpSpPr>
          <p:cNvPr id="4" name="组合 1"/>
          <p:cNvGrpSpPr/>
          <p:nvPr/>
        </p:nvGrpSpPr>
        <p:grpSpPr>
          <a:xfrm>
            <a:off x="0" y="4499428"/>
            <a:ext cx="12192000" cy="2386951"/>
            <a:chOff x="0" y="4332156"/>
            <a:chExt cx="12292858" cy="2554224"/>
          </a:xfrm>
        </p:grpSpPr>
        <p:pic>
          <p:nvPicPr>
            <p:cNvPr id="5"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6"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9" name="Picture 8"/>
          <p:cNvPicPr>
            <a:picLocks noChangeAspect="1"/>
          </p:cNvPicPr>
          <p:nvPr/>
        </p:nvPicPr>
        <p:blipFill>
          <a:blip r:embed="rId6"/>
          <a:stretch>
            <a:fillRect/>
          </a:stretch>
        </p:blipFill>
        <p:spPr>
          <a:xfrm>
            <a:off x="5064851" y="1112922"/>
            <a:ext cx="4292246" cy="1951631"/>
          </a:xfrm>
          <a:prstGeom prst="rect">
            <a:avLst/>
          </a:prstGeom>
        </p:spPr>
      </p:pic>
      <p:sp>
        <p:nvSpPr>
          <p:cNvPr id="10" name="TextBox 9">
            <a:extLst>
              <a:ext uri="{FF2B5EF4-FFF2-40B4-BE49-F238E27FC236}">
                <a16:creationId xmlns:a16="http://schemas.microsoft.com/office/drawing/2014/main" id="{A0C8EFDC-9F68-E142-3452-C4222B19AA14}"/>
              </a:ext>
            </a:extLst>
          </p:cNvPr>
          <p:cNvSpPr txBox="1"/>
          <p:nvPr/>
        </p:nvSpPr>
        <p:spPr>
          <a:xfrm>
            <a:off x="4059448" y="2753246"/>
            <a:ext cx="7334960" cy="1754326"/>
          </a:xfrm>
          <a:prstGeom prst="rect">
            <a:avLst/>
          </a:prstGeom>
          <a:noFill/>
        </p:spPr>
        <p:txBody>
          <a:bodyPr wrap="square">
            <a:spAutoFit/>
          </a:bodyPr>
          <a:lstStyle/>
          <a:p>
            <a:pPr algn="just"/>
            <a:r>
              <a:rPr lang="en-US" sz="3600" b="1" dirty="0">
                <a:solidFill>
                  <a:srgbClr val="008080"/>
                </a:solidFill>
                <a:latin typeface="Cambria" panose="02040503050406030204" pitchFamily="18" charset="0"/>
                <a:ea typeface="Cambria" panose="02040503050406030204" pitchFamily="18" charset="0"/>
              </a:rPr>
              <a:t>- </a:t>
            </a:r>
            <a:r>
              <a:rPr lang="en-US" sz="3600" b="1" dirty="0" err="1">
                <a:solidFill>
                  <a:srgbClr val="008080"/>
                </a:solidFill>
                <a:latin typeface="Cambria" panose="02040503050406030204" pitchFamily="18" charset="0"/>
                <a:ea typeface="Cambria" panose="02040503050406030204" pitchFamily="18" charset="0"/>
              </a:rPr>
              <a:t>Ôn</a:t>
            </a:r>
            <a:r>
              <a:rPr lang="en-US" sz="3600" b="1" dirty="0">
                <a:solidFill>
                  <a:srgbClr val="008080"/>
                </a:solidFill>
                <a:latin typeface="Cambria" panose="02040503050406030204" pitchFamily="18" charset="0"/>
                <a:ea typeface="Cambria" panose="02040503050406030204" pitchFamily="18" charset="0"/>
              </a:rPr>
              <a:t> </a:t>
            </a:r>
            <a:r>
              <a:rPr lang="en-US" sz="3600" b="1" dirty="0" err="1">
                <a:solidFill>
                  <a:srgbClr val="008080"/>
                </a:solidFill>
                <a:latin typeface="Cambria" panose="02040503050406030204" pitchFamily="18" charset="0"/>
                <a:ea typeface="Cambria" panose="02040503050406030204" pitchFamily="18" charset="0"/>
              </a:rPr>
              <a:t>tập</a:t>
            </a:r>
            <a:r>
              <a:rPr lang="en-US" sz="3600" b="1" dirty="0">
                <a:solidFill>
                  <a:srgbClr val="008080"/>
                </a:solidFill>
                <a:latin typeface="Cambria" panose="02040503050406030204" pitchFamily="18" charset="0"/>
                <a:ea typeface="Cambria" panose="02040503050406030204" pitchFamily="18" charset="0"/>
              </a:rPr>
              <a:t> </a:t>
            </a:r>
            <a:r>
              <a:rPr lang="en-US" sz="3600" b="1" dirty="0" err="1">
                <a:solidFill>
                  <a:srgbClr val="008080"/>
                </a:solidFill>
                <a:latin typeface="Cambria" panose="02040503050406030204" pitchFamily="18" charset="0"/>
                <a:ea typeface="Cambria" panose="02040503050406030204" pitchFamily="18" charset="0"/>
              </a:rPr>
              <a:t>kiến</a:t>
            </a:r>
            <a:r>
              <a:rPr lang="en-US" sz="3600" b="1" dirty="0">
                <a:solidFill>
                  <a:srgbClr val="008080"/>
                </a:solidFill>
                <a:latin typeface="Cambria" panose="02040503050406030204" pitchFamily="18" charset="0"/>
                <a:ea typeface="Cambria" panose="02040503050406030204" pitchFamily="18" charset="0"/>
              </a:rPr>
              <a:t> </a:t>
            </a:r>
            <a:r>
              <a:rPr lang="en-US" sz="3600" b="1" dirty="0" err="1">
                <a:solidFill>
                  <a:srgbClr val="008080"/>
                </a:solidFill>
                <a:latin typeface="Cambria" panose="02040503050406030204" pitchFamily="18" charset="0"/>
                <a:ea typeface="Cambria" panose="02040503050406030204" pitchFamily="18" charset="0"/>
              </a:rPr>
              <a:t>thức</a:t>
            </a:r>
            <a:r>
              <a:rPr lang="en-US" sz="3600" b="1" dirty="0">
                <a:solidFill>
                  <a:srgbClr val="008080"/>
                </a:solidFill>
                <a:latin typeface="Cambria" panose="02040503050406030204" pitchFamily="18" charset="0"/>
                <a:ea typeface="Cambria" panose="02040503050406030204" pitchFamily="18" charset="0"/>
              </a:rPr>
              <a:t> </a:t>
            </a:r>
            <a:r>
              <a:rPr lang="en-US" sz="3600" b="1" dirty="0" err="1">
                <a:solidFill>
                  <a:srgbClr val="008080"/>
                </a:solidFill>
                <a:latin typeface="Cambria" panose="02040503050406030204" pitchFamily="18" charset="0"/>
                <a:ea typeface="Cambria" panose="02040503050406030204" pitchFamily="18" charset="0"/>
              </a:rPr>
              <a:t>đã</a:t>
            </a:r>
            <a:r>
              <a:rPr lang="en-US" sz="3600" b="1" dirty="0">
                <a:solidFill>
                  <a:srgbClr val="008080"/>
                </a:solidFill>
                <a:latin typeface="Cambria" panose="02040503050406030204" pitchFamily="18" charset="0"/>
                <a:ea typeface="Cambria" panose="02040503050406030204" pitchFamily="18" charset="0"/>
              </a:rPr>
              <a:t> </a:t>
            </a:r>
            <a:r>
              <a:rPr lang="en-US" sz="3600" b="1" dirty="0" err="1">
                <a:solidFill>
                  <a:srgbClr val="008080"/>
                </a:solidFill>
                <a:latin typeface="Cambria" panose="02040503050406030204" pitchFamily="18" charset="0"/>
                <a:ea typeface="Cambria" panose="02040503050406030204" pitchFamily="18" charset="0"/>
              </a:rPr>
              <a:t>học</a:t>
            </a:r>
            <a:r>
              <a:rPr lang="en-US" sz="3600" b="1" i="1" dirty="0">
                <a:solidFill>
                  <a:srgbClr val="008080"/>
                </a:solidFill>
                <a:latin typeface="Cambria" panose="02040503050406030204" pitchFamily="18" charset="0"/>
                <a:ea typeface="Cambria" panose="02040503050406030204" pitchFamily="18" charset="0"/>
              </a:rPr>
              <a:t>.</a:t>
            </a:r>
            <a:endParaRPr lang="en-US" sz="3600" b="1" dirty="0">
              <a:solidFill>
                <a:srgbClr val="008080"/>
              </a:solidFill>
              <a:latin typeface="Cambria" panose="02040503050406030204" pitchFamily="18" charset="0"/>
              <a:ea typeface="Cambria" panose="02040503050406030204" pitchFamily="18" charset="0"/>
            </a:endParaRPr>
          </a:p>
          <a:p>
            <a:pPr algn="just"/>
            <a:r>
              <a:rPr lang="en-US" sz="3600" b="1" dirty="0">
                <a:solidFill>
                  <a:srgbClr val="008080"/>
                </a:solidFill>
                <a:latin typeface="Cambria" panose="02040503050406030204" pitchFamily="18" charset="0"/>
                <a:ea typeface="Cambria" panose="02040503050406030204" pitchFamily="18" charset="0"/>
              </a:rPr>
              <a:t>- </a:t>
            </a:r>
            <a:r>
              <a:rPr lang="en-US" sz="3600" b="1" dirty="0" err="1">
                <a:solidFill>
                  <a:srgbClr val="008080"/>
                </a:solidFill>
                <a:latin typeface="Cambria" panose="02040503050406030204" pitchFamily="18" charset="0"/>
                <a:ea typeface="Cambria" panose="02040503050406030204" pitchFamily="18" charset="0"/>
              </a:rPr>
              <a:t>Hoàn</a:t>
            </a:r>
            <a:r>
              <a:rPr lang="en-US" sz="3600" b="1" dirty="0">
                <a:solidFill>
                  <a:srgbClr val="008080"/>
                </a:solidFill>
                <a:latin typeface="Cambria" panose="02040503050406030204" pitchFamily="18" charset="0"/>
                <a:ea typeface="Cambria" panose="02040503050406030204" pitchFamily="18" charset="0"/>
              </a:rPr>
              <a:t> </a:t>
            </a:r>
            <a:r>
              <a:rPr lang="en-US" sz="3600" b="1" dirty="0" err="1">
                <a:solidFill>
                  <a:srgbClr val="008080"/>
                </a:solidFill>
                <a:latin typeface="Cambria" panose="02040503050406030204" pitchFamily="18" charset="0"/>
                <a:ea typeface="Cambria" panose="02040503050406030204" pitchFamily="18" charset="0"/>
              </a:rPr>
              <a:t>thành</a:t>
            </a:r>
            <a:r>
              <a:rPr lang="en-US" sz="3600" b="1" dirty="0">
                <a:solidFill>
                  <a:srgbClr val="008080"/>
                </a:solidFill>
                <a:latin typeface="Cambria" panose="02040503050406030204" pitchFamily="18" charset="0"/>
                <a:ea typeface="Cambria" panose="02040503050406030204" pitchFamily="18" charset="0"/>
              </a:rPr>
              <a:t> </a:t>
            </a:r>
            <a:r>
              <a:rPr lang="en-US" sz="3600" b="1" dirty="0" err="1">
                <a:solidFill>
                  <a:srgbClr val="008080"/>
                </a:solidFill>
                <a:latin typeface="Cambria" panose="02040503050406030204" pitchFamily="18" charset="0"/>
                <a:ea typeface="Cambria" panose="02040503050406030204" pitchFamily="18" charset="0"/>
              </a:rPr>
              <a:t>bài</a:t>
            </a:r>
            <a:r>
              <a:rPr lang="en-US" sz="3600" b="1" dirty="0">
                <a:solidFill>
                  <a:srgbClr val="008080"/>
                </a:solidFill>
                <a:latin typeface="Cambria" panose="02040503050406030204" pitchFamily="18" charset="0"/>
                <a:ea typeface="Cambria" panose="02040503050406030204" pitchFamily="18" charset="0"/>
              </a:rPr>
              <a:t> </a:t>
            </a:r>
            <a:r>
              <a:rPr lang="en-US" sz="3600" b="1" dirty="0" err="1">
                <a:solidFill>
                  <a:srgbClr val="008080"/>
                </a:solidFill>
                <a:latin typeface="Cambria" panose="02040503050406030204" pitchFamily="18" charset="0"/>
                <a:ea typeface="Cambria" panose="02040503050406030204" pitchFamily="18" charset="0"/>
              </a:rPr>
              <a:t>tập</a:t>
            </a:r>
            <a:r>
              <a:rPr lang="en-US" sz="3600" b="1" dirty="0">
                <a:solidFill>
                  <a:srgbClr val="008080"/>
                </a:solidFill>
                <a:latin typeface="Cambria" panose="02040503050406030204" pitchFamily="18" charset="0"/>
                <a:ea typeface="Cambria" panose="02040503050406030204" pitchFamily="18" charset="0"/>
              </a:rPr>
              <a:t> </a:t>
            </a:r>
            <a:r>
              <a:rPr lang="en-US" sz="3600" b="1" dirty="0" err="1">
                <a:solidFill>
                  <a:srgbClr val="008080"/>
                </a:solidFill>
                <a:latin typeface="Cambria" panose="02040503050406030204" pitchFamily="18" charset="0"/>
                <a:ea typeface="Cambria" panose="02040503050406030204" pitchFamily="18" charset="0"/>
              </a:rPr>
              <a:t>trong</a:t>
            </a:r>
            <a:r>
              <a:rPr lang="en-US" sz="3600" b="1" dirty="0">
                <a:solidFill>
                  <a:srgbClr val="008080"/>
                </a:solidFill>
                <a:latin typeface="Cambria" panose="02040503050406030204" pitchFamily="18" charset="0"/>
                <a:ea typeface="Cambria" panose="02040503050406030204" pitchFamily="18" charset="0"/>
              </a:rPr>
              <a:t> SBT.</a:t>
            </a:r>
          </a:p>
          <a:p>
            <a:pPr algn="just"/>
            <a:r>
              <a:rPr lang="en-US" sz="3600" b="1" dirty="0">
                <a:solidFill>
                  <a:srgbClr val="008080"/>
                </a:solidFill>
                <a:latin typeface="Cambria" panose="02040503050406030204" pitchFamily="18" charset="0"/>
                <a:ea typeface="Cambria" panose="02040503050406030204" pitchFamily="18" charset="0"/>
              </a:rPr>
              <a:t>- </a:t>
            </a:r>
            <a:r>
              <a:rPr lang="en-US" sz="3600" b="1" dirty="0" err="1">
                <a:solidFill>
                  <a:srgbClr val="008080"/>
                </a:solidFill>
                <a:latin typeface="Cambria" panose="02040503050406030204" pitchFamily="18" charset="0"/>
                <a:ea typeface="Cambria" panose="02040503050406030204" pitchFamily="18" charset="0"/>
              </a:rPr>
              <a:t>Đọc</a:t>
            </a:r>
            <a:r>
              <a:rPr lang="en-US" sz="3600" b="1" dirty="0">
                <a:solidFill>
                  <a:srgbClr val="008080"/>
                </a:solidFill>
                <a:latin typeface="Cambria" panose="02040503050406030204" pitchFamily="18" charset="0"/>
                <a:ea typeface="Cambria" panose="02040503050406030204" pitchFamily="18" charset="0"/>
              </a:rPr>
              <a:t> </a:t>
            </a:r>
            <a:r>
              <a:rPr lang="en-US" sz="3600" b="1" dirty="0" err="1">
                <a:solidFill>
                  <a:srgbClr val="008080"/>
                </a:solidFill>
                <a:latin typeface="Cambria" panose="02040503050406030204" pitchFamily="18" charset="0"/>
                <a:ea typeface="Cambria" panose="02040503050406030204" pitchFamily="18" charset="0"/>
              </a:rPr>
              <a:t>và</a:t>
            </a:r>
            <a:r>
              <a:rPr lang="en-US" sz="3600" b="1" dirty="0">
                <a:solidFill>
                  <a:srgbClr val="008080"/>
                </a:solidFill>
                <a:latin typeface="Cambria" panose="02040503050406030204" pitchFamily="18" charset="0"/>
                <a:ea typeface="Cambria" panose="02040503050406030204" pitchFamily="18" charset="0"/>
              </a:rPr>
              <a:t> </a:t>
            </a:r>
            <a:r>
              <a:rPr lang="en-US" sz="3600" b="1" dirty="0" err="1">
                <a:solidFill>
                  <a:srgbClr val="008080"/>
                </a:solidFill>
                <a:latin typeface="Cambria" panose="02040503050406030204" pitchFamily="18" charset="0"/>
                <a:ea typeface="Cambria" panose="02040503050406030204" pitchFamily="18" charset="0"/>
              </a:rPr>
              <a:t>chuẩn</a:t>
            </a:r>
            <a:r>
              <a:rPr lang="en-US" sz="3600" b="1" dirty="0">
                <a:solidFill>
                  <a:srgbClr val="008080"/>
                </a:solidFill>
                <a:latin typeface="Cambria" panose="02040503050406030204" pitchFamily="18" charset="0"/>
                <a:ea typeface="Cambria" panose="02040503050406030204" pitchFamily="18" charset="0"/>
              </a:rPr>
              <a:t> </a:t>
            </a:r>
            <a:r>
              <a:rPr lang="en-US" sz="3600" b="1" dirty="0" err="1">
                <a:solidFill>
                  <a:srgbClr val="008080"/>
                </a:solidFill>
                <a:latin typeface="Cambria" panose="02040503050406030204" pitchFamily="18" charset="0"/>
                <a:ea typeface="Cambria" panose="02040503050406030204" pitchFamily="18" charset="0"/>
              </a:rPr>
              <a:t>bị</a:t>
            </a:r>
            <a:r>
              <a:rPr lang="en-US" sz="3600" b="1" dirty="0">
                <a:solidFill>
                  <a:srgbClr val="008080"/>
                </a:solidFill>
                <a:latin typeface="Cambria" panose="02040503050406030204" pitchFamily="18" charset="0"/>
                <a:ea typeface="Cambria" panose="02040503050406030204" pitchFamily="18" charset="0"/>
              </a:rPr>
              <a:t> </a:t>
            </a:r>
            <a:r>
              <a:rPr lang="en-US" sz="3600" b="1" dirty="0" err="1">
                <a:solidFill>
                  <a:srgbClr val="008080"/>
                </a:solidFill>
                <a:latin typeface="Cambria" panose="02040503050406030204" pitchFamily="18" charset="0"/>
                <a:ea typeface="Cambria" panose="02040503050406030204" pitchFamily="18" charset="0"/>
              </a:rPr>
              <a:t>trước</a:t>
            </a:r>
            <a:r>
              <a:rPr lang="en-US" sz="3600" b="1" dirty="0">
                <a:solidFill>
                  <a:srgbClr val="008080"/>
                </a:solidFill>
                <a:latin typeface="Cambria" panose="02040503050406030204" pitchFamily="18" charset="0"/>
                <a:ea typeface="Cambria" panose="02040503050406030204" pitchFamily="18" charset="0"/>
              </a:rPr>
              <a:t> </a:t>
            </a:r>
            <a:r>
              <a:rPr lang="en-US" sz="3600" b="1" dirty="0" err="1">
                <a:solidFill>
                  <a:srgbClr val="008080"/>
                </a:solidFill>
                <a:latin typeface="Cambria" panose="02040503050406030204" pitchFamily="18" charset="0"/>
                <a:ea typeface="Cambria" panose="02040503050406030204" pitchFamily="18" charset="0"/>
              </a:rPr>
              <a:t>bài</a:t>
            </a:r>
            <a:endParaRPr lang="vi-VN" sz="6600" b="1" i="0" dirty="0">
              <a:solidFill>
                <a:srgbClr val="0070C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186982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63310" y="267653"/>
            <a:ext cx="11205419" cy="6590347"/>
          </a:xfrm>
          <a:prstGeom prst="rect">
            <a:avLst/>
          </a:prstGeom>
        </p:spPr>
      </p:pic>
    </p:spTree>
    <p:extLst>
      <p:ext uri="{BB962C8B-B14F-4D97-AF65-F5344CB8AC3E}">
        <p14:creationId xmlns:p14="http://schemas.microsoft.com/office/powerpoint/2010/main" val="275198158"/>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4499428"/>
            <a:ext cx="12192000" cy="2386951"/>
            <a:chOff x="0" y="4332156"/>
            <a:chExt cx="12292858" cy="2554224"/>
          </a:xfrm>
        </p:grpSpPr>
        <p:pic>
          <p:nvPicPr>
            <p:cNvPr id="3" name="图片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4"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8" name="Picture 7"/>
          <p:cNvPicPr>
            <a:picLocks noChangeAspect="1"/>
          </p:cNvPicPr>
          <p:nvPr/>
        </p:nvPicPr>
        <p:blipFill>
          <a:blip r:embed="rId4"/>
          <a:stretch>
            <a:fillRect/>
          </a:stretch>
        </p:blipFill>
        <p:spPr>
          <a:xfrm>
            <a:off x="1747290" y="1309187"/>
            <a:ext cx="8359236" cy="4560180"/>
          </a:xfrm>
          <a:prstGeom prst="rect">
            <a:avLst/>
          </a:prstGeom>
        </p:spPr>
      </p:pic>
    </p:spTree>
    <p:extLst>
      <p:ext uri="{BB962C8B-B14F-4D97-AF65-F5344CB8AC3E}">
        <p14:creationId xmlns:p14="http://schemas.microsoft.com/office/powerpoint/2010/main" val="36213646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4499428"/>
            <a:ext cx="12192000" cy="2386951"/>
            <a:chOff x="0" y="4332156"/>
            <a:chExt cx="12292858" cy="2554224"/>
          </a:xfrm>
        </p:grpSpPr>
        <p:pic>
          <p:nvPicPr>
            <p:cNvPr id="3" name="图片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4"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5" name="Picture 4">
            <a:hlinkClick r:id="rId4" action="ppaction://hlinksldjump"/>
            <a:extLst>
              <a:ext uri="{FF2B5EF4-FFF2-40B4-BE49-F238E27FC236}">
                <a16:creationId xmlns:a16="http://schemas.microsoft.com/office/drawing/2014/main" id="{2C59A7E3-B06B-D50D-D40F-1B716668A587}"/>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4015256" y="605037"/>
            <a:ext cx="5037303" cy="5028357"/>
          </a:xfrm>
          <a:prstGeom prst="rect">
            <a:avLst/>
          </a:prstGeom>
        </p:spPr>
      </p:pic>
      <p:pic>
        <p:nvPicPr>
          <p:cNvPr id="10" name="Picture 9">
            <a:hlinkClick r:id="rId7" action="ppaction://hlinksldjump"/>
          </p:cNvPr>
          <p:cNvPicPr>
            <a:picLocks noChangeAspect="1"/>
          </p:cNvPicPr>
          <p:nvPr/>
        </p:nvPicPr>
        <p:blipFill>
          <a:blip r:embed="rId8"/>
          <a:stretch>
            <a:fillRect/>
          </a:stretch>
        </p:blipFill>
        <p:spPr>
          <a:xfrm>
            <a:off x="10182631" y="5984984"/>
            <a:ext cx="2109399" cy="1182727"/>
          </a:xfrm>
          <a:prstGeom prst="rect">
            <a:avLst/>
          </a:prstGeom>
        </p:spPr>
      </p:pic>
    </p:spTree>
    <p:extLst>
      <p:ext uri="{BB962C8B-B14F-4D97-AF65-F5344CB8AC3E}">
        <p14:creationId xmlns:p14="http://schemas.microsoft.com/office/powerpoint/2010/main" val="740971677"/>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5"/>
                                        </p:tgtEl>
                                        <p:attrNameLst>
                                          <p:attrName>ppt_w</p:attrName>
                                        </p:attrNameLst>
                                      </p:cBhvr>
                                      <p:tavLst>
                                        <p:tav tm="0">
                                          <p:val>
                                            <p:strVal val="ppt_w"/>
                                          </p:val>
                                        </p:tav>
                                        <p:tav tm="100000">
                                          <p:val>
                                            <p:fltVal val="0"/>
                                          </p:val>
                                        </p:tav>
                                      </p:tavLst>
                                    </p:anim>
                                    <p:anim calcmode="lin" valueType="num">
                                      <p:cBhvr>
                                        <p:cTn id="7" dur="500"/>
                                        <p:tgtEl>
                                          <p:spTgt spid="5"/>
                                        </p:tgtEl>
                                        <p:attrNameLst>
                                          <p:attrName>ppt_h</p:attrName>
                                        </p:attrNameLst>
                                      </p:cBhvr>
                                      <p:tavLst>
                                        <p:tav tm="0">
                                          <p:val>
                                            <p:strVal val="ppt_h"/>
                                          </p:val>
                                        </p:tav>
                                        <p:tav tm="100000">
                                          <p:val>
                                            <p:fltVal val="0"/>
                                          </p:val>
                                        </p:tav>
                                      </p:tavLst>
                                    </p:anim>
                                    <p:animEffect transition="out" filter="fade">
                                      <p:cBhvr>
                                        <p:cTn id="8" dur="500"/>
                                        <p:tgtEl>
                                          <p:spTgt spid="5"/>
                                        </p:tgtEl>
                                      </p:cBhvr>
                                    </p:animEffect>
                                    <p:set>
                                      <p:cBhvr>
                                        <p:cTn id="9"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E793BA4-F870-A123-4448-2BF3C2797BCF}"/>
              </a:ext>
            </a:extLst>
          </p:cNvPr>
          <p:cNvGrpSpPr/>
          <p:nvPr/>
        </p:nvGrpSpPr>
        <p:grpSpPr>
          <a:xfrm>
            <a:off x="1377734" y="229903"/>
            <a:ext cx="10711984" cy="2215991"/>
            <a:chOff x="792168" y="537412"/>
            <a:chExt cx="7041259" cy="3342445"/>
          </a:xfrm>
        </p:grpSpPr>
        <p:grpSp>
          <p:nvGrpSpPr>
            <p:cNvPr id="3" name="Group 2">
              <a:extLst>
                <a:ext uri="{FF2B5EF4-FFF2-40B4-BE49-F238E27FC236}">
                  <a16:creationId xmlns:a16="http://schemas.microsoft.com/office/drawing/2014/main" id="{B1B50915-912E-8830-6AA9-DDE60CB0F4BC}"/>
                </a:ext>
              </a:extLst>
            </p:cNvPr>
            <p:cNvGrpSpPr/>
            <p:nvPr/>
          </p:nvGrpSpPr>
          <p:grpSpPr>
            <a:xfrm>
              <a:off x="792168" y="537412"/>
              <a:ext cx="7041259" cy="2257843"/>
              <a:chOff x="4442573" y="1397758"/>
              <a:chExt cx="7364321" cy="1725987"/>
            </a:xfrm>
          </p:grpSpPr>
          <p:pic>
            <p:nvPicPr>
              <p:cNvPr id="5" name="Picture 4">
                <a:extLst>
                  <a:ext uri="{FF2B5EF4-FFF2-40B4-BE49-F238E27FC236}">
                    <a16:creationId xmlns:a16="http://schemas.microsoft.com/office/drawing/2014/main" id="{F2E4DB41-5BBE-3181-5BC2-BB927FF26CBE}"/>
                  </a:ext>
                </a:extLst>
              </p:cNvPr>
              <p:cNvPicPr>
                <a:picLocks noChangeAspect="1"/>
              </p:cNvPicPr>
              <p:nvPr/>
            </p:nvPicPr>
            <p:blipFill>
              <a:blip r:embed="rId2"/>
              <a:stretch>
                <a:fillRect/>
              </a:stretch>
            </p:blipFill>
            <p:spPr>
              <a:xfrm>
                <a:off x="4593987" y="1397758"/>
                <a:ext cx="7212907" cy="1725987"/>
              </a:xfrm>
              <a:prstGeom prst="rect">
                <a:avLst/>
              </a:prstGeom>
            </p:spPr>
          </p:pic>
          <p:sp>
            <p:nvSpPr>
              <p:cNvPr id="6" name="Google Shape;449;p40">
                <a:extLst>
                  <a:ext uri="{FF2B5EF4-FFF2-40B4-BE49-F238E27FC236}">
                    <a16:creationId xmlns:a16="http://schemas.microsoft.com/office/drawing/2014/main" id="{4C66A210-45DA-7815-1C08-0228554711A2}"/>
                  </a:ext>
                </a:extLst>
              </p:cNvPr>
              <p:cNvSpPr txBox="1">
                <a:spLocks/>
              </p:cNvSpPr>
              <p:nvPr/>
            </p:nvSpPr>
            <p:spPr>
              <a:xfrm>
                <a:off x="4442573" y="1780307"/>
                <a:ext cx="4497671" cy="6598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5200"/>
                  <a:buFont typeface="Gochi Hand"/>
                  <a:buNone/>
                  <a:defRPr sz="6300" b="0" i="0" u="none" strike="noStrike" cap="none">
                    <a:solidFill>
                      <a:schemeClr val="dk1"/>
                    </a:solidFill>
                    <a:latin typeface="Gochi Hand"/>
                    <a:ea typeface="Gochi Hand"/>
                    <a:cs typeface="Gochi Hand"/>
                    <a:sym typeface="Gochi Hand"/>
                  </a:defRPr>
                </a:lvl1pPr>
                <a:lvl2pPr marR="0" lvl="1"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2pPr>
                <a:lvl3pPr marR="0" lvl="2"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3pPr>
                <a:lvl4pPr marR="0" lvl="3"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4pPr>
                <a:lvl5pPr marR="0" lvl="4"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5pPr>
                <a:lvl6pPr marR="0" lvl="5"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6pPr>
                <a:lvl7pPr marR="0" lvl="6"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7pPr>
                <a:lvl8pPr marR="0" lvl="7"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8pPr>
                <a:lvl9pPr marR="0" lvl="8"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9pPr>
              </a:lstStyle>
              <a:p>
                <a:pPr algn="ctr"/>
                <a:endParaRPr lang="en-US" sz="5000" b="1">
                  <a:solidFill>
                    <a:schemeClr val="tx1"/>
                  </a:solidFill>
                  <a:latin typeface="SVN-Hole Hearted" panose="020B0A06020104020203" pitchFamily="34" charset="0"/>
                  <a:cs typeface="Times New Roman" panose="02020603050405020304" pitchFamily="18" charset="0"/>
                </a:endParaRPr>
              </a:p>
            </p:txBody>
          </p:sp>
        </p:grpSp>
        <p:sp>
          <p:nvSpPr>
            <p:cNvPr id="4" name="TextBox 3">
              <a:extLst>
                <a:ext uri="{FF2B5EF4-FFF2-40B4-BE49-F238E27FC236}">
                  <a16:creationId xmlns:a16="http://schemas.microsoft.com/office/drawing/2014/main" id="{5B9EC6C5-258B-A653-442C-BB1DBC229DC6}"/>
                </a:ext>
              </a:extLst>
            </p:cNvPr>
            <p:cNvSpPr txBox="1"/>
            <p:nvPr/>
          </p:nvSpPr>
          <p:spPr>
            <a:xfrm>
              <a:off x="1287950" y="537412"/>
              <a:ext cx="5820428" cy="3342445"/>
            </a:xfrm>
            <a:prstGeom prst="rect">
              <a:avLst/>
            </a:prstGeom>
            <a:noFill/>
          </p:spPr>
          <p:txBody>
            <a:bodyPr wrap="square" rtlCol="0">
              <a:spAutoFit/>
            </a:bodyPr>
            <a:lstStyle/>
            <a:p>
              <a:pPr marL="342900" lvl="0" indent="-342900" algn="just">
                <a:lnSpc>
                  <a:spcPct val="150000"/>
                </a:lnSpc>
                <a:buFontTx/>
                <a:buChar char="-"/>
                <a:defRPr/>
              </a:pP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Đây</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là</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loài</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hoa</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gì</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a:t>
              </a:r>
            </a:p>
            <a:p>
              <a:pPr marL="342900" lvl="0" indent="-342900" algn="just">
                <a:lnSpc>
                  <a:spcPct val="150000"/>
                </a:lnSpc>
                <a:buFontTx/>
                <a:buChar char="-"/>
                <a:defRPr/>
              </a:pP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Chia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sẻ</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suy</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nghĩ</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cảm</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súc</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sau</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khi</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xem</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cây</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hoa</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a:t>
              </a:r>
            </a:p>
            <a:p>
              <a:pPr algn="ctr"/>
              <a:r>
                <a:rPr lang="en-US" sz="5400" b="1" dirty="0">
                  <a:solidFill>
                    <a:srgbClr val="002060"/>
                  </a:solidFill>
                  <a:latin typeface="UTM Avo" panose="02040603050506020204" pitchFamily="18" charset="0"/>
                </a:rPr>
                <a:t>.</a:t>
              </a:r>
            </a:p>
          </p:txBody>
        </p:sp>
      </p:grpSp>
      <p:pic>
        <p:nvPicPr>
          <p:cNvPr id="7" name="Picture 6">
            <a:hlinkClick r:id="rId3" action="ppaction://hlinksldjump"/>
            <a:extLst>
              <a:ext uri="{FF2B5EF4-FFF2-40B4-BE49-F238E27FC236}">
                <a16:creationId xmlns:a16="http://schemas.microsoft.com/office/drawing/2014/main" id="{E0CD69D1-A0FD-8693-A817-9B311D85EBF8}"/>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9085501" y="4050734"/>
            <a:ext cx="3126569" cy="3121016"/>
          </a:xfrm>
          <a:prstGeom prst="rect">
            <a:avLst/>
          </a:prstGeom>
        </p:spPr>
      </p:pic>
      <p:pic>
        <p:nvPicPr>
          <p:cNvPr id="13" name="Hình ảnh 3">
            <a:extLst>
              <a:ext uri="{FF2B5EF4-FFF2-40B4-BE49-F238E27FC236}">
                <a16:creationId xmlns:a16="http://schemas.microsoft.com/office/drawing/2014/main" id="{2EDEBAF0-4AD6-2266-02CF-C124F0820D91}"/>
              </a:ext>
            </a:extLst>
          </p:cNvPr>
          <p:cNvPicPr>
            <a:picLocks noChangeAspect="1"/>
          </p:cNvPicPr>
          <p:nvPr/>
        </p:nvPicPr>
        <p:blipFill>
          <a:blip r:embed="rId6"/>
          <a:stretch>
            <a:fillRect/>
          </a:stretch>
        </p:blipFill>
        <p:spPr>
          <a:xfrm>
            <a:off x="404950" y="2053390"/>
            <a:ext cx="6328776" cy="4647855"/>
          </a:xfrm>
          <a:prstGeom prst="rect">
            <a:avLst/>
          </a:prstGeom>
        </p:spPr>
      </p:pic>
    </p:spTree>
    <p:extLst>
      <p:ext uri="{BB962C8B-B14F-4D97-AF65-F5344CB8AC3E}">
        <p14:creationId xmlns:p14="http://schemas.microsoft.com/office/powerpoint/2010/main" val="2331058657"/>
      </p:ext>
    </p:extLst>
  </p:cSld>
  <p:clrMapOvr>
    <a:masterClrMapping/>
  </p:clrMapOvr>
  <p:transition spd="slow">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E793BA4-F870-A123-4448-2BF3C2797BCF}"/>
              </a:ext>
            </a:extLst>
          </p:cNvPr>
          <p:cNvGrpSpPr/>
          <p:nvPr/>
        </p:nvGrpSpPr>
        <p:grpSpPr>
          <a:xfrm>
            <a:off x="863115" y="619753"/>
            <a:ext cx="10968667" cy="4120133"/>
            <a:chOff x="792168" y="1037841"/>
            <a:chExt cx="6394078" cy="4120133"/>
          </a:xfrm>
        </p:grpSpPr>
        <p:sp>
          <p:nvSpPr>
            <p:cNvPr id="6" name="Google Shape;449;p40">
              <a:extLst>
                <a:ext uri="{FF2B5EF4-FFF2-40B4-BE49-F238E27FC236}">
                  <a16:creationId xmlns:a16="http://schemas.microsoft.com/office/drawing/2014/main" id="{4C66A210-45DA-7815-1C08-0228554711A2}"/>
                </a:ext>
              </a:extLst>
            </p:cNvPr>
            <p:cNvSpPr txBox="1">
              <a:spLocks/>
            </p:cNvSpPr>
            <p:nvPr/>
          </p:nvSpPr>
          <p:spPr>
            <a:xfrm>
              <a:off x="792168" y="1037841"/>
              <a:ext cx="4300365" cy="86316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5200"/>
                <a:buFont typeface="Gochi Hand"/>
                <a:buNone/>
                <a:defRPr sz="6300" b="0" i="0" u="none" strike="noStrike" cap="none">
                  <a:solidFill>
                    <a:schemeClr val="dk1"/>
                  </a:solidFill>
                  <a:latin typeface="Gochi Hand"/>
                  <a:ea typeface="Gochi Hand"/>
                  <a:cs typeface="Gochi Hand"/>
                  <a:sym typeface="Gochi Hand"/>
                </a:defRPr>
              </a:lvl1pPr>
              <a:lvl2pPr marR="0" lvl="1"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2pPr>
              <a:lvl3pPr marR="0" lvl="2"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3pPr>
              <a:lvl4pPr marR="0" lvl="3"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4pPr>
              <a:lvl5pPr marR="0" lvl="4"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5pPr>
              <a:lvl6pPr marR="0" lvl="5"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6pPr>
              <a:lvl7pPr marR="0" lvl="6"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7pPr>
              <a:lvl8pPr marR="0" lvl="7"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8pPr>
              <a:lvl9pPr marR="0" lvl="8"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9pPr>
            </a:lstStyle>
            <a:p>
              <a:pPr algn="ctr"/>
              <a:endParaRPr lang="en-US" sz="5000" b="1">
                <a:solidFill>
                  <a:schemeClr val="tx1"/>
                </a:solidFill>
                <a:latin typeface="SVN-Hole Hearted" panose="020B0A06020104020203"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5B9EC6C5-258B-A653-442C-BB1DBC229DC6}"/>
                </a:ext>
              </a:extLst>
            </p:cNvPr>
            <p:cNvSpPr txBox="1"/>
            <p:nvPr/>
          </p:nvSpPr>
          <p:spPr>
            <a:xfrm>
              <a:off x="792168" y="1310767"/>
              <a:ext cx="6394078" cy="3847207"/>
            </a:xfrm>
            <a:prstGeom prst="rect">
              <a:avLst/>
            </a:prstGeom>
            <a:solidFill>
              <a:schemeClr val="bg1"/>
            </a:solidFill>
          </p:spPr>
          <p:txBody>
            <a:bodyPr wrap="square" rtlCol="0">
              <a:spAutoFit/>
            </a:bodyPr>
            <a:lstStyle/>
            <a:p>
              <a:r>
                <a:rPr lang="en-US" sz="4800" b="1" dirty="0">
                  <a:solidFill>
                    <a:srgbClr val="C00000"/>
                  </a:solidFill>
                  <a:latin typeface="UTM Avo" panose="02040603050506020204" pitchFamily="18" charset="0"/>
                  <a:ea typeface="Cambria" panose="02040503050406030204" pitchFamily="18" charset="0"/>
                  <a:cs typeface="LNTH-LuoLuoNotangYuanTi 1" pitchFamily="2" charset="-128"/>
                </a:rPr>
                <a:t> </a:t>
              </a:r>
              <a:r>
                <a:rPr lang="vi-VN" sz="2800" dirty="0">
                  <a:latin typeface="Times New Roman" panose="02020603050405020304" pitchFamily="18" charset="0"/>
                  <a:cs typeface="Times New Roman" panose="02020603050405020304" pitchFamily="18" charset="0"/>
                </a:rPr>
                <a:t>Hoa Trạng Nguyên không chỉ nổi bật với sắc đỏ rực rỡ mà còn mang trong mình ý nghĩa sâu sắc về sự thành đạt, may mắn và tri thức. </a:t>
              </a:r>
              <a:r>
                <a:rPr lang="en-US" sz="2800" dirty="0" err="1">
                  <a:latin typeface="Times New Roman" panose="02020603050405020304" pitchFamily="18" charset="0"/>
                  <a:cs typeface="Times New Roman" panose="02020603050405020304" pitchFamily="18" charset="0"/>
                </a:rPr>
                <a:t>Nó</a:t>
              </a:r>
              <a:r>
                <a:rPr lang="vi-VN" sz="2800" dirty="0">
                  <a:latin typeface="Times New Roman" panose="02020603050405020304" pitchFamily="18" charset="0"/>
                  <a:cs typeface="Times New Roman" panose="02020603050405020304" pitchFamily="18" charset="0"/>
                </a:rPr>
                <a:t> gắn liền với nhiều câu chuyện thú vị, đặc biệt là trong văn hóa phương Đông, nơi nó biểu tượng cho niềm tin và sức </a:t>
              </a:r>
              <a:r>
                <a:rPr lang="en-US" sz="2800" dirty="0" err="1">
                  <a:latin typeface="Times New Roman" panose="02020603050405020304" pitchFamily="18" charset="0"/>
                  <a:cs typeface="Times New Roman" panose="02020603050405020304" pitchFamily="18" charset="0"/>
                </a:rPr>
                <a:t>mạnh</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vươn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a:t>
              </a:r>
              <a:r>
                <a:rPr lang="vi-VN" sz="28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H</a:t>
              </a:r>
              <a:r>
                <a:rPr lang="vi-VN" sz="2800" dirty="0">
                  <a:latin typeface="Times New Roman" panose="02020603050405020304" pitchFamily="18" charset="0"/>
                  <a:cs typeface="Times New Roman" panose="02020603050405020304" pitchFamily="18" charset="0"/>
                </a:rPr>
                <a:t>oa Trạng Nguyên còn có nhiều giá trị trong đời sống, mang đến không khí vui tươi, tràn đầy năng lượng. Hãy cùng khám phá những điều thú vị về loài hoa đặc biệt này trong bài viết dưới đây nhé!</a:t>
              </a:r>
            </a:p>
            <a:p>
              <a:pPr lvl="0" algn="ctr"/>
              <a:endParaRPr lang="en-US" sz="2800" b="1" dirty="0">
                <a:solidFill>
                  <a:srgbClr val="00206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8420317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449;p40">
            <a:extLst>
              <a:ext uri="{FF2B5EF4-FFF2-40B4-BE49-F238E27FC236}">
                <a16:creationId xmlns:a16="http://schemas.microsoft.com/office/drawing/2014/main" id="{4C66A210-45DA-7815-1C08-0228554711A2}"/>
              </a:ext>
            </a:extLst>
          </p:cNvPr>
          <p:cNvSpPr txBox="1">
            <a:spLocks/>
          </p:cNvSpPr>
          <p:nvPr/>
        </p:nvSpPr>
        <p:spPr>
          <a:xfrm>
            <a:off x="653144" y="754034"/>
            <a:ext cx="6542217" cy="86316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5200"/>
              <a:buFont typeface="Gochi Hand"/>
              <a:buNone/>
              <a:defRPr sz="6300" b="0" i="0" u="none" strike="noStrike" cap="none">
                <a:solidFill>
                  <a:schemeClr val="dk1"/>
                </a:solidFill>
                <a:latin typeface="Gochi Hand"/>
                <a:ea typeface="Gochi Hand"/>
                <a:cs typeface="Gochi Hand"/>
                <a:sym typeface="Gochi Hand"/>
              </a:defRPr>
            </a:lvl1pPr>
            <a:lvl2pPr marR="0" lvl="1"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2pPr>
            <a:lvl3pPr marR="0" lvl="2"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3pPr>
            <a:lvl4pPr marR="0" lvl="3"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4pPr>
            <a:lvl5pPr marR="0" lvl="4"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5pPr>
            <a:lvl6pPr marR="0" lvl="5"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6pPr>
            <a:lvl7pPr marR="0" lvl="6"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7pPr>
            <a:lvl8pPr marR="0" lvl="7"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8pPr>
            <a:lvl9pPr marR="0" lvl="8"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9pPr>
          </a:lstStyle>
          <a:p>
            <a:pPr algn="ctr"/>
            <a:endParaRPr lang="en-US" sz="5000" b="1">
              <a:solidFill>
                <a:schemeClr val="tx1"/>
              </a:solidFill>
              <a:latin typeface="SVN-Hole Hearted" panose="020B0A06020104020203" pitchFamily="34" charset="0"/>
              <a:cs typeface="Times New Roman" panose="02020603050405020304" pitchFamily="18" charset="0"/>
            </a:endParaRPr>
          </a:p>
        </p:txBody>
      </p:sp>
      <p:pic>
        <p:nvPicPr>
          <p:cNvPr id="9" name="Picture 8">
            <a:hlinkClick r:id="rId2" action="ppaction://hlinksldjump"/>
            <a:extLst>
              <a:ext uri="{FF2B5EF4-FFF2-40B4-BE49-F238E27FC236}">
                <a16:creationId xmlns:a16="http://schemas.microsoft.com/office/drawing/2014/main" id="{0CF990B7-764D-8904-6F90-EEE8F8AA72B0}"/>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Lst>
          </a:blip>
          <a:stretch>
            <a:fillRect/>
          </a:stretch>
        </p:blipFill>
        <p:spPr>
          <a:xfrm>
            <a:off x="9723220" y="4495620"/>
            <a:ext cx="2468780" cy="2439679"/>
          </a:xfrm>
          <a:prstGeom prst="rect">
            <a:avLst/>
          </a:prstGeom>
        </p:spPr>
      </p:pic>
      <p:grpSp>
        <p:nvGrpSpPr>
          <p:cNvPr id="11" name="组合 6"/>
          <p:cNvGrpSpPr/>
          <p:nvPr/>
        </p:nvGrpSpPr>
        <p:grpSpPr>
          <a:xfrm>
            <a:off x="443345" y="360218"/>
            <a:ext cx="11341485" cy="6096000"/>
            <a:chOff x="666750" y="666750"/>
            <a:chExt cx="11049000" cy="5695950"/>
          </a:xfrm>
          <a:effectLst>
            <a:outerShdw blurRad="254000" sx="102000" sy="102000" algn="ctr" rotWithShape="0">
              <a:prstClr val="black">
                <a:alpha val="25000"/>
              </a:prstClr>
            </a:outerShdw>
          </a:effectLst>
        </p:grpSpPr>
        <p:sp>
          <p:nvSpPr>
            <p:cNvPr id="13" name="圆角矩形 4"/>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sp>
          <p:nvSpPr>
            <p:cNvPr id="14" name="圆角矩形 5"/>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grpSp>
      <p:sp>
        <p:nvSpPr>
          <p:cNvPr id="15" name="Text Box 14">
            <a:extLst>
              <a:ext uri="{FF2B5EF4-FFF2-40B4-BE49-F238E27FC236}">
                <a16:creationId xmlns:a16="http://schemas.microsoft.com/office/drawing/2014/main" id="{48AF3BB5-00CA-BED1-11C3-3D307F23DC18}"/>
              </a:ext>
            </a:extLst>
          </p:cNvPr>
          <p:cNvSpPr txBox="1">
            <a:spLocks noChangeArrowheads="1"/>
          </p:cNvSpPr>
          <p:nvPr/>
        </p:nvSpPr>
        <p:spPr bwMode="auto">
          <a:xfrm>
            <a:off x="1931782" y="754034"/>
            <a:ext cx="8423275" cy="2750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8000"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80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8000"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a:t>
            </a:r>
            <a:r>
              <a:rPr lang="en-US" sz="80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3: </a:t>
            </a:r>
          </a:p>
          <a:p>
            <a:pPr algn="ctr" eaLnBrk="1" hangingPunct="1">
              <a:spcBef>
                <a:spcPts val="1350"/>
              </a:spcBef>
              <a:defRPr/>
            </a:pPr>
            <a:r>
              <a:rPr lang="en-US" sz="80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Hoa </a:t>
            </a:r>
            <a:r>
              <a:rPr lang="en-US" sz="8000"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trạng</a:t>
            </a:r>
            <a:r>
              <a:rPr lang="en-US" sz="80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8000"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nguyên</a:t>
            </a:r>
            <a:endParaRPr lang="en-US" sz="80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560455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449;p40">
            <a:extLst>
              <a:ext uri="{FF2B5EF4-FFF2-40B4-BE49-F238E27FC236}">
                <a16:creationId xmlns:a16="http://schemas.microsoft.com/office/drawing/2014/main" id="{4C66A210-45DA-7815-1C08-0228554711A2}"/>
              </a:ext>
            </a:extLst>
          </p:cNvPr>
          <p:cNvSpPr txBox="1">
            <a:spLocks/>
          </p:cNvSpPr>
          <p:nvPr/>
        </p:nvSpPr>
        <p:spPr>
          <a:xfrm>
            <a:off x="653144" y="754034"/>
            <a:ext cx="6542217" cy="86316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5200"/>
              <a:buFont typeface="Gochi Hand"/>
              <a:buNone/>
              <a:defRPr sz="6300" b="0" i="0" u="none" strike="noStrike" cap="none">
                <a:solidFill>
                  <a:schemeClr val="dk1"/>
                </a:solidFill>
                <a:latin typeface="Gochi Hand"/>
                <a:ea typeface="Gochi Hand"/>
                <a:cs typeface="Gochi Hand"/>
                <a:sym typeface="Gochi Hand"/>
              </a:defRPr>
            </a:lvl1pPr>
            <a:lvl2pPr marR="0" lvl="1"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2pPr>
            <a:lvl3pPr marR="0" lvl="2"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3pPr>
            <a:lvl4pPr marR="0" lvl="3"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4pPr>
            <a:lvl5pPr marR="0" lvl="4"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5pPr>
            <a:lvl6pPr marR="0" lvl="5"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6pPr>
            <a:lvl7pPr marR="0" lvl="6"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7pPr>
            <a:lvl8pPr marR="0" lvl="7"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8pPr>
            <a:lvl9pPr marR="0" lvl="8"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9pPr>
          </a:lstStyle>
          <a:p>
            <a:pPr algn="ctr"/>
            <a:endParaRPr lang="en-US" sz="5000" b="1">
              <a:solidFill>
                <a:schemeClr val="tx1"/>
              </a:solidFill>
              <a:latin typeface="SVN-Hole Hearted" panose="020B0A06020104020203" pitchFamily="34" charset="0"/>
              <a:cs typeface="Times New Roman" panose="02020603050405020304" pitchFamily="18" charset="0"/>
            </a:endParaRPr>
          </a:p>
        </p:txBody>
      </p:sp>
      <p:pic>
        <p:nvPicPr>
          <p:cNvPr id="9" name="Picture 8">
            <a:hlinkClick r:id="rId2" action="ppaction://hlinksldjump"/>
            <a:extLst>
              <a:ext uri="{FF2B5EF4-FFF2-40B4-BE49-F238E27FC236}">
                <a16:creationId xmlns:a16="http://schemas.microsoft.com/office/drawing/2014/main" id="{0CF990B7-764D-8904-6F90-EEE8F8AA72B0}"/>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Lst>
          </a:blip>
          <a:stretch>
            <a:fillRect/>
          </a:stretch>
        </p:blipFill>
        <p:spPr>
          <a:xfrm>
            <a:off x="9723220" y="4495620"/>
            <a:ext cx="2468780" cy="2439679"/>
          </a:xfrm>
          <a:prstGeom prst="rect">
            <a:avLst/>
          </a:prstGeom>
        </p:spPr>
      </p:pic>
      <p:grpSp>
        <p:nvGrpSpPr>
          <p:cNvPr id="11" name="组合 6"/>
          <p:cNvGrpSpPr/>
          <p:nvPr/>
        </p:nvGrpSpPr>
        <p:grpSpPr>
          <a:xfrm>
            <a:off x="443345" y="360218"/>
            <a:ext cx="11341485" cy="6096000"/>
            <a:chOff x="666750" y="666750"/>
            <a:chExt cx="11049000" cy="5695950"/>
          </a:xfrm>
          <a:effectLst>
            <a:outerShdw blurRad="254000" sx="102000" sy="102000" algn="ctr" rotWithShape="0">
              <a:prstClr val="black">
                <a:alpha val="25000"/>
              </a:prstClr>
            </a:outerShdw>
          </a:effectLst>
        </p:grpSpPr>
        <p:sp>
          <p:nvSpPr>
            <p:cNvPr id="13" name="圆角矩形 4"/>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sp>
          <p:nvSpPr>
            <p:cNvPr id="14" name="圆角矩形 5"/>
            <p:cNvSpPr/>
            <p:nvPr userDrawn="1"/>
          </p:nvSpPr>
          <p:spPr>
            <a:xfrm>
              <a:off x="734708" y="857249"/>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grpSp>
      <p:sp>
        <p:nvSpPr>
          <p:cNvPr id="15" name="Hộp Văn bản 17">
            <a:extLst>
              <a:ext uri="{FF2B5EF4-FFF2-40B4-BE49-F238E27FC236}">
                <a16:creationId xmlns:a16="http://schemas.microsoft.com/office/drawing/2014/main" id="{BC59E891-D3BD-000D-E98D-558364619E84}"/>
              </a:ext>
            </a:extLst>
          </p:cNvPr>
          <p:cNvSpPr txBox="1"/>
          <p:nvPr/>
        </p:nvSpPr>
        <p:spPr>
          <a:xfrm>
            <a:off x="2272938" y="644605"/>
            <a:ext cx="7450282" cy="523220"/>
          </a:xfrm>
          <a:prstGeom prst="rect">
            <a:avLst/>
          </a:prstGeom>
          <a:noFill/>
        </p:spPr>
        <p:txBody>
          <a:bodyPr wrap="square" rtlCol="0">
            <a:spAutoFit/>
          </a:bodyPr>
          <a:lstStyle/>
          <a:p>
            <a:pPr algn="ctr"/>
            <a:r>
              <a:rPr lang="en-US" sz="2800" b="1" dirty="0">
                <a:solidFill>
                  <a:srgbClr val="002060"/>
                </a:solidFill>
              </a:rPr>
              <a:t>HOA TRẠNG NGUYÊN</a:t>
            </a:r>
          </a:p>
        </p:txBody>
      </p:sp>
      <p:sp>
        <p:nvSpPr>
          <p:cNvPr id="16" name="Hộp Văn bản 16">
            <a:extLst>
              <a:ext uri="{FF2B5EF4-FFF2-40B4-BE49-F238E27FC236}">
                <a16:creationId xmlns:a16="http://schemas.microsoft.com/office/drawing/2014/main" id="{9255A702-ABA0-4CB8-AD88-8801AE61D61D}"/>
              </a:ext>
            </a:extLst>
          </p:cNvPr>
          <p:cNvSpPr txBox="1"/>
          <p:nvPr/>
        </p:nvSpPr>
        <p:spPr>
          <a:xfrm>
            <a:off x="653144" y="1167825"/>
            <a:ext cx="10829912" cy="4932119"/>
          </a:xfrm>
          <a:prstGeom prst="rect">
            <a:avLst/>
          </a:prstGeom>
          <a:noFill/>
        </p:spPr>
        <p:txBody>
          <a:bodyPr wrap="square" rtlCol="0">
            <a:spAutoFit/>
          </a:bodyPr>
          <a:lstStyle/>
          <a:p>
            <a:pPr>
              <a:lnSpc>
                <a:spcPct val="120000"/>
              </a:lnSpc>
            </a:pPr>
            <a:r>
              <a:rPr lang="en-US" sz="20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Dịp chuẩn bị hội làng năm ngoái, ba anh em chúng tôi theo ông nội vào Văn Chỉ của làng. Ông bảo: "Văn Chỉ thờ mười vị tiến sĩ thời xưa, người quê mình. Xây cả trăm năm rồi đấy”.</a:t>
            </a:r>
          </a:p>
          <a:p>
            <a:pPr>
              <a:lnSpc>
                <a:spcPct val="120000"/>
              </a:lnSpc>
            </a:pPr>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Đi được vài bước chân, anh Nguyên hỏi:</a:t>
            </a:r>
          </a:p>
          <a:p>
            <a:pPr>
              <a:lnSpc>
                <a:spcPct val="120000"/>
              </a:lnSpc>
            </a:pPr>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 Ông ơi, sao ven đường để cỏ mọc tốt thế này ạ?</a:t>
            </a:r>
          </a:p>
          <a:p>
            <a:pPr>
              <a:lnSpc>
                <a:spcPct val="120000"/>
              </a:lnSpc>
            </a:pPr>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Vừa lúc ấy, ông thủ từ đi qua. Ông niềm nở chào ông nội, rồi quay sang phía chúng tôi, bảo:</a:t>
            </a:r>
          </a:p>
          <a:p>
            <a:pPr>
              <a:lnSpc>
                <a:spcPct val="120000"/>
              </a:lnSpc>
            </a:pPr>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 Cháu nói đúng đấy! Ông cũng đang định phát sạch cỏ, rồi trồng hai dây tóc tiên cho đẹp, chuẩn bị đón hội làng đây.</a:t>
            </a:r>
          </a:p>
          <a:p>
            <a:pPr>
              <a:lnSpc>
                <a:spcPct val="120000"/>
              </a:lnSpc>
            </a:pPr>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Vừa nói, ông vừa tươi cười nhìn ba anh em tôi. Anh Nguyên hỏi:</a:t>
            </a:r>
          </a:p>
          <a:p>
            <a:pPr>
              <a:lnSpc>
                <a:spcPct val="120000"/>
              </a:lnSpc>
            </a:pPr>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 Chúng cháu muốn trồng cây trạng nguyên, có được không, ông?</a:t>
            </a:r>
          </a:p>
          <a:p>
            <a:pPr>
              <a:lnSpc>
                <a:spcPct val="120000"/>
              </a:lnSpc>
            </a:pPr>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 Cây trạng nguyên có màu lá đỏ, sẽ rất đẹp. – Tôi nói.</a:t>
            </a:r>
          </a:p>
          <a:p>
            <a:pPr>
              <a:lnSpc>
                <a:spcPct val="120000"/>
              </a:lnSpc>
            </a:pPr>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 Hai anh được trồng cây, vậy cháu có được tưới cây không, ông? – Cái Thư hỏi.</a:t>
            </a:r>
          </a:p>
        </p:txBody>
      </p:sp>
    </p:spTree>
    <p:extLst>
      <p:ext uri="{BB962C8B-B14F-4D97-AF65-F5344CB8AC3E}">
        <p14:creationId xmlns:p14="http://schemas.microsoft.com/office/powerpoint/2010/main" val="32836474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theme/theme1.xml><?xml version="1.0" encoding="utf-8"?>
<a:theme xmlns:a="http://schemas.openxmlformats.org/drawingml/2006/main" name="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468</TotalTime>
  <Words>1666</Words>
  <Application>Microsoft Office PowerPoint</Application>
  <PresentationFormat>Widescreen</PresentationFormat>
  <Paragraphs>96</Paragraphs>
  <Slides>35</Slides>
  <Notes>1</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35</vt:i4>
      </vt:variant>
    </vt:vector>
  </HeadingPairs>
  <TitlesOfParts>
    <vt:vector size="50" baseType="lpstr">
      <vt:lpstr>Aptos</vt:lpstr>
      <vt:lpstr>Aptos Display</vt:lpstr>
      <vt:lpstr>Arial</vt:lpstr>
      <vt:lpstr>Calibri</vt:lpstr>
      <vt:lpstr>Cambria</vt:lpstr>
      <vt:lpstr>Gochi Hand</vt:lpstr>
      <vt:lpstr>SVN-Hole Hearted</vt:lpstr>
      <vt:lpstr>Times New Roman</vt:lpstr>
      <vt:lpstr>UTM Avo</vt:lpstr>
      <vt:lpstr>UTM Bienvenue</vt:lpstr>
      <vt:lpstr>UTM Showcard</vt:lpstr>
      <vt:lpstr>思源黑体 CN</vt:lpstr>
      <vt:lpstr>思源黑体 CN Bold</vt:lpstr>
      <vt:lpstr>Office 主题​​</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LE OANH</dc:creator>
  <dc:description>9Slide.vn</dc:description>
  <cp:lastModifiedBy>LE OANH</cp:lastModifiedBy>
  <cp:revision>30</cp:revision>
  <dcterms:created xsi:type="dcterms:W3CDTF">2023-10-01T08:32:52Z</dcterms:created>
  <dcterms:modified xsi:type="dcterms:W3CDTF">2026-02-28T16:02:03Z</dcterms:modified>
  <cp:category>9Slide.vn</cp:category>
</cp:coreProperties>
</file>