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94" r:id="rId2"/>
    <p:sldId id="310" r:id="rId3"/>
    <p:sldId id="305" r:id="rId4"/>
    <p:sldId id="306" r:id="rId5"/>
    <p:sldId id="307" r:id="rId6"/>
    <p:sldId id="309" r:id="rId7"/>
    <p:sldId id="296" r:id="rId8"/>
    <p:sldId id="314" r:id="rId9"/>
    <p:sldId id="260" r:id="rId10"/>
    <p:sldId id="315" r:id="rId11"/>
    <p:sldId id="280" r:id="rId12"/>
    <p:sldId id="279" r:id="rId13"/>
    <p:sldId id="281" r:id="rId14"/>
    <p:sldId id="316" r:id="rId15"/>
    <p:sldId id="303" r:id="rId16"/>
    <p:sldId id="302" r:id="rId17"/>
    <p:sldId id="311" r:id="rId18"/>
    <p:sldId id="312" r:id="rId19"/>
    <p:sldId id="31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C9F63-3E23-4998-B6A0-57B5BC70C9AB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489D-3F65-46D7-86F3-4AD9ECFE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181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3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7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3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4064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72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6347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45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99887" y="1658361"/>
            <a:ext cx="10900228" cy="2492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5199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 </a:t>
            </a:r>
            <a:r>
              <a:rPr lang="en-US" sz="5199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 bông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012" y="994564"/>
            <a:ext cx="10903274" cy="22621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HIỂU</a:t>
            </a:r>
            <a:endParaRPr lang="en-US" sz="1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3" cy="33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0ABB6F-A987-4FF4-AC83-76A02F9A6505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36485F-78A3-474B-AEEA-A5404C0A3B25}"/>
              </a:ext>
            </a:extLst>
          </p:cNvPr>
          <p:cNvSpPr/>
          <p:nvPr/>
        </p:nvSpPr>
        <p:spPr>
          <a:xfrm>
            <a:off x="-1" y="1351099"/>
            <a:ext cx="12072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Trước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3691F-1FF2-475F-BB41-CE98DF90E7A6}"/>
              </a:ext>
            </a:extLst>
          </p:cNvPr>
          <p:cNvSpPr/>
          <p:nvPr/>
        </p:nvSpPr>
        <p:spPr>
          <a:xfrm>
            <a:off x="-1" y="632530"/>
            <a:ext cx="12072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/>
            <a:r>
              <a:rPr lang="en-US" sz="3200" b="1" dirty="0" err="1"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latin typeface="+mj-lt"/>
                <a:cs typeface="Times New Roman" pitchFamily="18" charset="0"/>
              </a:rPr>
              <a:t> 1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giới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thiệu</a:t>
            </a:r>
            <a:r>
              <a:rPr lang="en-US" sz="3200" b="1" dirty="0">
                <a:latin typeface="+mj-lt"/>
                <a:cs typeface="Times New Roman" pitchFamily="18" charset="0"/>
              </a:rPr>
              <a:t> 2 </a:t>
            </a:r>
            <a:r>
              <a:rPr lang="en-US" sz="3200" b="1" err="1">
                <a:latin typeface="+mj-lt"/>
                <a:cs typeface="Times New Roman" pitchFamily="18" charset="0"/>
              </a:rPr>
              <a:t>nhân</a:t>
            </a:r>
            <a:r>
              <a:rPr lang="en-US" sz="3200" b="1">
                <a:latin typeface="+mj-lt"/>
                <a:cs typeface="Times New Roman" pitchFamily="18" charset="0"/>
              </a:rPr>
              <a:t> </a:t>
            </a:r>
            <a:r>
              <a:rPr lang="en-US" sz="3200" b="1" smtClean="0">
                <a:latin typeface="+mj-lt"/>
                <a:cs typeface="Times New Roman" pitchFamily="18" charset="0"/>
              </a:rPr>
              <a:t>vật: bông </a:t>
            </a:r>
            <a:r>
              <a:rPr lang="en-US" sz="3200" b="1" err="1">
                <a:latin typeface="+mj-lt"/>
                <a:cs typeface="Times New Roman" pitchFamily="18" charset="0"/>
              </a:rPr>
              <a:t>cúc</a:t>
            </a:r>
            <a:r>
              <a:rPr lang="en-US" sz="3200" b="1">
                <a:latin typeface="+mj-lt"/>
                <a:cs typeface="Times New Roman" pitchFamily="18" charset="0"/>
              </a:rPr>
              <a:t> </a:t>
            </a:r>
            <a:r>
              <a:rPr lang="en-US" sz="3200" b="1" smtClean="0">
                <a:latin typeface="+mj-lt"/>
                <a:cs typeface="Times New Roman" pitchFamily="18" charset="0"/>
              </a:rPr>
              <a:t>trắng, chim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sơn</a:t>
            </a:r>
            <a:r>
              <a:rPr lang="en-US" sz="3200" b="1" dirty="0">
                <a:latin typeface="+mj-lt"/>
                <a:cs typeface="Times New Roman" pitchFamily="18" charset="0"/>
              </a:rPr>
              <a:t> ca.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1C1C74-48DF-4A18-A8B4-3503B50E102F}"/>
              </a:ext>
            </a:extLst>
          </p:cNvPr>
          <p:cNvSpPr/>
          <p:nvPr/>
        </p:nvSpPr>
        <p:spPr>
          <a:xfrm>
            <a:off x="151552" y="2298153"/>
            <a:ext cx="58847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just"/>
            <a:r>
              <a:rPr lang="en-US" sz="3200" b="1" dirty="0" err="1">
                <a:latin typeface="+mj-lt"/>
                <a:cs typeface="Times New Roman" pitchFamily="18" charset="0"/>
              </a:rPr>
              <a:t>Chim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sống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trong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một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thế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giới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rộng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cả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bầu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trời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thẳm</a:t>
            </a:r>
            <a:r>
              <a:rPr lang="en-US" sz="3200" b="1" dirty="0">
                <a:latin typeface="+mj-lt"/>
                <a:cs typeface="Times New Roman" pitchFamily="18" charset="0"/>
              </a:rPr>
              <a:t>.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Nó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tự</a:t>
            </a:r>
            <a:r>
              <a:rPr lang="en-US" sz="3200" b="1" dirty="0">
                <a:latin typeface="+mj-lt"/>
                <a:cs typeface="Times New Roman" pitchFamily="18" charset="0"/>
              </a:rPr>
              <a:t> do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hót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véo</a:t>
            </a:r>
            <a:r>
              <a:rPr lang="en-US" sz="3200" b="1" dirty="0">
                <a:latin typeface="+mj-lt"/>
                <a:cs typeface="Times New Roman" pitchFamily="18" charset="0"/>
              </a:rPr>
              <a:t> von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rồi</a:t>
            </a:r>
            <a:r>
              <a:rPr lang="en-US" sz="3200" b="1" dirty="0">
                <a:latin typeface="+mj-lt"/>
                <a:cs typeface="Times New Roman" pitchFamily="18" charset="0"/>
              </a:rPr>
              <a:t> bay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về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bầu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trời</a:t>
            </a:r>
            <a:r>
              <a:rPr lang="en-US" sz="3200" b="1" dirty="0">
                <a:latin typeface="+mj-lt"/>
                <a:cs typeface="Times New Roman" pitchFamily="18" charset="0"/>
              </a:rPr>
              <a:t>. </a:t>
            </a:r>
          </a:p>
          <a:p>
            <a:pPr indent="465138" algn="just"/>
            <a:r>
              <a:rPr lang="en-US" sz="3200" b="1" dirty="0" err="1">
                <a:latin typeface="+mj-lt"/>
                <a:cs typeface="Times New Roman" pitchFamily="18" charset="0"/>
              </a:rPr>
              <a:t>Cúc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sống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bên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bờ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rào</a:t>
            </a:r>
            <a:r>
              <a:rPr lang="en-US" sz="3200" b="1" dirty="0"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giữa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đám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cỏ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dại</a:t>
            </a:r>
            <a:r>
              <a:rPr lang="en-US" sz="3200" b="1" dirty="0"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được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nghe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itchFamily="18" charset="0"/>
              </a:rPr>
              <a:t>sơn</a:t>
            </a: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  <a:r>
              <a:rPr lang="en-US" sz="3200" b="1">
                <a:latin typeface="+mj-lt"/>
                <a:cs typeface="Times New Roman" pitchFamily="18" charset="0"/>
              </a:rPr>
              <a:t>ca </a:t>
            </a:r>
            <a:r>
              <a:rPr lang="en-US" sz="3200" b="1" smtClean="0">
                <a:latin typeface="+mj-lt"/>
                <a:cs typeface="Times New Roman" pitchFamily="18" charset="0"/>
              </a:rPr>
              <a:t>hót.</a:t>
            </a:r>
            <a:endParaRPr lang="vi-VN" sz="3200" b="1" dirty="0">
              <a:latin typeface="+mj-lt"/>
              <a:cs typeface="Times New Roman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31C14C6-AC94-4DF7-A700-BCE29C260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2298153"/>
            <a:ext cx="5747657" cy="45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0472111-4308-40D7-9328-DDAEA19C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279237-1549-439F-BB06-6C2F5008DCCC}"/>
              </a:ext>
            </a:extLst>
          </p:cNvPr>
          <p:cNvSpPr/>
          <p:nvPr/>
        </p:nvSpPr>
        <p:spPr>
          <a:xfrm>
            <a:off x="210777" y="274999"/>
            <a:ext cx="9462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3200" b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xảy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5A82D5E-0745-4EC0-A77A-FCB5EC7D2FB7}"/>
              </a:ext>
            </a:extLst>
          </p:cNvPr>
          <p:cNvSpPr/>
          <p:nvPr/>
        </p:nvSpPr>
        <p:spPr>
          <a:xfrm>
            <a:off x="280801" y="1602596"/>
            <a:ext cx="4175066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chim</a:t>
            </a:r>
            <a:r>
              <a:rPr lang="en-US" sz="3200" b="1" dirty="0"/>
              <a:t> </a:t>
            </a:r>
            <a:r>
              <a:rPr lang="en-US" sz="3200" b="1" dirty="0" err="1"/>
              <a:t>sơn</a:t>
            </a:r>
            <a:r>
              <a:rPr lang="en-US" sz="3200" b="1" dirty="0"/>
              <a:t> ca?</a:t>
            </a:r>
          </a:p>
        </p:txBody>
      </p:sp>
      <p:cxnSp>
        <p:nvCxnSpPr>
          <p:cNvPr id="5" name="Đường kết nối Mũi tên Thẳng 4">
            <a:extLst>
              <a:ext uri="{FF2B5EF4-FFF2-40B4-BE49-F238E27FC236}">
                <a16:creationId xmlns:a16="http://schemas.microsoft.com/office/drawing/2014/main" id="{6A7AAEE8-3420-41CD-9345-2BF68DA81CC1}"/>
              </a:ext>
            </a:extLst>
          </p:cNvPr>
          <p:cNvCxnSpPr/>
          <p:nvPr/>
        </p:nvCxnSpPr>
        <p:spPr>
          <a:xfrm flipV="1">
            <a:off x="4455867" y="2233967"/>
            <a:ext cx="725715" cy="13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4C1D171-A1F8-4B6D-851E-099BC97C26D2}"/>
              </a:ext>
            </a:extLst>
          </p:cNvPr>
          <p:cNvSpPr/>
          <p:nvPr/>
        </p:nvSpPr>
        <p:spPr>
          <a:xfrm>
            <a:off x="5181582" y="1758625"/>
            <a:ext cx="6749160" cy="1106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S</a:t>
            </a:r>
            <a:r>
              <a:rPr lang="vi-VN" sz="3200" b="1">
                <a:solidFill>
                  <a:schemeClr val="tx1"/>
                </a:solidFill>
              </a:rPr>
              <a:t>ơ</a:t>
            </a:r>
            <a:r>
              <a:rPr lang="en-US" sz="3200" b="1">
                <a:solidFill>
                  <a:schemeClr val="tx1"/>
                </a:solidFill>
              </a:rPr>
              <a:t>n ca bị bắt, bị cầm tù trong lồng. Tiếng hót buồn thảm.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1B10732-B575-4250-8FFF-3AF827030787}"/>
              </a:ext>
            </a:extLst>
          </p:cNvPr>
          <p:cNvSpPr/>
          <p:nvPr/>
        </p:nvSpPr>
        <p:spPr>
          <a:xfrm>
            <a:off x="251790" y="3780977"/>
            <a:ext cx="4327457" cy="126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/>
              <a:t>Với bông </a:t>
            </a:r>
            <a:r>
              <a:rPr lang="en-US" sz="3200" b="1" smtClean="0"/>
              <a:t>cúc trắng</a:t>
            </a:r>
            <a:r>
              <a:rPr lang="en-US" sz="3200" b="1"/>
              <a:t>?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B87C7BB-D866-4445-BFCA-DD12571D172A}"/>
              </a:ext>
            </a:extLst>
          </p:cNvPr>
          <p:cNvCxnSpPr/>
          <p:nvPr/>
        </p:nvCxnSpPr>
        <p:spPr>
          <a:xfrm flipV="1">
            <a:off x="4579248" y="4412348"/>
            <a:ext cx="725715" cy="139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E67C502-B0D3-4501-83AE-DFC96C3986C4}"/>
              </a:ext>
            </a:extLst>
          </p:cNvPr>
          <p:cNvSpPr/>
          <p:nvPr/>
        </p:nvSpPr>
        <p:spPr>
          <a:xfrm>
            <a:off x="5296425" y="3773148"/>
            <a:ext cx="6634317" cy="13062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smtClean="0">
                <a:solidFill>
                  <a:schemeClr val="tx1"/>
                </a:solidFill>
              </a:rPr>
              <a:t>Bị </a:t>
            </a:r>
            <a:r>
              <a:rPr lang="en-US" sz="3200" b="1" dirty="0" err="1">
                <a:solidFill>
                  <a:schemeClr val="tx1"/>
                </a:solidFill>
              </a:rPr>
              <a:t>hai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cậu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err="1">
                <a:solidFill>
                  <a:schemeClr val="tx1"/>
                </a:solidFill>
              </a:rPr>
              <a:t>bé</a:t>
            </a:r>
            <a:r>
              <a:rPr lang="en-US" sz="3200" b="1">
                <a:solidFill>
                  <a:schemeClr val="tx1"/>
                </a:solidFill>
              </a:rPr>
              <a:t> </a:t>
            </a:r>
            <a:r>
              <a:rPr lang="en-US" sz="3200" b="1" smtClean="0">
                <a:solidFill>
                  <a:schemeClr val="tx1"/>
                </a:solidFill>
              </a:rPr>
              <a:t>cắt </a:t>
            </a:r>
            <a:r>
              <a:rPr lang="en-US" sz="3200" b="1" dirty="0" err="1">
                <a:solidFill>
                  <a:schemeClr val="tx1"/>
                </a:solidFill>
              </a:rPr>
              <a:t>cả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đám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lẫn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cúc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sơn</a:t>
            </a:r>
            <a:r>
              <a:rPr lang="en-US" sz="3200" b="1" dirty="0">
                <a:solidFill>
                  <a:schemeClr val="tx1"/>
                </a:solidFill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7428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46826D-14A5-4715-B803-425B97B7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25820" r="12086" b="21647"/>
          <a:stretch/>
        </p:blipFill>
        <p:spPr>
          <a:xfrm flipH="1">
            <a:off x="12481686" y="2091834"/>
            <a:ext cx="1611085" cy="1077414"/>
          </a:xfrm>
          <a:prstGeom prst="rect">
            <a:avLst/>
          </a:prstGeom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01FE40A6-1EC5-495E-9EBC-6BEA0F014BB5}"/>
              </a:ext>
            </a:extLst>
          </p:cNvPr>
          <p:cNvSpPr/>
          <p:nvPr/>
        </p:nvSpPr>
        <p:spPr>
          <a:xfrm>
            <a:off x="14842640" y="2196791"/>
            <a:ext cx="5259169" cy="972457"/>
          </a:xfrm>
          <a:prstGeom prst="wav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ca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tàn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AA51E1E-E946-45F4-A2F1-ADF1D3D329F3}"/>
              </a:ext>
            </a:extLst>
          </p:cNvPr>
          <p:cNvSpPr/>
          <p:nvPr/>
        </p:nvSpPr>
        <p:spPr>
          <a:xfrm>
            <a:off x="14092771" y="2683019"/>
            <a:ext cx="841828" cy="220793"/>
          </a:xfrm>
          <a:custGeom>
            <a:avLst/>
            <a:gdLst>
              <a:gd name="connsiteX0" fmla="*/ 0 w 841828"/>
              <a:gd name="connsiteY0" fmla="*/ 118785 h 220793"/>
              <a:gd name="connsiteX1" fmla="*/ 275771 w 841828"/>
              <a:gd name="connsiteY1" fmla="*/ 2671 h 220793"/>
              <a:gd name="connsiteX2" fmla="*/ 609600 w 841828"/>
              <a:gd name="connsiteY2" fmla="*/ 220385 h 220793"/>
              <a:gd name="connsiteX3" fmla="*/ 841828 w 841828"/>
              <a:gd name="connsiteY3" fmla="*/ 46214 h 22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8" h="220793">
                <a:moveTo>
                  <a:pt x="0" y="118785"/>
                </a:moveTo>
                <a:cubicBezTo>
                  <a:pt x="87085" y="52261"/>
                  <a:pt x="174171" y="-14262"/>
                  <a:pt x="275771" y="2671"/>
                </a:cubicBezTo>
                <a:cubicBezTo>
                  <a:pt x="377371" y="19604"/>
                  <a:pt x="515257" y="213128"/>
                  <a:pt x="609600" y="220385"/>
                </a:cubicBezTo>
                <a:cubicBezTo>
                  <a:pt x="703943" y="227642"/>
                  <a:pt x="772885" y="136928"/>
                  <a:pt x="841828" y="46214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8DC09-2F86-446B-A2C3-B46188629195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đau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Lưu Đồ: Thay đổi Tiến Trình 2">
            <a:extLst>
              <a:ext uri="{FF2B5EF4-FFF2-40B4-BE49-F238E27FC236}">
                <a16:creationId xmlns:a16="http://schemas.microsoft.com/office/drawing/2014/main" id="{6063D10A-1837-4428-9076-5B4DA497E169}"/>
              </a:ext>
            </a:extLst>
          </p:cNvPr>
          <p:cNvSpPr/>
          <p:nvPr/>
        </p:nvSpPr>
        <p:spPr>
          <a:xfrm>
            <a:off x="430968" y="4698162"/>
            <a:ext cx="9856151" cy="164399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    </a:t>
            </a: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chóc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loài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vì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chúng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cuộc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thêm</a:t>
            </a:r>
            <a:r>
              <a:rPr lang="en-US" sz="3200" b="1" dirty="0">
                <a:solidFill>
                  <a:schemeClr val="tx1"/>
                </a:solidFill>
              </a:rPr>
              <a:t> t</a:t>
            </a:r>
            <a:r>
              <a:rPr lang="vi-VN" sz="3200" b="1" dirty="0">
                <a:solidFill>
                  <a:schemeClr val="tx1"/>
                </a:solidFill>
              </a:rPr>
              <a:t>ư</a:t>
            </a:r>
            <a:r>
              <a:rPr lang="en-US" sz="3200" b="1" dirty="0" err="1">
                <a:solidFill>
                  <a:schemeClr val="tx1"/>
                </a:solidFill>
              </a:rPr>
              <a:t>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đẹp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2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87865 0.00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87669 0.014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41" y="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87929 0.0162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012" y="994564"/>
            <a:ext cx="10903274" cy="22621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tập</a:t>
            </a:r>
            <a:endParaRPr lang="en-US" sz="1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3" cy="33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3831771" y="4088976"/>
            <a:ext cx="4357558" cy="225820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Tội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3429000"/>
            <a:ext cx="4002670" cy="314685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46734" y="1805438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1479836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-42253" y="4517177"/>
            <a:ext cx="3874024" cy="224941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do!</a:t>
            </a:r>
            <a:endParaRPr lang="vi-VN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2123881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-1" y="-16461"/>
            <a:ext cx="1219199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1.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ca,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rủ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bắt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32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  <a:endParaRPr lang="vi-VN" sz="3200" b="1" i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59A3E68D-FF9F-4AEC-9E7C-4B5851F7002B}"/>
              </a:ext>
            </a:extLst>
          </p:cNvPr>
          <p:cNvSpPr/>
          <p:nvPr/>
        </p:nvSpPr>
        <p:spPr>
          <a:xfrm>
            <a:off x="4144403" y="2787836"/>
            <a:ext cx="4044926" cy="224868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+mj-lt"/>
                <a:cs typeface="Times New Roman" pitchFamily="18" charset="0"/>
              </a:rPr>
              <a:t>B. Không, tớ không bắt chim đâu! Tội nghiệp nó!</a:t>
            </a:r>
            <a:endParaRPr lang="vi-VN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212D10-4C4A-471B-9B56-374F8C1D3A1D}"/>
              </a:ext>
            </a:extLst>
          </p:cNvPr>
          <p:cNvSpPr/>
          <p:nvPr/>
        </p:nvSpPr>
        <p:spPr>
          <a:xfrm>
            <a:off x="8189329" y="2645243"/>
            <a:ext cx="4002670" cy="267232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  <a:cs typeface="Times New Roman" pitchFamily="18" charset="0"/>
              </a:rPr>
              <a:t>C</a:t>
            </a:r>
            <a:r>
              <a:rPr lang="vi-VN" sz="2800">
                <a:latin typeface="+mj-lt"/>
                <a:cs typeface="Times New Roman" pitchFamily="18" charset="0"/>
              </a:rPr>
              <a:t>. </a:t>
            </a:r>
            <a:r>
              <a:rPr lang="en-US" sz="2800">
                <a:solidFill>
                  <a:schemeClr val="tx1"/>
                </a:solidFill>
                <a:latin typeface="+mj-lt"/>
                <a:cs typeface="Times New Roman" pitchFamily="18" charset="0"/>
              </a:rPr>
              <a:t>Chim đang bay nhảy tự do, tại sao lại bắt nó? Đừng làm vậy!</a:t>
            </a:r>
            <a:endParaRPr lang="vi-VN" sz="28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C936D-AF4C-4D77-BC83-13CE917C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5231986" y="530065"/>
            <a:ext cx="2175165" cy="259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CB3D-59C2-4D84-A1C8-D528A392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9249404" y="391284"/>
            <a:ext cx="2175165" cy="248746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A3EBDBA9-6186-4622-9F6D-97E6C593C2C3}"/>
              </a:ext>
            </a:extLst>
          </p:cNvPr>
          <p:cNvSpPr/>
          <p:nvPr/>
        </p:nvSpPr>
        <p:spPr>
          <a:xfrm>
            <a:off x="0" y="2878751"/>
            <a:ext cx="3874024" cy="223993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A</a:t>
            </a:r>
            <a:r>
              <a:rPr lang="vi-VN" sz="2800">
                <a:latin typeface="+mj-lt"/>
                <a:cs typeface="Times New Roman" pitchFamily="18" charset="0"/>
              </a:rPr>
              <a:t>. </a:t>
            </a:r>
            <a:r>
              <a:rPr lang="en-US" sz="2800">
                <a:solidFill>
                  <a:schemeClr val="tx1"/>
                </a:solidFill>
                <a:latin typeface="+mj-lt"/>
                <a:cs typeface="Times New Roman" pitchFamily="18" charset="0"/>
              </a:rPr>
              <a:t>Cậu đừng bắt chim! Hãy để nó tự do!</a:t>
            </a:r>
            <a:endParaRPr lang="vi-VN" sz="280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E6D77-A610-461E-9148-D47C5B193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646" r="7811" b="8854"/>
          <a:stretch/>
        </p:blipFill>
        <p:spPr>
          <a:xfrm>
            <a:off x="767431" y="509954"/>
            <a:ext cx="2175165" cy="280155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B7F5059-3479-49AC-9DA0-47FE2A789528}"/>
              </a:ext>
            </a:extLst>
          </p:cNvPr>
          <p:cNvSpPr/>
          <p:nvPr/>
        </p:nvSpPr>
        <p:spPr>
          <a:xfrm>
            <a:off x="0" y="-30975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1 - 2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 </a:t>
            </a:r>
            <a:endParaRPr lang="vi-VN" sz="3200" b="1" i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74D1C64-BC6F-46FE-8E92-BB72B03B12E5}"/>
              </a:ext>
            </a:extLst>
          </p:cNvPr>
          <p:cNvSpPr/>
          <p:nvPr/>
        </p:nvSpPr>
        <p:spPr>
          <a:xfrm>
            <a:off x="42900" y="5396698"/>
            <a:ext cx="3585028" cy="1374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err="1">
                <a:solidFill>
                  <a:schemeClr val="bg1"/>
                </a:solidFill>
              </a:rPr>
              <a:t>Cậu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ấy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nói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rất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đúng</a:t>
            </a:r>
            <a:r>
              <a:rPr lang="en-US" sz="2800" b="1" dirty="0">
                <a:solidFill>
                  <a:schemeClr val="bg1"/>
                </a:solidFill>
              </a:rPr>
              <a:t>. </a:t>
            </a:r>
            <a:r>
              <a:rPr lang="en-US" sz="2800" b="1" dirty="0" err="1">
                <a:solidFill>
                  <a:schemeClr val="bg1"/>
                </a:solidFill>
              </a:rPr>
              <a:t>Hãy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s</a:t>
            </a:r>
            <a:r>
              <a:rPr lang="vi-VN" sz="2800" b="1" dirty="0">
                <a:solidFill>
                  <a:schemeClr val="bg1"/>
                </a:solidFill>
              </a:rPr>
              <a:t>ơ</a:t>
            </a:r>
            <a:r>
              <a:rPr lang="en-US" sz="2800" b="1" dirty="0">
                <a:solidFill>
                  <a:schemeClr val="bg1"/>
                </a:solidFill>
              </a:rPr>
              <a:t>n ca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do ca </a:t>
            </a:r>
            <a:r>
              <a:rPr lang="en-US" sz="2800" b="1" dirty="0" err="1">
                <a:solidFill>
                  <a:schemeClr val="bg1"/>
                </a:solidFill>
              </a:rPr>
              <a:t>hát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25F07B0D-9BA1-4EFE-8782-A9F5CD5DFBBE}"/>
              </a:ext>
            </a:extLst>
          </p:cNvPr>
          <p:cNvSpPr/>
          <p:nvPr/>
        </p:nvSpPr>
        <p:spPr>
          <a:xfrm>
            <a:off x="1516100" y="4890160"/>
            <a:ext cx="319314" cy="506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B30FAE6-9130-4403-8245-14D584048752}"/>
              </a:ext>
            </a:extLst>
          </p:cNvPr>
          <p:cNvSpPr/>
          <p:nvPr/>
        </p:nvSpPr>
        <p:spPr>
          <a:xfrm>
            <a:off x="3874024" y="5396698"/>
            <a:ext cx="4357558" cy="1374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err="1">
                <a:solidFill>
                  <a:schemeClr val="bg1"/>
                </a:solidFill>
              </a:rPr>
              <a:t>Mình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đồng</a:t>
            </a:r>
            <a:r>
              <a:rPr lang="en-US" sz="2800" b="1" dirty="0">
                <a:solidFill>
                  <a:schemeClr val="bg1"/>
                </a:solidFill>
              </a:rPr>
              <a:t> ý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cậu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ấy</a:t>
            </a:r>
            <a:r>
              <a:rPr lang="en-US" sz="2800" b="1" dirty="0">
                <a:solidFill>
                  <a:schemeClr val="bg1"/>
                </a:solidFill>
              </a:rPr>
              <a:t>! </a:t>
            </a:r>
            <a:r>
              <a:rPr lang="en-US" sz="2800" b="1" dirty="0" err="1">
                <a:solidFill>
                  <a:schemeClr val="bg1"/>
                </a:solidFill>
              </a:rPr>
              <a:t>Thật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tội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nghiệp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sơn</a:t>
            </a:r>
            <a:r>
              <a:rPr lang="en-US" sz="2800" b="1" dirty="0">
                <a:solidFill>
                  <a:schemeClr val="bg1"/>
                </a:solidFill>
              </a:rPr>
              <a:t> ca </a:t>
            </a:r>
            <a:r>
              <a:rPr lang="en-US" sz="2800" b="1" dirty="0" err="1">
                <a:solidFill>
                  <a:schemeClr val="bg1"/>
                </a:solidFill>
              </a:rPr>
              <a:t>nếu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tù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nó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Mũi tên: Xuống 17">
            <a:extLst>
              <a:ext uri="{FF2B5EF4-FFF2-40B4-BE49-F238E27FC236}">
                <a16:creationId xmlns:a16="http://schemas.microsoft.com/office/drawing/2014/main" id="{9DE1A8A5-C122-413D-9014-0E2EF93F7D70}"/>
              </a:ext>
            </a:extLst>
          </p:cNvPr>
          <p:cNvSpPr/>
          <p:nvPr/>
        </p:nvSpPr>
        <p:spPr>
          <a:xfrm>
            <a:off x="6000254" y="4909878"/>
            <a:ext cx="319314" cy="486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1F825661-4793-473A-A6D1-2AC04288C035}"/>
              </a:ext>
            </a:extLst>
          </p:cNvPr>
          <p:cNvSpPr/>
          <p:nvPr/>
        </p:nvSpPr>
        <p:spPr>
          <a:xfrm>
            <a:off x="8553041" y="5537291"/>
            <a:ext cx="3567889" cy="1233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err="1">
                <a:solidFill>
                  <a:schemeClr val="bg1"/>
                </a:solidFill>
              </a:rPr>
              <a:t>Mình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hoàn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toàn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đồng</a:t>
            </a:r>
            <a:r>
              <a:rPr lang="en-US" sz="2800" b="1" dirty="0">
                <a:solidFill>
                  <a:schemeClr val="bg1"/>
                </a:solidFill>
              </a:rPr>
              <a:t> ý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cậu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ấy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0" name="Mũi tên: Xuống 19">
            <a:extLst>
              <a:ext uri="{FF2B5EF4-FFF2-40B4-BE49-F238E27FC236}">
                <a16:creationId xmlns:a16="http://schemas.microsoft.com/office/drawing/2014/main" id="{EB56ED32-0034-4E8D-9A67-242B9E4CFD7E}"/>
              </a:ext>
            </a:extLst>
          </p:cNvPr>
          <p:cNvSpPr/>
          <p:nvPr/>
        </p:nvSpPr>
        <p:spPr>
          <a:xfrm>
            <a:off x="9935577" y="5050482"/>
            <a:ext cx="319314" cy="48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EC385B0-9D7C-41F5-977E-8519EFCA9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9" y="446314"/>
            <a:ext cx="10083881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E983810-5456-43AA-BBC7-B7CA3F4642AB}"/>
              </a:ext>
            </a:extLst>
          </p:cNvPr>
          <p:cNvSpPr/>
          <p:nvPr/>
        </p:nvSpPr>
        <p:spPr>
          <a:xfrm>
            <a:off x="2227404" y="477299"/>
            <a:ext cx="8650760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trắng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290074" y="1215959"/>
            <a:ext cx="11611852" cy="5329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b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ờ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giữa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dại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von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thẳm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xòe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minh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buồn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thảm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nhốt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3.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v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đám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lồng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ca.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bỏng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Nh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dù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khát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đụng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khốn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giọt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ớc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s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ơ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 ca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lìa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cúc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héo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lả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</a:t>
            </a:r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ư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ơng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xót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hộp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!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ừng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chắc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tắm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nắng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Theo AN-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ĐÉC-XEN (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Hải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Minh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dịch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6A22A-3A2E-4FB7-B4E3-8556771D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467475"/>
          </a:xfrm>
          <a:prstGeom prst="rect">
            <a:avLst/>
          </a:prstGeom>
        </p:spPr>
      </p:pic>
      <p:sp>
        <p:nvSpPr>
          <p:cNvPr id="9" name="Flowchart: Terminator 14">
            <a:extLst>
              <a:ext uri="{FF2B5EF4-FFF2-40B4-BE49-F238E27FC236}">
                <a16:creationId xmlns:a16="http://schemas.microsoft.com/office/drawing/2014/main" id="{54F6A80A-02D6-4062-8ECD-3B579825E430}"/>
              </a:ext>
            </a:extLst>
          </p:cNvPr>
          <p:cNvSpPr/>
          <p:nvPr/>
        </p:nvSpPr>
        <p:spPr>
          <a:xfrm>
            <a:off x="3174656" y="722615"/>
            <a:ext cx="4789897" cy="70788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6A5B38D5-D587-4C33-944B-09C2D546FB35}"/>
              </a:ext>
            </a:extLst>
          </p:cNvPr>
          <p:cNvSpPr/>
          <p:nvPr/>
        </p:nvSpPr>
        <p:spPr>
          <a:xfrm>
            <a:off x="4665101" y="1896273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sà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xuống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95AAA035-4901-476B-ABC8-A97CABB82F71}"/>
              </a:ext>
            </a:extLst>
          </p:cNvPr>
          <p:cNvSpPr/>
          <p:nvPr/>
        </p:nvSpPr>
        <p:spPr>
          <a:xfrm>
            <a:off x="4665101" y="257837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81C444A8-B8F2-45C7-BCC0-05D42A9A75B1}"/>
              </a:ext>
            </a:extLst>
          </p:cNvPr>
          <p:cNvSpPr/>
          <p:nvPr/>
        </p:nvSpPr>
        <p:spPr>
          <a:xfrm>
            <a:off x="4665101" y="3313314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lẫn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757930F-E9B5-4091-ADCD-2ABF2C9260E1}"/>
              </a:ext>
            </a:extLst>
          </p:cNvPr>
          <p:cNvSpPr/>
          <p:nvPr/>
        </p:nvSpPr>
        <p:spPr>
          <a:xfrm>
            <a:off x="4665101" y="3983982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khát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8A9ACFF-D7B2-4FE7-AD07-8F494A06C470}"/>
              </a:ext>
            </a:extLst>
          </p:cNvPr>
          <p:cNvSpPr/>
          <p:nvPr/>
        </p:nvSpPr>
        <p:spPr>
          <a:xfrm>
            <a:off x="4665101" y="4648301"/>
            <a:ext cx="2461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ngắt</a:t>
            </a:r>
            <a:endParaRPr lang="en-US" sz="40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98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F7CAE131-527E-4141-BF54-A1E5485D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1EB34BD9-9EF4-45A2-A84C-353AE6ACD14E}"/>
              </a:ext>
            </a:extLst>
          </p:cNvPr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A2CC9A65-42B4-4C8A-A6B0-0BFD75C81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2B3706F-C195-4AA9-A020-B11C5FD1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3E907B7-26D6-4613-AA02-6D7CB74BA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658C4D3-BB54-45F6-B219-AE931518F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B95A38B-2796-4C92-BBFE-75144C2C4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AE0ECC63-7B2E-4326-8C40-557728AD8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id="{0B59091E-C40B-49BF-861B-178751443F09}"/>
              </a:ext>
            </a:extLst>
          </p:cNvPr>
          <p:cNvGrpSpPr/>
          <p:nvPr/>
        </p:nvGrpSpPr>
        <p:grpSpPr>
          <a:xfrm>
            <a:off x="2248545" y="1660701"/>
            <a:ext cx="9015129" cy="5119264"/>
            <a:chOff x="1874972" y="1721536"/>
            <a:chExt cx="9015129" cy="5119264"/>
          </a:xfrm>
        </p:grpSpPr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1BD0EBB2-9999-4D2A-A017-9EB35533F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17AFF8D1-A466-4FB8-9C6B-5C5C4CFEB6FC}"/>
                </a:ext>
              </a:extLst>
            </p:cNvPr>
            <p:cNvSpPr txBox="1"/>
            <p:nvPr/>
          </p:nvSpPr>
          <p:spPr>
            <a:xfrm>
              <a:off x="2756688" y="3116146"/>
              <a:ext cx="659508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442E191E-5901-4534-A073-9C67A2E0DEAD}"/>
              </a:ext>
            </a:extLst>
          </p:cNvPr>
          <p:cNvSpPr/>
          <p:nvPr/>
        </p:nvSpPr>
        <p:spPr>
          <a:xfrm>
            <a:off x="1354514" y="4420179"/>
            <a:ext cx="10146574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trắc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slide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823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639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113942" y="4374591"/>
            <a:ext cx="4611318" cy="86822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Tác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Võ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Quảng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Bài th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ơ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 “B</a:t>
              </a:r>
              <a:r>
                <a:rPr lang="en-US" sz="3200" b="1">
                  <a:solidFill>
                    <a:prstClr val="white"/>
                  </a:solidFill>
                  <a:latin typeface="+mj-lt"/>
                </a:rPr>
                <a:t>ờ tre đón khách” của tác giả nào?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3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3614" y="56968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78933" y="278186"/>
              <a:ext cx="673933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phận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in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đậm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l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        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Chú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bói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cá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đỗ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trên</a:t>
              </a:r>
              <a:r>
                <a:rPr lang="en-US" sz="32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cành</a:t>
              </a:r>
              <a:r>
                <a:rPr lang="en-US" sz="3200" b="1" i="1" dirty="0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n w="0"/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tre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3217417" y="4192694"/>
            <a:ext cx="575716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smtClean="0">
                <a:solidFill>
                  <a:srgbClr val="FFFF00"/>
                </a:solidFill>
                <a:cs typeface="Times New Roman" panose="02020603050405020304" pitchFamily="18" charset="0"/>
              </a:rPr>
              <a:t>Câu hỏi: </a:t>
            </a:r>
            <a:r>
              <a:rPr lang="en-US" sz="3600" b="1" smtClean="0">
                <a:solidFill>
                  <a:schemeClr val="bg1"/>
                </a:solidFill>
                <a:cs typeface="Times New Roman" panose="02020603050405020304" pitchFamily="18" charset="0"/>
              </a:rPr>
              <a:t>Ở</a:t>
            </a:r>
            <a:r>
              <a:rPr lang="en-US" sz="3600" b="1" kern="120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đâu</a:t>
            </a: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5462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075669" y="4205306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hang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3" y="446655"/>
            <a:ext cx="7536927" cy="2423546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746925" y="613800"/>
              <a:ext cx="4721636" cy="117177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phận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l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ời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Ở </a:t>
              </a:r>
              <a:r>
                <a:rPr lang="en-US" sz="3200" b="1" dirty="0" err="1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đâu</a:t>
              </a:r>
              <a:r>
                <a:rPr lang="en-US" sz="32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4E7E1D5C-011D-498B-AB8A-CA9AE87D539D}"/>
              </a:ext>
            </a:extLst>
          </p:cNvPr>
          <p:cNvSpPr/>
          <p:nvPr/>
        </p:nvSpPr>
        <p:spPr>
          <a:xfrm>
            <a:off x="2075669" y="5482474"/>
            <a:ext cx="885032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Đàn chim cu đỗ trên cành tre.</a:t>
            </a:r>
            <a:endParaRPr lang="en-US" sz="4000" b="1" kern="1200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7388 -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4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91158 0.010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8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3C63B-B083-4192-8870-7B49E87E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558"/>
            <a:ext cx="6851176" cy="341018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C8B081F-8B53-4CA1-A6A0-6DFEAB42C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95" y="3618299"/>
            <a:ext cx="7020905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983" y="1981535"/>
            <a:ext cx="5789860" cy="22570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3" cy="33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265918-B4F9-49B5-9248-B6EFD3E209F8}"/>
              </a:ext>
            </a:extLst>
          </p:cNvPr>
          <p:cNvSpPr/>
          <p:nvPr/>
        </p:nvSpPr>
        <p:spPr>
          <a:xfrm>
            <a:off x="-1732" y="1404853"/>
            <a:ext cx="11764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véo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von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mãi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bay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thẳm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2787EC-65B5-4B06-833A-284EC513D977}"/>
              </a:ext>
            </a:extLst>
          </p:cNvPr>
          <p:cNvCxnSpPr/>
          <p:nvPr/>
        </p:nvCxnSpPr>
        <p:spPr>
          <a:xfrm flipH="1">
            <a:off x="3511813" y="1436632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7">
            <a:extLst>
              <a:ext uri="{FF2B5EF4-FFF2-40B4-BE49-F238E27FC236}">
                <a16:creationId xmlns:a16="http://schemas.microsoft.com/office/drawing/2014/main" id="{ED13CB02-C6F1-4B94-A646-8268643DD9D0}"/>
              </a:ext>
            </a:extLst>
          </p:cNvPr>
          <p:cNvSpPr/>
          <p:nvPr/>
        </p:nvSpPr>
        <p:spPr>
          <a:xfrm>
            <a:off x="21379" y="2410305"/>
            <a:ext cx="11764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sơn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chôn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cất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long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trọng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841E642-5A3B-4643-B7DA-B0546D55F319}"/>
              </a:ext>
            </a:extLst>
          </p:cNvPr>
          <p:cNvCxnSpPr/>
          <p:nvPr/>
        </p:nvCxnSpPr>
        <p:spPr>
          <a:xfrm flipH="1">
            <a:off x="7844210" y="2410305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DA582F89-B188-4EC1-92C7-0AE8459844A0}"/>
              </a:ext>
            </a:extLst>
          </p:cNvPr>
          <p:cNvCxnSpPr/>
          <p:nvPr/>
        </p:nvCxnSpPr>
        <p:spPr>
          <a:xfrm flipH="1">
            <a:off x="3656973" y="3872243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7">
            <a:extLst>
              <a:ext uri="{FF2B5EF4-FFF2-40B4-BE49-F238E27FC236}">
                <a16:creationId xmlns:a16="http://schemas.microsoft.com/office/drawing/2014/main" id="{8C3B68FA-6734-4BBD-B4BA-9A5A99886A5B}"/>
              </a:ext>
            </a:extLst>
          </p:cNvPr>
          <p:cNvSpPr/>
          <p:nvPr/>
        </p:nvSpPr>
        <p:spPr>
          <a:xfrm>
            <a:off x="201439" y="3872243"/>
            <a:ext cx="11867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đừng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vẫn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tắm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1DA3B08F-8BAB-4BC1-8FC6-7F19D0122724}"/>
              </a:ext>
            </a:extLst>
          </p:cNvPr>
          <p:cNvCxnSpPr/>
          <p:nvPr/>
        </p:nvCxnSpPr>
        <p:spPr>
          <a:xfrm flipH="1">
            <a:off x="8549471" y="3872243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F8C3A119-2B13-4301-828E-D2E8C7354B4C}"/>
              </a:ext>
            </a:extLst>
          </p:cNvPr>
          <p:cNvCxnSpPr/>
          <p:nvPr/>
        </p:nvCxnSpPr>
        <p:spPr>
          <a:xfrm flipH="1">
            <a:off x="3613413" y="2410305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0200546" y="1341766"/>
            <a:ext cx="152400" cy="552249"/>
            <a:chOff x="4963887" y="1826609"/>
            <a:chExt cx="152400" cy="552249"/>
          </a:xfrm>
        </p:grpSpPr>
        <p:cxnSp>
          <p:nvCxnSpPr>
            <p:cNvPr id="11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4963887" y="1826609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5014687" y="1855638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Đường nối Thẳng 28">
            <a:extLst>
              <a:ext uri="{FF2B5EF4-FFF2-40B4-BE49-F238E27FC236}">
                <a16:creationId xmlns:a16="http://schemas.microsoft.com/office/drawing/2014/main" id="{F8C3A119-2B13-4301-828E-D2E8C7354B4C}"/>
              </a:ext>
            </a:extLst>
          </p:cNvPr>
          <p:cNvCxnSpPr/>
          <p:nvPr/>
        </p:nvCxnSpPr>
        <p:spPr>
          <a:xfrm flipH="1">
            <a:off x="6084352" y="3025858"/>
            <a:ext cx="101600" cy="523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1365690" y="2996829"/>
            <a:ext cx="152400" cy="552249"/>
            <a:chOff x="4963887" y="1826609"/>
            <a:chExt cx="152400" cy="552249"/>
          </a:xfrm>
        </p:grpSpPr>
        <p:cxnSp>
          <p:nvCxnSpPr>
            <p:cNvPr id="17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4963887" y="1826609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5014687" y="1855638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429204" y="4400821"/>
            <a:ext cx="152400" cy="552249"/>
            <a:chOff x="4963887" y="1826609"/>
            <a:chExt cx="152400" cy="552249"/>
          </a:xfrm>
        </p:grpSpPr>
        <p:cxnSp>
          <p:nvCxnSpPr>
            <p:cNvPr id="21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4963887" y="1826609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Đường nối Thẳng 2">
              <a:extLst>
                <a:ext uri="{FF2B5EF4-FFF2-40B4-BE49-F238E27FC236}">
                  <a16:creationId xmlns:a16="http://schemas.microsoft.com/office/drawing/2014/main" id="{322787EC-65B5-4B06-833A-284EC513D977}"/>
                </a:ext>
              </a:extLst>
            </p:cNvPr>
            <p:cNvCxnSpPr/>
            <p:nvPr/>
          </p:nvCxnSpPr>
          <p:spPr>
            <a:xfrm flipH="1">
              <a:off x="5014687" y="1855638"/>
              <a:ext cx="101600" cy="5232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045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</TotalTime>
  <Words>1005</Words>
  <Application>Microsoft Office PowerPoint</Application>
  <PresentationFormat>Widescreen</PresentationFormat>
  <Paragraphs>67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等线</vt:lpstr>
      <vt:lpstr>Times New Roman</vt:lpstr>
      <vt:lpstr>UTM Avo</vt:lpstr>
      <vt:lpstr>Wingdings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86</cp:revision>
  <dcterms:created xsi:type="dcterms:W3CDTF">2021-11-01T08:16:43Z</dcterms:created>
  <dcterms:modified xsi:type="dcterms:W3CDTF">2026-02-24T00:30:45Z</dcterms:modified>
</cp:coreProperties>
</file>