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696" r:id="rId3"/>
  </p:sldMasterIdLst>
  <p:notesMasterIdLst>
    <p:notesMasterId r:id="rId22"/>
  </p:notesMasterIdLst>
  <p:sldIdLst>
    <p:sldId id="256" r:id="rId4"/>
    <p:sldId id="257" r:id="rId5"/>
    <p:sldId id="258" r:id="rId6"/>
    <p:sldId id="329" r:id="rId7"/>
    <p:sldId id="330" r:id="rId8"/>
    <p:sldId id="331" r:id="rId9"/>
    <p:sldId id="259" r:id="rId10"/>
    <p:sldId id="327" r:id="rId11"/>
    <p:sldId id="261" r:id="rId12"/>
    <p:sldId id="262" r:id="rId13"/>
    <p:sldId id="324" r:id="rId14"/>
    <p:sldId id="322" r:id="rId15"/>
    <p:sldId id="328" r:id="rId16"/>
    <p:sldId id="263" r:id="rId17"/>
    <p:sldId id="264" r:id="rId18"/>
    <p:sldId id="265" r:id="rId19"/>
    <p:sldId id="266" r:id="rId20"/>
    <p:sldId id="296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ambria Math" panose="02040503050406030204" pitchFamily="18" charset="0"/>
      <p:regular r:id="rId29"/>
    </p:embeddedFont>
    <p:embeddedFont>
      <p:font typeface="UTM Avo" panose="02040603050506020204" pitchFamily="18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EC91"/>
    <a:srgbClr val="FFFAF7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customschemas.google.com/relationships/presentationmetadata" Target="meta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1359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9458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2573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9883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8859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8341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7546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5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1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9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2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5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38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38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36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38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648392" y="670412"/>
            <a:ext cx="10737785" cy="39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4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54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24</a:t>
            </a:r>
            <a:endParaRPr sz="16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it-IT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69: Mi-li-mét vuông - Tiết 1</a:t>
            </a:r>
            <a:endParaRPr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799" y="1706880"/>
            <a:ext cx="653149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465948" y="1638219"/>
            <a:ext cx="10473547" cy="594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dirty="0">
                <a:latin typeface="UTM Avo" panose="02040603050506020204" pitchFamily="18" charset="0"/>
                <a:cs typeface="Arial" panose="020B0604020202020204" pitchFamily="34" charset="0"/>
              </a:rPr>
              <a:t>a) Đọc </a:t>
            </a:r>
            <a:r>
              <a:rPr lang="en-US" sz="2500" b="1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5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5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  <a:cs typeface="Arial" panose="020B0604020202020204" pitchFamily="34" charset="0"/>
              </a:rPr>
              <a:t>đo</a:t>
            </a:r>
            <a:r>
              <a:rPr lang="en-US" sz="25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  <a:cs typeface="Arial" panose="020B0604020202020204" pitchFamily="34" charset="0"/>
              </a:rPr>
              <a:t>diện</a:t>
            </a:r>
            <a:r>
              <a:rPr lang="en-US" sz="25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  <a:cs typeface="Arial" panose="020B0604020202020204" pitchFamily="34" charset="0"/>
              </a:rPr>
              <a:t>tích</a:t>
            </a:r>
            <a:r>
              <a:rPr lang="en-US" sz="25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500" b="1" dirty="0">
                <a:latin typeface="UTM Avo" panose="02040603050506020204" pitchFamily="18" charset="0"/>
                <a:cs typeface="Arial" panose="020B0604020202020204" pitchFamily="34" charset="0"/>
              </a:rPr>
              <a:t>: 18 mm</a:t>
            </a:r>
            <a:r>
              <a:rPr lang="en-US" sz="2500" b="1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US" sz="2500" b="1" dirty="0">
                <a:latin typeface="UTM Avo" panose="02040603050506020204" pitchFamily="18" charset="0"/>
                <a:cs typeface="Arial" panose="020B0604020202020204" pitchFamily="34" charset="0"/>
              </a:rPr>
              <a:t>, 603 mm</a:t>
            </a:r>
            <a:r>
              <a:rPr lang="en-US" sz="2500" b="1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US" sz="2500" b="1" dirty="0">
                <a:latin typeface="UTM Avo" panose="02040603050506020204" pitchFamily="18" charset="0"/>
                <a:cs typeface="Arial" panose="020B0604020202020204" pitchFamily="34" charset="0"/>
              </a:rPr>
              <a:t>, 1 400 mm</a:t>
            </a:r>
            <a:r>
              <a:rPr lang="en-US" sz="2500" b="1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500" b="1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US" sz="25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4C7FE1F0-5E5E-859E-A4B0-F62D38C18FCB}"/>
              </a:ext>
            </a:extLst>
          </p:cNvPr>
          <p:cNvSpPr/>
          <p:nvPr/>
        </p:nvSpPr>
        <p:spPr>
          <a:xfrm>
            <a:off x="785247" y="2648669"/>
            <a:ext cx="2220088" cy="525953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5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18 mm</a:t>
            </a:r>
            <a:r>
              <a:rPr lang="en-VN" sz="2500" b="1" baseline="30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5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6C1A77C5-CBB9-C156-826C-4E7034B57760}"/>
              </a:ext>
            </a:extLst>
          </p:cNvPr>
          <p:cNvSpPr/>
          <p:nvPr/>
        </p:nvSpPr>
        <p:spPr>
          <a:xfrm>
            <a:off x="785247" y="3409286"/>
            <a:ext cx="2220088" cy="525953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603</a:t>
            </a:r>
            <a:r>
              <a:rPr lang="en-VN" sz="25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mm</a:t>
            </a:r>
            <a:r>
              <a:rPr lang="en-VN" sz="2500" b="1" baseline="30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5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5D868EC-81F4-9BA8-275C-9EA538448BEE}"/>
              </a:ext>
            </a:extLst>
          </p:cNvPr>
          <p:cNvSpPr/>
          <p:nvPr/>
        </p:nvSpPr>
        <p:spPr>
          <a:xfrm>
            <a:off x="785247" y="4195304"/>
            <a:ext cx="2220088" cy="525953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5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1 400 mm</a:t>
            </a:r>
            <a:r>
              <a:rPr lang="en-VN" sz="2500" b="1" baseline="30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5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0F5933-3CD7-5195-752B-633B499640B5}"/>
              </a:ext>
            </a:extLst>
          </p:cNvPr>
          <p:cNvSpPr txBox="1"/>
          <p:nvPr/>
        </p:nvSpPr>
        <p:spPr>
          <a:xfrm>
            <a:off x="3341082" y="2603783"/>
            <a:ext cx="6672859" cy="587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Mười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tám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mi-li-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mét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5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A6267B-C720-3476-7054-278331A41DEB}"/>
              </a:ext>
            </a:extLst>
          </p:cNvPr>
          <p:cNvSpPr txBox="1"/>
          <p:nvPr/>
        </p:nvSpPr>
        <p:spPr>
          <a:xfrm>
            <a:off x="3331186" y="3353625"/>
            <a:ext cx="8804756" cy="587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Sáu 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trăm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linh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ba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mi-li-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mét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5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845C9C-B1BD-B405-C9E8-61567BCBB362}"/>
              </a:ext>
            </a:extLst>
          </p:cNvPr>
          <p:cNvSpPr txBox="1"/>
          <p:nvPr/>
        </p:nvSpPr>
        <p:spPr>
          <a:xfrm>
            <a:off x="3325248" y="4101189"/>
            <a:ext cx="8233200" cy="587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Một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nghìn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bốn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trăm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mi-li-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mét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5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7" grpId="0" animBg="1"/>
      <p:bldP spid="10" grpId="0" animBg="1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65156" y="1610528"/>
            <a:ext cx="9547128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b)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endParaRPr lang="de-DE" sz="24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2A5A9-E459-EB8D-4FD6-D336D0CA0F7F}"/>
              </a:ext>
            </a:extLst>
          </p:cNvPr>
          <p:cNvSpPr txBox="1"/>
          <p:nvPr/>
        </p:nvSpPr>
        <p:spPr>
          <a:xfrm>
            <a:off x="728420" y="2256019"/>
            <a:ext cx="8821980" cy="1254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Một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trăm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tám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mươi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lăm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mi-li-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mét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5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19" indent="-381019" algn="just">
              <a:lnSpc>
                <a:spcPct val="15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Hai 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nghìn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ba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trăm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mười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mi-li-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mét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25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5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2A1C0347-3474-1616-B421-7C981852F03E}"/>
              </a:ext>
            </a:extLst>
          </p:cNvPr>
          <p:cNvSpPr/>
          <p:nvPr/>
        </p:nvSpPr>
        <p:spPr>
          <a:xfrm>
            <a:off x="7965712" y="2290592"/>
            <a:ext cx="2382356" cy="503733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185 mm</a:t>
            </a:r>
            <a:r>
              <a:rPr lang="en-VN" sz="2400" b="1" baseline="30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5F0DDA5C-6F85-8926-1A3E-7F4EED76F06A}"/>
              </a:ext>
            </a:extLst>
          </p:cNvPr>
          <p:cNvSpPr/>
          <p:nvPr/>
        </p:nvSpPr>
        <p:spPr>
          <a:xfrm>
            <a:off x="8020768" y="2979453"/>
            <a:ext cx="2352505" cy="503733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2 310 mm</a:t>
            </a:r>
            <a:r>
              <a:rPr lang="en-VN" sz="2400" b="1" baseline="30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3109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624114" y="1858281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431575" y="1722616"/>
            <a:ext cx="95615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 hình chữ nhật có chiều rộng là 65 mm, chiều dài hơn chiều rộng 15 mm.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C9544B-CA41-8FD4-C7E9-3A6B479419C6}"/>
              </a:ext>
            </a:extLst>
          </p:cNvPr>
          <p:cNvSpPr/>
          <p:nvPr/>
        </p:nvSpPr>
        <p:spPr>
          <a:xfrm>
            <a:off x="2515291" y="4634395"/>
            <a:ext cx="3477244" cy="18039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468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ABF21-830F-B946-6DAE-3103135584E5}"/>
              </a:ext>
            </a:extLst>
          </p:cNvPr>
          <p:cNvSpPr txBox="1"/>
          <p:nvPr/>
        </p:nvSpPr>
        <p:spPr>
          <a:xfrm>
            <a:off x="524655" y="2492961"/>
            <a:ext cx="10343213" cy="1765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a) Em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mi-li-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xăng-ti-mét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 dm</a:t>
            </a:r>
            <a:r>
              <a:rPr lang="en-US" sz="2400" baseline="30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hay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bé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1 dm</a:t>
            </a:r>
            <a:r>
              <a:rPr lang="en-US" sz="2400" baseline="30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?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61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2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25714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D80612-3E48-FBBA-F068-9E0239F554E2}"/>
              </a:ext>
            </a:extLst>
          </p:cNvPr>
          <p:cNvSpPr txBox="1"/>
          <p:nvPr/>
        </p:nvSpPr>
        <p:spPr>
          <a:xfrm>
            <a:off x="123669" y="2129199"/>
            <a:ext cx="2379688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Bài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endParaRPr lang="en-US" sz="24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DFD0F1-7076-F34F-6DA9-198C1BBD1DDD}"/>
                  </a:ext>
                </a:extLst>
              </p:cNvPr>
              <p:cNvSpPr txBox="1"/>
              <p:nvPr/>
            </p:nvSpPr>
            <p:spPr>
              <a:xfrm>
                <a:off x="370777" y="2605446"/>
                <a:ext cx="5052479" cy="3786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65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15 = 80 (mm)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65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80 = 5 200 (mm</a:t>
                </a:r>
                <a:r>
                  <a:rPr lang="en-US" sz="2400" baseline="300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)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5 200 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mm</a:t>
                </a:r>
                <a:r>
                  <a:rPr lang="en-US" sz="2400" baseline="300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= 52 cm</a:t>
                </a:r>
                <a:r>
                  <a:rPr lang="en-US" sz="2400" baseline="300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2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5 200 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mm</a:t>
                </a:r>
                <a:r>
                  <a:rPr lang="en-US" sz="2400" baseline="300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; 52 cm</a:t>
                </a:r>
                <a:r>
                  <a:rPr lang="en-US" sz="2400" baseline="300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.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DFD0F1-7076-F34F-6DA9-198C1BBD1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77" y="2605446"/>
                <a:ext cx="5052479" cy="3786678"/>
              </a:xfrm>
              <a:prstGeom prst="rect">
                <a:avLst/>
              </a:prstGeom>
              <a:blipFill>
                <a:blip r:embed="rId4"/>
                <a:stretch>
                  <a:fillRect b="-2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419D267-49A1-10CC-7078-1B72ECAB687C}"/>
              </a:ext>
            </a:extLst>
          </p:cNvPr>
          <p:cNvSpPr txBox="1"/>
          <p:nvPr/>
        </p:nvSpPr>
        <p:spPr>
          <a:xfrm>
            <a:off x="5666282" y="2602192"/>
            <a:ext cx="5727472" cy="1765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b) Ta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52 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cm</a:t>
            </a:r>
            <a:r>
              <a:rPr lang="en-US" sz="2400" baseline="30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&lt; 100 cm</a:t>
            </a:r>
            <a:r>
              <a:rPr lang="en-US" sz="2400" baseline="30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 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= 1 dm</a:t>
            </a:r>
            <a:r>
              <a:rPr lang="en-US" sz="2400" baseline="30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bé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dm</a:t>
            </a:r>
            <a:r>
              <a:rPr lang="en-US" sz="2400" baseline="30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A6D9A9-1729-34FA-715E-CDFE8E64F5EC}"/>
              </a:ext>
            </a:extLst>
          </p:cNvPr>
          <p:cNvSpPr/>
          <p:nvPr/>
        </p:nvSpPr>
        <p:spPr>
          <a:xfrm>
            <a:off x="7193823" y="798261"/>
            <a:ext cx="3477244" cy="18039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468"/>
          </a:p>
        </p:txBody>
      </p:sp>
    </p:spTree>
    <p:extLst>
      <p:ext uri="{BB962C8B-B14F-4D97-AF65-F5344CB8AC3E}">
        <p14:creationId xmlns:p14="http://schemas.microsoft.com/office/powerpoint/2010/main" val="7936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44319" y="1605343"/>
            <a:ext cx="9059334" cy="1644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học được những kiến thức gì?</a:t>
            </a:r>
            <a:endParaRPr lang="vi-VN" sz="36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E01CE80E-2107-BC35-0070-0E6344FFFE6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Ôn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r>
              <a:rPr lang="en-VN" sz="2000" dirty="0">
                <a:effectLst/>
                <a:latin typeface="UTM Avo" panose="02040603050506020204" pitchFamily="18" charset="0"/>
              </a:rPr>
              <a:t> </a:t>
            </a:r>
            <a:endParaRPr lang="en-VN" sz="20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SBT</a:t>
            </a:r>
            <a:endParaRPr lang="en-VN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3943520" y="4319773"/>
            <a:ext cx="3914121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403642" y="4434114"/>
            <a:ext cx="3111346" cy="1417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và chuẩn bị trước</a:t>
            </a:r>
            <a:endParaRPr lang="en-US" sz="20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it-IT" sz="2000" b="1" dirty="0">
                <a:latin typeface="UTM Avo" panose="02040603050506020204" pitchFamily="18" charset="0"/>
                <a:cs typeface="Arial" panose="020B0604020202020204" pitchFamily="34" charset="0"/>
              </a:rPr>
              <a:t>Bài 69: Mi-li-mét vuông – Tiết 2</a:t>
            </a:r>
            <a:endParaRPr lang="vi-VN" sz="20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97277CB4-2666-8D87-8F74-052330936DD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A892F6-5022-35CF-07EE-C5DEAA86C72A}"/>
              </a:ext>
            </a:extLst>
          </p:cNvPr>
          <p:cNvSpPr txBox="1"/>
          <p:nvPr/>
        </p:nvSpPr>
        <p:spPr>
          <a:xfrm>
            <a:off x="3735159" y="1608810"/>
            <a:ext cx="4596040" cy="65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US" sz="2800" b="1" cap="all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TRÒ CHƠI “</a:t>
            </a:r>
            <a:r>
              <a:rPr lang="en-US" sz="2800" b="1" cap="all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Đố</a:t>
            </a:r>
            <a:r>
              <a:rPr lang="en-US" sz="2800" b="1" cap="all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cap="all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800" b="1" cap="all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n-VN" sz="2800" cap="all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E6E728-891C-C0C7-C38E-4A504263A180}"/>
              </a:ext>
            </a:extLst>
          </p:cNvPr>
          <p:cNvSpPr txBox="1"/>
          <p:nvPr/>
        </p:nvSpPr>
        <p:spPr>
          <a:xfrm>
            <a:off x="4553177" y="2552659"/>
            <a:ext cx="7029223" cy="2409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Đố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đố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Đố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đố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67"/>
              </a:spcAft>
            </a:pP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mảnh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vườn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073CDA-6653-17A0-49E5-390321570D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0" t="46492" r="32051" b="9272"/>
          <a:stretch/>
        </p:blipFill>
        <p:spPr>
          <a:xfrm>
            <a:off x="892480" y="2414166"/>
            <a:ext cx="3500678" cy="26769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E6E728-891C-C0C7-C38E-4A504263A180}"/>
              </a:ext>
            </a:extLst>
          </p:cNvPr>
          <p:cNvSpPr txBox="1"/>
          <p:nvPr/>
        </p:nvSpPr>
        <p:spPr>
          <a:xfrm>
            <a:off x="4349977" y="2366392"/>
            <a:ext cx="7029223" cy="2409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Đố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đố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Đố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đố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521D72-85A4-E381-4C62-02B429C174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3" t="24252" r="34480" b="29290"/>
          <a:stretch/>
        </p:blipFill>
        <p:spPr>
          <a:xfrm>
            <a:off x="1194744" y="2620392"/>
            <a:ext cx="2893654" cy="20362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651DDC-7F7B-4D50-E9CA-B0726FA9FCCD}"/>
              </a:ext>
            </a:extLst>
          </p:cNvPr>
          <p:cNvSpPr txBox="1"/>
          <p:nvPr/>
        </p:nvSpPr>
        <p:spPr>
          <a:xfrm>
            <a:off x="3735159" y="1608810"/>
            <a:ext cx="4596040" cy="65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US" sz="2800" b="1" cap="all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TRÒ CHƠI “</a:t>
            </a:r>
            <a:r>
              <a:rPr lang="en-US" sz="2800" b="1" cap="all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Đố</a:t>
            </a:r>
            <a:r>
              <a:rPr lang="en-US" sz="2800" b="1" cap="all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cap="all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800" b="1" cap="all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n-VN" sz="2800" cap="all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45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E6E728-891C-C0C7-C38E-4A504263A180}"/>
              </a:ext>
            </a:extLst>
          </p:cNvPr>
          <p:cNvSpPr txBox="1"/>
          <p:nvPr/>
        </p:nvSpPr>
        <p:spPr>
          <a:xfrm>
            <a:off x="4536244" y="2471379"/>
            <a:ext cx="7029223" cy="2409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Đố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đố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Đố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đố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tổ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AE04D7-A400-DCD2-AD01-AADF6647EE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6" t="8418" r="10684" b="8261"/>
          <a:stretch/>
        </p:blipFill>
        <p:spPr>
          <a:xfrm>
            <a:off x="931315" y="2697435"/>
            <a:ext cx="3412082" cy="21150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0E0F12-6755-9BAB-EB43-9C522C924F05}"/>
              </a:ext>
            </a:extLst>
          </p:cNvPr>
          <p:cNvSpPr txBox="1"/>
          <p:nvPr/>
        </p:nvSpPr>
        <p:spPr>
          <a:xfrm>
            <a:off x="3735159" y="1608810"/>
            <a:ext cx="4596040" cy="65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US" sz="2800" b="1" cap="all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TRÒ CHƠI “</a:t>
            </a:r>
            <a:r>
              <a:rPr lang="en-US" sz="2800" b="1" cap="all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Đố</a:t>
            </a:r>
            <a:r>
              <a:rPr lang="en-US" sz="2800" b="1" cap="all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cap="all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800" b="1" cap="all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n-VN" sz="2800" cap="all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08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CBFF4A-341F-1C77-8675-46FB2D1C3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466" y="2083339"/>
            <a:ext cx="10227733" cy="387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5605CC68-16EA-8E00-1042-8883F44D73D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A94BCA-F2C7-A6C7-C09F-AB762AE4BC78}"/>
              </a:ext>
            </a:extLst>
          </p:cNvPr>
          <p:cNvSpPr txBox="1"/>
          <p:nvPr/>
        </p:nvSpPr>
        <p:spPr>
          <a:xfrm>
            <a:off x="2786504" y="1688809"/>
            <a:ext cx="10522858" cy="2694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bé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mi-li-</a:t>
            </a:r>
            <a:r>
              <a:rPr lang="en-US" sz="20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20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19" indent="-381019" algn="just">
              <a:lnSpc>
                <a:spcPct val="15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Mi-li-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của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 mm.</a:t>
            </a:r>
            <a:endParaRPr lang="en-VN" sz="20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19" indent="-381019" algn="just">
              <a:lnSpc>
                <a:spcPct val="15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Mi-li-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tắt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mm</a:t>
            </a:r>
            <a:r>
              <a:rPr lang="en-US" sz="2000" baseline="30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19" indent="-381019" algn="just">
              <a:lnSpc>
                <a:spcPct val="15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thấy</a:t>
            </a:r>
            <a:r>
              <a:rPr lang="en-US" sz="2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2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cạnh</a:t>
            </a:r>
            <a:r>
              <a:rPr lang="en-US" sz="2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1 cm </a:t>
            </a:r>
            <a:r>
              <a:rPr lang="en-US" sz="20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gồm</a:t>
            </a:r>
            <a:r>
              <a:rPr lang="en-US" sz="2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100 </a:t>
            </a:r>
            <a:r>
              <a:rPr lang="en-US" sz="20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2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cạnh</a:t>
            </a:r>
            <a:r>
              <a:rPr lang="en-US" sz="2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1 mm.</a:t>
            </a:r>
          </a:p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     1 cm</a:t>
            </a:r>
            <a:r>
              <a:rPr lang="en-US" sz="2000" baseline="30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= 100 mm</a:t>
            </a:r>
            <a:r>
              <a:rPr lang="en-US" sz="2000" baseline="30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, 100 mm</a:t>
            </a:r>
            <a:r>
              <a:rPr lang="en-US" sz="2000" baseline="30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= 1 cm</a:t>
            </a:r>
            <a:r>
              <a:rPr lang="en-US" sz="2000" baseline="30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CFCC31-1A56-3E31-C150-5F64A904C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37924"/>
            <a:ext cx="2525549" cy="220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7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0C33B465-7B78-01EE-E29A-3430C0C8987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505</Words>
  <Application>Microsoft Office PowerPoint</Application>
  <PresentationFormat>Widescreen</PresentationFormat>
  <Paragraphs>59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UTM Avo</vt:lpstr>
      <vt:lpstr>Cambria Math</vt:lpstr>
      <vt:lpstr>Calibri Light</vt:lpstr>
      <vt:lpstr>1_Office Theme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</cp:revision>
  <dcterms:created xsi:type="dcterms:W3CDTF">2023-10-24T04:45:10Z</dcterms:created>
  <dcterms:modified xsi:type="dcterms:W3CDTF">2023-12-25T10:07:28Z</dcterms:modified>
</cp:coreProperties>
</file>