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</p:sldMasterIdLst>
  <p:sldIdLst>
    <p:sldId id="281" r:id="rId4"/>
    <p:sldId id="259" r:id="rId5"/>
    <p:sldId id="266" r:id="rId6"/>
    <p:sldId id="260" r:id="rId7"/>
    <p:sldId id="264" r:id="rId8"/>
    <p:sldId id="271" r:id="rId9"/>
    <p:sldId id="283" r:id="rId10"/>
    <p:sldId id="284" r:id="rId11"/>
    <p:sldId id="282" r:id="rId12"/>
    <p:sldId id="285" r:id="rId13"/>
    <p:sldId id="257" r:id="rId14"/>
    <p:sldId id="274" r:id="rId15"/>
    <p:sldId id="286" r:id="rId16"/>
    <p:sldId id="287" r:id="rId17"/>
    <p:sldId id="263" r:id="rId18"/>
    <p:sldId id="270" r:id="rId19"/>
    <p:sldId id="279" r:id="rId20"/>
    <p:sldId id="2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4"/>
  </p:normalViewPr>
  <p:slideViewPr>
    <p:cSldViewPr snapToGrid="0">
      <p:cViewPr varScale="1">
        <p:scale>
          <a:sx n="68" d="100"/>
          <a:sy n="68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5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4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54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40958" y="1924062"/>
            <a:ext cx="8910084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25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Luyện từ và câu: Trạng ngữ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277475" y="771178"/>
            <a:ext cx="167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6;p9">
            <a:extLst>
              <a:ext uri="{FF2B5EF4-FFF2-40B4-BE49-F238E27FC236}">
                <a16:creationId xmlns:a16="http://schemas.microsoft.com/office/drawing/2014/main" id="{A1FA34D1-4F02-E7F9-9036-BA9D9872C498}"/>
              </a:ext>
            </a:extLst>
          </p:cNvPr>
          <p:cNvSpPr txBox="1"/>
          <p:nvPr/>
        </p:nvSpPr>
        <p:spPr>
          <a:xfrm>
            <a:off x="2491978" y="1587568"/>
            <a:ext cx="7208044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Trạng ngữ là một thành phần phụ của câu, bổ sung cho câu những thông tin sau:</a:t>
            </a:r>
            <a:endParaRPr sz="2400" b="1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177;p9">
            <a:extLst>
              <a:ext uri="{FF2B5EF4-FFF2-40B4-BE49-F238E27FC236}">
                <a16:creationId xmlns:a16="http://schemas.microsoft.com/office/drawing/2014/main" id="{EACC77CF-8744-A742-9D47-DC8587FCA592}"/>
              </a:ext>
            </a:extLst>
          </p:cNvPr>
          <p:cNvSpPr/>
          <p:nvPr/>
        </p:nvSpPr>
        <p:spPr>
          <a:xfrm>
            <a:off x="1092200" y="2900363"/>
            <a:ext cx="10007600" cy="3336619"/>
          </a:xfrm>
          <a:prstGeom prst="roundRect">
            <a:avLst>
              <a:gd name="adj" fmla="val 6282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Thời gian diễn ra sự việc (trả lời câu hỏi Khi nào?, Bao giờ?).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Địa điểm diễn ra sự việc (trả lời câu hỏi Ở đâu?).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Nguyên nhân của sự việc (trả lời câu hỏi Vì sao?).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Mục đích của hoạt động (trả lời câu hỏi Để làm gì?).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457200" indent="-457200" algn="just">
              <a:lnSpc>
                <a:spcPct val="150000"/>
              </a:lnSpc>
              <a:buSzPct val="90000"/>
              <a:buFont typeface="+mj-lt"/>
              <a:buAutoNum type="alphaLcPeriod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Phương tiện thực hiện hoạt động (trả lời câu hỏi Bằng gì?).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111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725AC58-9FCB-3876-1EF7-FB2D6AD33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424" y="3160888"/>
            <a:ext cx="2831151" cy="15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5;p11">
            <a:extLst>
              <a:ext uri="{FF2B5EF4-FFF2-40B4-BE49-F238E27FC236}">
                <a16:creationId xmlns:a16="http://schemas.microsoft.com/office/drawing/2014/main" id="{35EEB86F-ADCE-C2C3-412F-F09040AFFF20}"/>
              </a:ext>
            </a:extLst>
          </p:cNvPr>
          <p:cNvSpPr txBox="1"/>
          <p:nvPr/>
        </p:nvSpPr>
        <p:spPr>
          <a:xfrm>
            <a:off x="740570" y="1819401"/>
            <a:ext cx="701548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1. Tìm trạng ngữ trong các câu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196;p11">
            <a:extLst>
              <a:ext uri="{FF2B5EF4-FFF2-40B4-BE49-F238E27FC236}">
                <a16:creationId xmlns:a16="http://schemas.microsoft.com/office/drawing/2014/main" id="{28BE9097-14EB-4F41-93E8-B339D2B5CE40}"/>
              </a:ext>
            </a:extLst>
          </p:cNvPr>
          <p:cNvSpPr txBox="1"/>
          <p:nvPr/>
        </p:nvSpPr>
        <p:spPr>
          <a:xfrm>
            <a:off x="710406" y="2377221"/>
            <a:ext cx="10741024" cy="393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a) Tháng 12 năm 1075, Lý Thường Kiệt đem quân phá tan ba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thành tr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</a:rPr>
              <a:t>ì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của địch. Vì bị mất lương thảo và vũ khí tích trữ ở đó, hơn một năm sau, nhà Tổng mỗi cử Quách Quỳ chỉ huy đại quân tràn vào Đại Việt.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UTM Avo" panose="02040603050506020204" pitchFamily="18"/>
              </a:rPr>
              <a:t>Danh tướng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Lý Thường Kiệt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b) Trên dòng sông mênh mông, những chiếc xuống với lá cờ mỗi lúc mỗi gần nhau, đổ về bến chợ.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Theo NGUYỄN QUANG SÁNG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cxnSp>
        <p:nvCxnSpPr>
          <p:cNvPr id="6" name="Google Shape;197;p11">
            <a:extLst>
              <a:ext uri="{FF2B5EF4-FFF2-40B4-BE49-F238E27FC236}">
                <a16:creationId xmlns:a16="http://schemas.microsoft.com/office/drawing/2014/main" id="{7F5970FA-9896-1A9D-61EE-0657BC433330}"/>
              </a:ext>
            </a:extLst>
          </p:cNvPr>
          <p:cNvCxnSpPr/>
          <p:nvPr/>
        </p:nvCxnSpPr>
        <p:spPr>
          <a:xfrm>
            <a:off x="1212058" y="2917832"/>
            <a:ext cx="2916000" cy="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98;p11">
            <a:extLst>
              <a:ext uri="{FF2B5EF4-FFF2-40B4-BE49-F238E27FC236}">
                <a16:creationId xmlns:a16="http://schemas.microsoft.com/office/drawing/2014/main" id="{91F6DBF6-6C2B-4352-27A0-F77743A61AC4}"/>
              </a:ext>
            </a:extLst>
          </p:cNvPr>
          <p:cNvCxnSpPr/>
          <p:nvPr/>
        </p:nvCxnSpPr>
        <p:spPr>
          <a:xfrm>
            <a:off x="2350080" y="3455992"/>
            <a:ext cx="8928000" cy="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200;p11">
            <a:extLst>
              <a:ext uri="{FF2B5EF4-FFF2-40B4-BE49-F238E27FC236}">
                <a16:creationId xmlns:a16="http://schemas.microsoft.com/office/drawing/2014/main" id="{5AE0B76B-A5BC-3AD8-B330-3B649CF04CDF}"/>
              </a:ext>
            </a:extLst>
          </p:cNvPr>
          <p:cNvCxnSpPr/>
          <p:nvPr/>
        </p:nvCxnSpPr>
        <p:spPr>
          <a:xfrm>
            <a:off x="1226346" y="5119688"/>
            <a:ext cx="4284000" cy="0"/>
          </a:xfrm>
          <a:prstGeom prst="straightConnector1">
            <a:avLst/>
          </a:prstGeom>
          <a:noFill/>
          <a:ln w="2857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523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7;p12">
            <a:extLst>
              <a:ext uri="{FF2B5EF4-FFF2-40B4-BE49-F238E27FC236}">
                <a16:creationId xmlns:a16="http://schemas.microsoft.com/office/drawing/2014/main" id="{E105225B-7EB8-30F7-0FF1-D883C85BF615}"/>
              </a:ext>
            </a:extLst>
          </p:cNvPr>
          <p:cNvSpPr txBox="1"/>
          <p:nvPr/>
        </p:nvSpPr>
        <p:spPr>
          <a:xfrm>
            <a:off x="582216" y="1803398"/>
            <a:ext cx="11027568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2. Đặt câu nói về hoạt động ở trường em, trong câu có trạng ngữ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3" name="Google Shape;208;p12">
            <a:extLst>
              <a:ext uri="{FF2B5EF4-FFF2-40B4-BE49-F238E27FC236}">
                <a16:creationId xmlns:a16="http://schemas.microsoft.com/office/drawing/2014/main" id="{76613FF9-2FB3-5483-E5DD-56F2BBEDC66F}"/>
              </a:ext>
            </a:extLst>
          </p:cNvPr>
          <p:cNvSpPr/>
          <p:nvPr/>
        </p:nvSpPr>
        <p:spPr>
          <a:xfrm>
            <a:off x="1335485" y="2654300"/>
            <a:ext cx="9521030" cy="3317875"/>
          </a:xfrm>
          <a:prstGeom prst="roundRect">
            <a:avLst>
              <a:gd name="adj" fmla="val 6282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Chọn một nội dung để viết: viết về hoạt động đền ơn đáp nghĩa hoặc hoạt động kỉ niệm Ngày thành lập Quân đội nhân dân Việt Nam ở trường em.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Viết 1 câu theo nội dung đã chọn, trong câu có trạng ngữ.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Chỉ ra trạng ngữ trong câu mới viết.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992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5;p13">
            <a:extLst>
              <a:ext uri="{FF2B5EF4-FFF2-40B4-BE49-F238E27FC236}">
                <a16:creationId xmlns:a16="http://schemas.microsoft.com/office/drawing/2014/main" id="{36B18B5C-2EFC-B41A-542B-0083FB3409DE}"/>
              </a:ext>
            </a:extLst>
          </p:cNvPr>
          <p:cNvSpPr txBox="1"/>
          <p:nvPr/>
        </p:nvSpPr>
        <p:spPr>
          <a:xfrm>
            <a:off x="3911598" y="1140672"/>
            <a:ext cx="4368801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Bài làm tham khảo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5" name="Google Shape;216;p13">
            <a:extLst>
              <a:ext uri="{FF2B5EF4-FFF2-40B4-BE49-F238E27FC236}">
                <a16:creationId xmlns:a16="http://schemas.microsoft.com/office/drawing/2014/main" id="{FBD84A52-D7EE-0B49-EE1A-607F1AE0ED00}"/>
              </a:ext>
            </a:extLst>
          </p:cNvPr>
          <p:cNvSpPr/>
          <p:nvPr/>
        </p:nvSpPr>
        <p:spPr>
          <a:xfrm>
            <a:off x="1191375" y="1850143"/>
            <a:ext cx="10498877" cy="1888278"/>
          </a:xfrm>
          <a:prstGeom prst="roundRect">
            <a:avLst>
              <a:gd name="adj" fmla="val 6282"/>
            </a:avLst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19" indent="-381019" algn="just">
              <a:lnSpc>
                <a:spcPct val="150000"/>
              </a:lnSpc>
              <a:buSzPct val="130000"/>
              <a:buFont typeface="Arial"/>
              <a:buChar char="•"/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Nhân ngày kỉ niệm Ngày thành lập Quân đội nhân dân Việt Nam, trường em tổ chức hoạt động đền ơn đáp nghĩa. 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/>
              </a:rPr>
              <a:t>Trạng ngữ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: </a:t>
            </a:r>
            <a:r>
              <a:rPr lang="vi-VN" sz="2400" i="1" dirty="0">
                <a:solidFill>
                  <a:schemeClr val="bg1"/>
                </a:solidFill>
                <a:latin typeface="UTM Avo" panose="02040603050506020204" pitchFamily="18"/>
              </a:rPr>
              <a:t>Nhân ngày kỉ niệm Ngày thành lập Quân đội nhân dân Việt Nam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.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pic>
        <p:nvPicPr>
          <p:cNvPr id="6" name="Google Shape;217;p13" descr="Ngày thành lập Quân đội nhân dân Việt Nam, Ngày hội Quốc phòng toàn dân 22  - 12 - YouTube">
            <a:extLst>
              <a:ext uri="{FF2B5EF4-FFF2-40B4-BE49-F238E27FC236}">
                <a16:creationId xmlns:a16="http://schemas.microsoft.com/office/drawing/2014/main" id="{67A18610-F928-A7D5-D527-ED5E200D1FF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595" y="4017031"/>
            <a:ext cx="4704809" cy="26464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9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FA939CF-0702-350D-6DAF-33BEBA69B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4;p14">
            <a:extLst>
              <a:ext uri="{FF2B5EF4-FFF2-40B4-BE49-F238E27FC236}">
                <a16:creationId xmlns:a16="http://schemas.microsoft.com/office/drawing/2014/main" id="{98FEF553-029D-7536-79EA-D9190DD186E7}"/>
              </a:ext>
            </a:extLst>
          </p:cNvPr>
          <p:cNvSpPr/>
          <p:nvPr/>
        </p:nvSpPr>
        <p:spPr>
          <a:xfrm>
            <a:off x="2724298" y="2057106"/>
            <a:ext cx="1917087" cy="1456987"/>
          </a:xfrm>
          <a:custGeom>
            <a:avLst/>
            <a:gdLst/>
            <a:ahLst/>
            <a:cxnLst/>
            <a:rect l="l" t="t" r="r" b="b"/>
            <a:pathLst>
              <a:path w="2875631" h="2185480" extrusionOk="0">
                <a:moveTo>
                  <a:pt x="0" y="0"/>
                </a:moveTo>
                <a:lnTo>
                  <a:pt x="2875631" y="0"/>
                </a:lnTo>
                <a:lnTo>
                  <a:pt x="2875631" y="2185479"/>
                </a:lnTo>
                <a:lnTo>
                  <a:pt x="0" y="2185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225;p14">
            <a:extLst>
              <a:ext uri="{FF2B5EF4-FFF2-40B4-BE49-F238E27FC236}">
                <a16:creationId xmlns:a16="http://schemas.microsoft.com/office/drawing/2014/main" id="{953ACE07-CAA5-3997-4FF4-42CE94DB7CB7}"/>
              </a:ext>
            </a:extLst>
          </p:cNvPr>
          <p:cNvSpPr/>
          <p:nvPr/>
        </p:nvSpPr>
        <p:spPr>
          <a:xfrm>
            <a:off x="7434781" y="2057106"/>
            <a:ext cx="1257703" cy="1471781"/>
          </a:xfrm>
          <a:custGeom>
            <a:avLst/>
            <a:gdLst/>
            <a:ahLst/>
            <a:cxnLst/>
            <a:rect l="l" t="t" r="r" b="b"/>
            <a:pathLst>
              <a:path w="1886555" h="2207671" extrusionOk="0">
                <a:moveTo>
                  <a:pt x="0" y="0"/>
                </a:moveTo>
                <a:lnTo>
                  <a:pt x="1886555" y="0"/>
                </a:lnTo>
                <a:lnTo>
                  <a:pt x="1886555" y="2207670"/>
                </a:lnTo>
                <a:lnTo>
                  <a:pt x="0" y="2207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Google Shape;226;p14">
            <a:extLst>
              <a:ext uri="{FF2B5EF4-FFF2-40B4-BE49-F238E27FC236}">
                <a16:creationId xmlns:a16="http://schemas.microsoft.com/office/drawing/2014/main" id="{65051CD8-D88E-5366-2B77-85F364A9767E}"/>
              </a:ext>
            </a:extLst>
          </p:cNvPr>
          <p:cNvSpPr txBox="1"/>
          <p:nvPr/>
        </p:nvSpPr>
        <p:spPr>
          <a:xfrm>
            <a:off x="1448972" y="3727079"/>
            <a:ext cx="3932569" cy="135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933" dirty="0">
                <a:solidFill>
                  <a:srgbClr val="152225"/>
                </a:solidFill>
                <a:latin typeface="UTM Avo" panose="02040603050506020204" pitchFamily="18"/>
              </a:rPr>
              <a:t>Hoàn thành bài tập về trạng ngữ </a:t>
            </a:r>
            <a:endParaRPr sz="2933" dirty="0">
              <a:solidFill>
                <a:srgbClr val="152225"/>
              </a:solidFill>
              <a:latin typeface="UTM Avo" panose="02040603050506020204" pitchFamily="18"/>
            </a:endParaRPr>
          </a:p>
        </p:txBody>
      </p:sp>
      <p:sp>
        <p:nvSpPr>
          <p:cNvPr id="8" name="Google Shape;228;p14">
            <a:extLst>
              <a:ext uri="{FF2B5EF4-FFF2-40B4-BE49-F238E27FC236}">
                <a16:creationId xmlns:a16="http://schemas.microsoft.com/office/drawing/2014/main" id="{270AF5C0-7DA4-8E4A-9E9E-535F351C7E95}"/>
              </a:ext>
            </a:extLst>
          </p:cNvPr>
          <p:cNvSpPr txBox="1"/>
          <p:nvPr/>
        </p:nvSpPr>
        <p:spPr>
          <a:xfrm>
            <a:off x="5633097" y="3727079"/>
            <a:ext cx="4861070" cy="203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933" dirty="0">
                <a:solidFill>
                  <a:srgbClr val="152225"/>
                </a:solidFill>
                <a:latin typeface="UTM Avo" panose="02040603050506020204" pitchFamily="18"/>
              </a:rPr>
              <a:t>Chuẩn bị:</a:t>
            </a:r>
            <a:endParaRPr sz="622" dirty="0"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152225"/>
                </a:solidFill>
                <a:latin typeface="UTM Avo" panose="02040603050506020204" pitchFamily="18"/>
              </a:rPr>
              <a:t>Bài viết 2: </a:t>
            </a: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152225"/>
                </a:solidFill>
                <a:latin typeface="UTM Avo" panose="02040603050506020204" pitchFamily="18"/>
              </a:rPr>
              <a:t>Luyện tập tả con vật</a:t>
            </a:r>
            <a:endParaRPr sz="2933" b="1" dirty="0">
              <a:solidFill>
                <a:srgbClr val="152225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B0E70-CC67-36FF-9A17-C022495F60BE}"/>
              </a:ext>
            </a:extLst>
          </p:cNvPr>
          <p:cNvGrpSpPr/>
          <p:nvPr/>
        </p:nvGrpSpPr>
        <p:grpSpPr>
          <a:xfrm>
            <a:off x="702826" y="2580713"/>
            <a:ext cx="7650897" cy="3350269"/>
            <a:chOff x="972403" y="1828799"/>
            <a:chExt cx="7650897" cy="3350269"/>
          </a:xfrm>
        </p:grpSpPr>
        <p:sp>
          <p:nvSpPr>
            <p:cNvPr id="26" name="Google Shape;94;p3">
              <a:extLst>
                <a:ext uri="{FF2B5EF4-FFF2-40B4-BE49-F238E27FC236}">
                  <a16:creationId xmlns:a16="http://schemas.microsoft.com/office/drawing/2014/main" id="{4947D6D7-C8D2-1D43-E6DB-17BE0694A0A2}"/>
                </a:ext>
              </a:extLst>
            </p:cNvPr>
            <p:cNvSpPr/>
            <p:nvPr/>
          </p:nvSpPr>
          <p:spPr>
            <a:xfrm>
              <a:off x="972403" y="1828799"/>
              <a:ext cx="7462813" cy="2400301"/>
            </a:xfrm>
            <a:custGeom>
              <a:avLst/>
              <a:gdLst/>
              <a:ahLst/>
              <a:cxnLst/>
              <a:rect l="l" t="t" r="r" b="b"/>
              <a:pathLst>
                <a:path w="6460792" h="6508784" extrusionOk="0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622"/>
            </a:p>
          </p:txBody>
        </p:sp>
        <p:sp>
          <p:nvSpPr>
            <p:cNvPr id="25" name="Google Shape;89;p2">
              <a:extLst>
                <a:ext uri="{FF2B5EF4-FFF2-40B4-BE49-F238E27FC236}">
                  <a16:creationId xmlns:a16="http://schemas.microsoft.com/office/drawing/2014/main" id="{0E002E45-6C5E-287D-5145-A941627992AD}"/>
                </a:ext>
              </a:extLst>
            </p:cNvPr>
            <p:cNvSpPr txBox="1"/>
            <p:nvPr/>
          </p:nvSpPr>
          <p:spPr>
            <a:xfrm>
              <a:off x="1050995" y="2426068"/>
              <a:ext cx="7572305" cy="275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rPr>
                <a:t>Chỉ ra các thành phần câu trong câu sau:</a:t>
              </a:r>
              <a:endParaRPr sz="2400" dirty="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150000"/>
                </a:lnSpc>
              </a:pPr>
              <a:r>
                <a:rPr lang="vi-VN" sz="2400" i="1" dirty="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rPr>
                <a:t>Nửa tiếng đồng hồ sau, chị Thao chui vào hang</a:t>
              </a:r>
              <a:r>
                <a:rPr lang="vi-VN" sz="2400" dirty="0">
                  <a:solidFill>
                    <a:schemeClr val="dk1"/>
                  </a:solidFill>
                  <a:latin typeface="UTM Avo" panose="02040603050506020204" pitchFamily="18"/>
                  <a:ea typeface="Calibri"/>
                  <a:cs typeface="Calibri"/>
                  <a:sym typeface="Calibri"/>
                </a:rPr>
                <a:t>. </a:t>
              </a:r>
              <a:endParaRPr sz="2400" dirty="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F199D9-88DE-EBEF-8245-ACD27B9858D1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1" y="1345384"/>
            <a:ext cx="4039229" cy="5030831"/>
            <a:chOff x="7350039" y="1126426"/>
            <a:chExt cx="4586998" cy="5713073"/>
          </a:xfrm>
        </p:grpSpPr>
        <p:sp>
          <p:nvSpPr>
            <p:cNvPr id="27" name="Google Shape;96;p3">
              <a:extLst>
                <a:ext uri="{FF2B5EF4-FFF2-40B4-BE49-F238E27FC236}">
                  <a16:creationId xmlns:a16="http://schemas.microsoft.com/office/drawing/2014/main" id="{2F5B310C-8A87-55F4-A49F-F7AA41E7F97A}"/>
                </a:ext>
              </a:extLst>
            </p:cNvPr>
            <p:cNvSpPr/>
            <p:nvPr/>
          </p:nvSpPr>
          <p:spPr>
            <a:xfrm>
              <a:off x="7563820" y="4096299"/>
              <a:ext cx="4373217" cy="2743200"/>
            </a:xfrm>
            <a:custGeom>
              <a:avLst/>
              <a:gdLst/>
              <a:ahLst/>
              <a:cxnLst/>
              <a:rect l="l" t="t" r="r" b="b"/>
              <a:pathLst>
                <a:path w="6559826" h="4114800" extrusionOk="0">
                  <a:moveTo>
                    <a:pt x="0" y="0"/>
                  </a:moveTo>
                  <a:lnTo>
                    <a:pt x="6559826" y="0"/>
                  </a:lnTo>
                  <a:lnTo>
                    <a:pt x="65598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Google Shape;107;p3">
              <a:extLst>
                <a:ext uri="{FF2B5EF4-FFF2-40B4-BE49-F238E27FC236}">
                  <a16:creationId xmlns:a16="http://schemas.microsoft.com/office/drawing/2014/main" id="{5C105FCD-9E83-8F2C-1A9C-10085AB5F9A6}"/>
                </a:ext>
              </a:extLst>
            </p:cNvPr>
            <p:cNvSpPr/>
            <p:nvPr/>
          </p:nvSpPr>
          <p:spPr>
            <a:xfrm flipH="1">
              <a:off x="7350039" y="1126426"/>
              <a:ext cx="3510721" cy="3536441"/>
            </a:xfrm>
            <a:custGeom>
              <a:avLst/>
              <a:gdLst/>
              <a:ahLst/>
              <a:cxnLst/>
              <a:rect l="l" t="t" r="r" b="b"/>
              <a:pathLst>
                <a:path w="5266082" h="5304662" extrusionOk="0">
                  <a:moveTo>
                    <a:pt x="5266082" y="0"/>
                  </a:moveTo>
                  <a:lnTo>
                    <a:pt x="0" y="0"/>
                  </a:lnTo>
                  <a:lnTo>
                    <a:pt x="0" y="5304661"/>
                  </a:lnTo>
                  <a:lnTo>
                    <a:pt x="5266082" y="5304661"/>
                  </a:lnTo>
                  <a:lnTo>
                    <a:pt x="5266082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3E800B2-4A3F-0770-6493-277A2282B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3118463"/>
            <a:ext cx="2990850" cy="16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19;p4">
            <a:extLst>
              <a:ext uri="{FF2B5EF4-FFF2-40B4-BE49-F238E27FC236}">
                <a16:creationId xmlns:a16="http://schemas.microsoft.com/office/drawing/2014/main" id="{5FA683CE-A502-3480-2E6E-38DE1A25E91F}"/>
              </a:ext>
            </a:extLst>
          </p:cNvPr>
          <p:cNvGrpSpPr/>
          <p:nvPr/>
        </p:nvGrpSpPr>
        <p:grpSpPr>
          <a:xfrm>
            <a:off x="3902207" y="2603500"/>
            <a:ext cx="4387583" cy="4064000"/>
            <a:chOff x="2046366" y="3290747"/>
            <a:chExt cx="1409904" cy="1305924"/>
          </a:xfrm>
        </p:grpSpPr>
        <p:sp>
          <p:nvSpPr>
            <p:cNvPr id="6" name="Google Shape;120;p4">
              <a:extLst>
                <a:ext uri="{FF2B5EF4-FFF2-40B4-BE49-F238E27FC236}">
                  <a16:creationId xmlns:a16="http://schemas.microsoft.com/office/drawing/2014/main" id="{919C9CB4-407D-BF64-B405-031AC7CF5834}"/>
                </a:ext>
              </a:extLst>
            </p:cNvPr>
            <p:cNvSpPr/>
            <p:nvPr/>
          </p:nvSpPr>
          <p:spPr>
            <a:xfrm>
              <a:off x="2046366" y="3290747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 extrusionOk="0">
                  <a:moveTo>
                    <a:pt x="0" y="0"/>
                  </a:moveTo>
                  <a:lnTo>
                    <a:pt x="1409904" y="0"/>
                  </a:lnTo>
                  <a:lnTo>
                    <a:pt x="1409904" y="1305923"/>
                  </a:lnTo>
                  <a:lnTo>
                    <a:pt x="0" y="13059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Google Shape;121;p4">
              <a:extLst>
                <a:ext uri="{FF2B5EF4-FFF2-40B4-BE49-F238E27FC236}">
                  <a16:creationId xmlns:a16="http://schemas.microsoft.com/office/drawing/2014/main" id="{240C919A-F780-A6AD-0081-4ECBB36A1EBC}"/>
                </a:ext>
              </a:extLst>
            </p:cNvPr>
            <p:cNvSpPr/>
            <p:nvPr/>
          </p:nvSpPr>
          <p:spPr>
            <a:xfrm>
              <a:off x="2308246" y="3438975"/>
              <a:ext cx="886144" cy="1083968"/>
            </a:xfrm>
            <a:custGeom>
              <a:avLst/>
              <a:gdLst/>
              <a:ahLst/>
              <a:cxnLst/>
              <a:rect l="l" t="t" r="r" b="b"/>
              <a:pathLst>
                <a:path w="886144" h="1083968" extrusionOk="0">
                  <a:moveTo>
                    <a:pt x="0" y="0"/>
                  </a:moveTo>
                  <a:lnTo>
                    <a:pt x="886144" y="0"/>
                  </a:lnTo>
                  <a:lnTo>
                    <a:pt x="886144" y="1083968"/>
                  </a:lnTo>
                  <a:lnTo>
                    <a:pt x="0" y="1083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Google Shape;122;p4">
            <a:extLst>
              <a:ext uri="{FF2B5EF4-FFF2-40B4-BE49-F238E27FC236}">
                <a16:creationId xmlns:a16="http://schemas.microsoft.com/office/drawing/2014/main" id="{95D0C5E0-94F1-90C8-0441-814D6D424D7A}"/>
              </a:ext>
            </a:extLst>
          </p:cNvPr>
          <p:cNvSpPr txBox="1"/>
          <p:nvPr/>
        </p:nvSpPr>
        <p:spPr>
          <a:xfrm>
            <a:off x="3902206" y="1736401"/>
            <a:ext cx="4387583" cy="100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vi-VN" sz="5400" b="1" dirty="0">
                <a:solidFill>
                  <a:schemeClr val="bg1"/>
                </a:solidFill>
                <a:latin typeface="UTM Avo" panose="02040603050506020204" pitchFamily="18"/>
              </a:rPr>
              <a:t>1. Nhận xét</a:t>
            </a:r>
            <a:endParaRPr sz="5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064B8E8D-7265-4461-A40F-C071C9317051}"/>
              </a:ext>
            </a:extLst>
          </p:cNvPr>
          <p:cNvSpPr txBox="1"/>
          <p:nvPr/>
        </p:nvSpPr>
        <p:spPr>
          <a:xfrm>
            <a:off x="1101789" y="1560115"/>
            <a:ext cx="9988421" cy="36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UTM Avo" panose="02040603050506020204" pitchFamily="18"/>
              </a:rPr>
              <a:t>1. Tìm thông tin phù hợp với bộ phận câu in đậm</a:t>
            </a:r>
            <a:endParaRPr sz="20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aphicFrame>
        <p:nvGraphicFramePr>
          <p:cNvPr id="5" name="Google Shape;130;p5">
            <a:extLst>
              <a:ext uri="{FF2B5EF4-FFF2-40B4-BE49-F238E27FC236}">
                <a16:creationId xmlns:a16="http://schemas.microsoft.com/office/drawing/2014/main" id="{8473B134-9B5E-00C4-D4E4-F0EDE98D5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535955"/>
              </p:ext>
            </p:extLst>
          </p:nvPr>
        </p:nvGraphicFramePr>
        <p:xfrm>
          <a:off x="559594" y="2027799"/>
          <a:ext cx="11074401" cy="480200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297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087">
                  <a:extLst>
                    <a:ext uri="{9D8B030D-6E8A-4147-A177-3AD203B41FA5}">
                      <a16:colId xmlns:a16="http://schemas.microsoft.com/office/drawing/2014/main" val="2992015497"/>
                    </a:ext>
                  </a:extLst>
                </a:gridCol>
                <a:gridCol w="3043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2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Câu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Thông tin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a.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Ở Ea Lâm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1. Thời gian diễn ra sự việc.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b.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Bây giờ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 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2. Địa điểm diễn ra sự việc.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c. </a:t>
                      </a:r>
                      <a:r>
                        <a:rPr lang="vi-VN" sz="2000" b="1" u="none" strike="noStrike" cap="none">
                          <a:latin typeface="UTM Avo" panose="02040603050506020204" pitchFamily="18"/>
                          <a:sym typeface="Arial"/>
                        </a:rPr>
                        <a:t>Vì chịu khó lao động</a:t>
                      </a: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3. Mục đích của hoạt động.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d. </a:t>
                      </a:r>
                      <a:r>
                        <a:rPr lang="vi-VN" sz="2000" b="1" u="none" strike="noStrike" cap="none">
                          <a:latin typeface="UTM Avo" panose="02040603050506020204" pitchFamily="18"/>
                          <a:sym typeface="Arial"/>
                        </a:rPr>
                        <a:t>Bằng hai bàn tay lao động</a:t>
                      </a: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, người dân Ea Lâm đã thay đổi cuộc sống của mình.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4. Nguyên nhân của sự việc.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19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e.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Để có cuộc sống đầy đủ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dễ chịu, nhà nào cũng chịu khó lao động.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Calibri"/>
                        </a:rPr>
                        <a:t>5. Phương tiện thực hiện hoạt động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Google Shape;131;p5">
            <a:extLst>
              <a:ext uri="{FF2B5EF4-FFF2-40B4-BE49-F238E27FC236}">
                <a16:creationId xmlns:a16="http://schemas.microsoft.com/office/drawing/2014/main" id="{98335735-701C-A869-C964-B4D32B2844D4}"/>
              </a:ext>
            </a:extLst>
          </p:cNvPr>
          <p:cNvCxnSpPr>
            <a:cxnSpLocks/>
          </p:cNvCxnSpPr>
          <p:nvPr/>
        </p:nvCxnSpPr>
        <p:spPr>
          <a:xfrm>
            <a:off x="7811356" y="2948513"/>
            <a:ext cx="790777" cy="990807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132;p5">
            <a:extLst>
              <a:ext uri="{FF2B5EF4-FFF2-40B4-BE49-F238E27FC236}">
                <a16:creationId xmlns:a16="http://schemas.microsoft.com/office/drawing/2014/main" id="{FF4F26A0-E690-4F36-EB91-9C8E133EEEF7}"/>
              </a:ext>
            </a:extLst>
          </p:cNvPr>
          <p:cNvCxnSpPr>
            <a:cxnSpLocks/>
          </p:cNvCxnSpPr>
          <p:nvPr/>
        </p:nvCxnSpPr>
        <p:spPr>
          <a:xfrm flipV="1">
            <a:off x="7853345" y="3002844"/>
            <a:ext cx="748788" cy="838098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" name="Google Shape;133;p5">
            <a:extLst>
              <a:ext uri="{FF2B5EF4-FFF2-40B4-BE49-F238E27FC236}">
                <a16:creationId xmlns:a16="http://schemas.microsoft.com/office/drawing/2014/main" id="{8C6E1DDE-49EA-C1D7-EEDE-94F2BC10BB08}"/>
              </a:ext>
            </a:extLst>
          </p:cNvPr>
          <p:cNvCxnSpPr>
            <a:cxnSpLocks/>
          </p:cNvCxnSpPr>
          <p:nvPr/>
        </p:nvCxnSpPr>
        <p:spPr>
          <a:xfrm>
            <a:off x="7766817" y="4616658"/>
            <a:ext cx="835316" cy="91168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" name="Google Shape;134;p5">
            <a:extLst>
              <a:ext uri="{FF2B5EF4-FFF2-40B4-BE49-F238E27FC236}">
                <a16:creationId xmlns:a16="http://schemas.microsoft.com/office/drawing/2014/main" id="{11D862E8-DD5E-0B8A-528B-1E620CB3E56F}"/>
              </a:ext>
            </a:extLst>
          </p:cNvPr>
          <p:cNvCxnSpPr>
            <a:cxnSpLocks/>
          </p:cNvCxnSpPr>
          <p:nvPr/>
        </p:nvCxnSpPr>
        <p:spPr>
          <a:xfrm>
            <a:off x="7766817" y="5528338"/>
            <a:ext cx="835316" cy="99664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" name="Google Shape;135;p5">
            <a:extLst>
              <a:ext uri="{FF2B5EF4-FFF2-40B4-BE49-F238E27FC236}">
                <a16:creationId xmlns:a16="http://schemas.microsoft.com/office/drawing/2014/main" id="{34EB098D-C541-8B89-CB2E-BC5305EDDFC0}"/>
              </a:ext>
            </a:extLst>
          </p:cNvPr>
          <p:cNvCxnSpPr>
            <a:cxnSpLocks/>
          </p:cNvCxnSpPr>
          <p:nvPr/>
        </p:nvCxnSpPr>
        <p:spPr>
          <a:xfrm flipV="1">
            <a:off x="7811356" y="4616658"/>
            <a:ext cx="790777" cy="1908320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935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2;p6">
            <a:extLst>
              <a:ext uri="{FF2B5EF4-FFF2-40B4-BE49-F238E27FC236}">
                <a16:creationId xmlns:a16="http://schemas.microsoft.com/office/drawing/2014/main" id="{4FECC9BE-C1B9-0C69-A8E0-B046F9D763A0}"/>
              </a:ext>
            </a:extLst>
          </p:cNvPr>
          <p:cNvSpPr txBox="1"/>
          <p:nvPr/>
        </p:nvSpPr>
        <p:spPr>
          <a:xfrm>
            <a:off x="2394826" y="1685628"/>
            <a:ext cx="89916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2. Tìm câu hỏi phù hợp với bộ phận in đậm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pSp>
        <p:nvGrpSpPr>
          <p:cNvPr id="5" name="Google Shape;143;p6">
            <a:extLst>
              <a:ext uri="{FF2B5EF4-FFF2-40B4-BE49-F238E27FC236}">
                <a16:creationId xmlns:a16="http://schemas.microsoft.com/office/drawing/2014/main" id="{1BE1B14E-016C-823F-45CF-7353E6AF1611}"/>
              </a:ext>
            </a:extLst>
          </p:cNvPr>
          <p:cNvGrpSpPr>
            <a:grpSpLocks noChangeAspect="1"/>
          </p:cNvGrpSpPr>
          <p:nvPr/>
        </p:nvGrpSpPr>
        <p:grpSpPr>
          <a:xfrm>
            <a:off x="7332047" y="2249459"/>
            <a:ext cx="3847886" cy="4637117"/>
            <a:chOff x="11195127" y="3267028"/>
            <a:chExt cx="5771829" cy="6955676"/>
          </a:xfrm>
        </p:grpSpPr>
        <p:sp>
          <p:nvSpPr>
            <p:cNvPr id="6" name="Google Shape;144;p6">
              <a:extLst>
                <a:ext uri="{FF2B5EF4-FFF2-40B4-BE49-F238E27FC236}">
                  <a16:creationId xmlns:a16="http://schemas.microsoft.com/office/drawing/2014/main" id="{21E8E96F-2031-CC17-44F5-DD041CEAB4BD}"/>
                </a:ext>
              </a:extLst>
            </p:cNvPr>
            <p:cNvSpPr/>
            <p:nvPr/>
          </p:nvSpPr>
          <p:spPr>
            <a:xfrm>
              <a:off x="11515539" y="3267028"/>
              <a:ext cx="5131005" cy="1030238"/>
            </a:xfrm>
            <a:custGeom>
              <a:avLst/>
              <a:gdLst/>
              <a:ahLst/>
              <a:cxnLst/>
              <a:rect l="l" t="t" r="r" b="b"/>
              <a:pathLst>
                <a:path w="6460792" h="6508784" extrusionOk="0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/>
                </a:rPr>
                <a:t>THẢO LUẬN NHÓM</a:t>
              </a:r>
              <a:endParaRPr sz="2400" dirty="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  <p:sp>
          <p:nvSpPr>
            <p:cNvPr id="7" name="Google Shape;145;p6">
              <a:extLst>
                <a:ext uri="{FF2B5EF4-FFF2-40B4-BE49-F238E27FC236}">
                  <a16:creationId xmlns:a16="http://schemas.microsoft.com/office/drawing/2014/main" id="{46D21BA2-BCF3-0740-E67C-FFF142D650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5127" y="4696176"/>
              <a:ext cx="5771829" cy="5526528"/>
            </a:xfrm>
            <a:custGeom>
              <a:avLst/>
              <a:gdLst/>
              <a:ahLst/>
              <a:cxnLst/>
              <a:rect l="l" t="t" r="r" b="b"/>
              <a:pathLst>
                <a:path w="939711" h="899773" extrusionOk="0">
                  <a:moveTo>
                    <a:pt x="0" y="0"/>
                  </a:moveTo>
                  <a:lnTo>
                    <a:pt x="939711" y="0"/>
                  </a:lnTo>
                  <a:lnTo>
                    <a:pt x="939711" y="899773"/>
                  </a:lnTo>
                  <a:lnTo>
                    <a:pt x="0" y="8997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8" name="Google Shape;146;p6">
            <a:extLst>
              <a:ext uri="{FF2B5EF4-FFF2-40B4-BE49-F238E27FC236}">
                <a16:creationId xmlns:a16="http://schemas.microsoft.com/office/drawing/2014/main" id="{2897B36F-2253-E2EF-84F7-F3CA790027C4}"/>
              </a:ext>
            </a:extLst>
          </p:cNvPr>
          <p:cNvSpPr/>
          <p:nvPr/>
        </p:nvSpPr>
        <p:spPr>
          <a:xfrm>
            <a:off x="1358355" y="2350386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Ở đâu 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9" name="Google Shape;147;p6">
            <a:extLst>
              <a:ext uri="{FF2B5EF4-FFF2-40B4-BE49-F238E27FC236}">
                <a16:creationId xmlns:a16="http://schemas.microsoft.com/office/drawing/2014/main" id="{F6D9FDFE-B026-2CA4-2E6A-D2D82B972319}"/>
              </a:ext>
            </a:extLst>
          </p:cNvPr>
          <p:cNvSpPr/>
          <p:nvPr/>
        </p:nvSpPr>
        <p:spPr>
          <a:xfrm>
            <a:off x="4009735" y="3215090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Bao giờ?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0" name="Google Shape;148;p6">
            <a:extLst>
              <a:ext uri="{FF2B5EF4-FFF2-40B4-BE49-F238E27FC236}">
                <a16:creationId xmlns:a16="http://schemas.microsoft.com/office/drawing/2014/main" id="{6524BEC1-959E-BCB9-797E-F3CFBE75EE71}"/>
              </a:ext>
            </a:extLst>
          </p:cNvPr>
          <p:cNvSpPr/>
          <p:nvPr/>
        </p:nvSpPr>
        <p:spPr>
          <a:xfrm>
            <a:off x="1358355" y="4079794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Vì sao?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1" name="Google Shape;149;p6">
            <a:extLst>
              <a:ext uri="{FF2B5EF4-FFF2-40B4-BE49-F238E27FC236}">
                <a16:creationId xmlns:a16="http://schemas.microsoft.com/office/drawing/2014/main" id="{4A91C2A7-BCA4-55A1-0833-7F4B41A3BF6E}"/>
              </a:ext>
            </a:extLst>
          </p:cNvPr>
          <p:cNvSpPr/>
          <p:nvPr/>
        </p:nvSpPr>
        <p:spPr>
          <a:xfrm>
            <a:off x="4009735" y="4944498"/>
            <a:ext cx="2416216" cy="864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Để làm gì?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sp>
        <p:nvSpPr>
          <p:cNvPr id="12" name="Google Shape;150;p6">
            <a:extLst>
              <a:ext uri="{FF2B5EF4-FFF2-40B4-BE49-F238E27FC236}">
                <a16:creationId xmlns:a16="http://schemas.microsoft.com/office/drawing/2014/main" id="{04E66AF2-054A-1599-A9CB-3D26F09D4F0F}"/>
              </a:ext>
            </a:extLst>
          </p:cNvPr>
          <p:cNvSpPr/>
          <p:nvPr/>
        </p:nvSpPr>
        <p:spPr>
          <a:xfrm>
            <a:off x="1358355" y="5809202"/>
            <a:ext cx="2416216" cy="8299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363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vi-VN" sz="2400">
                <a:solidFill>
                  <a:schemeClr val="bg1"/>
                </a:solidFill>
                <a:latin typeface="UTM Avo" panose="02040603050506020204" pitchFamily="18"/>
              </a:rPr>
              <a:t>Bằng gì?</a:t>
            </a:r>
            <a:endParaRPr sz="240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419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7;p7">
            <a:extLst>
              <a:ext uri="{FF2B5EF4-FFF2-40B4-BE49-F238E27FC236}">
                <a16:creationId xmlns:a16="http://schemas.microsoft.com/office/drawing/2014/main" id="{161E99D8-3B36-8654-ED96-0E37A5C9395F}"/>
              </a:ext>
            </a:extLst>
          </p:cNvPr>
          <p:cNvSpPr txBox="1"/>
          <p:nvPr/>
        </p:nvSpPr>
        <p:spPr>
          <a:xfrm>
            <a:off x="1600200" y="1625600"/>
            <a:ext cx="89916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2. Tìm câu hỏi phù hợp với bộ phận in đậm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  <p:graphicFrame>
        <p:nvGraphicFramePr>
          <p:cNvPr id="5" name="Google Shape;158;p7">
            <a:extLst>
              <a:ext uri="{FF2B5EF4-FFF2-40B4-BE49-F238E27FC236}">
                <a16:creationId xmlns:a16="http://schemas.microsoft.com/office/drawing/2014/main" id="{AC62C70D-E743-A113-B4F8-490B3A268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123830"/>
              </p:ext>
            </p:extLst>
          </p:nvPr>
        </p:nvGraphicFramePr>
        <p:xfrm>
          <a:off x="558800" y="2200275"/>
          <a:ext cx="11074400" cy="436712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198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Câu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Thông tin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7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a.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Ở Ea Lâm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Ở đâu?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7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b.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Bây giờ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 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Bao giờ?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7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c.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Vì chịu khó lao động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nhà nào cũng có cuộc sống đầy đủ, dễ chịu.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Vì sao?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84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d. </a:t>
                      </a:r>
                      <a:r>
                        <a:rPr lang="vi-VN" sz="2000" b="1" u="none" strike="noStrike" cap="none" dirty="0">
                          <a:latin typeface="UTM Avo" panose="02040603050506020204" pitchFamily="18"/>
                          <a:sym typeface="Arial"/>
                        </a:rPr>
                        <a:t>Bằng hai bàn tay lao động</a:t>
                      </a: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, người dân Ea Lâm đã thay đổi cuộc sống của mình.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Bằng gì?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7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e. </a:t>
                      </a:r>
                      <a:r>
                        <a:rPr lang="vi-VN" sz="2000" b="1" u="none" strike="noStrike" cap="none">
                          <a:latin typeface="UTM Avo" panose="02040603050506020204" pitchFamily="18"/>
                          <a:sym typeface="Arial"/>
                        </a:rPr>
                        <a:t>Để có cuộc sống đầy đủ</a:t>
                      </a:r>
                      <a:r>
                        <a:rPr lang="vi-VN" sz="2000" u="none" strike="noStrike" cap="none">
                          <a:latin typeface="UTM Avo" panose="02040603050506020204" pitchFamily="18"/>
                          <a:sym typeface="Arial"/>
                        </a:rPr>
                        <a:t>, dễ chịu, nhà nào cũng chịu khó lao động.</a:t>
                      </a:r>
                      <a:endParaRPr sz="50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u="none" strike="noStrike" cap="none" dirty="0">
                          <a:latin typeface="UTM Avo" panose="02040603050506020204" pitchFamily="18"/>
                          <a:sym typeface="Arial"/>
                        </a:rPr>
                        <a:t>Để làm gì?</a:t>
                      </a:r>
                      <a:endParaRPr sz="500" dirty="0">
                        <a:latin typeface="UTM Avo" panose="02040603050506020204" pitchFamily="18"/>
                      </a:endParaRPr>
                    </a:p>
                  </a:txBody>
                  <a:tcPr marL="120000" marR="120000" marT="13050" marB="13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1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166;p8">
            <a:extLst>
              <a:ext uri="{FF2B5EF4-FFF2-40B4-BE49-F238E27FC236}">
                <a16:creationId xmlns:a16="http://schemas.microsoft.com/office/drawing/2014/main" id="{FFA438C8-B730-4372-099E-7D3A2FBF638D}"/>
              </a:ext>
            </a:extLst>
          </p:cNvPr>
          <p:cNvGrpSpPr/>
          <p:nvPr/>
        </p:nvGrpSpPr>
        <p:grpSpPr>
          <a:xfrm>
            <a:off x="4006264" y="2790918"/>
            <a:ext cx="4179467" cy="4067082"/>
            <a:chOff x="1961024" y="4999219"/>
            <a:chExt cx="1409904" cy="1371992"/>
          </a:xfrm>
        </p:grpSpPr>
        <p:sp>
          <p:nvSpPr>
            <p:cNvPr id="26" name="Google Shape;167;p8">
              <a:extLst>
                <a:ext uri="{FF2B5EF4-FFF2-40B4-BE49-F238E27FC236}">
                  <a16:creationId xmlns:a16="http://schemas.microsoft.com/office/drawing/2014/main" id="{32E98899-F784-46D1-E4AF-8DDF98BEE6E9}"/>
                </a:ext>
              </a:extLst>
            </p:cNvPr>
            <p:cNvSpPr/>
            <p:nvPr/>
          </p:nvSpPr>
          <p:spPr>
            <a:xfrm>
              <a:off x="1961024" y="4999219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 extrusionOk="0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Google Shape;168;p8">
              <a:extLst>
                <a:ext uri="{FF2B5EF4-FFF2-40B4-BE49-F238E27FC236}">
                  <a16:creationId xmlns:a16="http://schemas.microsoft.com/office/drawing/2014/main" id="{DEAFE743-2975-CEA5-E2B3-598357558951}"/>
                </a:ext>
              </a:extLst>
            </p:cNvPr>
            <p:cNvSpPr/>
            <p:nvPr/>
          </p:nvSpPr>
          <p:spPr>
            <a:xfrm>
              <a:off x="2134947" y="5322429"/>
              <a:ext cx="1062057" cy="1048782"/>
            </a:xfrm>
            <a:custGeom>
              <a:avLst/>
              <a:gdLst/>
              <a:ahLst/>
              <a:cxnLst/>
              <a:rect l="l" t="t" r="r" b="b"/>
              <a:pathLst>
                <a:path w="1062057" h="1048782" extrusionOk="0">
                  <a:moveTo>
                    <a:pt x="0" y="0"/>
                  </a:moveTo>
                  <a:lnTo>
                    <a:pt x="1062057" y="0"/>
                  </a:lnTo>
                  <a:lnTo>
                    <a:pt x="1062057" y="1048782"/>
                  </a:lnTo>
                  <a:lnTo>
                    <a:pt x="0" y="10487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Google Shape;169;p8">
            <a:extLst>
              <a:ext uri="{FF2B5EF4-FFF2-40B4-BE49-F238E27FC236}">
                <a16:creationId xmlns:a16="http://schemas.microsoft.com/office/drawing/2014/main" id="{5AFD7451-00EA-82F5-FAA9-D755CC8C29CC}"/>
              </a:ext>
            </a:extLst>
          </p:cNvPr>
          <p:cNvSpPr txBox="1"/>
          <p:nvPr/>
        </p:nvSpPr>
        <p:spPr>
          <a:xfrm>
            <a:off x="2851648" y="1782078"/>
            <a:ext cx="6488696" cy="100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5400" b="1" dirty="0">
                <a:solidFill>
                  <a:schemeClr val="bg1"/>
                </a:solidFill>
                <a:latin typeface="UTM Avo" panose="02040603050506020204" pitchFamily="18"/>
              </a:rPr>
              <a:t>2. Rút ra bài học</a:t>
            </a:r>
            <a:endParaRPr sz="5400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5828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728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Arial</vt:lpstr>
      <vt:lpstr>UTM Avo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OnePercent</cp:lastModifiedBy>
  <cp:revision>26</cp:revision>
  <dcterms:created xsi:type="dcterms:W3CDTF">2023-10-19T01:39:18Z</dcterms:created>
  <dcterms:modified xsi:type="dcterms:W3CDTF">2024-01-10T04:25:35Z</dcterms:modified>
</cp:coreProperties>
</file>