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04" r:id="rId2"/>
    <p:sldId id="303" r:id="rId3"/>
    <p:sldId id="279" r:id="rId4"/>
    <p:sldId id="297" r:id="rId5"/>
    <p:sldId id="257" r:id="rId6"/>
    <p:sldId id="259" r:id="rId7"/>
    <p:sldId id="260" r:id="rId8"/>
    <p:sldId id="261" r:id="rId9"/>
    <p:sldId id="294" r:id="rId10"/>
    <p:sldId id="280" r:id="rId11"/>
    <p:sldId id="300" r:id="rId12"/>
    <p:sldId id="298" r:id="rId13"/>
    <p:sldId id="290" r:id="rId14"/>
    <p:sldId id="281" r:id="rId15"/>
    <p:sldId id="302" r:id="rId16"/>
    <p:sldId id="299" r:id="rId17"/>
    <p:sldId id="272" r:id="rId18"/>
    <p:sldId id="287" r:id="rId19"/>
    <p:sldId id="28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5B3B8176-08C7-445C-B806-ACD93D6E51CF}">
          <p14:sldIdLst>
            <p14:sldId id="304"/>
            <p14:sldId id="303"/>
            <p14:sldId id="279"/>
            <p14:sldId id="297"/>
            <p14:sldId id="257"/>
            <p14:sldId id="259"/>
            <p14:sldId id="260"/>
            <p14:sldId id="261"/>
            <p14:sldId id="294"/>
            <p14:sldId id="280"/>
            <p14:sldId id="300"/>
            <p14:sldId id="298"/>
            <p14:sldId id="290"/>
            <p14:sldId id="281"/>
            <p14:sldId id="302"/>
            <p14:sldId id="299"/>
            <p14:sldId id="272"/>
            <p14:sldId id="287"/>
            <p14:sldId id="2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5840" autoAdjust="0"/>
  </p:normalViewPr>
  <p:slideViewPr>
    <p:cSldViewPr>
      <p:cViewPr varScale="1">
        <p:scale>
          <a:sx n="63" d="100"/>
          <a:sy n="63" d="100"/>
        </p:scale>
        <p:origin x="780" y="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4402B8-046A-4D3D-BE31-3529840E8235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32E4B-0682-4B05-8E7D-60DE92CEB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24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969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32E4B-0682-4B05-8E7D-60DE92CEB0B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949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32E4B-0682-4B05-8E7D-60DE92CEB0B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314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371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46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09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4688167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2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940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3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8" y="136527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762229829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91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077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217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869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581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114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439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67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2FCBA-9BCE-4FA0-B012-93F381619F99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688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3935001" y="2093705"/>
            <a:ext cx="4322016" cy="18928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783">
              <a:lnSpc>
                <a:spcPct val="150000"/>
              </a:lnSpc>
              <a:defRPr/>
            </a:pPr>
            <a:r>
              <a:rPr lang="en-US" sz="39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39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24</a:t>
            </a:r>
          </a:p>
          <a:p>
            <a:pPr algn="ctr" defTabSz="685783">
              <a:lnSpc>
                <a:spcPct val="150000"/>
              </a:lnSpc>
              <a:defRPr/>
            </a:pPr>
            <a:r>
              <a:rPr lang="en-US" sz="39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39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9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127: </a:t>
            </a:r>
            <a:r>
              <a:rPr lang="en-US" sz="39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oang</a:t>
            </a:r>
            <a:r>
              <a:rPr lang="en-US" sz="39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9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– </a:t>
            </a:r>
            <a:r>
              <a:rPr lang="en-US" sz="39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oac</a:t>
            </a:r>
            <a:r>
              <a:rPr lang="en-US" sz="39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endParaRPr lang="en-US" sz="39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8624460" y="932203"/>
            <a:ext cx="19896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9810097" y="1370783"/>
            <a:ext cx="730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832136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ham Thi Minh Phuong\Desktop\b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887" y="552792"/>
            <a:ext cx="9753600" cy="640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05887" y="23884"/>
            <a:ext cx="89916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Century Gothic" pitchFamily="34" charset="0"/>
              </a:rPr>
              <a:t>2.</a:t>
            </a:r>
            <a:r>
              <a:rPr lang="en-US" sz="2800" b="1">
                <a:latin typeface="Century Gothic" pitchFamily="34" charset="0"/>
              </a:rPr>
              <a:t> Tiếng nào có vần </a:t>
            </a:r>
            <a:r>
              <a:rPr lang="en-US" sz="2800" b="1">
                <a:solidFill>
                  <a:srgbClr val="FF0000"/>
                </a:solidFill>
                <a:latin typeface="Century Gothic" pitchFamily="34" charset="0"/>
              </a:rPr>
              <a:t>oang</a:t>
            </a:r>
            <a:r>
              <a:rPr lang="en-US" sz="2800" b="1">
                <a:latin typeface="Century Gothic" pitchFamily="34" charset="0"/>
              </a:rPr>
              <a:t>? Tiếng nào có vần </a:t>
            </a:r>
            <a:r>
              <a:rPr lang="en-US" sz="2800" b="1">
                <a:solidFill>
                  <a:srgbClr val="FF0000"/>
                </a:solidFill>
                <a:latin typeface="Century Gothic" pitchFamily="34" charset="0"/>
              </a:rPr>
              <a:t>oac</a:t>
            </a:r>
            <a:r>
              <a:rPr lang="en-US" sz="2800" b="1">
                <a:latin typeface="Century Gothic" pitchFamily="34" charset="0"/>
              </a:rPr>
              <a:t> ?</a:t>
            </a:r>
            <a:endParaRPr lang="vi-VN" sz="2800" b="1"/>
          </a:p>
        </p:txBody>
      </p:sp>
      <p:cxnSp>
        <p:nvCxnSpPr>
          <p:cNvPr id="5" name="Straight Connector 4"/>
          <p:cNvCxnSpPr/>
          <p:nvPr/>
        </p:nvCxnSpPr>
        <p:spPr>
          <a:xfrm>
            <a:off x="2514600" y="2438400"/>
            <a:ext cx="4419600" cy="9144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867400" y="2209800"/>
            <a:ext cx="1219200" cy="11430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248400" y="4343400"/>
            <a:ext cx="1066800" cy="21336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382000" y="4038600"/>
            <a:ext cx="1676400" cy="19050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486400" y="2379260"/>
            <a:ext cx="4572000" cy="12192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2971800" y="4343400"/>
            <a:ext cx="1524000" cy="19050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948189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ham Thi Minh Phuong\Desktop\b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9143999" cy="670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45860" y="152401"/>
            <a:ext cx="19812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</a:rPr>
              <a:t>3. Tập đọc</a:t>
            </a:r>
            <a:endParaRPr lang="vi-VN" sz="32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39190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ham Thi Minh Phuong\Desktop\b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"/>
            <a:ext cx="92964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61232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720233"/>
            <a:ext cx="10515600" cy="758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12"/>
          <p:cNvSpPr txBox="1">
            <a:spLocks noChangeArrowheads="1"/>
          </p:cNvSpPr>
          <p:nvPr/>
        </p:nvSpPr>
        <p:spPr bwMode="auto">
          <a:xfrm>
            <a:off x="2590800" y="2971792"/>
            <a:ext cx="123303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FF0000"/>
                </a:solidFill>
                <a:latin typeface="Century Gothic" pitchFamily="34" charset="0"/>
              </a:rPr>
              <a:t>tẽn tò</a:t>
            </a:r>
            <a:endParaRPr lang="en-US" altLang="en-US" sz="3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5365" name="TextBox 15"/>
          <p:cNvSpPr txBox="1">
            <a:spLocks noChangeArrowheads="1"/>
          </p:cNvSpPr>
          <p:nvPr/>
        </p:nvSpPr>
        <p:spPr bwMode="auto">
          <a:xfrm>
            <a:off x="6252949" y="2962812"/>
            <a:ext cx="289213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FF0000"/>
                </a:solidFill>
                <a:latin typeface="Century Gothic" pitchFamily="34" charset="0"/>
              </a:rPr>
              <a:t>nhanh như cắt</a:t>
            </a:r>
            <a:endParaRPr lang="en-US" altLang="en-US" sz="3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5366" name="TextBox 17"/>
          <p:cNvSpPr txBox="1">
            <a:spLocks noChangeArrowheads="1"/>
          </p:cNvSpPr>
          <p:nvPr/>
        </p:nvSpPr>
        <p:spPr bwMode="auto">
          <a:xfrm>
            <a:off x="1524000" y="54114"/>
            <a:ext cx="3657600" cy="55399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>
                <a:solidFill>
                  <a:srgbClr val="FF0000"/>
                </a:solidFill>
                <a:latin typeface=".VnAvant" pitchFamily="34" charset="0"/>
              </a:rPr>
              <a:t>Luyện đọc từ khó</a:t>
            </a:r>
            <a:endParaRPr lang="en-US" altLang="en-US" sz="3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2581814" y="2057400"/>
            <a:ext cx="336178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FF0000"/>
                </a:solidFill>
                <a:latin typeface="Century Gothic" pitchFamily="34" charset="0"/>
              </a:rPr>
              <a:t>quạ khoang</a:t>
            </a:r>
            <a:endParaRPr lang="en-US" altLang="en-US" sz="3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6248400" y="2057400"/>
            <a:ext cx="3581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FF0000"/>
                </a:solidFill>
                <a:latin typeface="Century Gothic" pitchFamily="34" charset="0"/>
              </a:rPr>
              <a:t>khoác lác</a:t>
            </a:r>
            <a:endParaRPr lang="en-US" altLang="en-US" sz="3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7" name="TextBox 12"/>
          <p:cNvSpPr txBox="1">
            <a:spLocks noChangeArrowheads="1"/>
          </p:cNvSpPr>
          <p:nvPr/>
        </p:nvSpPr>
        <p:spPr bwMode="auto">
          <a:xfrm>
            <a:off x="2514600" y="3947815"/>
            <a:ext cx="116891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000" b="1">
                <a:solidFill>
                  <a:srgbClr val="FF0000"/>
                </a:solidFill>
                <a:latin typeface="Century Gothic" pitchFamily="34" charset="0"/>
              </a:rPr>
              <a:t>rối rít</a:t>
            </a:r>
            <a:endParaRPr lang="en-US" altLang="en-US" sz="3000" b="1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8" name="TextBox 15"/>
          <p:cNvSpPr txBox="1">
            <a:spLocks noChangeArrowheads="1"/>
          </p:cNvSpPr>
          <p:nvPr/>
        </p:nvSpPr>
        <p:spPr bwMode="auto">
          <a:xfrm>
            <a:off x="6248400" y="3947815"/>
            <a:ext cx="152638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000" b="1">
                <a:solidFill>
                  <a:srgbClr val="FF0000"/>
                </a:solidFill>
                <a:latin typeface="Century Gothic" pitchFamily="34" charset="0"/>
              </a:rPr>
              <a:t>bẽn lẽn</a:t>
            </a:r>
            <a:endParaRPr lang="en-US" altLang="en-US" sz="3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4" name="TextBox 12"/>
          <p:cNvSpPr txBox="1">
            <a:spLocks noChangeArrowheads="1"/>
          </p:cNvSpPr>
          <p:nvPr/>
        </p:nvSpPr>
        <p:spPr bwMode="auto">
          <a:xfrm>
            <a:off x="2581814" y="4800600"/>
            <a:ext cx="176041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000" b="1">
                <a:solidFill>
                  <a:srgbClr val="FF0000"/>
                </a:solidFill>
                <a:latin typeface="Century Gothic" pitchFamily="34" charset="0"/>
              </a:rPr>
              <a:t>nhảy lên</a:t>
            </a:r>
            <a:endParaRPr lang="en-US" altLang="en-US" sz="3000" b="1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9" name="TextBox 15"/>
          <p:cNvSpPr txBox="1">
            <a:spLocks noChangeArrowheads="1"/>
          </p:cNvSpPr>
          <p:nvPr/>
        </p:nvSpPr>
        <p:spPr bwMode="auto">
          <a:xfrm>
            <a:off x="6315614" y="4800600"/>
            <a:ext cx="136768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000" b="1">
                <a:solidFill>
                  <a:srgbClr val="FF0000"/>
                </a:solidFill>
                <a:latin typeface="Century Gothic" pitchFamily="34" charset="0"/>
              </a:rPr>
              <a:t>lao tới</a:t>
            </a:r>
            <a:endParaRPr lang="en-US" altLang="en-US" sz="3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24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65" grpId="0"/>
      <p:bldP spid="15" grpId="0"/>
      <p:bldP spid="16" grpId="0"/>
      <p:bldP spid="17" grpId="0"/>
      <p:bldP spid="18" grpId="0"/>
      <p:bldP spid="14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Pham Thi Minh Phuong\Desktop\b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791343"/>
            <a:ext cx="12039600" cy="786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679188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1</a:t>
            </a:r>
            <a:endParaRPr lang="vi-VN" sz="2400" b="1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99215" y="4419599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10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4630" y="4447881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9</a:t>
            </a:r>
            <a:endParaRPr lang="vi-VN" sz="2400" b="1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14600" y="36576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8</a:t>
            </a:r>
            <a:endParaRPr lang="vi-VN" sz="2400" b="1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210044" y="2912741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7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flipH="1">
            <a:off x="9773508" y="2205335"/>
            <a:ext cx="208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6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8960" y="2222309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5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99560" y="1524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4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039830" y="685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3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53200" y="685800"/>
            <a:ext cx="268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2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47900" y="5137213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12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280782" y="44196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11</a:t>
            </a:r>
            <a:endParaRPr lang="vi-VN" sz="2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420415"/>
      </p:ext>
    </p:extLst>
  </p:cSld>
  <p:clrMapOvr>
    <a:masterClrMapping/>
  </p:clrMapOvr>
  <p:transition spd="slow">
    <p:rand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Pham Thi Minh Phuong\Desktop\b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"/>
            <a:ext cx="92964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al 14"/>
          <p:cNvSpPr/>
          <p:nvPr/>
        </p:nvSpPr>
        <p:spPr>
          <a:xfrm>
            <a:off x="1553568" y="1476603"/>
            <a:ext cx="450850" cy="42545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5B44E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498999" y="2776389"/>
            <a:ext cx="495300" cy="42545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5B44E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548806" y="4732560"/>
            <a:ext cx="495300" cy="42703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5B44E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157112" y="1170296"/>
            <a:ext cx="14478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399896" y="1915701"/>
            <a:ext cx="10668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594535" y="5812808"/>
            <a:ext cx="10668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102592" y="2536208"/>
            <a:ext cx="10668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501970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ham Thi Minh Phuong\Desktop\b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14800" y="4876800"/>
            <a:ext cx="4648200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5531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ham Thi Minh Phuong\Desktop\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0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311254" y="889000"/>
            <a:ext cx="37504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sz="3200" dirty="0">
              <a:solidFill>
                <a:srgbClr val="FF0000"/>
              </a:solidFill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114" y="1807695"/>
            <a:ext cx="10069286" cy="54595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114" y="2"/>
            <a:ext cx="10069286" cy="54595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1911832" y="931996"/>
            <a:ext cx="3141242" cy="203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6858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sz="8800" b="1">
                <a:solidFill>
                  <a:srgbClr val="000000"/>
                </a:solidFill>
                <a:latin typeface="HP001 4 hàng" pitchFamily="34" charset="-93"/>
              </a:rPr>
              <a:t>Ξ</a:t>
            </a:r>
            <a:r>
              <a:rPr lang="en-US" sz="8800" b="1">
                <a:solidFill>
                  <a:srgbClr val="000000"/>
                </a:solidFill>
                <a:latin typeface="HP001 4 hàng" pitchFamily="34" charset="-93"/>
              </a:rPr>
              <a:t>ng</a:t>
            </a:r>
            <a:endParaRPr lang="el-GR" sz="8800" b="1" dirty="0">
              <a:solidFill>
                <a:srgbClr val="000000"/>
              </a:solidFill>
              <a:latin typeface="HP001 4 hàng" pitchFamily="34" charset="-93"/>
              <a:ea typeface="HP001 4H" pitchFamily="34" charset="-127"/>
              <a:cs typeface="HP001 4H" panose="020B0603050302020204" pitchFamily="34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460318" y="2700062"/>
            <a:ext cx="2571462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6858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sz="9000" b="1">
                <a:solidFill>
                  <a:srgbClr val="000000"/>
                </a:solidFill>
                <a:latin typeface="HP001 4 hàng" pitchFamily="34" charset="-93"/>
              </a:rPr>
              <a:t> </a:t>
            </a:r>
            <a:r>
              <a:rPr lang="el-GR" sz="9000" b="1">
                <a:solidFill>
                  <a:srgbClr val="000000"/>
                </a:solidFill>
                <a:latin typeface="HP001 4 hàng" pitchFamily="34" charset="-93"/>
              </a:rPr>
              <a:t>Ξ</a:t>
            </a:r>
            <a:r>
              <a:rPr lang="en-US" sz="9000" b="1">
                <a:solidFill>
                  <a:srgbClr val="000000"/>
                </a:solidFill>
                <a:latin typeface="HP001 4 hàng" pitchFamily="34" charset="-93"/>
              </a:rPr>
              <a:t>c</a:t>
            </a:r>
            <a:endParaRPr lang="el-GR" sz="9000" b="1" dirty="0">
              <a:solidFill>
                <a:srgbClr val="000000"/>
              </a:solidFill>
              <a:latin typeface="HP001 4 hàng" pitchFamily="34" charset="-93"/>
              <a:ea typeface="HP001 4H" panose="020B0603050302020204" pitchFamily="34" charset="0"/>
              <a:cs typeface="HP001 4H" panose="020B0603050302020204" pitchFamily="34" charset="0"/>
            </a:endParaRP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5081126" y="952636"/>
            <a:ext cx="396681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9000" b="1">
                <a:latin typeface="HP001 4 hàng" pitchFamily="34" charset="-93"/>
                <a:ea typeface="HP001 4H"/>
              </a:rPr>
              <a:t>kh</a:t>
            </a:r>
            <a:r>
              <a:rPr lang="el-GR" sz="9000" b="1">
                <a:latin typeface="HP001 4 hàng" pitchFamily="34" charset="-93"/>
                <a:ea typeface="HP001 4H"/>
              </a:rPr>
              <a:t>Ξ</a:t>
            </a:r>
            <a:r>
              <a:rPr lang="en-US" sz="9000" b="1">
                <a:latin typeface="HP001 4 hàng" pitchFamily="34" charset="-93"/>
                <a:ea typeface="HP001 4H"/>
              </a:rPr>
              <a:t>ng</a:t>
            </a:r>
            <a:endParaRPr lang="vi-VN" sz="9000" b="1" dirty="0">
              <a:latin typeface="HP001 4 hàng" pitchFamily="34" charset="-93"/>
              <a:ea typeface="HP001 4H" pitchFamily="34" charset="-127"/>
            </a:endParaRP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5358328" y="2717734"/>
            <a:ext cx="589893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9000" b="1">
                <a:latin typeface="HP001 4 hàng" pitchFamily="34" charset="-93"/>
                <a:ea typeface="HP001 4H" pitchFamily="34" charset="-127"/>
              </a:rPr>
              <a:t>áo khǨc</a:t>
            </a:r>
            <a:endParaRPr lang="vi-VN" sz="9000" b="1" dirty="0">
              <a:latin typeface="HP001 4 hàng" pitchFamily="34" charset="-93"/>
              <a:ea typeface="HP001 4H" pitchFamily="34" charset="-127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109490" y="952636"/>
            <a:ext cx="27034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0" b="1">
                <a:latin typeface="HP001 4 hàng" pitchFamily="34" charset="-93"/>
                <a:ea typeface="HP001 4H"/>
              </a:rPr>
              <a:t>Ǉàu</a:t>
            </a:r>
            <a:endParaRPr lang="vi-VN" sz="9000" b="1" dirty="0">
              <a:latin typeface="HP001 4 hàng" pitchFamily="34" charset="-93"/>
              <a:ea typeface="HP001 4H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1214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311254" y="889000"/>
            <a:ext cx="37504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sz="3200" dirty="0">
              <a:solidFill>
                <a:srgbClr val="FF0000"/>
              </a:solidFill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114" y="1766751"/>
            <a:ext cx="10069286" cy="54595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114" y="2"/>
            <a:ext cx="10069286" cy="54595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1875929" y="11594"/>
            <a:ext cx="3141242" cy="203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6858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sz="9000" b="1">
                <a:solidFill>
                  <a:srgbClr val="000000"/>
                </a:solidFill>
                <a:latin typeface="HP001 4 hàng" pitchFamily="34" charset="-93"/>
              </a:rPr>
              <a:t>Ξ</a:t>
            </a:r>
            <a:r>
              <a:rPr lang="en-US" sz="9000" b="1">
                <a:solidFill>
                  <a:srgbClr val="000000"/>
                </a:solidFill>
                <a:latin typeface="HP001 4 hàng" pitchFamily="34" charset="-93"/>
              </a:rPr>
              <a:t>ng</a:t>
            </a:r>
            <a:endParaRPr lang="el-GR" sz="9000" b="1" dirty="0">
              <a:solidFill>
                <a:srgbClr val="000000"/>
              </a:solidFill>
              <a:latin typeface="HP001 4 hàng" pitchFamily="34" charset="-93"/>
              <a:ea typeface="HP001 4H" pitchFamily="34" charset="-127"/>
              <a:cs typeface="HP001 4H" panose="020B0603050302020204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431892" y="3604447"/>
            <a:ext cx="2571462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6858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sz="9000" b="1">
                <a:solidFill>
                  <a:srgbClr val="000000"/>
                </a:solidFill>
                <a:latin typeface="HP001 4 hàng" pitchFamily="34" charset="-93"/>
              </a:rPr>
              <a:t> </a:t>
            </a:r>
            <a:r>
              <a:rPr lang="el-GR" sz="9000" b="1">
                <a:solidFill>
                  <a:srgbClr val="000000"/>
                </a:solidFill>
                <a:latin typeface="HP001 4 hàng" pitchFamily="34" charset="-93"/>
              </a:rPr>
              <a:t>Ξ</a:t>
            </a:r>
            <a:r>
              <a:rPr lang="en-US" sz="9000" b="1">
                <a:solidFill>
                  <a:srgbClr val="000000"/>
                </a:solidFill>
                <a:latin typeface="HP001 4 hàng" pitchFamily="34" charset="-93"/>
              </a:rPr>
              <a:t>c</a:t>
            </a:r>
            <a:endParaRPr lang="el-GR" sz="9000" b="1" dirty="0">
              <a:solidFill>
                <a:srgbClr val="000000"/>
              </a:solidFill>
              <a:latin typeface="HP001 4 hàng" pitchFamily="34" charset="-93"/>
              <a:ea typeface="HP001 4H" panose="020B0603050302020204" pitchFamily="34" charset="0"/>
              <a:cs typeface="HP001 4H" panose="020B0603050302020204" pitchFamily="34" charset="0"/>
            </a:endParaRPr>
          </a:p>
        </p:txBody>
      </p:sp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1968252" y="1843373"/>
            <a:ext cx="396681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9000" b="1">
                <a:latin typeface="HP001 4 hàng" pitchFamily="34" charset="-93"/>
                <a:ea typeface="HP001 4H"/>
              </a:rPr>
              <a:t>kh</a:t>
            </a:r>
            <a:r>
              <a:rPr lang="el-GR" sz="9000" b="1">
                <a:latin typeface="HP001 4 hàng" pitchFamily="34" charset="-93"/>
                <a:ea typeface="HP001 4H"/>
              </a:rPr>
              <a:t>Ξ</a:t>
            </a:r>
            <a:r>
              <a:rPr lang="en-US" sz="9000" b="1">
                <a:latin typeface="HP001 4 hàng" pitchFamily="34" charset="-93"/>
                <a:ea typeface="HP001 4H"/>
              </a:rPr>
              <a:t>ng</a:t>
            </a:r>
            <a:endParaRPr lang="vi-VN" sz="9000" b="1" dirty="0">
              <a:latin typeface="HP001 4 hàng" pitchFamily="34" charset="-93"/>
              <a:ea typeface="HP001 4H" pitchFamily="34" charset="-127"/>
            </a:endParaRPr>
          </a:p>
        </p:txBody>
      </p:sp>
      <p:sp>
        <p:nvSpPr>
          <p:cNvPr id="16" name="TextBox 3"/>
          <p:cNvSpPr txBox="1">
            <a:spLocks noChangeArrowheads="1"/>
          </p:cNvSpPr>
          <p:nvPr/>
        </p:nvSpPr>
        <p:spPr bwMode="auto">
          <a:xfrm>
            <a:off x="2027086" y="5382711"/>
            <a:ext cx="589893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9000" b="1">
                <a:latin typeface="HP001 4 hàng" pitchFamily="34" charset="-93"/>
                <a:ea typeface="HP001 4H" pitchFamily="34" charset="-127"/>
              </a:rPr>
              <a:t>áo khǨc</a:t>
            </a:r>
            <a:endParaRPr lang="vi-VN" sz="9000" b="1" dirty="0">
              <a:latin typeface="HP001 4 hàng" pitchFamily="34" charset="-93"/>
              <a:ea typeface="HP001 4H" pitchFamily="34" charset="-127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96616" y="1843373"/>
            <a:ext cx="27034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0" b="1">
                <a:latin typeface="HP001 4 hàng" pitchFamily="34" charset="-93"/>
                <a:ea typeface="HP001 4H"/>
              </a:rPr>
              <a:t>Ǉàu</a:t>
            </a:r>
            <a:endParaRPr lang="vi-VN" sz="9000" b="1" dirty="0">
              <a:latin typeface="HP001 4 hàng" pitchFamily="34" charset="-93"/>
              <a:ea typeface="HP001 4H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0090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5962" y="3591342"/>
            <a:ext cx="89120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 err="1">
                <a:latin typeface=".VnAvant" pitchFamily="34" charset="0"/>
              </a:rPr>
              <a:t>Tuýt</a:t>
            </a:r>
            <a:r>
              <a:rPr lang="en-US" sz="3300" b="1" dirty="0">
                <a:latin typeface=".VnAvant" pitchFamily="34" charset="0"/>
              </a:rPr>
              <a:t> </a:t>
            </a:r>
            <a:r>
              <a:rPr lang="en-US" sz="3300" b="1" dirty="0" err="1">
                <a:latin typeface=".VnAvant" pitchFamily="34" charset="0"/>
              </a:rPr>
              <a:t>cßi</a:t>
            </a:r>
            <a:r>
              <a:rPr lang="en-US" sz="3300" b="1" dirty="0">
                <a:latin typeface=".VnAvant" pitchFamily="34" charset="0"/>
              </a:rPr>
              <a:t>, </a:t>
            </a:r>
            <a:r>
              <a:rPr lang="en-US" sz="3300" b="1" dirty="0" err="1">
                <a:latin typeface=".VnAvant" pitchFamily="34" charset="0"/>
              </a:rPr>
              <a:t>huýt</a:t>
            </a:r>
            <a:r>
              <a:rPr lang="en-US" sz="3300" b="1" dirty="0">
                <a:latin typeface=".VnAvant" pitchFamily="34" charset="0"/>
              </a:rPr>
              <a:t> </a:t>
            </a:r>
            <a:r>
              <a:rPr lang="en-US" sz="3300" b="1" dirty="0" err="1">
                <a:latin typeface=".VnAvant" pitchFamily="34" charset="0"/>
              </a:rPr>
              <a:t>s¸o</a:t>
            </a:r>
            <a:r>
              <a:rPr lang="en-US" sz="3300" b="1" dirty="0">
                <a:latin typeface=".VnAvant" pitchFamily="34" charset="0"/>
              </a:rPr>
              <a:t>, xo¾n </a:t>
            </a:r>
            <a:r>
              <a:rPr lang="en-US" sz="3300" b="1" dirty="0" err="1">
                <a:latin typeface=".VnAvant" pitchFamily="34" charset="0"/>
              </a:rPr>
              <a:t>xuýt</a:t>
            </a:r>
            <a:r>
              <a:rPr lang="en-US" sz="3300" b="1" dirty="0">
                <a:latin typeface=".VnAvant" pitchFamily="34" charset="0"/>
              </a:rPr>
              <a:t>, </a:t>
            </a:r>
            <a:r>
              <a:rPr lang="en-US" sz="3300" b="1" dirty="0" err="1">
                <a:latin typeface=".VnAvant" pitchFamily="34" charset="0"/>
              </a:rPr>
              <a:t>dÇu</a:t>
            </a:r>
            <a:r>
              <a:rPr lang="en-US" sz="3300" b="1" dirty="0">
                <a:latin typeface=".VnAvant" pitchFamily="34" charset="0"/>
              </a:rPr>
              <a:t> </a:t>
            </a:r>
            <a:r>
              <a:rPr lang="en-US" sz="3300" b="1" dirty="0" err="1">
                <a:latin typeface=".VnAvant" pitchFamily="34" charset="0"/>
              </a:rPr>
              <a:t>luyn</a:t>
            </a:r>
            <a:r>
              <a:rPr lang="en-US" sz="3300" b="1" dirty="0">
                <a:latin typeface=".VnAvant" pitchFamily="34" charset="0"/>
              </a:rPr>
              <a:t>, </a:t>
            </a:r>
            <a:r>
              <a:rPr lang="en-US" sz="3300" b="1" dirty="0" err="1">
                <a:latin typeface=".VnAvant" pitchFamily="34" charset="0"/>
              </a:rPr>
              <a:t>mµn</a:t>
            </a:r>
            <a:r>
              <a:rPr lang="en-US" sz="3300" b="1" dirty="0">
                <a:latin typeface=".VnAvant" pitchFamily="34" charset="0"/>
              </a:rPr>
              <a:t> </a:t>
            </a:r>
            <a:r>
              <a:rPr lang="en-US" sz="3300" b="1" dirty="0" err="1">
                <a:latin typeface=".VnAvant" pitchFamily="34" charset="0"/>
              </a:rPr>
              <a:t>tuyn</a:t>
            </a:r>
            <a:r>
              <a:rPr lang="en-US" sz="3300" b="1" dirty="0">
                <a:latin typeface=".VnAvant" pitchFamily="34" charset="0"/>
              </a:rPr>
              <a:t>, </a:t>
            </a:r>
            <a:r>
              <a:rPr lang="en-US" sz="3300" b="1" dirty="0" err="1">
                <a:latin typeface=".VnAvant" pitchFamily="34" charset="0"/>
              </a:rPr>
              <a:t>xe</a:t>
            </a:r>
            <a:r>
              <a:rPr lang="en-US" sz="3300" b="1" dirty="0">
                <a:latin typeface=".VnAvant" pitchFamily="34" charset="0"/>
              </a:rPr>
              <a:t> </a:t>
            </a:r>
            <a:r>
              <a:rPr lang="en-US" sz="3300" b="1" dirty="0" err="1">
                <a:latin typeface=".VnAvant" pitchFamily="34" charset="0"/>
              </a:rPr>
              <a:t>buýt</a:t>
            </a:r>
            <a:r>
              <a:rPr lang="en-US" sz="3300" b="1" dirty="0">
                <a:latin typeface=".VnAvant" pitchFamily="34" charset="0"/>
              </a:rPr>
              <a:t>, </a:t>
            </a:r>
            <a:r>
              <a:rPr lang="en-US" sz="3300" b="1" dirty="0" err="1">
                <a:latin typeface=".VnAvant" pitchFamily="34" charset="0"/>
              </a:rPr>
              <a:t>xuýt</a:t>
            </a:r>
            <a:r>
              <a:rPr lang="en-US" sz="3300" b="1" dirty="0">
                <a:latin typeface=".VnAvant" pitchFamily="34" charset="0"/>
              </a:rPr>
              <a:t> </a:t>
            </a:r>
            <a:r>
              <a:rPr lang="en-US" sz="3300" b="1" dirty="0" err="1">
                <a:latin typeface=".VnAvant" pitchFamily="34" charset="0"/>
              </a:rPr>
              <a:t>xoa</a:t>
            </a:r>
            <a:r>
              <a:rPr lang="en-US" sz="3300" b="1" dirty="0">
                <a:latin typeface=".VnAvant" pitchFamily="34" charset="0"/>
              </a:rPr>
              <a:t> .</a:t>
            </a:r>
            <a:endParaRPr lang="en-US" sz="3300" dirty="0">
              <a:latin typeface=".VnAvan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26755" y="1089956"/>
            <a:ext cx="8912039" cy="237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latin typeface=".VnAvant" pitchFamily="34" charset="0"/>
              </a:rPr>
              <a:t>­</a:t>
            </a:r>
            <a:r>
              <a:rPr lang="en-AU" sz="3600" b="1" dirty="0" err="1">
                <a:latin typeface=".VnAvant" pitchFamily="34" charset="0"/>
              </a:rPr>
              <a:t>ui</a:t>
            </a:r>
            <a:r>
              <a:rPr lang="en-AU" sz="3600" b="1" dirty="0">
                <a:latin typeface=".VnAvant" pitchFamily="34" charset="0"/>
              </a:rPr>
              <a:t>, ©y, «</a:t>
            </a:r>
            <a:r>
              <a:rPr lang="en-AU" sz="3600" b="1" dirty="0" err="1">
                <a:latin typeface=".VnAvant" pitchFamily="34" charset="0"/>
              </a:rPr>
              <a:t>i</a:t>
            </a:r>
            <a:r>
              <a:rPr lang="en-AU" sz="3600" b="1" dirty="0">
                <a:latin typeface=".VnAvant" pitchFamily="34" charset="0"/>
              </a:rPr>
              <a:t>, </a:t>
            </a:r>
            <a:r>
              <a:rPr lang="vi-VN" sz="4050" b="1" dirty="0">
                <a:latin typeface="Aaria"/>
              </a:rPr>
              <a:t>ư</a:t>
            </a:r>
            <a:r>
              <a:rPr lang="en-AU" sz="3600" b="1" dirty="0" err="1">
                <a:latin typeface=".VnAvant" pitchFamily="34" charset="0"/>
              </a:rPr>
              <a:t>i</a:t>
            </a:r>
            <a:r>
              <a:rPr lang="en-AU" sz="3600" b="1" dirty="0">
                <a:latin typeface=".VnAvant" pitchFamily="34" charset="0"/>
              </a:rPr>
              <a:t>, ¬</a:t>
            </a:r>
            <a:r>
              <a:rPr lang="en-AU" sz="3600" b="1" dirty="0" err="1">
                <a:latin typeface=".VnAvant" pitchFamily="34" charset="0"/>
              </a:rPr>
              <a:t>i</a:t>
            </a:r>
            <a:r>
              <a:rPr lang="en-AU" sz="3600" b="1" dirty="0">
                <a:latin typeface=".VnAvant" pitchFamily="34" charset="0"/>
              </a:rPr>
              <a:t>, </a:t>
            </a:r>
            <a:r>
              <a:rPr lang="en-AU" sz="3600" b="1" dirty="0" err="1">
                <a:latin typeface=".VnAvant" pitchFamily="34" charset="0"/>
              </a:rPr>
              <a:t>uy</a:t>
            </a:r>
            <a:r>
              <a:rPr lang="en-AU" sz="3600" b="1" dirty="0">
                <a:latin typeface=".VnAvant" pitchFamily="34" charset="0"/>
              </a:rPr>
              <a:t>, a</a:t>
            </a:r>
            <a:r>
              <a:rPr lang="en-US" sz="3600" b="1" dirty="0">
                <a:latin typeface=".VnAvant" pitchFamily="34" charset="0"/>
              </a:rPr>
              <a:t>­</a:t>
            </a:r>
            <a:r>
              <a:rPr lang="en-AU" sz="3600" b="1" dirty="0">
                <a:latin typeface=".VnAvant" pitchFamily="34" charset="0"/>
              </a:rPr>
              <a:t>­u, ­­­</a:t>
            </a:r>
            <a:r>
              <a:rPr lang="en-AU" sz="4050" b="1" dirty="0" err="1">
                <a:latin typeface=".VnAvant" pitchFamily="34" charset="0"/>
              </a:rPr>
              <a:t>ư</a:t>
            </a:r>
            <a:r>
              <a:rPr lang="en-AU" sz="3600" b="1" dirty="0" err="1">
                <a:latin typeface=".VnAvant" pitchFamily="34" charset="0"/>
              </a:rPr>
              <a:t>u</a:t>
            </a:r>
            <a:r>
              <a:rPr lang="en-AU" sz="3600" b="1" dirty="0">
                <a:latin typeface=".VnAvant" pitchFamily="34" charset="0"/>
              </a:rPr>
              <a:t>, </a:t>
            </a:r>
            <a:r>
              <a:rPr lang="en-AU" sz="4050" b="1" dirty="0" err="1">
                <a:latin typeface=".VnAvant" pitchFamily="34" charset="0"/>
              </a:rPr>
              <a:t>ươ</a:t>
            </a:r>
            <a:r>
              <a:rPr lang="en-AU" sz="3600" b="1" dirty="0" err="1">
                <a:latin typeface=".VnAvant" pitchFamily="34" charset="0"/>
              </a:rPr>
              <a:t>u</a:t>
            </a:r>
            <a:r>
              <a:rPr lang="en-AU" sz="3600" b="1" dirty="0">
                <a:latin typeface=".VnAvant" pitchFamily="34" charset="0"/>
              </a:rPr>
              <a:t>, </a:t>
            </a:r>
            <a:r>
              <a:rPr lang="en-AU" sz="3600" b="1" dirty="0" err="1">
                <a:latin typeface=".VnAvant" pitchFamily="34" charset="0"/>
              </a:rPr>
              <a:t>oa</a:t>
            </a:r>
            <a:r>
              <a:rPr lang="en-AU" sz="3600" b="1" dirty="0">
                <a:latin typeface=".VnAvant" pitchFamily="34" charset="0"/>
              </a:rPr>
              <a:t>, </a:t>
            </a:r>
            <a:r>
              <a:rPr lang="en-AU" sz="3600" b="1" dirty="0" err="1">
                <a:latin typeface=".VnAvant" pitchFamily="34" charset="0"/>
              </a:rPr>
              <a:t>oe</a:t>
            </a:r>
            <a:r>
              <a:rPr lang="en-AU" sz="3600" b="1" dirty="0">
                <a:latin typeface=".VnAvant" pitchFamily="34" charset="0"/>
              </a:rPr>
              <a:t>, uª, u¬, </a:t>
            </a:r>
            <a:r>
              <a:rPr lang="en-AU" sz="3600" b="1" dirty="0" err="1">
                <a:latin typeface=".VnAvant" pitchFamily="34" charset="0"/>
              </a:rPr>
              <a:t>uy</a:t>
            </a:r>
            <a:r>
              <a:rPr lang="en-AU" sz="3600" b="1" dirty="0">
                <a:latin typeface=".VnAvant" pitchFamily="34" charset="0"/>
              </a:rPr>
              <a:t>, </a:t>
            </a:r>
            <a:r>
              <a:rPr lang="en-AU" sz="3600" b="1" dirty="0" err="1">
                <a:latin typeface=".VnAvant" pitchFamily="34" charset="0"/>
              </a:rPr>
              <a:t>uya</a:t>
            </a:r>
            <a:r>
              <a:rPr lang="en-AU" sz="3600" b="1" dirty="0">
                <a:latin typeface=".VnAvant" pitchFamily="34" charset="0"/>
              </a:rPr>
              <a:t>, </a:t>
            </a:r>
            <a:r>
              <a:rPr lang="en-AU" sz="3600" b="1" dirty="0" err="1">
                <a:latin typeface=".VnAvant" pitchFamily="34" charset="0"/>
              </a:rPr>
              <a:t>oam</a:t>
            </a:r>
            <a:r>
              <a:rPr lang="en-AU" sz="3600" b="1" dirty="0">
                <a:latin typeface=".VnAvant" pitchFamily="34" charset="0"/>
              </a:rPr>
              <a:t>, </a:t>
            </a:r>
            <a:r>
              <a:rPr lang="en-AU" sz="3600" b="1" dirty="0" err="1">
                <a:latin typeface=".VnAvant" pitchFamily="34" charset="0"/>
              </a:rPr>
              <a:t>o¨m</a:t>
            </a:r>
            <a:r>
              <a:rPr lang="en-AU" sz="3600" b="1" dirty="0">
                <a:latin typeface=".VnAvant" pitchFamily="34" charset="0"/>
              </a:rPr>
              <a:t>, </a:t>
            </a:r>
            <a:r>
              <a:rPr lang="en-AU" sz="3600" b="1" dirty="0" err="1">
                <a:latin typeface=".VnAvant" pitchFamily="34" charset="0"/>
              </a:rPr>
              <a:t>oan</a:t>
            </a:r>
            <a:r>
              <a:rPr lang="en-AU" sz="3600" b="1" dirty="0">
                <a:latin typeface=".VnAvant" pitchFamily="34" charset="0"/>
              </a:rPr>
              <a:t>, oat, </a:t>
            </a:r>
            <a:r>
              <a:rPr lang="en-AU" sz="3600" b="1" dirty="0" err="1">
                <a:latin typeface=".VnAvant" pitchFamily="34" charset="0"/>
              </a:rPr>
              <a:t>o¨n</a:t>
            </a:r>
            <a:r>
              <a:rPr lang="en-AU" sz="3600" b="1" dirty="0">
                <a:latin typeface=".VnAvant" pitchFamily="34" charset="0"/>
              </a:rPr>
              <a:t>, </a:t>
            </a:r>
            <a:r>
              <a:rPr lang="en-AU" sz="3600" b="1" dirty="0" err="1">
                <a:latin typeface=".VnAvant" pitchFamily="34" charset="0"/>
              </a:rPr>
              <a:t>o¨t</a:t>
            </a:r>
            <a:r>
              <a:rPr lang="en-US" sz="3600" b="1" dirty="0">
                <a:latin typeface=".VnAvant" pitchFamily="34" charset="0"/>
              </a:rPr>
              <a:t>, </a:t>
            </a:r>
            <a:r>
              <a:rPr lang="en-US" sz="3600" b="1" dirty="0" err="1">
                <a:latin typeface=".VnAvant" pitchFamily="34" charset="0"/>
              </a:rPr>
              <a:t>u©n</a:t>
            </a:r>
            <a:r>
              <a:rPr lang="en-US" sz="3600" b="1" dirty="0">
                <a:latin typeface=".VnAvant" pitchFamily="34" charset="0"/>
              </a:rPr>
              <a:t>, </a:t>
            </a:r>
            <a:r>
              <a:rPr lang="en-US" sz="3600" b="1" dirty="0" err="1">
                <a:latin typeface=".VnAvant" pitchFamily="34" charset="0"/>
              </a:rPr>
              <a:t>u©t</a:t>
            </a:r>
            <a:r>
              <a:rPr lang="en-US" sz="3600" b="1" dirty="0">
                <a:latin typeface=".VnAvant" pitchFamily="34" charset="0"/>
              </a:rPr>
              <a:t>, </a:t>
            </a:r>
            <a:r>
              <a:rPr lang="en-US" sz="3600" b="1" dirty="0" err="1">
                <a:latin typeface=".VnAvant" pitchFamily="34" charset="0"/>
              </a:rPr>
              <a:t>oen</a:t>
            </a:r>
            <a:r>
              <a:rPr lang="en-US" sz="3600" b="1" dirty="0">
                <a:latin typeface=".VnAvant" pitchFamily="34" charset="0"/>
              </a:rPr>
              <a:t>, </a:t>
            </a:r>
            <a:r>
              <a:rPr lang="en-US" sz="3600" b="1" dirty="0" err="1">
                <a:latin typeface=".VnAvant" pitchFamily="34" charset="0"/>
              </a:rPr>
              <a:t>oet</a:t>
            </a:r>
            <a:r>
              <a:rPr lang="en-US" sz="3600" b="1" dirty="0">
                <a:latin typeface=".VnAvant" pitchFamily="34" charset="0"/>
              </a:rPr>
              <a:t>, </a:t>
            </a:r>
            <a:r>
              <a:rPr lang="en-US" sz="3600" b="1" dirty="0" err="1">
                <a:latin typeface=".VnAvant" pitchFamily="34" charset="0"/>
              </a:rPr>
              <a:t>uyn</a:t>
            </a:r>
            <a:r>
              <a:rPr lang="en-US" sz="3600" b="1" dirty="0">
                <a:latin typeface=".VnAvant" pitchFamily="34" charset="0"/>
              </a:rPr>
              <a:t>, </a:t>
            </a:r>
            <a:r>
              <a:rPr lang="en-US" sz="3600" b="1" dirty="0" err="1">
                <a:latin typeface=".VnAvant" pitchFamily="34" charset="0"/>
              </a:rPr>
              <a:t>uyt</a:t>
            </a:r>
            <a:r>
              <a:rPr lang="en-US" sz="3600" b="1" dirty="0">
                <a:latin typeface=".VnAvant" pitchFamily="34" charset="0"/>
              </a:rPr>
              <a:t>, </a:t>
            </a:r>
            <a:r>
              <a:rPr lang="en-US" sz="3600" b="1" dirty="0" err="1">
                <a:latin typeface=".VnAvant" pitchFamily="34" charset="0"/>
              </a:rPr>
              <a:t>uyªn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uyªt</a:t>
            </a:r>
            <a:r>
              <a:rPr lang="en-US" sz="3600" b="1" dirty="0">
                <a:latin typeface=".VnAvant" pitchFamily="34" charset="0"/>
              </a:rPr>
              <a:t>.</a:t>
            </a:r>
            <a:endParaRPr lang="en-US" sz="3600" b="1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58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-61913"/>
            <a:ext cx="9240719" cy="691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1553568" y="685800"/>
            <a:ext cx="450850" cy="42545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5B44E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509118" y="2930999"/>
            <a:ext cx="495300" cy="42545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5B44E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5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29000" y="457201"/>
            <a:ext cx="6172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800" u="sng" dirty="0">
              <a:solidFill>
                <a:srgbClr val="002060"/>
              </a:solidFill>
            </a:endParaRPr>
          </a:p>
          <a:p>
            <a:pPr algn="ctr"/>
            <a:r>
              <a:rPr lang="vi-VN" sz="2800" u="sng" dirty="0">
                <a:solidFill>
                  <a:srgbClr val="002060"/>
                </a:solidFill>
              </a:rPr>
              <a:t>Tiếng </a:t>
            </a:r>
            <a:r>
              <a:rPr lang="vi-VN" sz="2800" u="sng" dirty="0">
                <a:solidFill>
                  <a:srgbClr val="002060"/>
                </a:solidFill>
              </a:rPr>
              <a:t>Việt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00600" y="1428851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>
                <a:solidFill>
                  <a:srgbClr val="C00000"/>
                </a:solidFill>
              </a:rPr>
              <a:t>Bài 127: oang, oac</a:t>
            </a:r>
            <a:endParaRPr lang="vi-VN" sz="28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63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3665" y="901953"/>
            <a:ext cx="29159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ang</a:t>
            </a:r>
            <a:r>
              <a:rPr lang="en-US" sz="9600" b="1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  <a:endParaRPr lang="en-US" sz="96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3224" y="925509"/>
            <a:ext cx="19811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</a:t>
            </a:r>
            <a:r>
              <a:rPr lang="en-US" sz="9600">
                <a:solidFill>
                  <a:srgbClr val="002060"/>
                </a:solidFill>
                <a:latin typeface="UTM Avo"/>
              </a:rPr>
              <a:t>                            </a:t>
            </a:r>
            <a:endParaRPr lang="en-US" sz="9600" dirty="0">
              <a:solidFill>
                <a:srgbClr val="002060"/>
              </a:solidFill>
              <a:latin typeface="UTM Avo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664677" y="1044828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669161" y="2763817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 flipV="1">
            <a:off x="1676401" y="1044829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5878831" y="1031118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672773" y="4546170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948176" y="2786157"/>
            <a:ext cx="0" cy="17615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47471" y="2737533"/>
            <a:ext cx="18985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95436" y="2717553"/>
            <a:ext cx="25385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>
                <a:solidFill>
                  <a:srgbClr val="FF0000"/>
                </a:solidFill>
                <a:latin typeface="UTM Avo"/>
                <a:cs typeface="Aharoni" pitchFamily="2" charset="-79"/>
              </a:rPr>
              <a:t> </a:t>
            </a:r>
            <a:r>
              <a:rPr lang="en-US" sz="9600" b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a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70859" y="1032597"/>
            <a:ext cx="25061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c</a:t>
            </a:r>
            <a:r>
              <a:rPr lang="en-US" sz="9600" b="1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  <a:endParaRPr lang="en-US" sz="96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44220" y="1046329"/>
            <a:ext cx="26729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oa</a:t>
            </a:r>
            <a:r>
              <a:rPr lang="en-US" sz="9600">
                <a:solidFill>
                  <a:srgbClr val="002060"/>
                </a:solidFill>
                <a:latin typeface="UTM Avo"/>
              </a:rPr>
              <a:t>                            </a:t>
            </a:r>
            <a:endParaRPr lang="en-US" sz="9600" dirty="0">
              <a:solidFill>
                <a:srgbClr val="002060"/>
              </a:solidFill>
              <a:latin typeface="UTM Avo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309630" y="1046329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314114" y="2765318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6321354" y="1046330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0490092" y="1046329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317726" y="4547671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707082" y="2765317"/>
            <a:ext cx="0" cy="1762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259280" y="2757365"/>
            <a:ext cx="14478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71796" y="2788343"/>
            <a:ext cx="23612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>
                <a:solidFill>
                  <a:srgbClr val="FF0000"/>
                </a:solidFill>
                <a:latin typeface="UTM Avo"/>
                <a:cs typeface="Aharoni" pitchFamily="2" charset="-79"/>
              </a:rPr>
              <a:t> </a:t>
            </a:r>
            <a:r>
              <a:rPr lang="en-US" sz="9600" b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a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4233921" y="2795265"/>
            <a:ext cx="0" cy="17600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233921" y="2722872"/>
            <a:ext cx="20253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ng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9123940" y="2795265"/>
            <a:ext cx="0" cy="17600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9621158" y="2771631"/>
            <a:ext cx="86914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c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460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11" grpId="0"/>
      <p:bldP spid="12" grpId="0"/>
      <p:bldP spid="13" grpId="0"/>
      <p:bldP spid="20" grpId="0"/>
      <p:bldP spid="21" grpId="0"/>
      <p:bldP spid="24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85788" y="1205853"/>
            <a:ext cx="48985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>
                <a:solidFill>
                  <a:srgbClr val="C0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oang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3762" y="3123074"/>
            <a:ext cx="49203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>
                <a:solidFill>
                  <a:srgbClr val="C0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oac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90920" y="2286000"/>
            <a:ext cx="34337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>
                <a:solidFill>
                  <a:srgbClr val="C00000"/>
                </a:solidFill>
                <a:latin typeface="UTM Avo"/>
                <a:cs typeface="Aharoni" pitchFamily="2" charset="-79"/>
              </a:rPr>
              <a:t> </a:t>
            </a:r>
            <a:r>
              <a:rPr lang="en-US" sz="9600" b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</a:t>
            </a:r>
            <a:r>
              <a:rPr lang="en-US" sz="9600" b="1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-</a:t>
            </a:r>
            <a:r>
              <a:rPr lang="en-US" sz="9600" b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a</a:t>
            </a:r>
            <a:endParaRPr lang="en-US" sz="9600" b="1" dirty="0">
              <a:solidFill>
                <a:srgbClr val="FF0000"/>
              </a:solidFill>
              <a:latin typeface="UTM Avo"/>
              <a:cs typeface="Aharoni" pitchFamily="2" charset="-79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7320035" y="3201729"/>
            <a:ext cx="1712042" cy="7197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7324811" y="2300146"/>
            <a:ext cx="1559642" cy="8900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840865" y="1175535"/>
            <a:ext cx="31682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>
                <a:solidFill>
                  <a:srgbClr val="C0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ng 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90897" y="2886164"/>
            <a:ext cx="31194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c 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460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809125" y="4648201"/>
            <a:ext cx="79396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latin typeface="Century Gothic" pitchFamily="34" charset="0"/>
                <a:cs typeface="Aharoni" pitchFamily="2" charset="-79"/>
              </a:rPr>
              <a:t> kh</a:t>
            </a:r>
            <a:r>
              <a:rPr lang="en-US" sz="6000" b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oang </a:t>
            </a:r>
            <a:r>
              <a:rPr lang="en-US" sz="6000" b="1">
                <a:latin typeface="Century Gothic" pitchFamily="34" charset="0"/>
                <a:cs typeface="Aharoni" pitchFamily="2" charset="-79"/>
              </a:rPr>
              <a:t>tàu</a:t>
            </a:r>
            <a:endParaRPr lang="en-US" sz="6000" b="1" dirty="0">
              <a:latin typeface="UTM Avo"/>
              <a:cs typeface="Aharoni" pitchFamily="2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19203" y="914401"/>
            <a:ext cx="5629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latin typeface="Century Gothic" pitchFamily="34" charset="0"/>
              </a:rPr>
              <a:t>kh</a:t>
            </a:r>
            <a:r>
              <a:rPr lang="en-US" sz="6000" b="1">
                <a:solidFill>
                  <a:srgbClr val="FF0000"/>
                </a:solidFill>
                <a:latin typeface="Century Gothic" pitchFamily="34" charset="0"/>
              </a:rPr>
              <a:t>oang</a:t>
            </a:r>
            <a:r>
              <a:rPr lang="en-US" sz="6000" b="1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600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  <a:endParaRPr lang="en-US" sz="60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6130255" y="899849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134739" y="2618838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6141979" y="899850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0310717" y="899849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6138351" y="4401191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828709" y="2648784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778929" y="2780229"/>
            <a:ext cx="21894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6000" b="1">
                <a:latin typeface="Century Gothic" pitchFamily="34" charset="0"/>
                <a:cs typeface="Aharoni" pitchFamily="2" charset="-79"/>
              </a:rPr>
              <a:t>kh</a:t>
            </a:r>
            <a:endParaRPr lang="en-US" sz="6000" b="1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52735" y="2789621"/>
            <a:ext cx="30696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6000" b="1">
                <a:solidFill>
                  <a:srgbClr val="FF0000"/>
                </a:solidFill>
                <a:latin typeface="Century Gothic" pitchFamily="34" charset="0"/>
              </a:rPr>
              <a:t>oang</a:t>
            </a:r>
            <a:endParaRPr lang="en-US" sz="60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pic>
        <p:nvPicPr>
          <p:cNvPr id="2" name="Picture 2" descr="C:\Users\Pham Thi Minh Phuong\Desktop\b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57200"/>
            <a:ext cx="42672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0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999070" y="4415166"/>
            <a:ext cx="50875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>
                <a:latin typeface="Century Gothic" pitchFamily="34" charset="0"/>
                <a:cs typeface="Aharoni" pitchFamily="2" charset="-79"/>
              </a:rPr>
              <a:t>áo kh</a:t>
            </a:r>
            <a:r>
              <a:rPr lang="en-US" sz="7200" b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oác</a:t>
            </a:r>
            <a:endParaRPr lang="en-US" sz="7200" b="1" dirty="0">
              <a:latin typeface="UTM Avo"/>
              <a:cs typeface="Aharoni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42303" y="970737"/>
            <a:ext cx="47841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>
                <a:latin typeface="Century Gothic" pitchFamily="34" charset="0"/>
              </a:rPr>
              <a:t>kh</a:t>
            </a:r>
            <a:r>
              <a:rPr lang="en-US" sz="7200" b="1">
                <a:solidFill>
                  <a:srgbClr val="FF0000"/>
                </a:solidFill>
                <a:latin typeface="Century Gothic" pitchFamily="34" charset="0"/>
              </a:rPr>
              <a:t>oác</a:t>
            </a:r>
            <a:r>
              <a:rPr lang="en-US" sz="7200" b="1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720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  <a:endParaRPr lang="en-US" sz="72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6130255" y="899849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134739" y="2618838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6141979" y="899850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0310717" y="899849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6138351" y="4401191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000998" y="2641178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791198" y="2823735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7200" b="1">
                <a:latin typeface="Century Gothic" pitchFamily="34" charset="0"/>
                <a:cs typeface="Aharoni" pitchFamily="2" charset="-79"/>
              </a:rPr>
              <a:t>kh</a:t>
            </a:r>
            <a:endParaRPr lang="en-US" sz="7200" b="1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92309" y="2823735"/>
            <a:ext cx="30696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7200" b="1">
                <a:solidFill>
                  <a:srgbClr val="FF0000"/>
                </a:solidFill>
                <a:latin typeface="Century Gothic" pitchFamily="34" charset="0"/>
              </a:rPr>
              <a:t>oác</a:t>
            </a:r>
            <a:endParaRPr lang="en-US" sz="72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pic>
        <p:nvPicPr>
          <p:cNvPr id="2050" name="Picture 2" descr="C:\Users\Pham Thi Minh Phuong\Desktop\b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533401"/>
            <a:ext cx="4013503" cy="3881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0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51374" y="951527"/>
            <a:ext cx="1919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Century Gothic" pitchFamily="34" charset="0"/>
              </a:rPr>
              <a:t>oang</a:t>
            </a:r>
            <a:endParaRPr lang="vi-VN" sz="3600" b="1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29440" y="934787"/>
            <a:ext cx="1994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Century Gothic" pitchFamily="34" charset="0"/>
              </a:rPr>
              <a:t>oac</a:t>
            </a:r>
            <a:endParaRPr lang="vi-VN" sz="3600" b="1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05201" y="1632426"/>
            <a:ext cx="18261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latin typeface="Century Gothic" pitchFamily="34" charset="0"/>
              </a:rPr>
              <a:t>kh</a:t>
            </a:r>
            <a:r>
              <a:rPr lang="en-US" sz="3600" b="1">
                <a:solidFill>
                  <a:srgbClr val="FF0000"/>
                </a:solidFill>
                <a:latin typeface="Century Gothic" pitchFamily="34" charset="0"/>
              </a:rPr>
              <a:t>oang</a:t>
            </a:r>
            <a:endParaRPr lang="vi-VN" sz="3600" b="1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49888" y="1581118"/>
            <a:ext cx="15183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latin typeface="Century Gothic" pitchFamily="34" charset="0"/>
              </a:rPr>
              <a:t>kh</a:t>
            </a:r>
            <a:r>
              <a:rPr lang="en-US" sz="3600" b="1">
                <a:solidFill>
                  <a:srgbClr val="FF0000"/>
                </a:solidFill>
                <a:latin typeface="Century Gothic" pitchFamily="34" charset="0"/>
              </a:rPr>
              <a:t>oác</a:t>
            </a:r>
            <a:endParaRPr lang="vi-VN" sz="3600" b="1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84193" y="2275894"/>
            <a:ext cx="21852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latin typeface="Century Gothic" pitchFamily="34" charset="0"/>
              </a:rPr>
              <a:t>áo kh</a:t>
            </a:r>
            <a:r>
              <a:rPr lang="en-US" sz="3600" b="1">
                <a:solidFill>
                  <a:srgbClr val="FF0000"/>
                </a:solidFill>
                <a:latin typeface="Century Gothic" pitchFamily="34" charset="0"/>
              </a:rPr>
              <a:t>oác</a:t>
            </a:r>
            <a:endParaRPr lang="en-US" sz="3600" b="1">
              <a:latin typeface="Century Gothic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42784" y="1698357"/>
            <a:ext cx="807719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vi-VN" sz="3600" b="1">
                <a:solidFill>
                  <a:srgbClr val="002060"/>
                </a:solidFill>
              </a:rPr>
              <a:t>Tìm từ có tiếng chứa vần oang, oac</a:t>
            </a:r>
            <a:endParaRPr lang="vi-VN" sz="3600" b="1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20691" y="2303745"/>
            <a:ext cx="26468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latin typeface="Century Gothic" pitchFamily="34" charset="0"/>
              </a:rPr>
              <a:t>kh</a:t>
            </a:r>
            <a:r>
              <a:rPr lang="en-US" sz="3600" b="1">
                <a:solidFill>
                  <a:srgbClr val="FF0000"/>
                </a:solidFill>
                <a:latin typeface="Century Gothic" pitchFamily="34" charset="0"/>
              </a:rPr>
              <a:t>oang </a:t>
            </a:r>
            <a:r>
              <a:rPr lang="en-US" sz="3600" b="1">
                <a:latin typeface="Century Gothic" pitchFamily="34" charset="0"/>
              </a:rPr>
              <a:t>tàu</a:t>
            </a:r>
            <a:endParaRPr lang="en-US" sz="3600" b="1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01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2" grpId="0" animBg="1"/>
      <p:bldP spid="8" grpId="0"/>
      <p:bldP spid="8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2180</TotalTime>
  <Words>243</Words>
  <Application>Microsoft Office PowerPoint</Application>
  <PresentationFormat>Widescreen</PresentationFormat>
  <Paragraphs>80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宋体</vt:lpstr>
      <vt:lpstr>.VnAvant</vt:lpstr>
      <vt:lpstr>Aaria</vt:lpstr>
      <vt:lpstr>Aharoni</vt:lpstr>
      <vt:lpstr>Arial</vt:lpstr>
      <vt:lpstr>Calibri</vt:lpstr>
      <vt:lpstr>Century Gothic</vt:lpstr>
      <vt:lpstr>HP001 4 hàng</vt:lpstr>
      <vt:lpstr>HP001 4H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LAP JP</cp:lastModifiedBy>
  <cp:revision>222</cp:revision>
  <dcterms:created xsi:type="dcterms:W3CDTF">2020-10-21T22:23:20Z</dcterms:created>
  <dcterms:modified xsi:type="dcterms:W3CDTF">2025-03-06T03:07:36Z</dcterms:modified>
</cp:coreProperties>
</file>