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305" r:id="rId3"/>
    <p:sldId id="304" r:id="rId4"/>
    <p:sldId id="279" r:id="rId5"/>
    <p:sldId id="297" r:id="rId6"/>
    <p:sldId id="257" r:id="rId7"/>
    <p:sldId id="259" r:id="rId8"/>
    <p:sldId id="260" r:id="rId9"/>
    <p:sldId id="261" r:id="rId10"/>
    <p:sldId id="294" r:id="rId11"/>
    <p:sldId id="280" r:id="rId12"/>
    <p:sldId id="300" r:id="rId13"/>
    <p:sldId id="303" r:id="rId14"/>
    <p:sldId id="290" r:id="rId15"/>
    <p:sldId id="298" r:id="rId16"/>
    <p:sldId id="281" r:id="rId17"/>
    <p:sldId id="299" r:id="rId18"/>
    <p:sldId id="272" r:id="rId19"/>
    <p:sldId id="287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305"/>
            <p14:sldId id="304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303"/>
            <p14:sldId id="290"/>
            <p14:sldId id="298"/>
            <p14:sldId id="281"/>
            <p14:sldId id="299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5840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97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9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8287956" y="136526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029884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smtClean="0">
                <a:solidFill>
                  <a:srgbClr val="002060"/>
                </a:solidFill>
              </a:rPr>
              <a:t>Tiếng </a:t>
            </a:r>
            <a:r>
              <a:rPr lang="vi-VN" sz="2800" u="sng" dirty="0" smtClean="0">
                <a:solidFill>
                  <a:srgbClr val="002060"/>
                </a:solidFill>
              </a:rPr>
              <a:t>Việt</a:t>
            </a:r>
            <a:endParaRPr lang="vi-VN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628" y="858015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1426" y="858015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uyt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1124" y="1555512"/>
            <a:ext cx="114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t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6448" y="1581117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b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uýt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4401" y="2275893"/>
            <a:ext cx="185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xe b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uýt</a:t>
            </a:r>
            <a:endParaRPr lang="en-US" sz="3600" b="1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657600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uyn, uyt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1386" y="2295993"/>
            <a:ext cx="2291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màn t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6762" y="23065"/>
            <a:ext cx="8504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2</a:t>
            </a:r>
            <a:r>
              <a:rPr lang="en-US" sz="2800" b="1"/>
              <a:t>. </a:t>
            </a:r>
            <a:r>
              <a:rPr lang="en-US" sz="2800" b="1" smtClean="0"/>
              <a:t>Tiếng nào có vần </a:t>
            </a:r>
            <a:r>
              <a:rPr lang="en-US" sz="2800" b="1">
                <a:solidFill>
                  <a:srgbClr val="FF0000"/>
                </a:solidFill>
              </a:rPr>
              <a:t>uyn</a:t>
            </a:r>
            <a:r>
              <a:rPr lang="en-US" sz="2800" b="1"/>
              <a:t> ? </a:t>
            </a:r>
            <a:r>
              <a:rPr lang="en-US" sz="2800" b="1" smtClean="0"/>
              <a:t>Tiếng nào có vần </a:t>
            </a:r>
            <a:r>
              <a:rPr lang="en-US" sz="2800" b="1" smtClean="0">
                <a:solidFill>
                  <a:srgbClr val="FF0000"/>
                </a:solidFill>
              </a:rPr>
              <a:t>uyt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62050" y="3449950"/>
            <a:ext cx="0" cy="3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367213" y="3323431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" y="546285"/>
            <a:ext cx="4399937" cy="31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7" y="546286"/>
            <a:ext cx="4407630" cy="27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" y="3582193"/>
            <a:ext cx="3830976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7" y="3617743"/>
            <a:ext cx="446509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927805" y="6610859"/>
            <a:ext cx="958059" cy="24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56431" y="3443769"/>
            <a:ext cx="1291680" cy="109532"/>
            <a:chOff x="1522792" y="5950424"/>
            <a:chExt cx="1397829" cy="9553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47315" y="5950424"/>
              <a:ext cx="1373306" cy="96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522792" y="6043189"/>
              <a:ext cx="1384205" cy="27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654812" y="3319945"/>
            <a:ext cx="1269019" cy="125407"/>
            <a:chOff x="1522792" y="5950424"/>
            <a:chExt cx="1397829" cy="9553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1547753" y="5950424"/>
              <a:ext cx="1372868" cy="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22792" y="6043539"/>
              <a:ext cx="1383962" cy="24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054594" y="6589105"/>
            <a:ext cx="1292939" cy="109541"/>
            <a:chOff x="1522792" y="5950424"/>
            <a:chExt cx="1397829" cy="95534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47291" y="5950424"/>
              <a:ext cx="1373330" cy="96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22792" y="6043189"/>
              <a:ext cx="1384218" cy="27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 bwMode="auto">
          <a:xfrm>
            <a:off x="-1524001" y="-1"/>
            <a:ext cx="45719" cy="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vi-VN" smtClean="0">
              <a:latin typeface="Calibri Ligh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-1524001" y="-1"/>
            <a:ext cx="45719" cy="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mtClean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1600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Tập đọc</a:t>
            </a:r>
            <a:endParaRPr lang="vi-VN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461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7684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s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uýt ngã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19447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kêu váng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xoắn xuýt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huýt sáo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16289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đùa dai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724400" y="3947815"/>
            <a:ext cx="14318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đôi khi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5131"/>
          <p:cNvSpPr txBox="1"/>
          <p:nvPr/>
        </p:nvSpPr>
        <p:spPr>
          <a:xfrm>
            <a:off x="713096" y="3025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29200" y="321506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99382" y="321055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53200" y="247251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3096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05800" y="140108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4996" y="15217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19800" y="3047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78" grpId="0"/>
      <p:bldP spid="79" grpId="0"/>
      <p:bldP spid="80" grpId="0"/>
      <p:bldP spid="81" grpId="0"/>
      <p:bldP spid="82" grpId="0"/>
      <p:bldP spid="84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>
          <a:xfrm>
            <a:off x="29568" y="630427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239" y="1752789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806" y="2903727"/>
            <a:ext cx="495300" cy="4270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1055877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40808" y="3886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8000" y="3352136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400" y="3342587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67000" y="2743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0889" y="2743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3739" y="1624533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66615" y="2178239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3084"/>
          <p:cNvSpPr>
            <a:spLocks noChangeShapeType="1"/>
          </p:cNvSpPr>
          <p:nvPr/>
        </p:nvSpPr>
        <p:spPr bwMode="auto">
          <a:xfrm>
            <a:off x="4429919" y="3661371"/>
            <a:ext cx="0" cy="80525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67850" y="1116924"/>
            <a:ext cx="1474783" cy="930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FF0000"/>
              </a:solidFill>
              <a:latin typeface="UTM Avo"/>
              <a:ea typeface="SimSun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316329" y="4633912"/>
            <a:ext cx="1309688" cy="804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6329" y="5453062"/>
            <a:ext cx="1309688" cy="8461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52842" y="4673605"/>
            <a:ext cx="1281112" cy="1597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đ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39168" y="934390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Ďyn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705871" y="935882"/>
            <a:ext cx="55439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màn Ǉuyn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239" y="2726346"/>
            <a:ext cx="2154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Ďyt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9394" y="2726421"/>
            <a:ext cx="5762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x</a:t>
            </a:r>
            <a:r>
              <a:rPr lang="el-GR" sz="9000" b="1" smtClean="0">
                <a:latin typeface="HP001 4 hàng" pitchFamily="34" charset="-93"/>
                <a:ea typeface="HP001 4H" pitchFamily="34" charset="-127"/>
              </a:rPr>
              <a:t>ψ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 ‗</a:t>
            </a:r>
            <a:r>
              <a:rPr lang="el-GR" sz="9000" b="1" smtClean="0">
                <a:latin typeface="HP001 4 hàng" pitchFamily="34" charset="-93"/>
                <a:ea typeface="HP001 4H" pitchFamily="34" charset="-127"/>
              </a:rPr>
              <a:t>ί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ýt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49243" y="2093704"/>
            <a:ext cx="4045531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39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9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126: </a:t>
            </a:r>
            <a:r>
              <a:rPr lang="en-US" sz="39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uyn</a:t>
            </a:r>
            <a:r>
              <a:rPr lang="en-US" sz="39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39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uyt</a:t>
            </a:r>
            <a:r>
              <a:rPr lang="en-US" sz="39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39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7100459" y="932202"/>
            <a:ext cx="19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8286096" y="1370783"/>
            <a:ext cx="730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845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766750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39168" y="15371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Ďyn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74727" y="1816855"/>
            <a:ext cx="55439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màn Ǉuyn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306" y="3615049"/>
            <a:ext cx="2154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Ďyt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179" y="5419607"/>
            <a:ext cx="5762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x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ψ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 ‗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ί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ýt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55" y="2209800"/>
            <a:ext cx="9041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thuyÒn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buåm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chim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vµnh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khuyªn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duyÖt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binh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truyÖn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cæ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tr¨ng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khuyÕt</a:t>
            </a:r>
            <a:r>
              <a:rPr lang="en-US" sz="3600" b="1" dirty="0" smtClean="0">
                <a:latin typeface=".VnAvant" pitchFamily="34" charset="0"/>
              </a:rPr>
              <a:t>, ®µn </a:t>
            </a:r>
            <a:r>
              <a:rPr lang="en-US" sz="3600" b="1" dirty="0" err="1" smtClean="0">
                <a:latin typeface=".VnAvant" pitchFamily="34" charset="0"/>
              </a:rPr>
              <a:t>nguyÖt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tr­u</a:t>
            </a:r>
            <a:r>
              <a:rPr lang="en-US" sz="3600" b="1" dirty="0" err="1" smtClean="0">
                <a:latin typeface=".VnAvant" pitchFamily="34" charset="0"/>
              </a:rPr>
              <a:t>ît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tuyÕt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bãng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chuyÒn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h¬i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luyÖn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tËp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sß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huyÕt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kÓ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chuyÖn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quyÕt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t©m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khuyÕt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smtClean="0">
                <a:latin typeface=".VnAvant" pitchFamily="34" charset="0"/>
              </a:rPr>
              <a:t>®</a:t>
            </a:r>
            <a:r>
              <a:rPr lang="en-US" sz="3600" b="1" dirty="0" err="1" smtClean="0">
                <a:latin typeface=".VnAvant" pitchFamily="34" charset="0"/>
              </a:rPr>
              <a:t>iÓm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chuyªn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cÇn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hoa</a:t>
            </a:r>
            <a:r>
              <a:rPr lang="en-US" sz="3600" b="1" dirty="0" smtClean="0">
                <a:latin typeface=".VnAvant" pitchFamily="34" charset="0"/>
              </a:rPr>
              <a:t> ®ç </a:t>
            </a:r>
            <a:r>
              <a:rPr lang="en-US" sz="3600" b="1" dirty="0" err="1" smtClean="0">
                <a:latin typeface=".VnAvant" pitchFamily="34" charset="0"/>
              </a:rPr>
              <a:t>quyªn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tuyÕt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r¬i</a:t>
            </a:r>
            <a:r>
              <a:rPr lang="en-US" sz="3600" b="1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754" y="-76200"/>
            <a:ext cx="891203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.VnAvant" pitchFamily="34" charset="0"/>
              </a:rPr>
              <a:t>­</a:t>
            </a:r>
            <a:r>
              <a:rPr lang="en-AU" sz="3600" b="1" dirty="0" err="1">
                <a:latin typeface=".VnAvant" pitchFamily="34" charset="0"/>
              </a:rPr>
              <a:t>ui</a:t>
            </a:r>
            <a:r>
              <a:rPr lang="en-AU" sz="3600" b="1" dirty="0">
                <a:latin typeface=".VnAvant" pitchFamily="34" charset="0"/>
              </a:rPr>
              <a:t>, ©y, «</a:t>
            </a:r>
            <a:r>
              <a:rPr lang="en-AU" sz="3600" b="1" dirty="0" err="1">
                <a:latin typeface=".VnAvant" pitchFamily="34" charset="0"/>
              </a:rPr>
              <a:t>i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vi-VN" sz="4050" b="1" dirty="0">
                <a:latin typeface="Aaria"/>
              </a:rPr>
              <a:t>ư</a:t>
            </a:r>
            <a:r>
              <a:rPr lang="en-AU" sz="3600" b="1" dirty="0" err="1">
                <a:latin typeface=".VnAvant" pitchFamily="34" charset="0"/>
              </a:rPr>
              <a:t>i</a:t>
            </a:r>
            <a:r>
              <a:rPr lang="en-AU" sz="3600" b="1" dirty="0">
                <a:latin typeface=".VnAvant" pitchFamily="34" charset="0"/>
              </a:rPr>
              <a:t>, ¬</a:t>
            </a:r>
            <a:r>
              <a:rPr lang="en-AU" sz="3600" b="1" dirty="0" err="1">
                <a:latin typeface=".VnAvant" pitchFamily="34" charset="0"/>
              </a:rPr>
              <a:t>i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uy</a:t>
            </a:r>
            <a:r>
              <a:rPr lang="en-AU" sz="3600" b="1" dirty="0">
                <a:latin typeface=".VnAvant" pitchFamily="34" charset="0"/>
              </a:rPr>
              <a:t>, a</a:t>
            </a:r>
            <a:r>
              <a:rPr lang="en-US" sz="3600" b="1" dirty="0">
                <a:latin typeface=".VnAvant" pitchFamily="34" charset="0"/>
              </a:rPr>
              <a:t>­</a:t>
            </a:r>
            <a:r>
              <a:rPr lang="en-AU" sz="3600" b="1" dirty="0">
                <a:latin typeface=".VnAvant" pitchFamily="34" charset="0"/>
              </a:rPr>
              <a:t>­u, ­­­</a:t>
            </a:r>
            <a:r>
              <a:rPr lang="en-AU" sz="4050" b="1" dirty="0" err="1">
                <a:latin typeface=".VnAvant" pitchFamily="34" charset="0"/>
              </a:rPr>
              <a:t>ư</a:t>
            </a:r>
            <a:r>
              <a:rPr lang="en-AU" sz="3600" b="1" dirty="0" err="1">
                <a:latin typeface=".VnAvant" pitchFamily="34" charset="0"/>
              </a:rPr>
              <a:t>u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4050" b="1" dirty="0" err="1">
                <a:latin typeface=".VnAvant" pitchFamily="34" charset="0"/>
              </a:rPr>
              <a:t>ươ</a:t>
            </a:r>
            <a:r>
              <a:rPr lang="en-AU" sz="3600" b="1" dirty="0" err="1">
                <a:latin typeface=".VnAvant" pitchFamily="34" charset="0"/>
              </a:rPr>
              <a:t>u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oe</a:t>
            </a:r>
            <a:r>
              <a:rPr lang="en-AU" sz="3600" b="1" dirty="0">
                <a:latin typeface=".VnAvant" pitchFamily="34" charset="0"/>
              </a:rPr>
              <a:t>, uª, u¬, </a:t>
            </a:r>
            <a:r>
              <a:rPr lang="en-AU" sz="3600" b="1" dirty="0" err="1">
                <a:latin typeface=".VnAvant" pitchFamily="34" charset="0"/>
              </a:rPr>
              <a:t>uy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uya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oam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o¨m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oan</a:t>
            </a:r>
            <a:r>
              <a:rPr lang="en-AU" sz="3600" b="1" dirty="0">
                <a:latin typeface=".VnAvant" pitchFamily="34" charset="0"/>
              </a:rPr>
              <a:t>, oat, </a:t>
            </a:r>
            <a:r>
              <a:rPr lang="en-AU" sz="3600" b="1" dirty="0" err="1">
                <a:latin typeface=".VnAvant" pitchFamily="34" charset="0"/>
              </a:rPr>
              <a:t>o¨n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o¨t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u©n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u©t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oen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oet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uyªn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uyªt</a:t>
            </a:r>
            <a:r>
              <a:rPr lang="en-US" sz="3600" b="1" dirty="0" smtClean="0">
                <a:latin typeface=".VnAvant" pitchFamily="34" charset="0"/>
              </a:rPr>
              <a:t>.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426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u="sng" dirty="0" smtClean="0">
              <a:solidFill>
                <a:srgbClr val="002060"/>
              </a:solidFill>
            </a:endParaRPr>
          </a:p>
          <a:p>
            <a:pPr algn="ctr"/>
            <a:r>
              <a:rPr lang="vi-VN" sz="2800" u="sng" dirty="0" smtClean="0">
                <a:solidFill>
                  <a:srgbClr val="002060"/>
                </a:solidFill>
              </a:rPr>
              <a:t>Tiếng </a:t>
            </a:r>
            <a:r>
              <a:rPr lang="vi-VN" sz="2800" u="sng" dirty="0">
                <a:solidFill>
                  <a:srgbClr val="002060"/>
                </a:solidFill>
              </a:rPr>
              <a:t>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4288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126: uyn, uyt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71436" y="925509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in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146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354831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24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1971" y="2697816"/>
            <a:ext cx="194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2867" y="1031118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1013089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97867" y="2780053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93374" y="2771785"/>
            <a:ext cx="2361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276600" y="2772145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29000" y="2696000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93429" y="2879623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097157" y="2771631"/>
            <a:ext cx="5533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0917" y="925509"/>
            <a:ext cx="1638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yn</a:t>
            </a:r>
            <a:endParaRPr lang="vi-VN" sz="9600"/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32" grpId="0"/>
      <p:bldP spid="33" grpId="0"/>
      <p:bldP spid="34" grpId="0"/>
      <p:bldP spid="35" grpId="0"/>
      <p:bldP spid="42" grpId="0"/>
      <p:bldP spid="43" grpId="0"/>
      <p:bldP spid="45" grpId="0"/>
      <p:bldP spid="6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96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301011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05787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21584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1617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0935" y="4648200"/>
            <a:ext cx="793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màn t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uyn</a:t>
            </a:r>
            <a:endParaRPr lang="en-US" sz="60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203" y="914400"/>
            <a:ext cx="562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Century Gothic" pitchFamily="34" charset="0"/>
              </a:rPr>
              <a:t>t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r>
              <a:rPr lang="en-US" sz="60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60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04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4928" y="2780228"/>
            <a:ext cx="218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t</a:t>
            </a:r>
            <a:endParaRPr lang="en-US" sz="60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582" y="2789620"/>
            <a:ext cx="306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4" y="547522"/>
            <a:ext cx="4109244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5070" y="4415165"/>
            <a:ext cx="743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xe b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uý</a:t>
            </a:r>
            <a:r>
              <a:rPr lang="en-US" sz="72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72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Century Gothic" pitchFamily="34" charset="0"/>
              </a:rPr>
              <a:t>b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uý</a:t>
            </a:r>
            <a:r>
              <a:rPr lang="en-US" sz="7200" b="1" smtClean="0">
                <a:solidFill>
                  <a:srgbClr val="FF0000"/>
                </a:solidFill>
                <a:latin typeface="UTM Avo"/>
              </a:rPr>
              <a:t>t</a:t>
            </a:r>
            <a:r>
              <a:rPr lang="en-US" sz="72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6998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b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4788" y="2823734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uý</a:t>
            </a:r>
            <a:r>
              <a:rPr lang="en-US" sz="7200" b="1" smtClean="0">
                <a:solidFill>
                  <a:srgbClr val="FF0000"/>
                </a:solidFill>
                <a:latin typeface="UTM Avo"/>
              </a:rPr>
              <a:t>t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9849"/>
            <a:ext cx="4267200" cy="3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259</Words>
  <Application>Microsoft Office PowerPoint</Application>
  <PresentationFormat>On-screen Show (4:3)</PresentationFormat>
  <Paragraphs>72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SimSun</vt:lpstr>
      <vt:lpstr>SimSun</vt:lpstr>
      <vt:lpstr>.VnAvant</vt:lpstr>
      <vt:lpstr>Aaria</vt:lpstr>
      <vt:lpstr>Aharoni</vt:lpstr>
      <vt:lpstr>Arial</vt:lpstr>
      <vt:lpstr>Calibri</vt:lpstr>
      <vt:lpstr>Calibri Light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 JP</cp:lastModifiedBy>
  <cp:revision>224</cp:revision>
  <dcterms:created xsi:type="dcterms:W3CDTF">2020-10-21T22:23:20Z</dcterms:created>
  <dcterms:modified xsi:type="dcterms:W3CDTF">2025-03-06T03:01:50Z</dcterms:modified>
</cp:coreProperties>
</file>