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6" r:id="rId2"/>
    <p:sldId id="304" r:id="rId3"/>
    <p:sldId id="305" r:id="rId4"/>
    <p:sldId id="279" r:id="rId5"/>
    <p:sldId id="297" r:id="rId6"/>
    <p:sldId id="257" r:id="rId7"/>
    <p:sldId id="259" r:id="rId8"/>
    <p:sldId id="260" r:id="rId9"/>
    <p:sldId id="261" r:id="rId10"/>
    <p:sldId id="294" r:id="rId11"/>
    <p:sldId id="280" r:id="rId12"/>
    <p:sldId id="300" r:id="rId13"/>
    <p:sldId id="298" r:id="rId14"/>
    <p:sldId id="290" r:id="rId15"/>
    <p:sldId id="281" r:id="rId16"/>
    <p:sldId id="302" r:id="rId17"/>
    <p:sldId id="299" r:id="rId18"/>
    <p:sldId id="272" r:id="rId19"/>
    <p:sldId id="287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B3B8176-08C7-445C-B806-ACD93D6E51CF}">
          <p14:sldIdLst>
            <p14:sldId id="306"/>
            <p14:sldId id="304"/>
            <p14:sldId id="305"/>
            <p14:sldId id="279"/>
            <p14:sldId id="297"/>
            <p14:sldId id="257"/>
            <p14:sldId id="259"/>
            <p14:sldId id="260"/>
            <p14:sldId id="261"/>
            <p14:sldId id="294"/>
            <p14:sldId id="280"/>
            <p14:sldId id="300"/>
            <p14:sldId id="298"/>
            <p14:sldId id="290"/>
            <p14:sldId id="281"/>
            <p14:sldId id="302"/>
            <p14:sldId id="299"/>
            <p14:sldId id="272"/>
            <p14:sldId id="28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5840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652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9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8816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2004"/>
            <a:ext cx="912437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64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2005"/>
            <a:ext cx="912437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54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90897"/>
            <a:ext cx="9460266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1972021" y="1930595"/>
            <a:ext cx="639017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8287956" y="136526"/>
            <a:ext cx="963488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836824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320142" y="2093704"/>
            <a:ext cx="4503733" cy="18928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>
              <a:lnSpc>
                <a:spcPct val="150000"/>
              </a:lnSpc>
              <a:defRPr/>
            </a:pPr>
            <a:r>
              <a:rPr lang="en-US" sz="39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39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685783">
              <a:lnSpc>
                <a:spcPct val="150000"/>
              </a:lnSpc>
              <a:defRPr/>
            </a:pPr>
            <a:r>
              <a:rPr lang="en-US" sz="39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9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900" b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125: </a:t>
            </a:r>
            <a:r>
              <a:rPr lang="en-US" sz="39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uyên</a:t>
            </a:r>
            <a:r>
              <a:rPr lang="en-US" sz="39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9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lang="en-US" sz="39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uyêt</a:t>
            </a:r>
            <a:r>
              <a:rPr lang="en-US" sz="39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US" sz="39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7100459" y="932202"/>
            <a:ext cx="1989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8286096" y="1370783"/>
            <a:ext cx="730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92811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4828" y="858015"/>
            <a:ext cx="191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uyên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41426" y="858015"/>
            <a:ext cx="1994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uyêt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1124" y="1555512"/>
            <a:ext cx="1846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latin typeface="Century Gothic" pitchFamily="34" charset="0"/>
              </a:rPr>
              <a:t>kh</a:t>
            </a:r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uyên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6448" y="1581117"/>
            <a:ext cx="1428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latin typeface="Century Gothic" pitchFamily="34" charset="0"/>
              </a:rPr>
              <a:t>d</a:t>
            </a:r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uyệt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9505" y="2275893"/>
            <a:ext cx="26581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latin typeface="Century Gothic" pitchFamily="34" charset="0"/>
              </a:rPr>
              <a:t>d</a:t>
            </a:r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uyệt </a:t>
            </a:r>
            <a:r>
              <a:rPr lang="en-US" sz="3600" b="1" smtClean="0">
                <a:latin typeface="Century Gothic" pitchFamily="34" charset="0"/>
              </a:rPr>
              <a:t>binh</a:t>
            </a:r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endParaRPr lang="en-US" sz="3600" b="1" smtClean="0"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3657600"/>
            <a:ext cx="807719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600" b="1" smtClean="0">
                <a:solidFill>
                  <a:srgbClr val="002060"/>
                </a:solidFill>
              </a:rPr>
              <a:t>Tìm từ có tiếng chứa vần uyên, uyêt</a:t>
            </a:r>
            <a:endParaRPr lang="vi-VN" sz="3600" b="1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629" y="2295993"/>
            <a:ext cx="4341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latin typeface="Century Gothic" pitchFamily="34" charset="0"/>
              </a:rPr>
              <a:t>chim vành kh</a:t>
            </a:r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uyên</a:t>
            </a:r>
            <a:endParaRPr lang="en-US" sz="3600" b="1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2" grpId="0" animBg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ham Thi Minh Phuong\Desktop\t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67798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905000" y="1981200"/>
            <a:ext cx="1752600" cy="2895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181600" y="1752600"/>
            <a:ext cx="1752600" cy="1524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600200" y="2362200"/>
            <a:ext cx="2286000" cy="914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86400" y="4114800"/>
            <a:ext cx="16764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524000" y="1600200"/>
            <a:ext cx="1828800" cy="3962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62600" y="5867400"/>
            <a:ext cx="13716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4818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ham Thi Minh Phuong\Desktop\t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ham Thi Minh Phuong\Desktop\t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92206" y="155574"/>
            <a:ext cx="1995488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smtClean="0">
                <a:solidFill>
                  <a:srgbClr val="FF0000"/>
                </a:solidFill>
                <a:latin typeface="UTM Avo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31843919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ham Thi Minh Phuong\Desktop\t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6123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233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1066800" y="2971792"/>
            <a:ext cx="19271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tuyệt quá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4582878" y="2971792"/>
            <a:ext cx="29706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luôn miệng reo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0" y="54114"/>
            <a:ext cx="3657600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từ khó</a:t>
            </a:r>
            <a:endParaRPr lang="en-US" alt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057814" y="2057400"/>
            <a:ext cx="33617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trăng khuyết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506678" y="2057400"/>
            <a:ext cx="3581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chiếc thuyền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990600" y="3947815"/>
            <a:ext cx="188064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huyền ảo</a:t>
            </a:r>
            <a:endParaRPr lang="en-US" altLang="en-US" sz="30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724400" y="3947815"/>
            <a:ext cx="17924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lưỡi liềm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ham Thi Minh Phuong\Desktop\t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03381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1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4648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9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0" y="4038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8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114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7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0612" y="28530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6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340" y="1684359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3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8200" y="2210721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5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1140" y="224379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1012208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2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876" y="5306704"/>
            <a:ext cx="619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10</a:t>
            </a:r>
            <a:endParaRPr lang="vi-VN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20415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ham Thi Minh Phuong\Desktop\t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0" y="2438400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4310416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11504" y="1047464"/>
            <a:ext cx="8382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38400" y="1752600"/>
            <a:ext cx="8382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9012" y="3581400"/>
            <a:ext cx="8382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4928" y="2389496"/>
            <a:ext cx="8382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90600" y="4800600"/>
            <a:ext cx="8382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81800" y="4800600"/>
            <a:ext cx="8382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01970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" y="233362"/>
            <a:ext cx="9082088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3861197" y="5695949"/>
            <a:ext cx="609600" cy="7604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49291" y="5619748"/>
            <a:ext cx="667940" cy="7508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31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ham Thi Minh Phuong\Desktop\t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401480" y="939614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solidFill>
                  <a:srgbClr val="000000"/>
                </a:solidFill>
                <a:latin typeface="HP001 4 hàng" pitchFamily="34" charset="-93"/>
              </a:rPr>
              <a:t>Ď</a:t>
            </a:r>
            <a:r>
              <a:rPr lang="el-GR" sz="8800" b="1" smtClean="0">
                <a:solidFill>
                  <a:srgbClr val="000000"/>
                </a:solidFill>
                <a:latin typeface="HP001 4 hàng" pitchFamily="34" charset="-93"/>
              </a:rPr>
              <a:t>Ώ</a:t>
            </a:r>
            <a:r>
              <a:rPr lang="en-US" sz="8800" b="1">
                <a:solidFill>
                  <a:srgbClr val="000000"/>
                </a:solidFill>
                <a:latin typeface="HP001 4 hàng" pitchFamily="34" charset="-93"/>
              </a:rPr>
              <a:t>ê</a:t>
            </a:r>
            <a:r>
              <a:rPr lang="en-US" sz="8800" b="1" smtClean="0">
                <a:solidFill>
                  <a:srgbClr val="000000"/>
                </a:solidFill>
                <a:latin typeface="HP001 4 hàng" pitchFamily="34" charset="-93"/>
              </a:rPr>
              <a:t>n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88495" y="2713709"/>
            <a:ext cx="25714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 smtClean="0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n-US" sz="9000" b="1" smtClean="0">
                <a:solidFill>
                  <a:srgbClr val="000000"/>
                </a:solidFill>
                <a:latin typeface="HP001 4 hàng" pitchFamily="34" charset="-93"/>
              </a:rPr>
              <a:t>Ď</a:t>
            </a:r>
            <a:r>
              <a:rPr lang="el-GR" sz="9000" b="1" smtClean="0">
                <a:solidFill>
                  <a:srgbClr val="000000"/>
                </a:solidFill>
                <a:latin typeface="HP001 4 hàng" pitchFamily="34" charset="-93"/>
              </a:rPr>
              <a:t>Ώ</a:t>
            </a:r>
            <a:r>
              <a:rPr lang="en-US" sz="9000" b="1" smtClean="0">
                <a:solidFill>
                  <a:srgbClr val="000000"/>
                </a:solidFill>
                <a:latin typeface="HP001 4 hàng" pitchFamily="34" charset="-93"/>
              </a:rPr>
              <a:t>êt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3786265" y="938988"/>
            <a:ext cx="628578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khu</a:t>
            </a:r>
            <a:r>
              <a:rPr lang="el-GR" sz="9000" b="1" smtClean="0">
                <a:latin typeface="HP001 4 hàng" pitchFamily="34" charset="-93"/>
                <a:ea typeface="HP001 4H"/>
              </a:rPr>
              <a:t>Ώ</a:t>
            </a:r>
            <a:r>
              <a:rPr lang="en-US" sz="9000" b="1" smtClean="0">
                <a:latin typeface="HP001 4 hàng" pitchFamily="34" charset="-93"/>
                <a:ea typeface="HP001 4H"/>
              </a:rPr>
              <a:t>ên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3593084" y="2752648"/>
            <a:ext cx="589893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du</a:t>
            </a:r>
            <a:r>
              <a:rPr lang="el-GR" sz="8800" b="1" smtClean="0">
                <a:latin typeface="HP001 4 hàng" pitchFamily="34" charset="-93"/>
                <a:ea typeface="HP001 4H" pitchFamily="34" charset="-127"/>
              </a:rPr>
              <a:t>Ώ</a:t>
            </a:r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ệt </a:t>
            </a:r>
            <a:r>
              <a:rPr lang="vi-VN" sz="8800" b="1" smtClean="0">
                <a:latin typeface="HP001 4 hàng" pitchFamily="34" charset="-93"/>
                <a:ea typeface="HP001 4H" pitchFamily="34" charset="-127"/>
              </a:rPr>
              <a:t>‗</a:t>
            </a:r>
            <a:r>
              <a:rPr lang="el-GR" sz="8800" b="1" smtClean="0">
                <a:latin typeface="HP001 4 hàng" pitchFamily="34" charset="-93"/>
                <a:ea typeface="HP001 4H" pitchFamily="34" charset="-127"/>
              </a:rPr>
              <a:t>΅</a:t>
            </a:r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nh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21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57" y="4907516"/>
            <a:ext cx="3909536" cy="671957"/>
          </a:xfrm>
          <a:prstGeom prst="rect">
            <a:avLst/>
          </a:prstGeom>
        </p:spPr>
      </p:pic>
      <p:pic>
        <p:nvPicPr>
          <p:cNvPr id="6" name="图片 15" descr="a05684f714522ad77246dba9447411b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13480" y="4268381"/>
            <a:ext cx="2027004" cy="1423629"/>
          </a:xfrm>
          <a:prstGeom prst="rect">
            <a:avLst/>
          </a:prstGeom>
        </p:spPr>
      </p:pic>
      <p:pic>
        <p:nvPicPr>
          <p:cNvPr id="7" name="图片 1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94704" y="3976031"/>
            <a:ext cx="1214866" cy="1396658"/>
          </a:xfrm>
          <a:prstGeom prst="rect">
            <a:avLst/>
          </a:prstGeom>
        </p:spPr>
      </p:pic>
      <p:pic>
        <p:nvPicPr>
          <p:cNvPr id="8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7160" y="4298572"/>
            <a:ext cx="2554605" cy="1134083"/>
          </a:xfrm>
          <a:prstGeom prst="rect">
            <a:avLst/>
          </a:prstGeom>
        </p:spPr>
      </p:pic>
      <p:pic>
        <p:nvPicPr>
          <p:cNvPr id="9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771650"/>
            <a:ext cx="4937760" cy="2259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80654" y="2251973"/>
            <a:ext cx="442198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4950" b="1" dirty="0">
                <a:solidFill>
                  <a:prstClr val="white"/>
                </a:solidFill>
                <a:latin typeface="UTM Avo" panose="02040603050506020204" pitchFamily="18" charset="0"/>
              </a:rPr>
              <a:t>KHỞI ĐỘNG</a:t>
            </a:r>
          </a:p>
        </p:txBody>
      </p:sp>
      <p:pic>
        <p:nvPicPr>
          <p:cNvPr id="11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906" y="3563292"/>
            <a:ext cx="5704935" cy="7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59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766750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402838" y="33398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solidFill>
                  <a:srgbClr val="000000"/>
                </a:solidFill>
                <a:latin typeface="HP001 4 hàng" pitchFamily="34" charset="-93"/>
              </a:rPr>
              <a:t>Ď</a:t>
            </a:r>
            <a:r>
              <a:rPr lang="el-GR" sz="8800" b="1" smtClean="0">
                <a:solidFill>
                  <a:srgbClr val="000000"/>
                </a:solidFill>
                <a:latin typeface="HP001 4 hàng" pitchFamily="34" charset="-93"/>
              </a:rPr>
              <a:t>Ώ</a:t>
            </a:r>
            <a:r>
              <a:rPr lang="en-US" sz="8800" b="1">
                <a:solidFill>
                  <a:srgbClr val="000000"/>
                </a:solidFill>
                <a:latin typeface="HP001 4 hàng" pitchFamily="34" charset="-93"/>
              </a:rPr>
              <a:t>ê</a:t>
            </a:r>
            <a:r>
              <a:rPr lang="en-US" sz="8800" b="1" smtClean="0">
                <a:solidFill>
                  <a:srgbClr val="000000"/>
                </a:solidFill>
                <a:latin typeface="HP001 4 hàng" pitchFamily="34" charset="-93"/>
              </a:rPr>
              <a:t>n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99129" y="3599963"/>
            <a:ext cx="25714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 smtClean="0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n-US" sz="9000" b="1" smtClean="0">
                <a:solidFill>
                  <a:srgbClr val="000000"/>
                </a:solidFill>
                <a:latin typeface="HP001 4 hàng" pitchFamily="34" charset="-93"/>
              </a:rPr>
              <a:t>Ď</a:t>
            </a:r>
            <a:r>
              <a:rPr lang="el-GR" sz="9000" b="1" smtClean="0">
                <a:solidFill>
                  <a:srgbClr val="000000"/>
                </a:solidFill>
                <a:latin typeface="HP001 4 hàng" pitchFamily="34" charset="-93"/>
              </a:rPr>
              <a:t>Ώ</a:t>
            </a:r>
            <a:r>
              <a:rPr lang="en-US" sz="9000" b="1" smtClean="0">
                <a:solidFill>
                  <a:srgbClr val="000000"/>
                </a:solidFill>
                <a:latin typeface="HP001 4 hàng" pitchFamily="34" charset="-93"/>
              </a:rPr>
              <a:t>êt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60217" y="1825001"/>
            <a:ext cx="628578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khu</a:t>
            </a:r>
            <a:r>
              <a:rPr lang="el-GR" sz="9000" b="1" smtClean="0">
                <a:latin typeface="HP001 4 hàng" pitchFamily="34" charset="-93"/>
                <a:ea typeface="HP001 4H"/>
              </a:rPr>
              <a:t>Ώ</a:t>
            </a:r>
            <a:r>
              <a:rPr lang="en-US" sz="9000" b="1" smtClean="0">
                <a:latin typeface="HP001 4 hàng" pitchFamily="34" charset="-93"/>
                <a:ea typeface="HP001 4H"/>
              </a:rPr>
              <a:t>ên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94988" y="5427656"/>
            <a:ext cx="589893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du</a:t>
            </a:r>
            <a:r>
              <a:rPr lang="el-GR" sz="8800" b="1" smtClean="0">
                <a:latin typeface="HP001 4 hàng" pitchFamily="34" charset="-93"/>
                <a:ea typeface="HP001 4H" pitchFamily="34" charset="-127"/>
              </a:rPr>
              <a:t>Ώ</a:t>
            </a:r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ệt </a:t>
            </a:r>
            <a:r>
              <a:rPr lang="vi-VN" sz="8800" b="1" smtClean="0">
                <a:latin typeface="HP001 4 hàng" pitchFamily="34" charset="-93"/>
                <a:ea typeface="HP001 4H" pitchFamily="34" charset="-127"/>
              </a:rPr>
              <a:t>‗</a:t>
            </a:r>
            <a:r>
              <a:rPr lang="el-GR" sz="8800" b="1" smtClean="0">
                <a:latin typeface="HP001 4 hàng" pitchFamily="34" charset="-93"/>
                <a:ea typeface="HP001 4H" pitchFamily="34" charset="-127"/>
              </a:rPr>
              <a:t>΅</a:t>
            </a:r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nh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09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961" y="2904830"/>
            <a:ext cx="89120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latin typeface=".VnAvant" pitchFamily="34" charset="0"/>
              </a:rPr>
              <a:t>h</a:t>
            </a:r>
            <a:r>
              <a:rPr lang="en-US" sz="3300" b="1" dirty="0" err="1" smtClean="0">
                <a:latin typeface=".VnAvant" pitchFamily="34" charset="0"/>
              </a:rPr>
              <a:t>oen</a:t>
            </a:r>
            <a:r>
              <a:rPr lang="en-US" sz="3300" b="1" dirty="0" smtClean="0">
                <a:latin typeface=".VnAvant" pitchFamily="34" charset="0"/>
              </a:rPr>
              <a:t> </a:t>
            </a:r>
            <a:r>
              <a:rPr lang="en-US" sz="3300" b="1" dirty="0" err="1" smtClean="0">
                <a:latin typeface=".VnAvant" pitchFamily="34" charset="0"/>
              </a:rPr>
              <a:t>gỉ</a:t>
            </a:r>
            <a:r>
              <a:rPr lang="en-US" sz="3300" b="1" dirty="0" smtClean="0">
                <a:latin typeface=".VnAvant" pitchFamily="34" charset="0"/>
              </a:rPr>
              <a:t>, </a:t>
            </a:r>
            <a:r>
              <a:rPr lang="en-US" sz="3300" b="1" dirty="0" err="1" smtClean="0">
                <a:latin typeface=".VnAvant" pitchFamily="34" charset="0"/>
              </a:rPr>
              <a:t>xoÌn</a:t>
            </a:r>
            <a:r>
              <a:rPr lang="en-US" sz="3300" b="1" dirty="0" smtClean="0">
                <a:latin typeface=".VnAvant" pitchFamily="34" charset="0"/>
              </a:rPr>
              <a:t> </a:t>
            </a:r>
            <a:r>
              <a:rPr lang="en-US" sz="3300" b="1" dirty="0" err="1" smtClean="0">
                <a:latin typeface=".VnAvant" pitchFamily="34" charset="0"/>
              </a:rPr>
              <a:t>xoÑt</a:t>
            </a:r>
            <a:r>
              <a:rPr lang="en-US" sz="3300" b="1" smtClean="0">
                <a:latin typeface=".VnAvant" pitchFamily="34" charset="0"/>
              </a:rPr>
              <a:t>, n«ng</a:t>
            </a:r>
            <a:r>
              <a:rPr lang="en-US" sz="3300" b="1" dirty="0" smtClean="0">
                <a:latin typeface=".VnAvant" pitchFamily="34" charset="0"/>
              </a:rPr>
              <a:t> </a:t>
            </a:r>
            <a:r>
              <a:rPr lang="en-US" sz="3300" b="1" dirty="0" err="1" smtClean="0">
                <a:latin typeface=".VnAvant" pitchFamily="34" charset="0"/>
              </a:rPr>
              <a:t>choÌn</a:t>
            </a:r>
            <a:r>
              <a:rPr lang="en-US" sz="3300" b="1" dirty="0" smtClean="0">
                <a:latin typeface=".VnAvant" pitchFamily="34" charset="0"/>
              </a:rPr>
              <a:t>, </a:t>
            </a:r>
            <a:r>
              <a:rPr lang="en-US" sz="3300" b="1" dirty="0" err="1" smtClean="0">
                <a:latin typeface=".VnAvant" pitchFamily="34" charset="0"/>
              </a:rPr>
              <a:t>lße</a:t>
            </a:r>
            <a:r>
              <a:rPr lang="en-US" sz="3300" b="1" dirty="0" smtClean="0">
                <a:latin typeface=".VnAvant" pitchFamily="34" charset="0"/>
              </a:rPr>
              <a:t> </a:t>
            </a:r>
            <a:r>
              <a:rPr lang="en-US" sz="3300" b="1" dirty="0" err="1" smtClean="0">
                <a:latin typeface=".VnAvant" pitchFamily="34" charset="0"/>
              </a:rPr>
              <a:t>loÑt</a:t>
            </a:r>
            <a:r>
              <a:rPr lang="en-US" sz="3300" b="1" dirty="0" smtClean="0">
                <a:latin typeface=".VnAvant" pitchFamily="34" charset="0"/>
              </a:rPr>
              <a:t>, </a:t>
            </a:r>
            <a:r>
              <a:rPr lang="en-US" sz="3300" b="1" dirty="0" err="1" smtClean="0">
                <a:latin typeface=".VnAvant" pitchFamily="34" charset="0"/>
              </a:rPr>
              <a:t>x¸m</a:t>
            </a:r>
            <a:r>
              <a:rPr lang="en-US" sz="3300" b="1" dirty="0" smtClean="0">
                <a:latin typeface=".VnAvant" pitchFamily="34" charset="0"/>
              </a:rPr>
              <a:t> </a:t>
            </a:r>
            <a:r>
              <a:rPr lang="en-US" sz="3300" b="1" dirty="0" err="1" smtClean="0">
                <a:latin typeface=".VnAvant" pitchFamily="34" charset="0"/>
              </a:rPr>
              <a:t>ngoÐt</a:t>
            </a:r>
            <a:r>
              <a:rPr lang="en-US" sz="3300" b="1" dirty="0" smtClean="0">
                <a:latin typeface=".VnAvant" pitchFamily="34" charset="0"/>
              </a:rPr>
              <a:t>, ®á </a:t>
            </a:r>
            <a:r>
              <a:rPr lang="en-US" sz="3300" b="1" dirty="0" err="1" smtClean="0">
                <a:latin typeface=".VnAvant" pitchFamily="34" charset="0"/>
              </a:rPr>
              <a:t>choÐt</a:t>
            </a:r>
            <a:r>
              <a:rPr lang="en-US" sz="3300" b="1" dirty="0" smtClean="0">
                <a:latin typeface=".VnAvant" pitchFamily="34" charset="0"/>
              </a:rPr>
              <a:t>, </a:t>
            </a:r>
            <a:r>
              <a:rPr lang="en-US" sz="3300" b="1" dirty="0" err="1" smtClean="0">
                <a:latin typeface=".VnAvant" pitchFamily="34" charset="0"/>
              </a:rPr>
              <a:t>má</a:t>
            </a:r>
            <a:r>
              <a:rPr lang="en-US" sz="3300" b="1" dirty="0" smtClean="0">
                <a:latin typeface=".VnAvant" pitchFamily="34" charset="0"/>
              </a:rPr>
              <a:t> </a:t>
            </a:r>
            <a:r>
              <a:rPr lang="en-US" sz="3300" b="1" dirty="0" err="1" smtClean="0">
                <a:latin typeface=".VnAvant" pitchFamily="34" charset="0"/>
              </a:rPr>
              <a:t>khoÐt</a:t>
            </a:r>
            <a:r>
              <a:rPr lang="en-US" sz="3300" b="1" dirty="0" smtClean="0">
                <a:latin typeface=".VnAvant" pitchFamily="34" charset="0"/>
              </a:rPr>
              <a:t>, toe </a:t>
            </a:r>
            <a:r>
              <a:rPr lang="en-US" sz="3300" b="1" dirty="0" err="1" smtClean="0">
                <a:latin typeface=".VnAvant" pitchFamily="34" charset="0"/>
              </a:rPr>
              <a:t>toÐt</a:t>
            </a:r>
            <a:r>
              <a:rPr lang="en-US" sz="3300" b="1" dirty="0" smtClean="0">
                <a:latin typeface=".VnAvant" pitchFamily="34" charset="0"/>
              </a:rPr>
              <a:t>, </a:t>
            </a:r>
            <a:r>
              <a:rPr lang="en-US" sz="3300" b="1" dirty="0" err="1" smtClean="0">
                <a:latin typeface=".VnAvant" pitchFamily="34" charset="0"/>
              </a:rPr>
              <a:t>toen</a:t>
            </a:r>
            <a:r>
              <a:rPr lang="en-US" sz="3300" b="1" dirty="0" smtClean="0">
                <a:latin typeface=".VnAvant" pitchFamily="34" charset="0"/>
              </a:rPr>
              <a:t> </a:t>
            </a:r>
            <a:r>
              <a:rPr lang="en-US" sz="3300" b="1" dirty="0" err="1" smtClean="0">
                <a:latin typeface=".VnAvant" pitchFamily="34" charset="0"/>
              </a:rPr>
              <a:t>hoÐt</a:t>
            </a:r>
            <a:r>
              <a:rPr lang="en-US" sz="3300" b="1" dirty="0" smtClean="0">
                <a:latin typeface=".VnAvant" pitchFamily="34" charset="0"/>
              </a:rPr>
              <a:t>, </a:t>
            </a:r>
            <a:r>
              <a:rPr lang="en-US" sz="3300" b="1" dirty="0" err="1" smtClean="0">
                <a:latin typeface=".VnAvant" pitchFamily="34" charset="0"/>
              </a:rPr>
              <a:t>khoÐt</a:t>
            </a:r>
            <a:r>
              <a:rPr lang="en-US" sz="3300" b="1" dirty="0" smtClean="0">
                <a:latin typeface=".VnAvant" pitchFamily="34" charset="0"/>
              </a:rPr>
              <a:t> </a:t>
            </a:r>
            <a:r>
              <a:rPr lang="en-US" sz="3300" b="1" dirty="0" err="1" smtClean="0">
                <a:latin typeface=".VnAvant" pitchFamily="34" charset="0"/>
              </a:rPr>
              <a:t>lç</a:t>
            </a:r>
            <a:r>
              <a:rPr lang="en-US" sz="3300" b="1" dirty="0" smtClean="0">
                <a:latin typeface=".VnAvant" pitchFamily="34" charset="0"/>
              </a:rPr>
              <a:t>, </a:t>
            </a:r>
            <a:r>
              <a:rPr lang="en-US" sz="3300" b="1" dirty="0" err="1" smtClean="0">
                <a:latin typeface=".VnAvant" pitchFamily="34" charset="0"/>
              </a:rPr>
              <a:t>ngoen</a:t>
            </a:r>
            <a:r>
              <a:rPr lang="en-US" sz="3300" b="1" dirty="0" smtClean="0">
                <a:latin typeface=".VnAvant" pitchFamily="34" charset="0"/>
              </a:rPr>
              <a:t> </a:t>
            </a:r>
            <a:r>
              <a:rPr lang="en-US" sz="3300" b="1" dirty="0" err="1" smtClean="0">
                <a:latin typeface=".VnAvant" pitchFamily="34" charset="0"/>
              </a:rPr>
              <a:t>mùc</a:t>
            </a:r>
            <a:r>
              <a:rPr lang="en-US" sz="3300" b="1" dirty="0" smtClean="0">
                <a:latin typeface=".VnAvant" pitchFamily="34" charset="0"/>
              </a:rPr>
              <a:t>, </a:t>
            </a:r>
            <a:r>
              <a:rPr lang="en-US" sz="3300" b="1" dirty="0" err="1" smtClean="0">
                <a:latin typeface=".VnAvant" pitchFamily="34" charset="0"/>
              </a:rPr>
              <a:t>loÑt</a:t>
            </a:r>
            <a:r>
              <a:rPr lang="en-US" sz="3300" b="1" dirty="0" smtClean="0">
                <a:latin typeface=".VnAvant" pitchFamily="34" charset="0"/>
              </a:rPr>
              <a:t> </a:t>
            </a:r>
            <a:r>
              <a:rPr lang="en-US" sz="3300" b="1" dirty="0" err="1" smtClean="0">
                <a:latin typeface=".VnAvant" pitchFamily="34" charset="0"/>
              </a:rPr>
              <a:t>quÑt</a:t>
            </a:r>
            <a:r>
              <a:rPr lang="en-US" sz="3300" b="1" dirty="0" smtClean="0">
                <a:latin typeface=".VnAvant" pitchFamily="34" charset="0"/>
              </a:rPr>
              <a:t>, </a:t>
            </a:r>
            <a:r>
              <a:rPr lang="en-US" sz="3300" b="1" dirty="0" err="1" smtClean="0">
                <a:latin typeface=".VnAvant" pitchFamily="34" charset="0"/>
              </a:rPr>
              <a:t>xoen</a:t>
            </a:r>
            <a:r>
              <a:rPr lang="en-US" sz="3300" b="1" dirty="0" smtClean="0">
                <a:latin typeface=".VnAvant" pitchFamily="34" charset="0"/>
              </a:rPr>
              <a:t> </a:t>
            </a:r>
            <a:r>
              <a:rPr lang="en-US" sz="3300" b="1" dirty="0" err="1" smtClean="0">
                <a:latin typeface=".VnAvant" pitchFamily="34" charset="0"/>
              </a:rPr>
              <a:t>xoÐt</a:t>
            </a:r>
            <a:r>
              <a:rPr lang="en-US" sz="3300" b="1" dirty="0" smtClean="0">
                <a:latin typeface=".VnAvant" pitchFamily="34" charset="0"/>
              </a:rPr>
              <a:t>, nh¹t </a:t>
            </a:r>
            <a:r>
              <a:rPr lang="en-US" sz="3300" b="1" dirty="0" err="1" smtClean="0">
                <a:latin typeface=".VnAvant" pitchFamily="34" charset="0"/>
              </a:rPr>
              <a:t>toÑt</a:t>
            </a:r>
            <a:r>
              <a:rPr lang="en-US" sz="3300" b="1" dirty="0" smtClean="0">
                <a:latin typeface=".VnAvant" pitchFamily="34" charset="0"/>
              </a:rPr>
              <a:t>.</a:t>
            </a:r>
            <a:endParaRPr lang="en-US" sz="3300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754" y="1089956"/>
            <a:ext cx="8912039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.VnAvant" pitchFamily="34" charset="0"/>
              </a:rPr>
              <a:t>­</a:t>
            </a:r>
            <a:r>
              <a:rPr lang="en-AU" sz="3600" b="1" dirty="0" err="1">
                <a:latin typeface=".VnAvant" pitchFamily="34" charset="0"/>
              </a:rPr>
              <a:t>ui</a:t>
            </a:r>
            <a:r>
              <a:rPr lang="en-AU" sz="3600" b="1" dirty="0">
                <a:latin typeface=".VnAvant" pitchFamily="34" charset="0"/>
              </a:rPr>
              <a:t>, ©y, «</a:t>
            </a:r>
            <a:r>
              <a:rPr lang="en-AU" sz="3600" b="1" dirty="0" err="1">
                <a:latin typeface=".VnAvant" pitchFamily="34" charset="0"/>
              </a:rPr>
              <a:t>i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vi-VN" sz="4050" b="1" dirty="0">
                <a:latin typeface="Aaria"/>
              </a:rPr>
              <a:t>ư</a:t>
            </a:r>
            <a:r>
              <a:rPr lang="en-AU" sz="3600" b="1" dirty="0" err="1">
                <a:latin typeface=".VnAvant" pitchFamily="34" charset="0"/>
              </a:rPr>
              <a:t>i</a:t>
            </a:r>
            <a:r>
              <a:rPr lang="en-AU" sz="3600" b="1" dirty="0">
                <a:latin typeface=".VnAvant" pitchFamily="34" charset="0"/>
              </a:rPr>
              <a:t>, ¬</a:t>
            </a:r>
            <a:r>
              <a:rPr lang="en-AU" sz="3600" b="1" dirty="0" err="1">
                <a:latin typeface=".VnAvant" pitchFamily="34" charset="0"/>
              </a:rPr>
              <a:t>i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uy</a:t>
            </a:r>
            <a:r>
              <a:rPr lang="en-AU" sz="3600" b="1" dirty="0">
                <a:latin typeface=".VnAvant" pitchFamily="34" charset="0"/>
              </a:rPr>
              <a:t>, a</a:t>
            </a:r>
            <a:r>
              <a:rPr lang="en-US" sz="3600" b="1" dirty="0">
                <a:latin typeface=".VnAvant" pitchFamily="34" charset="0"/>
              </a:rPr>
              <a:t>­</a:t>
            </a:r>
            <a:r>
              <a:rPr lang="en-AU" sz="3600" b="1" dirty="0">
                <a:latin typeface=".VnAvant" pitchFamily="34" charset="0"/>
              </a:rPr>
              <a:t>­u, ­­­</a:t>
            </a:r>
            <a:r>
              <a:rPr lang="en-AU" sz="4050" b="1" dirty="0" err="1">
                <a:latin typeface=".VnAvant" pitchFamily="34" charset="0"/>
              </a:rPr>
              <a:t>ư</a:t>
            </a:r>
            <a:r>
              <a:rPr lang="en-AU" sz="3600" b="1" dirty="0" err="1">
                <a:latin typeface=".VnAvant" pitchFamily="34" charset="0"/>
              </a:rPr>
              <a:t>u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4050" b="1" dirty="0" err="1">
                <a:latin typeface=".VnAvant" pitchFamily="34" charset="0"/>
              </a:rPr>
              <a:t>ươ</a:t>
            </a:r>
            <a:r>
              <a:rPr lang="en-AU" sz="3600" b="1" dirty="0" err="1">
                <a:latin typeface=".VnAvant" pitchFamily="34" charset="0"/>
              </a:rPr>
              <a:t>u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oa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oe</a:t>
            </a:r>
            <a:r>
              <a:rPr lang="en-AU" sz="3600" b="1" dirty="0">
                <a:latin typeface=".VnAvant" pitchFamily="34" charset="0"/>
              </a:rPr>
              <a:t>, uª, u¬, </a:t>
            </a:r>
            <a:r>
              <a:rPr lang="en-AU" sz="3600" b="1" dirty="0" err="1">
                <a:latin typeface=".VnAvant" pitchFamily="34" charset="0"/>
              </a:rPr>
              <a:t>uy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uya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oam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o¨m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oan</a:t>
            </a:r>
            <a:r>
              <a:rPr lang="en-AU" sz="3600" b="1" dirty="0">
                <a:latin typeface=".VnAvant" pitchFamily="34" charset="0"/>
              </a:rPr>
              <a:t>, oat, </a:t>
            </a:r>
            <a:r>
              <a:rPr lang="en-AU" sz="3600" b="1" dirty="0" err="1">
                <a:latin typeface=".VnAvant" pitchFamily="34" charset="0"/>
              </a:rPr>
              <a:t>o¨n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o¨t</a:t>
            </a:r>
            <a:r>
              <a:rPr lang="en-US" sz="3600" b="1" dirty="0">
                <a:latin typeface=".VnAvant" pitchFamily="34" charset="0"/>
              </a:rPr>
              <a:t>, </a:t>
            </a:r>
            <a:r>
              <a:rPr lang="en-US" sz="3600" b="1" dirty="0" err="1">
                <a:latin typeface=".VnAvant" pitchFamily="34" charset="0"/>
              </a:rPr>
              <a:t>u©n</a:t>
            </a:r>
            <a:r>
              <a:rPr lang="en-US" sz="3600" b="1" dirty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u©t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oen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oet</a:t>
            </a:r>
            <a:r>
              <a:rPr lang="en-US" sz="3600" b="1" dirty="0" smtClean="0">
                <a:latin typeface=".VnAvant" pitchFamily="34" charset="0"/>
              </a:rPr>
              <a:t>.</a:t>
            </a:r>
            <a:endParaRPr lang="en-US" sz="3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10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ham Thi Minh Phuong\Desktop\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4572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u="sng" dirty="0" smtClean="0">
                <a:solidFill>
                  <a:srgbClr val="002060"/>
                </a:solidFill>
              </a:rPr>
              <a:t>Tiếng </a:t>
            </a:r>
            <a:r>
              <a:rPr lang="vi-VN" sz="2800" u="sng" dirty="0">
                <a:solidFill>
                  <a:srgbClr val="002060"/>
                </a:solidFill>
              </a:rPr>
              <a:t>Việt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10668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</a:rPr>
              <a:t>Bài 125: uyên, uyêt</a:t>
            </a:r>
            <a:endParaRPr lang="vi-VN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9664" y="901953"/>
            <a:ext cx="291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yên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223" y="925509"/>
            <a:ext cx="1981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  <a:r>
              <a:rPr lang="en-US" sz="96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0677" y="1044828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5161" y="27638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52400" y="1044828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354831" y="103111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8773" y="4546169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24176" y="2786157"/>
            <a:ext cx="0" cy="17615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276530" y="2737533"/>
            <a:ext cx="189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1436" y="2717553"/>
            <a:ext cx="2538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yê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7270" y="1031118"/>
            <a:ext cx="2506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0220" y="1046329"/>
            <a:ext cx="2672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uyê</a:t>
            </a:r>
            <a:r>
              <a:rPr lang="en-US" sz="96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85630" y="104632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90114" y="276531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797353" y="104632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966092" y="104632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93726" y="454767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19800" y="2765317"/>
            <a:ext cx="0" cy="1762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35280" y="2757365"/>
            <a:ext cx="1447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7233" y="2788343"/>
            <a:ext cx="2361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yê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276600" y="2772145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429000" y="2696000"/>
            <a:ext cx="1182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790352" y="2787658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097157" y="2771631"/>
            <a:ext cx="5533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20" grpId="0"/>
      <p:bldP spid="21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838212" y="1205853"/>
            <a:ext cx="4898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yên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859982" y="3123074"/>
            <a:ext cx="4920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uyêt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1896" y="2286000"/>
            <a:ext cx="3433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  <a:r>
              <a:rPr lang="en-US" sz="9600" b="1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-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yê</a:t>
            </a:r>
            <a:endParaRPr lang="en-US" sz="96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301011" y="3201728"/>
            <a:ext cx="1712042" cy="719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305787" y="2300146"/>
            <a:ext cx="1559642" cy="89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21584" y="1175535"/>
            <a:ext cx="31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1617" y="2886164"/>
            <a:ext cx="3119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5124" y="4648200"/>
            <a:ext cx="7939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Century Gothic" pitchFamily="34" charset="0"/>
                <a:cs typeface="Aharoni" pitchFamily="2" charset="-79"/>
              </a:rPr>
              <a:t>chim vành kh</a:t>
            </a:r>
            <a:r>
              <a:rPr lang="en-US" sz="60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uyên</a:t>
            </a:r>
            <a:endParaRPr lang="en-US" sz="6000" b="1" dirty="0">
              <a:latin typeface="UTM Avo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5203" y="914400"/>
            <a:ext cx="5629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Century Gothic" pitchFamily="34" charset="0"/>
              </a:rPr>
              <a:t>kh</a:t>
            </a:r>
            <a:r>
              <a:rPr lang="en-US" sz="6000" b="1" smtClean="0">
                <a:solidFill>
                  <a:srgbClr val="FF0000"/>
                </a:solidFill>
                <a:latin typeface="Century Gothic" pitchFamily="34" charset="0"/>
              </a:rPr>
              <a:t>uyên</a:t>
            </a:r>
            <a:r>
              <a:rPr lang="en-US" sz="60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60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6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04709" y="2648784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54928" y="2780228"/>
            <a:ext cx="2189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000" b="1" smtClean="0">
                <a:latin typeface="Century Gothic" pitchFamily="34" charset="0"/>
                <a:cs typeface="Aharoni" pitchFamily="2" charset="-79"/>
              </a:rPr>
              <a:t>kh</a:t>
            </a:r>
            <a:endParaRPr lang="en-US" sz="60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8734" y="2789620"/>
            <a:ext cx="3069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000" b="1" smtClean="0">
                <a:solidFill>
                  <a:srgbClr val="FF0000"/>
                </a:solidFill>
                <a:latin typeface="Century Gothic" pitchFamily="34" charset="0"/>
              </a:rPr>
              <a:t>uyên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1026" name="Picture 2" descr="C:\Users\Pham Thi Minh Phuong\Desktop\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4419600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5070" y="4415165"/>
            <a:ext cx="7438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latin typeface="Century Gothic" pitchFamily="34" charset="0"/>
                <a:cs typeface="Aharoni" pitchFamily="2" charset="-79"/>
              </a:rPr>
              <a:t>d</a:t>
            </a:r>
            <a:r>
              <a:rPr lang="en-US" sz="72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uyệ</a:t>
            </a:r>
            <a:r>
              <a:rPr lang="en-US" sz="72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t </a:t>
            </a:r>
            <a:r>
              <a:rPr lang="en-US" sz="7200" b="1" smtClean="0">
                <a:latin typeface="UTM Avo"/>
                <a:cs typeface="Aharoni" pitchFamily="2" charset="-79"/>
              </a:rPr>
              <a:t>binh</a:t>
            </a:r>
            <a:endParaRPr lang="en-US" sz="7200" b="1" dirty="0">
              <a:latin typeface="UTM Avo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8303" y="970736"/>
            <a:ext cx="4784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latin typeface="Century Gothic" pitchFamily="34" charset="0"/>
              </a:rPr>
              <a:t>d</a:t>
            </a:r>
            <a:r>
              <a:rPr lang="en-US" sz="7200" b="1" smtClean="0">
                <a:solidFill>
                  <a:srgbClr val="FF0000"/>
                </a:solidFill>
                <a:latin typeface="Century Gothic" pitchFamily="34" charset="0"/>
              </a:rPr>
              <a:t>uyệ</a:t>
            </a:r>
            <a:r>
              <a:rPr lang="en-US" sz="7200" b="1" smtClean="0">
                <a:solidFill>
                  <a:srgbClr val="FF0000"/>
                </a:solidFill>
                <a:latin typeface="UTM Avo"/>
              </a:rPr>
              <a:t>t</a:t>
            </a:r>
            <a:r>
              <a:rPr lang="en-US" sz="72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72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72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76998" y="2641178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67198" y="2823734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smtClean="0">
                <a:latin typeface="Century Gothic" pitchFamily="34" charset="0"/>
                <a:cs typeface="Aharoni" pitchFamily="2" charset="-79"/>
              </a:rPr>
              <a:t>d</a:t>
            </a:r>
            <a:endParaRPr lang="en-US" sz="72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68308" y="2823734"/>
            <a:ext cx="3069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smtClean="0">
                <a:solidFill>
                  <a:srgbClr val="FF0000"/>
                </a:solidFill>
                <a:latin typeface="Century Gothic" pitchFamily="34" charset="0"/>
              </a:rPr>
              <a:t>uyệ</a:t>
            </a:r>
            <a:r>
              <a:rPr lang="en-US" sz="7200" b="1" smtClean="0">
                <a:solidFill>
                  <a:srgbClr val="FF0000"/>
                </a:solidFill>
                <a:latin typeface="UTM Avo"/>
              </a:rPr>
              <a:t>t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2" name="Picture 2" descr="C:\Users\Pham Thi Minh Phuong\Desktop\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1462"/>
            <a:ext cx="4606255" cy="363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244</Words>
  <Application>Microsoft Office PowerPoint</Application>
  <PresentationFormat>On-screen Show (4:3)</PresentationFormat>
  <Paragraphs>68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宋体</vt:lpstr>
      <vt:lpstr>.VnAvant</vt:lpstr>
      <vt:lpstr>Aaria</vt:lpstr>
      <vt:lpstr>Aharoni</vt:lpstr>
      <vt:lpstr>Arial</vt:lpstr>
      <vt:lpstr>Calibri</vt:lpstr>
      <vt:lpstr>Century Gothic</vt:lpstr>
      <vt:lpstr>HP001 4 hàng</vt:lpstr>
      <vt:lpstr>HP001 4H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 JP</cp:lastModifiedBy>
  <cp:revision>210</cp:revision>
  <dcterms:created xsi:type="dcterms:W3CDTF">2020-10-21T22:23:20Z</dcterms:created>
  <dcterms:modified xsi:type="dcterms:W3CDTF">2025-03-06T02:57:01Z</dcterms:modified>
</cp:coreProperties>
</file>