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2" r:id="rId2"/>
    <p:sldId id="290" r:id="rId3"/>
    <p:sldId id="291" r:id="rId4"/>
    <p:sldId id="292" r:id="rId5"/>
    <p:sldId id="293" r:id="rId6"/>
    <p:sldId id="294" r:id="rId7"/>
    <p:sldId id="295" r:id="rId8"/>
    <p:sldId id="296" r:id="rId9"/>
    <p:sldId id="256" r:id="rId10"/>
    <p:sldId id="259" r:id="rId11"/>
    <p:sldId id="270" r:id="rId12"/>
    <p:sldId id="280" r:id="rId13"/>
    <p:sldId id="282" r:id="rId14"/>
    <p:sldId id="281" r:id="rId15"/>
    <p:sldId id="262" r:id="rId16"/>
    <p:sldId id="288" r:id="rId17"/>
    <p:sldId id="289" r:id="rId18"/>
    <p:sldId id="278" r:id="rId19"/>
    <p:sldId id="265" r:id="rId20"/>
    <p:sldId id="284" r:id="rId21"/>
    <p:sldId id="285" r:id="rId22"/>
    <p:sldId id="279" r:id="rId23"/>
    <p:sldId id="268" r:id="rId24"/>
    <p:sldId id="286" r:id="rId25"/>
    <p:sldId id="287" r:id="rId26"/>
    <p:sldId id="275" r:id="rId27"/>
  </p:sldIdLst>
  <p:sldSz cx="18288000" cy="10287000"/>
  <p:notesSz cx="6858000" cy="9144000"/>
  <p:embeddedFontLst>
    <p:embeddedFont>
      <p:font typeface="Tahoma" panose="020B0604030504040204" pitchFamily="3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34" Type="http://schemas.openxmlformats.org/officeDocument/2006/relationships/image" Target="../media/image33.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9.png"/><Relationship Id="rId35" Type="http://schemas.openxmlformats.org/officeDocument/2006/relationships/image" Target="../media/image34.sv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4.svg"/><Relationship Id="rId3" Type="http://schemas.openxmlformats.org/officeDocument/2006/relationships/image" Target="../media/image50.svg"/><Relationship Id="rId7" Type="http://schemas.openxmlformats.org/officeDocument/2006/relationships/image" Target="../media/image60.svg"/><Relationship Id="rId12" Type="http://schemas.openxmlformats.org/officeDocument/2006/relationships/image" Target="../media/image63.png"/><Relationship Id="rId2" Type="http://schemas.openxmlformats.org/officeDocument/2006/relationships/image" Target="../media/image49.png"/><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2.svg"/><Relationship Id="rId5" Type="http://schemas.openxmlformats.org/officeDocument/2006/relationships/image" Target="../media/image58.svg"/><Relationship Id="rId15" Type="http://schemas.openxmlformats.org/officeDocument/2006/relationships/image" Target="../media/image66.sv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2.svg"/><Relationship Id="rId14"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3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3" Type="http://schemas.openxmlformats.org/officeDocument/2006/relationships/image" Target="../media/image56.svg"/><Relationship Id="rId7" Type="http://schemas.openxmlformats.org/officeDocument/2006/relationships/image" Target="../media/image73.svg"/><Relationship Id="rId12" Type="http://schemas.openxmlformats.org/officeDocument/2006/relationships/image" Target="../media/image78.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14.svg"/><Relationship Id="rId10" Type="http://schemas.openxmlformats.org/officeDocument/2006/relationships/image" Target="../media/image76.png"/><Relationship Id="rId4" Type="http://schemas.openxmlformats.org/officeDocument/2006/relationships/image" Target="../media/image13.png"/><Relationship Id="rId9" Type="http://schemas.openxmlformats.org/officeDocument/2006/relationships/image" Target="../media/image75.svg"/></Relationships>
</file>

<file path=ppt/slides/_rels/slide16.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4.svg"/><Relationship Id="rId3" Type="http://schemas.openxmlformats.org/officeDocument/2006/relationships/image" Target="../media/image50.svg"/><Relationship Id="rId7" Type="http://schemas.openxmlformats.org/officeDocument/2006/relationships/image" Target="../media/image60.svg"/><Relationship Id="rId12" Type="http://schemas.openxmlformats.org/officeDocument/2006/relationships/image" Target="../media/image63.png"/><Relationship Id="rId2" Type="http://schemas.openxmlformats.org/officeDocument/2006/relationships/image" Target="../media/image49.png"/><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2.svg"/><Relationship Id="rId5" Type="http://schemas.openxmlformats.org/officeDocument/2006/relationships/image" Target="../media/image58.svg"/><Relationship Id="rId15" Type="http://schemas.openxmlformats.org/officeDocument/2006/relationships/image" Target="../media/image66.sv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2.svg"/><Relationship Id="rId1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svg"/><Relationship Id="rId7" Type="http://schemas.openxmlformats.org/officeDocument/2006/relationships/image" Target="../media/image52.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87.svg"/><Relationship Id="rId5" Type="http://schemas.openxmlformats.org/officeDocument/2006/relationships/image" Target="../media/image83.svg"/><Relationship Id="rId10" Type="http://schemas.openxmlformats.org/officeDocument/2006/relationships/image" Target="../media/image86.png"/><Relationship Id="rId4" Type="http://schemas.openxmlformats.org/officeDocument/2006/relationships/image" Target="../media/image82.png"/><Relationship Id="rId9" Type="http://schemas.openxmlformats.org/officeDocument/2006/relationships/image" Target="../media/image85.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jpg"/></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svg"/><Relationship Id="rId7" Type="http://schemas.openxmlformats.org/officeDocument/2006/relationships/image" Target="../media/image52.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87.svg"/><Relationship Id="rId5" Type="http://schemas.openxmlformats.org/officeDocument/2006/relationships/image" Target="../media/image83.svg"/><Relationship Id="rId10" Type="http://schemas.openxmlformats.org/officeDocument/2006/relationships/image" Target="../media/image86.png"/><Relationship Id="rId4" Type="http://schemas.openxmlformats.org/officeDocument/2006/relationships/image" Target="../media/image82.png"/><Relationship Id="rId9" Type="http://schemas.openxmlformats.org/officeDocument/2006/relationships/image" Target="../media/image85.svg"/></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svg"/><Relationship Id="rId7" Type="http://schemas.openxmlformats.org/officeDocument/2006/relationships/image" Target="../media/image52.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87.svg"/><Relationship Id="rId5" Type="http://schemas.openxmlformats.org/officeDocument/2006/relationships/image" Target="../media/image83.svg"/><Relationship Id="rId10" Type="http://schemas.openxmlformats.org/officeDocument/2006/relationships/image" Target="../media/image86.png"/><Relationship Id="rId4" Type="http://schemas.openxmlformats.org/officeDocument/2006/relationships/image" Target="../media/image82.png"/><Relationship Id="rId9" Type="http://schemas.openxmlformats.org/officeDocument/2006/relationships/image" Target="../media/image85.svg"/></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4.svg"/><Relationship Id="rId3" Type="http://schemas.openxmlformats.org/officeDocument/2006/relationships/image" Target="../media/image50.svg"/><Relationship Id="rId7" Type="http://schemas.openxmlformats.org/officeDocument/2006/relationships/image" Target="../media/image60.svg"/><Relationship Id="rId12" Type="http://schemas.openxmlformats.org/officeDocument/2006/relationships/image" Target="../media/image63.png"/><Relationship Id="rId2" Type="http://schemas.openxmlformats.org/officeDocument/2006/relationships/image" Target="../media/image49.png"/><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2.svg"/><Relationship Id="rId5" Type="http://schemas.openxmlformats.org/officeDocument/2006/relationships/image" Target="../media/image58.svg"/><Relationship Id="rId15" Type="http://schemas.openxmlformats.org/officeDocument/2006/relationships/image" Target="../media/image66.sv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2.svg"/><Relationship Id="rId14"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93.svg"/><Relationship Id="rId3" Type="http://schemas.openxmlformats.org/officeDocument/2006/relationships/image" Target="../media/image14.svg"/><Relationship Id="rId7" Type="http://schemas.openxmlformats.org/officeDocument/2006/relationships/image" Target="../media/image89.svg"/><Relationship Id="rId12" Type="http://schemas.openxmlformats.org/officeDocument/2006/relationships/image" Target="../media/image9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1.svg"/><Relationship Id="rId5" Type="http://schemas.openxmlformats.org/officeDocument/2006/relationships/image" Target="../media/image73.svg"/><Relationship Id="rId10" Type="http://schemas.openxmlformats.org/officeDocument/2006/relationships/image" Target="../media/image90.png"/><Relationship Id="rId4" Type="http://schemas.openxmlformats.org/officeDocument/2006/relationships/image" Target="../media/image72.png"/><Relationship Id="rId9" Type="http://schemas.openxmlformats.org/officeDocument/2006/relationships/image" Target="../media/image60.sv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93.svg"/><Relationship Id="rId3" Type="http://schemas.openxmlformats.org/officeDocument/2006/relationships/image" Target="../media/image14.svg"/><Relationship Id="rId7" Type="http://schemas.openxmlformats.org/officeDocument/2006/relationships/image" Target="../media/image89.svg"/><Relationship Id="rId12" Type="http://schemas.openxmlformats.org/officeDocument/2006/relationships/image" Target="../media/image9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1.svg"/><Relationship Id="rId5" Type="http://schemas.openxmlformats.org/officeDocument/2006/relationships/image" Target="../media/image73.svg"/><Relationship Id="rId10" Type="http://schemas.openxmlformats.org/officeDocument/2006/relationships/image" Target="../media/image90.png"/><Relationship Id="rId4" Type="http://schemas.openxmlformats.org/officeDocument/2006/relationships/image" Target="../media/image72.png"/><Relationship Id="rId9" Type="http://schemas.openxmlformats.org/officeDocument/2006/relationships/image" Target="../media/image60.svg"/></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4.svg"/><Relationship Id="rId3" Type="http://schemas.openxmlformats.org/officeDocument/2006/relationships/image" Target="../media/image50.svg"/><Relationship Id="rId7" Type="http://schemas.openxmlformats.org/officeDocument/2006/relationships/image" Target="../media/image60.svg"/><Relationship Id="rId12" Type="http://schemas.openxmlformats.org/officeDocument/2006/relationships/image" Target="../media/image63.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2.svg"/><Relationship Id="rId5" Type="http://schemas.openxmlformats.org/officeDocument/2006/relationships/image" Target="../media/image58.svg"/><Relationship Id="rId15" Type="http://schemas.openxmlformats.org/officeDocument/2006/relationships/image" Target="../media/image66.sv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2.svg"/><Relationship Id="rId1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34" Type="http://schemas.openxmlformats.org/officeDocument/2006/relationships/image" Target="../media/image33.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9.png"/><Relationship Id="rId35" Type="http://schemas.openxmlformats.org/officeDocument/2006/relationships/image" Target="../media/image34.sv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jpg"/></Relationships>
</file>

<file path=ppt/slides/_rels/slide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audio" Target="../media/audio2.wav"/><Relationship Id="rId7"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2.gif"/><Relationship Id="rId5" Type="http://schemas.openxmlformats.org/officeDocument/2006/relationships/image" Target="../media/image41.png"/><Relationship Id="rId10" Type="http://schemas.openxmlformats.org/officeDocument/2006/relationships/image" Target="../media/image46.gif"/><Relationship Id="rId4" Type="http://schemas.openxmlformats.org/officeDocument/2006/relationships/image" Target="../media/image35.jpg"/><Relationship Id="rId9" Type="http://schemas.openxmlformats.org/officeDocument/2006/relationships/image" Target="../media/image45.gif"/></Relationships>
</file>

<file path=ppt/slides/_rels/slide6.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audio" Target="../media/audio2.wav"/><Relationship Id="rId7"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2.gif"/><Relationship Id="rId5" Type="http://schemas.openxmlformats.org/officeDocument/2006/relationships/image" Target="../media/image41.png"/><Relationship Id="rId10" Type="http://schemas.openxmlformats.org/officeDocument/2006/relationships/image" Target="../media/image46.gif"/><Relationship Id="rId4" Type="http://schemas.openxmlformats.org/officeDocument/2006/relationships/image" Target="../media/image35.jpg"/><Relationship Id="rId9" Type="http://schemas.openxmlformats.org/officeDocument/2006/relationships/image" Target="../media/image45.gif"/></Relationships>
</file>

<file path=ppt/slides/_rels/slide7.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audio" Target="../media/audio2.wav"/><Relationship Id="rId7"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2.gif"/><Relationship Id="rId5" Type="http://schemas.openxmlformats.org/officeDocument/2006/relationships/image" Target="../media/image41.png"/><Relationship Id="rId10" Type="http://schemas.openxmlformats.org/officeDocument/2006/relationships/image" Target="../media/image46.gif"/><Relationship Id="rId4" Type="http://schemas.openxmlformats.org/officeDocument/2006/relationships/image" Target="../media/image35.jpg"/><Relationship Id="rId9" Type="http://schemas.openxmlformats.org/officeDocument/2006/relationships/image" Target="../media/image45.gif"/></Relationships>
</file>

<file path=ppt/slides/_rels/slide8.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audio" Target="../media/audio2.wav"/><Relationship Id="rId7" Type="http://schemas.openxmlformats.org/officeDocument/2006/relationships/image" Target="../media/image4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2.gif"/><Relationship Id="rId5" Type="http://schemas.openxmlformats.org/officeDocument/2006/relationships/image" Target="../media/image41.png"/><Relationship Id="rId10" Type="http://schemas.openxmlformats.org/officeDocument/2006/relationships/image" Target="../media/image46.gif"/><Relationship Id="rId4" Type="http://schemas.openxmlformats.org/officeDocument/2006/relationships/image" Target="../media/image35.jpg"/><Relationship Id="rId9" Type="http://schemas.openxmlformats.org/officeDocument/2006/relationships/image" Target="../media/image45.gif"/></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image" Target="../media/image20.svg"/><Relationship Id="rId7" Type="http://schemas.openxmlformats.org/officeDocument/2006/relationships/image" Target="../media/image50.svg"/><Relationship Id="rId12" Type="http://schemas.openxmlformats.org/officeDocument/2006/relationships/image" Target="../media/image5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2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7715" y="5143500"/>
            <a:ext cx="723129" cy="70115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0447">
            <a:off x="-908855" y="680928"/>
            <a:ext cx="2118963" cy="3997776"/>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56155" y="6740942"/>
            <a:ext cx="3146783" cy="40417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412">
            <a:off x="16197606" y="3099208"/>
            <a:ext cx="3997495" cy="1933853"/>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251956">
            <a:off x="-455201" y="6830329"/>
            <a:ext cx="1609111" cy="1735316"/>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25147">
            <a:off x="17372694" y="817151"/>
            <a:ext cx="1113706" cy="1201056"/>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27937" y="7659524"/>
            <a:ext cx="3417365" cy="3297757"/>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488700" y="7697987"/>
            <a:ext cx="584280" cy="566528"/>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918071" y="639721"/>
            <a:ext cx="2606514" cy="777959"/>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8891573">
            <a:off x="5735724" y="-415759"/>
            <a:ext cx="2982483" cy="1893444"/>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656896">
            <a:off x="15375845" y="8696416"/>
            <a:ext cx="4509955" cy="1223973"/>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889280" y="-411433"/>
            <a:ext cx="2677315" cy="1106482"/>
          </a:xfrm>
          <a:prstGeom prst="rect">
            <a:avLst/>
          </a:prstGeom>
        </p:spPr>
      </p:pic>
      <p:pic>
        <p:nvPicPr>
          <p:cNvPr id="14" name="Picture 14"/>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4746087" y="-411433"/>
            <a:ext cx="1423077" cy="1516846"/>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919011" y="2517678"/>
            <a:ext cx="1024909" cy="1258258"/>
          </a:xfrm>
          <a:prstGeom prst="rect">
            <a:avLst/>
          </a:prstGeom>
        </p:spPr>
      </p:pic>
      <p:sp>
        <p:nvSpPr>
          <p:cNvPr id="16" name="TextBox 16"/>
          <p:cNvSpPr txBox="1"/>
          <p:nvPr/>
        </p:nvSpPr>
        <p:spPr>
          <a:xfrm>
            <a:off x="2725748" y="3537385"/>
            <a:ext cx="13436591" cy="2903231"/>
          </a:xfrm>
          <a:prstGeom prst="rect">
            <a:avLst/>
          </a:prstGeom>
        </p:spPr>
        <p:txBody>
          <a:bodyPr wrap="square" lIns="0" tIns="0" rIns="0" bIns="0" rtlCol="0" anchor="t">
            <a:spAutoFit/>
          </a:bodyPr>
          <a:lstStyle/>
          <a:p>
            <a:pPr algn="ctr">
              <a:lnSpc>
                <a:spcPts val="11999"/>
              </a:lnSpc>
            </a:pPr>
            <a:r>
              <a:rPr lang="en-US" sz="7200" b="1" dirty="0">
                <a:solidFill>
                  <a:srgbClr val="222222"/>
                </a:solidFill>
                <a:latin typeface="Arial" panose="020B0604020202020204" pitchFamily="34" charset="0"/>
                <a:cs typeface="Arial" panose="020B0604020202020204" pitchFamily="34" charset="0"/>
              </a:rPr>
              <a:t>CHÀO MỪNG CÁC EM ĐẾN VỚI BÀI HỌC NGÀY HÔM NAY!</a:t>
            </a:r>
          </a:p>
        </p:txBody>
      </p:sp>
      <p:pic>
        <p:nvPicPr>
          <p:cNvPr id="17" name="Picture 17"/>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5494454">
            <a:off x="9498672" y="8812574"/>
            <a:ext cx="2448992" cy="3536891"/>
          </a:xfrm>
          <a:prstGeom prst="rect">
            <a:avLst/>
          </a:prstGeom>
        </p:spPr>
      </p:pic>
      <p:pic>
        <p:nvPicPr>
          <p:cNvPr id="18" name="Picture 18"/>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13180865" y="7524517"/>
            <a:ext cx="978357" cy="1215157"/>
          </a:xfrm>
          <a:prstGeom prst="rect">
            <a:avLst/>
          </a:prstGeom>
        </p:spPr>
      </p:pic>
      <p:pic>
        <p:nvPicPr>
          <p:cNvPr id="19" name="Picture 19"/>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7226965" y="9053073"/>
            <a:ext cx="526660" cy="5106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2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94692" y="3578484"/>
            <a:ext cx="6104642" cy="589097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03422" y="9258300"/>
            <a:ext cx="4580323" cy="119834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08776" y="6523973"/>
            <a:ext cx="1235540" cy="1516846"/>
          </a:xfrm>
          <a:prstGeom prst="rect">
            <a:avLst/>
          </a:prstGeom>
        </p:spPr>
      </p:pic>
      <p:grpSp>
        <p:nvGrpSpPr>
          <p:cNvPr id="6" name="Group 6"/>
          <p:cNvGrpSpPr/>
          <p:nvPr/>
        </p:nvGrpSpPr>
        <p:grpSpPr>
          <a:xfrm>
            <a:off x="4707477" y="3578484"/>
            <a:ext cx="8971700" cy="3465254"/>
            <a:chOff x="0" y="0"/>
            <a:chExt cx="3905611" cy="1090984"/>
          </a:xfrm>
        </p:grpSpPr>
        <p:sp>
          <p:nvSpPr>
            <p:cNvPr id="7" name="Freeform 7"/>
            <p:cNvSpPr/>
            <p:nvPr/>
          </p:nvSpPr>
          <p:spPr>
            <a:xfrm>
              <a:off x="0" y="0"/>
              <a:ext cx="3905611" cy="1090985"/>
            </a:xfrm>
            <a:custGeom>
              <a:avLst/>
              <a:gdLst/>
              <a:ahLst/>
              <a:cxnLst/>
              <a:rect l="l" t="t" r="r" b="b"/>
              <a:pathLst>
                <a:path w="3905611" h="1090985">
                  <a:moveTo>
                    <a:pt x="3781151" y="1090984"/>
                  </a:moveTo>
                  <a:lnTo>
                    <a:pt x="124460" y="1090984"/>
                  </a:lnTo>
                  <a:cubicBezTo>
                    <a:pt x="55880" y="1090984"/>
                    <a:pt x="0" y="1035104"/>
                    <a:pt x="0" y="966524"/>
                  </a:cubicBezTo>
                  <a:lnTo>
                    <a:pt x="0" y="124460"/>
                  </a:lnTo>
                  <a:cubicBezTo>
                    <a:pt x="0" y="55880"/>
                    <a:pt x="55880" y="0"/>
                    <a:pt x="124460" y="0"/>
                  </a:cubicBezTo>
                  <a:lnTo>
                    <a:pt x="3781151" y="0"/>
                  </a:lnTo>
                  <a:cubicBezTo>
                    <a:pt x="3849731" y="0"/>
                    <a:pt x="3905611" y="55880"/>
                    <a:pt x="3905611" y="124460"/>
                  </a:cubicBezTo>
                  <a:lnTo>
                    <a:pt x="3905611" y="966525"/>
                  </a:lnTo>
                  <a:cubicBezTo>
                    <a:pt x="3905611" y="1035105"/>
                    <a:pt x="3849731" y="1090985"/>
                    <a:pt x="3781151" y="1090985"/>
                  </a:cubicBezTo>
                  <a:close/>
                </a:path>
              </a:pathLst>
            </a:custGeom>
            <a:solidFill>
              <a:srgbClr val="FFFFFF"/>
            </a:solidFill>
          </p:spPr>
        </p:sp>
      </p:grpSp>
      <p:sp>
        <p:nvSpPr>
          <p:cNvPr id="11" name="TextBox 11"/>
          <p:cNvSpPr txBox="1"/>
          <p:nvPr/>
        </p:nvSpPr>
        <p:spPr>
          <a:xfrm>
            <a:off x="7814796" y="4616388"/>
            <a:ext cx="2757061" cy="1231106"/>
          </a:xfrm>
          <a:prstGeom prst="rect">
            <a:avLst/>
          </a:prstGeom>
        </p:spPr>
        <p:txBody>
          <a:bodyPr wrap="square" lIns="0" tIns="0" rIns="0" bIns="0" rtlCol="0" anchor="t">
            <a:spAutoFit/>
          </a:bodyPr>
          <a:lstStyle/>
          <a:p>
            <a:pPr algn="ctr">
              <a:lnSpc>
                <a:spcPts val="9600"/>
              </a:lnSpc>
            </a:pPr>
            <a:r>
              <a:rPr lang="en-US" sz="8600" b="1" dirty="0">
                <a:solidFill>
                  <a:srgbClr val="1A4B93"/>
                </a:solidFill>
                <a:latin typeface="Arial" panose="020B0604020202020204" pitchFamily="34" charset="0"/>
                <a:cs typeface="Arial" panose="020B0604020202020204" pitchFamily="34" charset="0"/>
              </a:rPr>
              <a:t>ĐỌC</a:t>
            </a:r>
          </a:p>
        </p:txBody>
      </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95610" y="0"/>
            <a:ext cx="5569564" cy="540034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913080" y="4651359"/>
            <a:ext cx="1818130" cy="2625785"/>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866510" y="1028700"/>
            <a:ext cx="2679121" cy="34410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383152" y="4616388"/>
            <a:ext cx="1053154" cy="1308057"/>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10400" y="1893728"/>
            <a:ext cx="3962408" cy="220370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2E5"/>
        </a:solidFill>
        <a:effectLst/>
      </p:bgPr>
    </p:bg>
    <p:spTree>
      <p:nvGrpSpPr>
        <p:cNvPr id="1" name=""/>
        <p:cNvGrpSpPr/>
        <p:nvPr/>
      </p:nvGrpSpPr>
      <p:grpSpPr>
        <a:xfrm>
          <a:off x="0" y="0"/>
          <a:ext cx="0" cy="0"/>
          <a:chOff x="0" y="0"/>
          <a:chExt cx="0" cy="0"/>
        </a:xfrm>
      </p:grpSpPr>
      <p:sp>
        <p:nvSpPr>
          <p:cNvPr id="11" name="TextBox 11"/>
          <p:cNvSpPr txBox="1"/>
          <p:nvPr/>
        </p:nvSpPr>
        <p:spPr>
          <a:xfrm>
            <a:off x="3048000" y="741508"/>
            <a:ext cx="12831321" cy="1086772"/>
          </a:xfrm>
          <a:prstGeom prst="rect">
            <a:avLst/>
          </a:prstGeom>
        </p:spPr>
        <p:txBody>
          <a:bodyPr wrap="square" lIns="0" tIns="0" rIns="0" bIns="0" rtlCol="0" anchor="t">
            <a:spAutoFit/>
          </a:bodyPr>
          <a:lstStyle/>
          <a:p>
            <a:pPr algn="ctr">
              <a:lnSpc>
                <a:spcPts val="9600"/>
              </a:lnSpc>
            </a:pPr>
            <a:r>
              <a:rPr lang="en-US" sz="5600" b="1" dirty="0">
                <a:solidFill>
                  <a:srgbClr val="FF0000"/>
                </a:solidFill>
                <a:latin typeface="Arial" panose="020B0604020202020204" pitchFamily="34" charset="0"/>
                <a:cs typeface="Arial" panose="020B0604020202020204" pitchFamily="34" charset="0"/>
              </a:rPr>
              <a:t>CHIM SƠN CA VÀ BÔNG CÚC TRẮNG</a:t>
            </a:r>
          </a:p>
        </p:txBody>
      </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39181" y="2244090"/>
            <a:ext cx="3065690" cy="1266990"/>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8368" y="-698500"/>
            <a:ext cx="2049491" cy="2545546"/>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4686300"/>
            <a:ext cx="20726400" cy="6234113"/>
          </a:xfrm>
          <a:prstGeom prst="rect">
            <a:avLst/>
          </a:prstGeom>
        </p:spPr>
      </p:pic>
      <p:sp>
        <p:nvSpPr>
          <p:cNvPr id="26" name="TextBox 25"/>
          <p:cNvSpPr txBox="1"/>
          <p:nvPr/>
        </p:nvSpPr>
        <p:spPr>
          <a:xfrm>
            <a:off x="1631460" y="1862968"/>
            <a:ext cx="14507721" cy="3769750"/>
          </a:xfrm>
          <a:prstGeom prst="rect">
            <a:avLst/>
          </a:prstGeom>
          <a:noFill/>
        </p:spPr>
        <p:txBody>
          <a:bodyPr wrap="square" rtlCol="0">
            <a:spAutoFit/>
          </a:bodyPr>
          <a:lstStyle/>
          <a:p>
            <a:pPr algn="just">
              <a:lnSpc>
                <a:spcPct val="200000"/>
              </a:lnSpc>
            </a:pPr>
            <a:r>
              <a:rPr lang="en-US" sz="4200" dirty="0">
                <a:latin typeface="Arial" panose="020B0604020202020204" pitchFamily="34" charset="0"/>
                <a:cs typeface="Arial" panose="020B0604020202020204" pitchFamily="34" charset="0"/>
              </a:rPr>
              <a:t>      1. </a:t>
            </a:r>
            <a:r>
              <a:rPr lang="en-US" sz="4200" dirty="0" err="1">
                <a:latin typeface="Arial" panose="020B0604020202020204" pitchFamily="34" charset="0"/>
                <a:cs typeface="Arial" panose="020B0604020202020204" pitchFamily="34" charset="0"/>
              </a:rPr>
              <a:t>Bên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bờ</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giữa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đám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cỏ</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cúc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trắng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Một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chú</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sơn</a:t>
            </a:r>
            <a:r>
              <a:rPr lang="en-US" sz="4200" dirty="0">
                <a:latin typeface="Arial" panose="020B0604020202020204" pitchFamily="34" charset="0"/>
                <a:cs typeface="Arial" panose="020B0604020202020204" pitchFamily="34" charset="0"/>
              </a:rPr>
              <a:t> ca </a:t>
            </a:r>
            <a:r>
              <a:rPr lang="en-US" sz="4200" dirty="0" err="1">
                <a:latin typeface="Arial" panose="020B0604020202020204" pitchFamily="34" charset="0"/>
                <a:cs typeface="Arial" panose="020B0604020202020204" pitchFamily="34" charset="0"/>
              </a:rPr>
              <a:t>sà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xuống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bên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cúc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Chim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véo</a:t>
            </a:r>
            <a:r>
              <a:rPr lang="en-US" sz="4200" dirty="0">
                <a:latin typeface="Arial" panose="020B0604020202020204" pitchFamily="34" charset="0"/>
                <a:cs typeface="Arial" panose="020B0604020202020204" pitchFamily="34" charset="0"/>
              </a:rPr>
              <a:t> von </a:t>
            </a:r>
            <a:r>
              <a:rPr lang="en-US" sz="4200" dirty="0" err="1">
                <a:latin typeface="Arial" panose="020B0604020202020204" pitchFamily="34" charset="0"/>
                <a:cs typeface="Arial" panose="020B0604020202020204" pitchFamily="34" charset="0"/>
              </a:rPr>
              <a:t>mãi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rồi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mới</a:t>
            </a:r>
            <a:r>
              <a:rPr lang="en-US" sz="4200" dirty="0">
                <a:latin typeface="Arial" panose="020B0604020202020204" pitchFamily="34" charset="0"/>
                <a:cs typeface="Arial" panose="020B0604020202020204" pitchFamily="34" charset="0"/>
              </a:rPr>
              <a:t> bay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bầu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xanh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thẳm</a:t>
            </a:r>
            <a:r>
              <a:rPr lang="en-US" sz="4200" dirty="0">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2E5"/>
        </a:solidFill>
        <a:effectLst/>
      </p:bgPr>
    </p:bg>
    <p:spTree>
      <p:nvGrpSpPr>
        <p:cNvPr id="1" name=""/>
        <p:cNvGrpSpPr/>
        <p:nvPr/>
      </p:nvGrpSpPr>
      <p:grpSpPr>
        <a:xfrm>
          <a:off x="0" y="0"/>
          <a:ext cx="0" cy="0"/>
          <a:chOff x="0" y="0"/>
          <a:chExt cx="0" cy="0"/>
        </a:xfrm>
      </p:grpSpPr>
      <p:sp>
        <p:nvSpPr>
          <p:cNvPr id="11" name="TextBox 11"/>
          <p:cNvSpPr txBox="1"/>
          <p:nvPr/>
        </p:nvSpPr>
        <p:spPr>
          <a:xfrm>
            <a:off x="3048000" y="333242"/>
            <a:ext cx="12831321" cy="1086772"/>
          </a:xfrm>
          <a:prstGeom prst="rect">
            <a:avLst/>
          </a:prstGeom>
        </p:spPr>
        <p:txBody>
          <a:bodyPr wrap="square" lIns="0" tIns="0" rIns="0" bIns="0" rtlCol="0" anchor="t">
            <a:spAutoFit/>
          </a:bodyPr>
          <a:lstStyle/>
          <a:p>
            <a:pPr algn="ctr">
              <a:lnSpc>
                <a:spcPts val="9600"/>
              </a:lnSpc>
            </a:pPr>
            <a:r>
              <a:rPr lang="en-US" sz="5600" b="1" dirty="0">
                <a:solidFill>
                  <a:srgbClr val="FF0000"/>
                </a:solidFill>
                <a:latin typeface="Arial" panose="020B0604020202020204" pitchFamily="34" charset="0"/>
                <a:cs typeface="Arial" panose="020B0604020202020204" pitchFamily="34" charset="0"/>
              </a:rPr>
              <a:t>CHIM SƠN CA VÀ BÔNG CÚC TRẮNG</a:t>
            </a:r>
          </a:p>
        </p:txBody>
      </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78200" y="876628"/>
            <a:ext cx="3065690" cy="1266990"/>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8368" y="-698500"/>
            <a:ext cx="2049491" cy="2545546"/>
          </a:xfrm>
          <a:prstGeom prst="rect">
            <a:avLst/>
          </a:prstGeom>
        </p:spPr>
      </p:pic>
      <p:sp>
        <p:nvSpPr>
          <p:cNvPr id="26" name="TextBox 25"/>
          <p:cNvSpPr txBox="1"/>
          <p:nvPr/>
        </p:nvSpPr>
        <p:spPr>
          <a:xfrm>
            <a:off x="1613113" y="1455839"/>
            <a:ext cx="15284940" cy="3769750"/>
          </a:xfrm>
          <a:prstGeom prst="rect">
            <a:avLst/>
          </a:prstGeom>
          <a:noFill/>
        </p:spPr>
        <p:txBody>
          <a:bodyPr wrap="square" rtlCol="0">
            <a:spAutoFit/>
          </a:bodyPr>
          <a:lstStyle/>
          <a:p>
            <a:pPr algn="just">
              <a:lnSpc>
                <a:spcPct val="200000"/>
              </a:lnSpc>
            </a:pPr>
            <a:r>
              <a:rPr lang="en-US" sz="4200" dirty="0">
                <a:latin typeface="Arial" panose="020B0604020202020204" pitchFamily="34" charset="0"/>
                <a:cs typeface="Arial" panose="020B0604020202020204" pitchFamily="34" charset="0"/>
              </a:rPr>
              <a:t>      2. </a:t>
            </a:r>
            <a:r>
              <a:rPr lang="en-US" sz="4200" dirty="0" err="1">
                <a:latin typeface="Arial" panose="020B0604020202020204" pitchFamily="34" charset="0"/>
                <a:cs typeface="Arial" panose="020B0604020202020204" pitchFamily="34" charset="0"/>
              </a:rPr>
              <a:t>Nhưng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hôm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vừa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xòe</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bình</a:t>
            </a:r>
            <a:r>
              <a:rPr lang="en-US" sz="4200" dirty="0">
                <a:latin typeface="Arial" panose="020B0604020202020204" pitchFamily="34" charset="0"/>
                <a:cs typeface="Arial" panose="020B0604020202020204" pitchFamily="34" charset="0"/>
              </a:rPr>
              <a:t> minh, </a:t>
            </a:r>
            <a:r>
              <a:rPr lang="en-US" sz="4200" dirty="0" err="1">
                <a:latin typeface="Arial" panose="020B0604020202020204" pitchFamily="34" charset="0"/>
                <a:cs typeface="Arial" panose="020B0604020202020204" pitchFamily="34" charset="0"/>
              </a:rPr>
              <a:t>bông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cúc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nghe</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thấy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tiếng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sơn</a:t>
            </a:r>
            <a:r>
              <a:rPr lang="en-US" sz="4200" dirty="0">
                <a:latin typeface="Arial" panose="020B0604020202020204" pitchFamily="34" charset="0"/>
                <a:cs typeface="Arial" panose="020B0604020202020204" pitchFamily="34" charset="0"/>
              </a:rPr>
              <a:t> ca </a:t>
            </a:r>
            <a:r>
              <a:rPr lang="en-US" sz="4200" dirty="0" err="1">
                <a:latin typeface="Arial" panose="020B0604020202020204" pitchFamily="34" charset="0"/>
                <a:cs typeface="Arial" panose="020B0604020202020204" pitchFamily="34" charset="0"/>
              </a:rPr>
              <a:t>buồn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thảm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sơn</a:t>
            </a:r>
            <a:r>
              <a:rPr lang="en-US" sz="4200" dirty="0">
                <a:latin typeface="Arial" panose="020B0604020202020204" pitchFamily="34" charset="0"/>
                <a:cs typeface="Arial" panose="020B0604020202020204" pitchFamily="34" charset="0"/>
              </a:rPr>
              <a:t> ca </a:t>
            </a:r>
            <a:r>
              <a:rPr lang="en-US" sz="4200" dirty="0" err="1">
                <a:latin typeface="Arial" panose="020B0604020202020204" pitchFamily="34" charset="0"/>
                <a:cs typeface="Arial" panose="020B0604020202020204" pitchFamily="34" charset="0"/>
              </a:rPr>
              <a:t>đã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nhốt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lồng</a:t>
            </a:r>
            <a:r>
              <a:rPr lang="en-US" sz="4200" dirty="0">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7898" y="5067300"/>
            <a:ext cx="16730615" cy="5600700"/>
          </a:xfrm>
          <a:prstGeom prst="rect">
            <a:avLst/>
          </a:prstGeom>
        </p:spPr>
      </p:pic>
    </p:spTree>
    <p:extLst>
      <p:ext uri="{BB962C8B-B14F-4D97-AF65-F5344CB8AC3E}">
        <p14:creationId xmlns:p14="http://schemas.microsoft.com/office/powerpoint/2010/main" val="112810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2E5"/>
        </a:solidFill>
        <a:effectLst/>
      </p:bgPr>
    </p:bg>
    <p:spTree>
      <p:nvGrpSpPr>
        <p:cNvPr id="1" name=""/>
        <p:cNvGrpSpPr/>
        <p:nvPr/>
      </p:nvGrpSpPr>
      <p:grpSpPr>
        <a:xfrm>
          <a:off x="0" y="0"/>
          <a:ext cx="0" cy="0"/>
          <a:chOff x="0" y="0"/>
          <a:chExt cx="0" cy="0"/>
        </a:xfrm>
      </p:grpSpPr>
      <p:sp>
        <p:nvSpPr>
          <p:cNvPr id="11" name="TextBox 11"/>
          <p:cNvSpPr txBox="1"/>
          <p:nvPr/>
        </p:nvSpPr>
        <p:spPr>
          <a:xfrm>
            <a:off x="3048000" y="333242"/>
            <a:ext cx="12831321" cy="1086772"/>
          </a:xfrm>
          <a:prstGeom prst="rect">
            <a:avLst/>
          </a:prstGeom>
        </p:spPr>
        <p:txBody>
          <a:bodyPr wrap="square" lIns="0" tIns="0" rIns="0" bIns="0" rtlCol="0" anchor="t">
            <a:spAutoFit/>
          </a:bodyPr>
          <a:lstStyle/>
          <a:p>
            <a:pPr algn="ctr">
              <a:lnSpc>
                <a:spcPts val="9600"/>
              </a:lnSpc>
            </a:pPr>
            <a:r>
              <a:rPr lang="en-US" sz="5600" b="1" dirty="0">
                <a:solidFill>
                  <a:srgbClr val="FF0000"/>
                </a:solidFill>
                <a:latin typeface="Arial" panose="020B0604020202020204" pitchFamily="34" charset="0"/>
                <a:cs typeface="Arial" panose="020B0604020202020204" pitchFamily="34" charset="0"/>
              </a:rPr>
              <a:t>CHIM SƠN CA VÀ BÔNG CÚC TRẮNG</a:t>
            </a:r>
          </a:p>
        </p:txBody>
      </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78200" y="876628"/>
            <a:ext cx="3065690" cy="1266990"/>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8368" y="-698500"/>
            <a:ext cx="2049491" cy="2545546"/>
          </a:xfrm>
          <a:prstGeom prst="rect">
            <a:avLst/>
          </a:prstGeom>
        </p:spPr>
      </p:pic>
      <p:sp>
        <p:nvSpPr>
          <p:cNvPr id="26" name="TextBox 25"/>
          <p:cNvSpPr txBox="1"/>
          <p:nvPr/>
        </p:nvSpPr>
        <p:spPr>
          <a:xfrm>
            <a:off x="1632447" y="1714500"/>
            <a:ext cx="15284940" cy="6355073"/>
          </a:xfrm>
          <a:prstGeom prst="rect">
            <a:avLst/>
          </a:prstGeom>
          <a:noFill/>
        </p:spPr>
        <p:txBody>
          <a:bodyPr wrap="square" rtlCol="0">
            <a:spAutoFit/>
          </a:bodyPr>
          <a:lstStyle/>
          <a:p>
            <a:pPr algn="just">
              <a:lnSpc>
                <a:spcPct val="200000"/>
              </a:lnSpc>
            </a:pPr>
            <a:r>
              <a:rPr lang="en-US" sz="4200" dirty="0">
                <a:latin typeface="Arial" panose="020B0604020202020204" pitchFamily="34" charset="0"/>
                <a:cs typeface="Arial" panose="020B0604020202020204" pitchFamily="34" charset="0"/>
              </a:rPr>
              <a:t>	3. </a:t>
            </a:r>
            <a:r>
              <a:rPr lang="en-US" sz="4200" dirty="0" err="1">
                <a:latin typeface="Arial" panose="020B0604020202020204" pitchFamily="34" charset="0"/>
                <a:cs typeface="Arial" panose="020B0604020202020204" pitchFamily="34" charset="0"/>
              </a:rPr>
              <a:t>Bỗng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hai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cậu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bé</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vườn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cắt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đám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cỏ</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lẫn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cúc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bỏ</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lồng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sơn</a:t>
            </a:r>
            <a:r>
              <a:rPr lang="en-US" sz="4200" dirty="0">
                <a:latin typeface="Arial" panose="020B0604020202020204" pitchFamily="34" charset="0"/>
                <a:cs typeface="Arial" panose="020B0604020202020204" pitchFamily="34" charset="0"/>
              </a:rPr>
              <a:t> ca. Con </a:t>
            </a:r>
            <a:r>
              <a:rPr lang="en-US" sz="4200" dirty="0" err="1">
                <a:latin typeface="Arial" panose="020B0604020202020204" pitchFamily="34" charset="0"/>
                <a:cs typeface="Arial" panose="020B0604020202020204" pitchFamily="34" charset="0"/>
              </a:rPr>
              <a:t>chim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cầm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tù</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họng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khô</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bỏng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khát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Nhưng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dù</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khát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vẫn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đụng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hoa</a:t>
            </a:r>
            <a:r>
              <a:rPr lang="en-US" sz="4200" dirty="0">
                <a:latin typeface="Arial" panose="020B0604020202020204" pitchFamily="34" charset="0"/>
                <a:cs typeface="Arial" panose="020B0604020202020204" pitchFamily="34" charset="0"/>
              </a:rPr>
              <a:t>.</a:t>
            </a:r>
          </a:p>
          <a:p>
            <a:pPr algn="just">
              <a:lnSpc>
                <a:spcPct val="200000"/>
              </a:lnSpc>
            </a:pPr>
            <a:r>
              <a:rPr lang="en-US" sz="4200" dirty="0" err="1">
                <a:latin typeface="Arial" panose="020B0604020202020204" pitchFamily="34" charset="0"/>
                <a:cs typeface="Arial" panose="020B0604020202020204" pitchFamily="34" charset="0"/>
              </a:rPr>
              <a:t>Tối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rồi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chẳng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ai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con </a:t>
            </a:r>
            <a:r>
              <a:rPr lang="en-US" sz="4200" dirty="0" err="1">
                <a:latin typeface="Arial" panose="020B0604020202020204" pitchFamily="34" charset="0"/>
                <a:cs typeface="Arial" panose="020B0604020202020204" pitchFamily="34" charset="0"/>
              </a:rPr>
              <a:t>chim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khốn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khổ</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một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giọt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nước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Đêm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ấy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sơn</a:t>
            </a:r>
            <a:r>
              <a:rPr lang="en-US" sz="4200" dirty="0">
                <a:latin typeface="Arial" panose="020B0604020202020204" pitchFamily="34" charset="0"/>
                <a:cs typeface="Arial" panose="020B0604020202020204" pitchFamily="34" charset="0"/>
              </a:rPr>
              <a:t> ca </a:t>
            </a:r>
            <a:r>
              <a:rPr lang="en-US" sz="4200" dirty="0" err="1">
                <a:latin typeface="Arial" panose="020B0604020202020204" pitchFamily="34" charset="0"/>
                <a:cs typeface="Arial" panose="020B0604020202020204" pitchFamily="34" charset="0"/>
              </a:rPr>
              <a:t>lìa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cúc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héo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thương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xót</a:t>
            </a:r>
            <a:r>
              <a:rPr lang="en-US" sz="4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5858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2E5"/>
        </a:solidFill>
        <a:effectLst/>
      </p:bgPr>
    </p:bg>
    <p:spTree>
      <p:nvGrpSpPr>
        <p:cNvPr id="1" name=""/>
        <p:cNvGrpSpPr/>
        <p:nvPr/>
      </p:nvGrpSpPr>
      <p:grpSpPr>
        <a:xfrm>
          <a:off x="0" y="0"/>
          <a:ext cx="0" cy="0"/>
          <a:chOff x="0" y="0"/>
          <a:chExt cx="0" cy="0"/>
        </a:xfrm>
      </p:grpSpPr>
      <p:sp>
        <p:nvSpPr>
          <p:cNvPr id="11" name="TextBox 11"/>
          <p:cNvSpPr txBox="1"/>
          <p:nvPr/>
        </p:nvSpPr>
        <p:spPr>
          <a:xfrm>
            <a:off x="3048000" y="333242"/>
            <a:ext cx="12831321" cy="1086772"/>
          </a:xfrm>
          <a:prstGeom prst="rect">
            <a:avLst/>
          </a:prstGeom>
        </p:spPr>
        <p:txBody>
          <a:bodyPr wrap="square" lIns="0" tIns="0" rIns="0" bIns="0" rtlCol="0" anchor="t">
            <a:spAutoFit/>
          </a:bodyPr>
          <a:lstStyle/>
          <a:p>
            <a:pPr algn="ctr">
              <a:lnSpc>
                <a:spcPts val="9600"/>
              </a:lnSpc>
            </a:pPr>
            <a:r>
              <a:rPr lang="en-US" sz="5600" b="1" dirty="0">
                <a:solidFill>
                  <a:srgbClr val="FF0000"/>
                </a:solidFill>
                <a:latin typeface="Arial" panose="020B0604020202020204" pitchFamily="34" charset="0"/>
                <a:cs typeface="Arial" panose="020B0604020202020204" pitchFamily="34" charset="0"/>
              </a:rPr>
              <a:t>CHIM SƠN CA VÀ BÔNG CÚC TRẮNG</a:t>
            </a:r>
          </a:p>
        </p:txBody>
      </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78200" y="876628"/>
            <a:ext cx="3065690" cy="1266990"/>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8368" y="-698500"/>
            <a:ext cx="2049491" cy="2545546"/>
          </a:xfrm>
          <a:prstGeom prst="rect">
            <a:avLst/>
          </a:prstGeom>
        </p:spPr>
      </p:pic>
      <p:sp>
        <p:nvSpPr>
          <p:cNvPr id="26" name="TextBox 25"/>
          <p:cNvSpPr txBox="1"/>
          <p:nvPr/>
        </p:nvSpPr>
        <p:spPr>
          <a:xfrm>
            <a:off x="1632447" y="1714500"/>
            <a:ext cx="15284940" cy="7283725"/>
          </a:xfrm>
          <a:prstGeom prst="rect">
            <a:avLst/>
          </a:prstGeom>
          <a:noFill/>
        </p:spPr>
        <p:txBody>
          <a:bodyPr wrap="square" rtlCol="0">
            <a:spAutoFit/>
          </a:bodyPr>
          <a:lstStyle/>
          <a:p>
            <a:pPr algn="just">
              <a:lnSpc>
                <a:spcPct val="200000"/>
              </a:lnSpc>
            </a:pPr>
            <a:r>
              <a:rPr lang="en-US" sz="4200" dirty="0">
                <a:latin typeface="Arial" panose="020B0604020202020204" pitchFamily="34" charset="0"/>
                <a:cs typeface="Arial" panose="020B0604020202020204" pitchFamily="34" charset="0"/>
              </a:rPr>
              <a:t>      4. </a:t>
            </a:r>
            <a:r>
              <a:rPr lang="en-US" sz="4200" dirty="0" err="1">
                <a:latin typeface="Arial" panose="020B0604020202020204" pitchFamily="34" charset="0"/>
                <a:cs typeface="Arial" panose="020B0604020202020204" pitchFamily="34" charset="0"/>
              </a:rPr>
              <a:t>Sáng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hôm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thấy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sơn</a:t>
            </a:r>
            <a:r>
              <a:rPr lang="en-US" sz="4200" dirty="0">
                <a:latin typeface="Arial" panose="020B0604020202020204" pitchFamily="34" charset="0"/>
                <a:cs typeface="Arial" panose="020B0604020202020204" pitchFamily="34" charset="0"/>
              </a:rPr>
              <a:t> ca </a:t>
            </a:r>
            <a:r>
              <a:rPr lang="en-US" sz="4200" dirty="0" err="1">
                <a:latin typeface="Arial" panose="020B0604020202020204" pitchFamily="34" charset="0"/>
                <a:cs typeface="Arial" panose="020B0604020202020204" pitchFamily="34" charset="0"/>
              </a:rPr>
              <a:t>đã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hai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cậu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bé</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đặt</a:t>
            </a:r>
            <a:r>
              <a:rPr lang="en-US" sz="4200" dirty="0">
                <a:latin typeface="Arial" panose="020B0604020202020204" pitchFamily="34" charset="0"/>
                <a:cs typeface="Arial" panose="020B0604020202020204" pitchFamily="34" charset="0"/>
              </a:rPr>
              <a:t> con </a:t>
            </a:r>
            <a:r>
              <a:rPr lang="en-US" sz="4200" dirty="0" err="1">
                <a:latin typeface="Arial" panose="020B0604020202020204" pitchFamily="34" charset="0"/>
                <a:cs typeface="Arial" panose="020B0604020202020204" pitchFamily="34" charset="0"/>
              </a:rPr>
              <a:t>chim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một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chiếc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hợp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đẹp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chôn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thật</a:t>
            </a:r>
            <a:r>
              <a:rPr lang="en-US" sz="4200" dirty="0">
                <a:latin typeface="Arial" panose="020B0604020202020204" pitchFamily="34" charset="0"/>
                <a:cs typeface="Arial" panose="020B0604020202020204" pitchFamily="34" charset="0"/>
              </a:rPr>
              <a:t> long </a:t>
            </a:r>
            <a:r>
              <a:rPr lang="en-US" sz="4200" dirty="0" err="1">
                <a:latin typeface="Arial" panose="020B0604020202020204" pitchFamily="34" charset="0"/>
                <a:cs typeface="Arial" panose="020B0604020202020204" pitchFamily="34" charset="0"/>
              </a:rPr>
              <a:t>trọng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Tội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nghiệp</a:t>
            </a:r>
            <a:r>
              <a:rPr lang="en-US" sz="4200" dirty="0">
                <a:latin typeface="Arial" panose="020B0604020202020204" pitchFamily="34" charset="0"/>
                <a:cs typeface="Arial" panose="020B0604020202020204" pitchFamily="34" charset="0"/>
              </a:rPr>
              <a:t> con </a:t>
            </a:r>
            <a:r>
              <a:rPr lang="en-US" sz="4200" dirty="0" err="1">
                <a:latin typeface="Arial" panose="020B0604020202020204" pitchFamily="34" charset="0"/>
                <a:cs typeface="Arial" panose="020B0604020202020204" pitchFamily="34" charset="0"/>
              </a:rPr>
              <a:t>chim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còn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ca </a:t>
            </a:r>
            <a:r>
              <a:rPr lang="en-US" sz="4200" dirty="0" err="1">
                <a:latin typeface="Arial" panose="020B0604020202020204" pitchFamily="34" charset="0"/>
                <a:cs typeface="Arial" panose="020B0604020202020204" pitchFamily="34" charset="0"/>
              </a:rPr>
              <a:t>hát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cậu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để</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mặc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khát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Còn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cậu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đừng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ngắt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hôm</a:t>
            </a:r>
            <a:r>
              <a:rPr lang="en-US" sz="4200" dirty="0">
                <a:latin typeface="Arial" panose="020B0604020202020204" pitchFamily="34" charset="0"/>
                <a:cs typeface="Arial" panose="020B0604020202020204" pitchFamily="34" charset="0"/>
              </a:rPr>
              <a:t> nay </a:t>
            </a:r>
            <a:r>
              <a:rPr lang="en-US" sz="4200" dirty="0" err="1">
                <a:latin typeface="Arial" panose="020B0604020202020204" pitchFamily="34" charset="0"/>
                <a:cs typeface="Arial" panose="020B0604020202020204" pitchFamily="34" charset="0"/>
              </a:rPr>
              <a:t>chắc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vẫn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tắm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nắng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Mặt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Trời</a:t>
            </a:r>
            <a:r>
              <a:rPr lang="en-US" sz="4200" dirty="0">
                <a:latin typeface="Arial" panose="020B0604020202020204" pitchFamily="34" charset="0"/>
                <a:cs typeface="Arial" panose="020B0604020202020204" pitchFamily="34" charset="0"/>
              </a:rPr>
              <a:t>.</a:t>
            </a:r>
          </a:p>
          <a:p>
            <a:pPr algn="r">
              <a:lnSpc>
                <a:spcPct val="200000"/>
              </a:lnSpc>
            </a:pPr>
            <a:r>
              <a:rPr lang="en-US" sz="2800" b="1" dirty="0">
                <a:latin typeface="Arial" panose="020B0604020202020204" pitchFamily="34" charset="0"/>
                <a:cs typeface="Arial" panose="020B0604020202020204" pitchFamily="34" charset="0"/>
              </a:rPr>
              <a:t>Theo AN-ĐÉC-XEN </a:t>
            </a:r>
            <a:r>
              <a:rPr lang="en-US" sz="2800" i="1" dirty="0">
                <a:latin typeface="Arial" panose="020B0604020202020204" pitchFamily="34" charset="0"/>
                <a:cs typeface="Arial" panose="020B0604020202020204" pitchFamily="34" charset="0"/>
              </a:rPr>
              <a:t>(</a:t>
            </a:r>
            <a:r>
              <a:rPr lang="en-US" sz="2800" i="1" dirty="0" err="1">
                <a:latin typeface="Arial" panose="020B0604020202020204" pitchFamily="34" charset="0"/>
                <a:cs typeface="Arial" panose="020B0604020202020204" pitchFamily="34" charset="0"/>
              </a:rPr>
              <a:t>Nguyễn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Văn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Hải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Vũ</a:t>
            </a:r>
            <a:r>
              <a:rPr lang="en-US" sz="2800" i="1" dirty="0">
                <a:latin typeface="Arial" panose="020B0604020202020204" pitchFamily="34" charset="0"/>
                <a:cs typeface="Arial" panose="020B0604020202020204" pitchFamily="34" charset="0"/>
              </a:rPr>
              <a:t> Minh </a:t>
            </a:r>
            <a:r>
              <a:rPr lang="en-US" sz="2800" i="1" dirty="0" err="1">
                <a:latin typeface="Arial" panose="020B0604020202020204" pitchFamily="34" charset="0"/>
                <a:cs typeface="Arial" panose="020B0604020202020204" pitchFamily="34" charset="0"/>
              </a:rPr>
              <a:t>Toàn</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dịch</a:t>
            </a:r>
            <a:r>
              <a:rPr lang="en-US" sz="2800"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966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2E5"/>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60353" y="570221"/>
            <a:ext cx="7395892" cy="1848666"/>
          </a:xfrm>
          <a:prstGeom prst="rect">
            <a:avLst/>
          </a:prstGeom>
        </p:spPr>
      </p:pic>
      <p:grpSp>
        <p:nvGrpSpPr>
          <p:cNvPr id="25" name="Group 25"/>
          <p:cNvGrpSpPr/>
          <p:nvPr/>
        </p:nvGrpSpPr>
        <p:grpSpPr>
          <a:xfrm>
            <a:off x="2057400" y="3052531"/>
            <a:ext cx="14401799" cy="5855982"/>
            <a:chOff x="0" y="0"/>
            <a:chExt cx="3905611" cy="1413699"/>
          </a:xfrm>
        </p:grpSpPr>
        <p:sp>
          <p:nvSpPr>
            <p:cNvPr id="26" name="Freeform 26"/>
            <p:cNvSpPr/>
            <p:nvPr/>
          </p:nvSpPr>
          <p:spPr>
            <a:xfrm>
              <a:off x="0" y="0"/>
              <a:ext cx="3905611" cy="1413699"/>
            </a:xfrm>
            <a:custGeom>
              <a:avLst/>
              <a:gdLst/>
              <a:ahLst/>
              <a:cxnLst/>
              <a:rect l="l" t="t" r="r" b="b"/>
              <a:pathLst>
                <a:path w="3905611" h="1413699">
                  <a:moveTo>
                    <a:pt x="3781151" y="1413699"/>
                  </a:moveTo>
                  <a:lnTo>
                    <a:pt x="124460" y="1413699"/>
                  </a:lnTo>
                  <a:cubicBezTo>
                    <a:pt x="55880" y="1413699"/>
                    <a:pt x="0" y="1357819"/>
                    <a:pt x="0" y="1289239"/>
                  </a:cubicBezTo>
                  <a:lnTo>
                    <a:pt x="0" y="124460"/>
                  </a:lnTo>
                  <a:cubicBezTo>
                    <a:pt x="0" y="55880"/>
                    <a:pt x="55880" y="0"/>
                    <a:pt x="124460" y="0"/>
                  </a:cubicBezTo>
                  <a:lnTo>
                    <a:pt x="3781151" y="0"/>
                  </a:lnTo>
                  <a:cubicBezTo>
                    <a:pt x="3849731" y="0"/>
                    <a:pt x="3905611" y="55880"/>
                    <a:pt x="3905611" y="124460"/>
                  </a:cubicBezTo>
                  <a:lnTo>
                    <a:pt x="3905611" y="1289239"/>
                  </a:lnTo>
                  <a:cubicBezTo>
                    <a:pt x="3905611" y="1357819"/>
                    <a:pt x="3849731" y="1413699"/>
                    <a:pt x="3781151" y="1413699"/>
                  </a:cubicBezTo>
                  <a:close/>
                </a:path>
              </a:pathLst>
            </a:custGeom>
            <a:solidFill>
              <a:srgbClr val="FFFFFF"/>
            </a:solidFill>
          </p:spPr>
        </p:sp>
      </p:grpSp>
      <p:grpSp>
        <p:nvGrpSpPr>
          <p:cNvPr id="37" name="Group 4"/>
          <p:cNvGrpSpPr/>
          <p:nvPr/>
        </p:nvGrpSpPr>
        <p:grpSpPr>
          <a:xfrm>
            <a:off x="-1219200" y="6354966"/>
            <a:ext cx="4419600" cy="3932034"/>
            <a:chOff x="0" y="0"/>
            <a:chExt cx="8524841" cy="8587048"/>
          </a:xfrm>
        </p:grpSpPr>
        <p:pic>
          <p:nvPicPr>
            <p:cNvPr id="38"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7477149" cy="7215448"/>
            </a:xfrm>
            <a:prstGeom prst="rect">
              <a:avLst/>
            </a:prstGeom>
          </p:spPr>
        </p:pic>
        <p:pic>
          <p:nvPicPr>
            <p:cNvPr id="39"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27201" y="1729048"/>
              <a:ext cx="2022461" cy="548883"/>
            </a:xfrm>
            <a:prstGeom prst="rect">
              <a:avLst/>
            </a:prstGeom>
          </p:spPr>
        </p:pic>
        <p:pic>
          <p:nvPicPr>
            <p:cNvPr id="40"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74483" y="7501199"/>
              <a:ext cx="4150358" cy="1085849"/>
            </a:xfrm>
            <a:prstGeom prst="rect">
              <a:avLst/>
            </a:prstGeom>
          </p:spPr>
        </p:pic>
      </p:grpSp>
      <p:grpSp>
        <p:nvGrpSpPr>
          <p:cNvPr id="45" name="Group 9"/>
          <p:cNvGrpSpPr/>
          <p:nvPr/>
        </p:nvGrpSpPr>
        <p:grpSpPr>
          <a:xfrm>
            <a:off x="14935200" y="479078"/>
            <a:ext cx="5151197" cy="3505200"/>
            <a:chOff x="0" y="0"/>
            <a:chExt cx="8903700" cy="6365741"/>
          </a:xfrm>
        </p:grpSpPr>
        <p:pic>
          <p:nvPicPr>
            <p:cNvPr id="46"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2058432"/>
              <a:ext cx="8903700" cy="4307310"/>
            </a:xfrm>
            <a:prstGeom prst="rect">
              <a:avLst/>
            </a:prstGeom>
          </p:spPr>
        </p:pic>
        <p:pic>
          <p:nvPicPr>
            <p:cNvPr id="47"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379342" y="0"/>
              <a:ext cx="4947125" cy="5273098"/>
            </a:xfrm>
            <a:prstGeom prst="rect">
              <a:avLst/>
            </a:prstGeom>
          </p:spPr>
        </p:pic>
      </p:grpSp>
      <p:sp>
        <p:nvSpPr>
          <p:cNvPr id="48" name="TextBox 47"/>
          <p:cNvSpPr txBox="1"/>
          <p:nvPr/>
        </p:nvSpPr>
        <p:spPr>
          <a:xfrm>
            <a:off x="7391400" y="1017500"/>
            <a:ext cx="4267200" cy="954107"/>
          </a:xfrm>
          <a:prstGeom prst="rect">
            <a:avLst/>
          </a:prstGeom>
          <a:noFill/>
        </p:spPr>
        <p:txBody>
          <a:bodyPr wrap="square" rtlCol="0">
            <a:spAutoFit/>
          </a:bodyPr>
          <a:lstStyle/>
          <a:p>
            <a:pPr algn="ctr"/>
            <a:r>
              <a:rPr lang="en-US" sz="5600" b="1" dirty="0">
                <a:solidFill>
                  <a:srgbClr val="FF0000"/>
                </a:solidFill>
                <a:latin typeface="Arial" panose="020B0604020202020204" pitchFamily="34" charset="0"/>
                <a:cs typeface="Arial" panose="020B0604020202020204" pitchFamily="34" charset="0"/>
              </a:rPr>
              <a:t>CHÚ THÍCH</a:t>
            </a:r>
          </a:p>
        </p:txBody>
      </p:sp>
      <p:sp>
        <p:nvSpPr>
          <p:cNvPr id="49" name="TextBox 48"/>
          <p:cNvSpPr txBox="1"/>
          <p:nvPr/>
        </p:nvSpPr>
        <p:spPr>
          <a:xfrm>
            <a:off x="2971798" y="3620147"/>
            <a:ext cx="13339960" cy="4524315"/>
          </a:xfrm>
          <a:prstGeom prst="rect">
            <a:avLst/>
          </a:prstGeom>
          <a:noFill/>
        </p:spPr>
        <p:txBody>
          <a:bodyPr wrap="square" rtlCol="0">
            <a:spAutoFit/>
          </a:bodyPr>
          <a:lstStyle/>
          <a:p>
            <a:pPr marL="685800" indent="-685800">
              <a:lnSpc>
                <a:spcPct val="200000"/>
              </a:lnSpc>
              <a:buFont typeface="Wingdings" panose="05000000000000000000" pitchFamily="2" charset="2"/>
              <a:buChar char="q"/>
            </a:pPr>
            <a:r>
              <a:rPr lang="en-US" sz="4800" b="1" dirty="0" err="1">
                <a:latin typeface="Arial" panose="020B0604020202020204" pitchFamily="34" charset="0"/>
                <a:cs typeface="Arial" panose="020B0604020202020204" pitchFamily="34" charset="0"/>
              </a:rPr>
              <a:t>Véo</a:t>
            </a:r>
            <a:r>
              <a:rPr lang="en-US" sz="4800" b="1" dirty="0">
                <a:latin typeface="Arial" panose="020B0604020202020204" pitchFamily="34" charset="0"/>
                <a:cs typeface="Arial" panose="020B0604020202020204" pitchFamily="34" charset="0"/>
              </a:rPr>
              <a:t> von: </a:t>
            </a:r>
            <a:r>
              <a:rPr lang="en-US" sz="4800" dirty="0">
                <a:latin typeface="Arial" panose="020B0604020202020204" pitchFamily="34" charset="0"/>
                <a:cs typeface="Arial" panose="020B0604020202020204" pitchFamily="34" charset="0"/>
              </a:rPr>
              <a:t>(</a:t>
            </a:r>
            <a:r>
              <a:rPr lang="en-US" sz="4800" dirty="0" err="1">
                <a:latin typeface="Arial" panose="020B0604020202020204" pitchFamily="34" charset="0"/>
                <a:cs typeface="Arial" panose="020B0604020202020204" pitchFamily="34" charset="0"/>
              </a:rPr>
              <a:t>âm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thanh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cao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trong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trẻo</a:t>
            </a:r>
            <a:r>
              <a:rPr lang="en-US" sz="4800" dirty="0">
                <a:latin typeface="Arial" panose="020B0604020202020204" pitchFamily="34" charset="0"/>
                <a:cs typeface="Arial" panose="020B0604020202020204" pitchFamily="34" charset="0"/>
              </a:rPr>
              <a:t>.</a:t>
            </a:r>
          </a:p>
          <a:p>
            <a:pPr marL="685800" indent="-685800">
              <a:lnSpc>
                <a:spcPct val="200000"/>
              </a:lnSpc>
              <a:buFont typeface="Wingdings" panose="05000000000000000000" pitchFamily="2" charset="2"/>
              <a:buChar char="q"/>
            </a:pPr>
            <a:r>
              <a:rPr lang="en-US" sz="4800" b="1" dirty="0" err="1">
                <a:latin typeface="Arial" panose="020B0604020202020204" pitchFamily="34" charset="0"/>
                <a:cs typeface="Arial" panose="020B0604020202020204" pitchFamily="34" charset="0"/>
              </a:rPr>
              <a:t>Cầm</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tù</a:t>
            </a:r>
            <a:r>
              <a:rPr lang="en-US" sz="4800" b="1"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giam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giữ</a:t>
            </a:r>
            <a:r>
              <a:rPr lang="en-US" sz="4800" dirty="0">
                <a:latin typeface="Arial" panose="020B0604020202020204" pitchFamily="34" charset="0"/>
                <a:cs typeface="Arial" panose="020B0604020202020204" pitchFamily="34" charset="0"/>
              </a:rPr>
              <a:t>.</a:t>
            </a:r>
          </a:p>
          <a:p>
            <a:pPr marL="685800" indent="-685800">
              <a:lnSpc>
                <a:spcPct val="200000"/>
              </a:lnSpc>
              <a:buFont typeface="Wingdings" panose="05000000000000000000" pitchFamily="2" charset="2"/>
              <a:buChar char="q"/>
            </a:pPr>
            <a:r>
              <a:rPr lang="en-US" sz="4800" b="1" dirty="0">
                <a:latin typeface="Arial" panose="020B0604020202020204" pitchFamily="34" charset="0"/>
                <a:cs typeface="Arial" panose="020B0604020202020204" pitchFamily="34" charset="0"/>
              </a:rPr>
              <a:t>Long </a:t>
            </a:r>
            <a:r>
              <a:rPr lang="en-US" sz="4800" b="1" dirty="0" err="1">
                <a:latin typeface="Arial" panose="020B0604020202020204" pitchFamily="34" charset="0"/>
                <a:cs typeface="Arial" panose="020B0604020202020204" pitchFamily="34" charset="0"/>
              </a:rPr>
              <a:t>trọng</a:t>
            </a:r>
            <a:r>
              <a:rPr lang="en-US" sz="4800" b="1"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đầy</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đủ</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nghi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lễ</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rất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nghiêm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trang</a:t>
            </a:r>
            <a:r>
              <a:rPr lang="en-US" sz="4800" dirty="0">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par>
                                <p:cTn id="18" presetID="14" presetClass="entr" presetSubtype="10"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randombar(horizontal)">
                                      <p:cBhvr>
                                        <p:cTn id="20" dur="500"/>
                                        <p:tgtEl>
                                          <p:spTgt spid="37"/>
                                        </p:tgtEl>
                                      </p:cBhvr>
                                    </p:animEffect>
                                  </p:childTnLst>
                                </p:cTn>
                              </p:par>
                              <p:par>
                                <p:cTn id="21" presetID="14" presetClass="entr" presetSubtype="1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randombar(horizontal)">
                                      <p:cBhvr>
                                        <p:cTn id="23" dur="50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barn(inVertical)">
                                      <p:cBhvr>
                                        <p:cTn id="2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2E5"/>
        </a:solidFill>
        <a:effectLst/>
      </p:bgPr>
    </p:bg>
    <p:spTree>
      <p:nvGrpSpPr>
        <p:cNvPr id="1" name=""/>
        <p:cNvGrpSpPr/>
        <p:nvPr/>
      </p:nvGrpSpPr>
      <p:grpSpPr>
        <a:xfrm>
          <a:off x="0" y="0"/>
          <a:ext cx="0" cy="0"/>
          <a:chOff x="0" y="0"/>
          <a:chExt cx="0" cy="0"/>
        </a:xfrm>
      </p:grpSpPr>
      <p:sp>
        <p:nvSpPr>
          <p:cNvPr id="11" name="TextBox 11"/>
          <p:cNvSpPr txBox="1"/>
          <p:nvPr/>
        </p:nvSpPr>
        <p:spPr>
          <a:xfrm>
            <a:off x="3048000" y="333242"/>
            <a:ext cx="12831321" cy="1086772"/>
          </a:xfrm>
          <a:prstGeom prst="rect">
            <a:avLst/>
          </a:prstGeom>
        </p:spPr>
        <p:txBody>
          <a:bodyPr wrap="square" lIns="0" tIns="0" rIns="0" bIns="0" rtlCol="0" anchor="t">
            <a:spAutoFit/>
          </a:bodyPr>
          <a:lstStyle/>
          <a:p>
            <a:pPr algn="ctr">
              <a:lnSpc>
                <a:spcPts val="9600"/>
              </a:lnSpc>
            </a:pPr>
            <a:r>
              <a:rPr lang="en-US" sz="5600" b="1" dirty="0">
                <a:solidFill>
                  <a:srgbClr val="FF0000"/>
                </a:solidFill>
                <a:latin typeface="Arial" panose="020B0604020202020204" pitchFamily="34" charset="0"/>
                <a:cs typeface="Arial" panose="020B0604020202020204" pitchFamily="34" charset="0"/>
              </a:rPr>
              <a:t>LUYỆN ĐỌC TỪNG ĐOẠN</a:t>
            </a:r>
          </a:p>
        </p:txBody>
      </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78200" y="876628"/>
            <a:ext cx="3065690" cy="1266990"/>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2259" y="-1168422"/>
            <a:ext cx="2049491" cy="2545546"/>
          </a:xfrm>
          <a:prstGeom prst="rect">
            <a:avLst/>
          </a:prstGeom>
        </p:spPr>
      </p:pic>
      <p:sp>
        <p:nvSpPr>
          <p:cNvPr id="26" name="TextBox 25"/>
          <p:cNvSpPr txBox="1"/>
          <p:nvPr/>
        </p:nvSpPr>
        <p:spPr>
          <a:xfrm>
            <a:off x="1613113" y="1455839"/>
            <a:ext cx="15284940" cy="8217634"/>
          </a:xfrm>
          <a:prstGeom prst="rect">
            <a:avLst/>
          </a:prstGeom>
          <a:noFill/>
        </p:spPr>
        <p:txBody>
          <a:bodyPr wrap="square" rtlCol="0">
            <a:spAutoFit/>
          </a:bodyPr>
          <a:lstStyle/>
          <a:p>
            <a:pPr algn="just">
              <a:lnSpc>
                <a:spcPct val="150000"/>
              </a:lnSpc>
            </a:pPr>
            <a:r>
              <a:rPr lang="en-US" sz="2800" dirty="0">
                <a:latin typeface="Arial" panose="020B0604020202020204" pitchFamily="34" charset="0"/>
                <a:cs typeface="Arial" panose="020B0604020202020204" pitchFamily="34" charset="0"/>
              </a:rPr>
              <a:t>	Bên </a:t>
            </a:r>
            <a:r>
              <a:rPr lang="en-US" sz="2800" dirty="0" err="1">
                <a:latin typeface="Arial" panose="020B0604020202020204" pitchFamily="34" charset="0"/>
                <a:cs typeface="Arial" panose="020B0604020202020204" pitchFamily="34" charset="0"/>
              </a:rPr>
              <a:t>bờ</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giữa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đám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cỏ</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dại</a:t>
            </a:r>
            <a:r>
              <a:rPr lang="en-US" sz="2800" dirty="0">
                <a:latin typeface="Arial" panose="020B0604020202020204" pitchFamily="34" charset="0"/>
                <a:cs typeface="Arial" panose="020B0604020202020204" pitchFamily="34" charset="0"/>
              </a:rPr>
              <a:t>, có </a:t>
            </a:r>
            <a:r>
              <a:rPr lang="en-US" sz="2800" dirty="0" err="1">
                <a:latin typeface="Arial" panose="020B0604020202020204" pitchFamily="34" charset="0"/>
                <a:cs typeface="Arial" panose="020B0604020202020204" pitchFamily="34" charset="0"/>
              </a:rPr>
              <a:t>bông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cúc</a:t>
            </a:r>
            <a:r>
              <a:rPr lang="en-US" sz="2800" dirty="0">
                <a:latin typeface="Arial" panose="020B0604020202020204" pitchFamily="34" charset="0"/>
                <a:cs typeface="Arial" panose="020B0604020202020204" pitchFamily="34" charset="0"/>
              </a:rPr>
              <a:t> trắng. Một </a:t>
            </a:r>
            <a:r>
              <a:rPr lang="en-US" sz="2800" dirty="0" err="1">
                <a:latin typeface="Arial" panose="020B0604020202020204" pitchFamily="34" charset="0"/>
                <a:cs typeface="Arial" panose="020B0604020202020204" pitchFamily="34" charset="0"/>
              </a:rPr>
              <a:t>chú</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sơn</a:t>
            </a:r>
            <a:r>
              <a:rPr lang="en-US" sz="2800" dirty="0">
                <a:latin typeface="Arial" panose="020B0604020202020204" pitchFamily="34" charset="0"/>
                <a:cs typeface="Arial" panose="020B0604020202020204" pitchFamily="34" charset="0"/>
              </a:rPr>
              <a:t> ca </a:t>
            </a:r>
            <a:r>
              <a:rPr lang="en-US" sz="2800" dirty="0" err="1">
                <a:latin typeface="Arial" panose="020B0604020202020204" pitchFamily="34" charset="0"/>
                <a:cs typeface="Arial" panose="020B0604020202020204" pitchFamily="34" charset="0"/>
              </a:rPr>
              <a:t>sà</a:t>
            </a:r>
            <a:r>
              <a:rPr lang="en-US" sz="2800" dirty="0">
                <a:latin typeface="Arial" panose="020B0604020202020204" pitchFamily="34" charset="0"/>
                <a:cs typeface="Arial" panose="020B0604020202020204" pitchFamily="34" charset="0"/>
              </a:rPr>
              <a:t> xuống bên </a:t>
            </a:r>
            <a:r>
              <a:rPr lang="en-US" sz="2800" dirty="0" err="1">
                <a:latin typeface="Arial" panose="020B0604020202020204" pitchFamily="34" charset="0"/>
                <a:cs typeface="Arial" panose="020B0604020202020204" pitchFamily="34" charset="0"/>
              </a:rPr>
              <a:t>hoa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cúc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véo</a:t>
            </a:r>
            <a:r>
              <a:rPr lang="en-US" sz="2800" dirty="0">
                <a:latin typeface="Arial" panose="020B0604020202020204" pitchFamily="34" charset="0"/>
                <a:cs typeface="Arial" panose="020B0604020202020204" pitchFamily="34" charset="0"/>
              </a:rPr>
              <a:t> von mãi rồi mới bay về </a:t>
            </a:r>
            <a:r>
              <a:rPr lang="en-US" sz="2800" dirty="0" err="1">
                <a:latin typeface="Arial" panose="020B0604020202020204" pitchFamily="34" charset="0"/>
                <a:cs typeface="Arial" panose="020B0604020202020204" pitchFamily="34" charset="0"/>
              </a:rPr>
              <a:t>bầu</a:t>
            </a:r>
            <a:r>
              <a:rPr lang="en-US" sz="2800" dirty="0">
                <a:latin typeface="Arial" panose="020B0604020202020204" pitchFamily="34" charset="0"/>
                <a:cs typeface="Arial" panose="020B0604020202020204" pitchFamily="34" charset="0"/>
              </a:rPr>
              <a:t> trời xanh </a:t>
            </a:r>
            <a:r>
              <a:rPr lang="en-US" sz="2800" dirty="0" err="1">
                <a:latin typeface="Arial" panose="020B0604020202020204" pitchFamily="34" charset="0"/>
                <a:cs typeface="Arial" panose="020B0604020202020204" pitchFamily="34" charset="0"/>
              </a:rPr>
              <a:t>thẳm</a:t>
            </a:r>
            <a:r>
              <a:rPr lang="en-US" sz="2800" dirty="0">
                <a:latin typeface="Arial" panose="020B0604020202020204" pitchFamily="34" charset="0"/>
                <a:cs typeface="Arial" panose="020B0604020202020204" pitchFamily="34" charset="0"/>
              </a:rPr>
              <a:t>.</a:t>
            </a:r>
          </a:p>
          <a:p>
            <a:pPr algn="just">
              <a:lnSpc>
                <a:spcPct val="150000"/>
              </a:lnSpc>
            </a:pPr>
            <a:r>
              <a:rPr lang="en-US" sz="2800" dirty="0">
                <a:latin typeface="Arial" panose="020B0604020202020204" pitchFamily="34" charset="0"/>
                <a:cs typeface="Arial" panose="020B0604020202020204" pitchFamily="34" charset="0"/>
              </a:rPr>
              <a:t>	Nhưng sáng hôm </a:t>
            </a:r>
            <a:r>
              <a:rPr lang="en-US" sz="2800" dirty="0" err="1">
                <a:latin typeface="Arial" panose="020B0604020202020204" pitchFamily="34" charset="0"/>
                <a:cs typeface="Arial" panose="020B0604020202020204" pitchFamily="34" charset="0"/>
              </a:rPr>
              <a:t>sau</a:t>
            </a:r>
            <a:r>
              <a:rPr lang="en-US" sz="2800" dirty="0">
                <a:latin typeface="Arial" panose="020B0604020202020204" pitchFamily="34" charset="0"/>
                <a:cs typeface="Arial" panose="020B0604020202020204" pitchFamily="34" charset="0"/>
              </a:rPr>
              <a:t>, khi vừa </a:t>
            </a:r>
            <a:r>
              <a:rPr lang="en-US" sz="2800" dirty="0" err="1">
                <a:latin typeface="Arial" panose="020B0604020202020204" pitchFamily="34" charset="0"/>
                <a:cs typeface="Arial" panose="020B0604020202020204" pitchFamily="34" charset="0"/>
              </a:rPr>
              <a:t>xòe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bình</a:t>
            </a:r>
            <a:r>
              <a:rPr lang="en-US" sz="2800" dirty="0">
                <a:latin typeface="Arial" panose="020B0604020202020204" pitchFamily="34" charset="0"/>
                <a:cs typeface="Arial" panose="020B0604020202020204" pitchFamily="34" charset="0"/>
              </a:rPr>
              <a:t> minh, </a:t>
            </a:r>
            <a:r>
              <a:rPr lang="en-US" sz="2800" dirty="0" err="1">
                <a:latin typeface="Arial" panose="020B0604020202020204" pitchFamily="34" charset="0"/>
                <a:cs typeface="Arial" panose="020B0604020202020204" pitchFamily="34" charset="0"/>
              </a:rPr>
              <a:t>bông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cúc</a:t>
            </a:r>
            <a:r>
              <a:rPr lang="en-US" sz="2800" dirty="0">
                <a:latin typeface="Arial" panose="020B0604020202020204" pitchFamily="34" charset="0"/>
                <a:cs typeface="Arial" panose="020B0604020202020204" pitchFamily="34" charset="0"/>
              </a:rPr>
              <a:t> đã nghe thấy tiếng </a:t>
            </a:r>
            <a:r>
              <a:rPr lang="en-US" sz="2800" dirty="0" err="1">
                <a:latin typeface="Arial" panose="020B0604020202020204" pitchFamily="34" charset="0"/>
                <a:cs typeface="Arial" panose="020B0604020202020204" pitchFamily="34" charset="0"/>
              </a:rPr>
              <a:t>sơn</a:t>
            </a:r>
            <a:r>
              <a:rPr lang="en-US" sz="2800" dirty="0">
                <a:latin typeface="Arial" panose="020B0604020202020204" pitchFamily="34" charset="0"/>
                <a:cs typeface="Arial" panose="020B0604020202020204" pitchFamily="34" charset="0"/>
              </a:rPr>
              <a:t> ca </a:t>
            </a:r>
            <a:r>
              <a:rPr lang="en-US" sz="2800" dirty="0" err="1">
                <a:latin typeface="Arial" panose="020B0604020202020204" pitchFamily="34" charset="0"/>
                <a:cs typeface="Arial" panose="020B0604020202020204" pitchFamily="34" charset="0"/>
              </a:rPr>
              <a:t>buồn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thảm</a:t>
            </a:r>
            <a:r>
              <a:rPr lang="en-US" sz="2800" dirty="0">
                <a:latin typeface="Arial" panose="020B0604020202020204" pitchFamily="34" charset="0"/>
                <a:cs typeface="Arial" panose="020B0604020202020204" pitchFamily="34" charset="0"/>
              </a:rPr>
              <a:t>. Thi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sơn</a:t>
            </a:r>
            <a:r>
              <a:rPr lang="en-US" sz="2800" dirty="0">
                <a:latin typeface="Arial" panose="020B0604020202020204" pitchFamily="34" charset="0"/>
                <a:cs typeface="Arial" panose="020B0604020202020204" pitchFamily="34" charset="0"/>
              </a:rPr>
              <a:t> ca đã bị </a:t>
            </a:r>
            <a:r>
              <a:rPr lang="en-US" sz="2800" dirty="0" err="1">
                <a:latin typeface="Arial" panose="020B0604020202020204" pitchFamily="34" charset="0"/>
                <a:cs typeface="Arial" panose="020B0604020202020204" pitchFamily="34" charset="0"/>
              </a:rPr>
              <a:t>nhốt</a:t>
            </a:r>
            <a:r>
              <a:rPr lang="en-US" sz="2800" dirty="0">
                <a:latin typeface="Arial" panose="020B0604020202020204" pitchFamily="34" charset="0"/>
                <a:cs typeface="Arial" panose="020B0604020202020204" pitchFamily="34" charset="0"/>
              </a:rPr>
              <a:t> trong </a:t>
            </a:r>
            <a:r>
              <a:rPr lang="en-US" sz="2800" dirty="0" err="1">
                <a:latin typeface="Arial" panose="020B0604020202020204" pitchFamily="34" charset="0"/>
                <a:cs typeface="Arial" panose="020B0604020202020204" pitchFamily="34" charset="0"/>
              </a:rPr>
              <a:t>lồng</a:t>
            </a:r>
            <a:r>
              <a:rPr lang="en-US" sz="2800" dirty="0">
                <a:latin typeface="Arial" panose="020B0604020202020204" pitchFamily="34" charset="0"/>
                <a:cs typeface="Arial" panose="020B0604020202020204" pitchFamily="34" charset="0"/>
              </a:rPr>
              <a:t>.</a:t>
            </a:r>
          </a:p>
          <a:p>
            <a:pPr algn="just">
              <a:lnSpc>
                <a:spcPct val="150000"/>
              </a:lnSpc>
            </a:pPr>
            <a:r>
              <a:rPr lang="en-US" sz="2800" dirty="0">
                <a:cs typeface="Arial" panose="020B0604020202020204" pitchFamily="34" charset="0"/>
              </a:rPr>
              <a:t>	</a:t>
            </a:r>
            <a:r>
              <a:rPr lang="vi-VN" sz="2800" dirty="0">
                <a:cs typeface="Arial" panose="020B0604020202020204" pitchFamily="34" charset="0"/>
              </a:rPr>
              <a:t>Bỗng có hai cậu bé đi vào vườn, cắt cả đám cỏ lẫn bông cúc, bỏ vào lồng sơn ca. Con chim bị cầm tù, họng khô bỏng vì khát. Nhưng dù khát, nó vẫn không đụng đến bông hoa.</a:t>
            </a:r>
          </a:p>
          <a:p>
            <a:pPr algn="just">
              <a:lnSpc>
                <a:spcPct val="150000"/>
              </a:lnSpc>
            </a:pPr>
            <a:r>
              <a:rPr lang="vi-VN" sz="2800" dirty="0">
                <a:cs typeface="Arial" panose="020B0604020202020204" pitchFamily="34" charset="0"/>
              </a:rPr>
              <a:t>Tối rồi, chẳng ai cho con chim khốn khổ một giọt nước. Đêm ấy, sơn ca lìa đời. Bông cúc héo lả đi vì thương xót.</a:t>
            </a:r>
            <a:endParaRPr lang="en-US" sz="2800" dirty="0">
              <a:cs typeface="Arial" panose="020B0604020202020204" pitchFamily="34" charset="0"/>
            </a:endParaRPr>
          </a:p>
          <a:p>
            <a:pPr algn="just">
              <a:lnSpc>
                <a:spcPct val="150000"/>
              </a:lnSpc>
            </a:pPr>
            <a:r>
              <a:rPr lang="en-US" sz="2800" dirty="0">
                <a:latin typeface="Arial" panose="020B0604020202020204" pitchFamily="34" charset="0"/>
                <a:cs typeface="Arial" panose="020B0604020202020204" pitchFamily="34" charset="0"/>
              </a:rPr>
              <a:t>	Sáng hôm </a:t>
            </a:r>
            <a:r>
              <a:rPr lang="en-US" sz="2800" dirty="0" err="1">
                <a:latin typeface="Arial" panose="020B0604020202020204" pitchFamily="34" charset="0"/>
                <a:cs typeface="Arial" panose="020B0604020202020204" pitchFamily="34" charset="0"/>
              </a:rPr>
              <a:t>sau</a:t>
            </a:r>
            <a:r>
              <a:rPr lang="en-US" sz="2800" dirty="0">
                <a:latin typeface="Arial" panose="020B0604020202020204" pitchFamily="34" charset="0"/>
                <a:cs typeface="Arial" panose="020B0604020202020204" pitchFamily="34" charset="0"/>
              </a:rPr>
              <a:t>, thấy </a:t>
            </a:r>
            <a:r>
              <a:rPr lang="en-US" sz="2800" dirty="0" err="1">
                <a:latin typeface="Arial" panose="020B0604020202020204" pitchFamily="34" charset="0"/>
                <a:cs typeface="Arial" panose="020B0604020202020204" pitchFamily="34" charset="0"/>
              </a:rPr>
              <a:t>sơn</a:t>
            </a:r>
            <a:r>
              <a:rPr lang="en-US" sz="2800" dirty="0">
                <a:latin typeface="Arial" panose="020B0604020202020204" pitchFamily="34" charset="0"/>
                <a:cs typeface="Arial" panose="020B0604020202020204" pitchFamily="34" charset="0"/>
              </a:rPr>
              <a:t> ca đã </a:t>
            </a:r>
            <a:r>
              <a:rPr lang="en-US" sz="2800" dirty="0" err="1">
                <a:latin typeface="Arial" panose="020B0604020202020204" pitchFamily="34" charset="0"/>
                <a:cs typeface="Arial" panose="020B0604020202020204" pitchFamily="34" charset="0"/>
              </a:rPr>
              <a:t>chết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cậu</a:t>
            </a:r>
            <a:r>
              <a:rPr lang="en-US" sz="2800" dirty="0">
                <a:latin typeface="Arial" panose="020B0604020202020204" pitchFamily="34" charset="0"/>
                <a:cs typeface="Arial" panose="020B0604020202020204" pitchFamily="34" charset="0"/>
              </a:rPr>
              <a:t> bé đặt con </a:t>
            </a:r>
            <a:r>
              <a:rPr lang="en-US" sz="2800" dirty="0" err="1">
                <a:latin typeface="Arial" panose="020B0604020202020204" pitchFamily="34" charset="0"/>
                <a:cs typeface="Arial" panose="020B0604020202020204" pitchFamily="34" charset="0"/>
              </a:rPr>
              <a:t>chim</a:t>
            </a:r>
            <a:r>
              <a:rPr lang="en-US" sz="2800" dirty="0">
                <a:latin typeface="Arial" panose="020B0604020202020204" pitchFamily="34" charset="0"/>
                <a:cs typeface="Arial" panose="020B0604020202020204" pitchFamily="34" charset="0"/>
              </a:rPr>
              <a:t> vào một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hợp </a:t>
            </a:r>
            <a:r>
              <a:rPr lang="en-US" sz="2800" dirty="0" err="1">
                <a:latin typeface="Arial" panose="020B0604020202020204" pitchFamily="34" charset="0"/>
                <a:cs typeface="Arial" panose="020B0604020202020204" pitchFamily="34" charset="0"/>
              </a:rPr>
              <a:t>rất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đẹp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chôn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thật</a:t>
            </a:r>
            <a:r>
              <a:rPr lang="en-US" sz="2800" dirty="0">
                <a:latin typeface="Arial" panose="020B0604020202020204" pitchFamily="34" charset="0"/>
                <a:cs typeface="Arial" panose="020B0604020202020204" pitchFamily="34" charset="0"/>
              </a:rPr>
              <a:t> long </a:t>
            </a:r>
            <a:r>
              <a:rPr lang="en-US" sz="2800" dirty="0" err="1">
                <a:latin typeface="Arial" panose="020B0604020202020204" pitchFamily="34" charset="0"/>
                <a:cs typeface="Arial" panose="020B0604020202020204" pitchFamily="34" charset="0"/>
              </a:rPr>
              <a:t>trọng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Tội</a:t>
            </a:r>
            <a:r>
              <a:rPr lang="en-US" sz="2800" dirty="0">
                <a:latin typeface="Arial" panose="020B0604020202020204" pitchFamily="34" charset="0"/>
                <a:cs typeface="Arial" panose="020B0604020202020204" pitchFamily="34" charset="0"/>
              </a:rPr>
              <a:t> nghiệp con </a:t>
            </a:r>
            <a:r>
              <a:rPr lang="en-US" sz="2800" dirty="0" err="1">
                <a:latin typeface="Arial" panose="020B0604020202020204" pitchFamily="34" charset="0"/>
                <a:cs typeface="Arial" panose="020B0604020202020204" pitchFamily="34" charset="0"/>
              </a:rPr>
              <a:t>chim</a:t>
            </a:r>
            <a:r>
              <a:rPr lang="en-US" sz="2800" dirty="0">
                <a:latin typeface="Arial" panose="020B0604020202020204" pitchFamily="34" charset="0"/>
                <a:cs typeface="Arial" panose="020B0604020202020204" pitchFamily="34" charset="0"/>
              </a:rPr>
              <a:t>! Khi nó còn sống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ca </a:t>
            </a:r>
            <a:r>
              <a:rPr lang="en-US" sz="2800" dirty="0" err="1">
                <a:latin typeface="Arial" panose="020B0604020202020204" pitchFamily="34" charset="0"/>
                <a:cs typeface="Arial" panose="020B0604020202020204" pitchFamily="34" charset="0"/>
              </a:rPr>
              <a:t>hát</a:t>
            </a:r>
            <a:r>
              <a:rPr lang="en-US" sz="2800" dirty="0">
                <a:latin typeface="Arial" panose="020B0604020202020204" pitchFamily="34" charset="0"/>
                <a:cs typeface="Arial" panose="020B0604020202020204" pitchFamily="34" charset="0"/>
              </a:rPr>
              <a:t>, các </a:t>
            </a:r>
            <a:r>
              <a:rPr lang="en-US" sz="2800" dirty="0" err="1">
                <a:latin typeface="Arial" panose="020B0604020202020204" pitchFamily="34" charset="0"/>
                <a:cs typeface="Arial" panose="020B0604020202020204" pitchFamily="34" charset="0"/>
              </a:rPr>
              <a:t>cậu</a:t>
            </a:r>
            <a:r>
              <a:rPr lang="en-US" sz="2800" dirty="0">
                <a:latin typeface="Arial" panose="020B0604020202020204" pitchFamily="34" charset="0"/>
                <a:cs typeface="Arial" panose="020B0604020202020204" pitchFamily="34" charset="0"/>
              </a:rPr>
              <a:t> đã để </a:t>
            </a:r>
            <a:r>
              <a:rPr lang="en-US" sz="2800" dirty="0" err="1">
                <a:latin typeface="Arial" panose="020B0604020202020204" pitchFamily="34" charset="0"/>
                <a:cs typeface="Arial" panose="020B0604020202020204" pitchFamily="34" charset="0"/>
              </a:rPr>
              <a:t>mặc</a:t>
            </a:r>
            <a:r>
              <a:rPr lang="en-US" sz="2800" dirty="0">
                <a:latin typeface="Arial" panose="020B0604020202020204" pitchFamily="34" charset="0"/>
                <a:cs typeface="Arial" panose="020B0604020202020204" pitchFamily="34" charset="0"/>
              </a:rPr>
              <a:t> nó </a:t>
            </a:r>
            <a:r>
              <a:rPr lang="en-US" sz="2800" dirty="0" err="1">
                <a:latin typeface="Arial" panose="020B0604020202020204" pitchFamily="34" charset="0"/>
                <a:cs typeface="Arial" panose="020B0604020202020204" pitchFamily="34" charset="0"/>
              </a:rPr>
              <a:t>chết</a:t>
            </a:r>
            <a:r>
              <a:rPr lang="en-US" sz="2800" dirty="0">
                <a:latin typeface="Arial" panose="020B0604020202020204" pitchFamily="34" charset="0"/>
                <a:cs typeface="Arial" panose="020B0604020202020204" pitchFamily="34" charset="0"/>
              </a:rPr>
              <a:t> vì </a:t>
            </a:r>
            <a:r>
              <a:rPr lang="en-US" sz="2800" dirty="0" err="1">
                <a:latin typeface="Arial" panose="020B0604020202020204" pitchFamily="34" charset="0"/>
                <a:cs typeface="Arial" panose="020B0604020202020204" pitchFamily="34" charset="0"/>
              </a:rPr>
              <a:t>đói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khát</a:t>
            </a:r>
            <a:r>
              <a:rPr lang="en-US" sz="2800" dirty="0">
                <a:latin typeface="Arial" panose="020B0604020202020204" pitchFamily="34" charset="0"/>
                <a:cs typeface="Arial" panose="020B0604020202020204" pitchFamily="34" charset="0"/>
              </a:rPr>
              <a:t>. Còn </a:t>
            </a:r>
            <a:r>
              <a:rPr lang="en-US" sz="2800" dirty="0" err="1">
                <a:latin typeface="Arial" panose="020B0604020202020204" pitchFamily="34" charset="0"/>
                <a:cs typeface="Arial" panose="020B0604020202020204" pitchFamily="34" charset="0"/>
              </a:rPr>
              <a:t>bông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hoa</a:t>
            </a:r>
            <a:r>
              <a:rPr lang="en-US" sz="2800" dirty="0">
                <a:latin typeface="Arial" panose="020B0604020202020204" pitchFamily="34" charset="0"/>
                <a:cs typeface="Arial" panose="020B0604020202020204" pitchFamily="34" charset="0"/>
              </a:rPr>
              <a:t>, giá mà các </a:t>
            </a:r>
            <a:r>
              <a:rPr lang="en-US" sz="2800" dirty="0" err="1">
                <a:latin typeface="Arial" panose="020B0604020202020204" pitchFamily="34" charset="0"/>
                <a:cs typeface="Arial" panose="020B0604020202020204" pitchFamily="34" charset="0"/>
              </a:rPr>
              <a:t>cậu</a:t>
            </a:r>
            <a:r>
              <a:rPr lang="en-US" sz="2800" dirty="0">
                <a:latin typeface="Arial" panose="020B0604020202020204" pitchFamily="34" charset="0"/>
                <a:cs typeface="Arial" panose="020B0604020202020204" pitchFamily="34" charset="0"/>
              </a:rPr>
              <a:t> đừng </a:t>
            </a:r>
            <a:r>
              <a:rPr lang="en-US" sz="2800" dirty="0" err="1">
                <a:latin typeface="Arial" panose="020B0604020202020204" pitchFamily="34" charset="0"/>
                <a:cs typeface="Arial" panose="020B0604020202020204" pitchFamily="34" charset="0"/>
              </a:rPr>
              <a:t>ngắt</a:t>
            </a:r>
            <a:r>
              <a:rPr lang="en-US" sz="2800" dirty="0">
                <a:latin typeface="Arial" panose="020B0604020202020204" pitchFamily="34" charset="0"/>
                <a:cs typeface="Arial" panose="020B0604020202020204" pitchFamily="34" charset="0"/>
              </a:rPr>
              <a:t> nó thì hôm nay chắc nó vẫn đang </a:t>
            </a:r>
            <a:r>
              <a:rPr lang="en-US" sz="2800" dirty="0" err="1">
                <a:latin typeface="Arial" panose="020B0604020202020204" pitchFamily="34" charset="0"/>
                <a:cs typeface="Arial" panose="020B0604020202020204" pitchFamily="34" charset="0"/>
              </a:rPr>
              <a:t>tắm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Mặt</a:t>
            </a:r>
            <a:r>
              <a:rPr lang="en-US" sz="2800" dirty="0">
                <a:latin typeface="Arial" panose="020B0604020202020204" pitchFamily="34" charset="0"/>
                <a:cs typeface="Arial" panose="020B0604020202020204" pitchFamily="34" charset="0"/>
              </a:rPr>
              <a:t> Trời.</a:t>
            </a:r>
          </a:p>
          <a:p>
            <a:pPr algn="r">
              <a:lnSpc>
                <a:spcPct val="150000"/>
              </a:lnSpc>
            </a:pPr>
            <a:r>
              <a:rPr lang="en-US" sz="1600" b="1" dirty="0">
                <a:latin typeface="Arial" panose="020B0604020202020204" pitchFamily="34" charset="0"/>
                <a:cs typeface="Arial" panose="020B0604020202020204" pitchFamily="34" charset="0"/>
              </a:rPr>
              <a:t>Theo AN-ĐÉC-XEN </a:t>
            </a:r>
            <a:r>
              <a:rPr lang="en-US" sz="1600" i="1" dirty="0">
                <a:latin typeface="Arial" panose="020B0604020202020204" pitchFamily="34" charset="0"/>
                <a:cs typeface="Arial" panose="020B0604020202020204" pitchFamily="34" charset="0"/>
              </a:rPr>
              <a:t>(</a:t>
            </a:r>
            <a:r>
              <a:rPr lang="en-US" sz="1600" i="1" dirty="0" err="1">
                <a:latin typeface="Arial" panose="020B0604020202020204" pitchFamily="34" charset="0"/>
                <a:cs typeface="Arial" panose="020B0604020202020204" pitchFamily="34" charset="0"/>
              </a:rPr>
              <a:t>Nguyễn</a:t>
            </a:r>
            <a:r>
              <a:rPr lang="en-US" sz="1600" i="1" dirty="0">
                <a:latin typeface="Arial" panose="020B0604020202020204" pitchFamily="34" charset="0"/>
                <a:cs typeface="Arial" panose="020B0604020202020204" pitchFamily="34" charset="0"/>
              </a:rPr>
              <a:t> Văn </a:t>
            </a:r>
            <a:r>
              <a:rPr lang="en-US" sz="1600" i="1" dirty="0" err="1">
                <a:latin typeface="Arial" panose="020B0604020202020204" pitchFamily="34" charset="0"/>
                <a:cs typeface="Arial" panose="020B0604020202020204" pitchFamily="34" charset="0"/>
              </a:rPr>
              <a:t>Hải</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Vũ</a:t>
            </a:r>
            <a:r>
              <a:rPr lang="en-US" sz="1600" i="1" dirty="0">
                <a:latin typeface="Arial" panose="020B0604020202020204" pitchFamily="34" charset="0"/>
                <a:cs typeface="Arial" panose="020B0604020202020204" pitchFamily="34" charset="0"/>
              </a:rPr>
              <a:t> Minh Toàn dịch)</a:t>
            </a:r>
            <a:endParaRPr lang="en-US" sz="2800" dirty="0">
              <a:latin typeface="Arial" panose="020B0604020202020204" pitchFamily="34" charset="0"/>
              <a:cs typeface="Arial" panose="020B0604020202020204" pitchFamily="34" charset="0"/>
            </a:endParaRPr>
          </a:p>
        </p:txBody>
      </p:sp>
      <p:sp>
        <p:nvSpPr>
          <p:cNvPr id="3" name="Oval 2"/>
          <p:cNvSpPr/>
          <p:nvPr/>
        </p:nvSpPr>
        <p:spPr>
          <a:xfrm>
            <a:off x="495338" y="1638300"/>
            <a:ext cx="685800" cy="685800"/>
          </a:xfrm>
          <a:prstGeom prst="ellipse">
            <a:avLst/>
          </a:prstGeom>
          <a:solidFill>
            <a:schemeClr val="accent3">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1</a:t>
            </a:r>
          </a:p>
        </p:txBody>
      </p:sp>
      <p:sp>
        <p:nvSpPr>
          <p:cNvPr id="8" name="Oval 7"/>
          <p:cNvSpPr/>
          <p:nvPr/>
        </p:nvSpPr>
        <p:spPr>
          <a:xfrm>
            <a:off x="495338" y="2933700"/>
            <a:ext cx="685800" cy="685800"/>
          </a:xfrm>
          <a:prstGeom prst="ellipse">
            <a:avLst/>
          </a:prstGeom>
          <a:solidFill>
            <a:schemeClr val="accent3">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2</a:t>
            </a:r>
          </a:p>
        </p:txBody>
      </p:sp>
      <p:sp>
        <p:nvSpPr>
          <p:cNvPr id="9" name="Oval 8"/>
          <p:cNvSpPr/>
          <p:nvPr/>
        </p:nvSpPr>
        <p:spPr>
          <a:xfrm>
            <a:off x="495338" y="4174181"/>
            <a:ext cx="685800" cy="685800"/>
          </a:xfrm>
          <a:prstGeom prst="ellipse">
            <a:avLst/>
          </a:prstGeom>
          <a:solidFill>
            <a:schemeClr val="accent3">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3</a:t>
            </a:r>
          </a:p>
        </p:txBody>
      </p:sp>
      <p:sp>
        <p:nvSpPr>
          <p:cNvPr id="10" name="Oval 9"/>
          <p:cNvSpPr/>
          <p:nvPr/>
        </p:nvSpPr>
        <p:spPr>
          <a:xfrm>
            <a:off x="474610" y="6743700"/>
            <a:ext cx="685800" cy="685800"/>
          </a:xfrm>
          <a:prstGeom prst="ellipse">
            <a:avLst/>
          </a:prstGeom>
          <a:solidFill>
            <a:schemeClr val="accent3">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4</a:t>
            </a:r>
          </a:p>
        </p:txBody>
      </p:sp>
      <p:cxnSp>
        <p:nvCxnSpPr>
          <p:cNvPr id="5" name="Straight Connector 4"/>
          <p:cNvCxnSpPr/>
          <p:nvPr/>
        </p:nvCxnSpPr>
        <p:spPr>
          <a:xfrm>
            <a:off x="1371600" y="1652867"/>
            <a:ext cx="0" cy="9906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1371600" y="2933700"/>
            <a:ext cx="0" cy="9906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1371600" y="4305300"/>
            <a:ext cx="0" cy="21336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1371600" y="6896100"/>
            <a:ext cx="0" cy="21336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4763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7" dur="500"/>
                                        <p:tgtEl>
                                          <p:spTgt spid="26">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18" dur="500"/>
                                        <p:tgtEl>
                                          <p:spTgt spid="26">
                                            <p:txEl>
                                              <p:pRg st="1" end="1"/>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29" dur="500"/>
                                        <p:tgtEl>
                                          <p:spTgt spid="26">
                                            <p:txEl>
                                              <p:pRg st="2" end="2"/>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32" dur="500"/>
                                        <p:tgtEl>
                                          <p:spTgt spid="26">
                                            <p:txEl>
                                              <p:pRg st="3" end="3"/>
                                            </p:txEl>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horizontal)">
                                      <p:cBhvr>
                                        <p:cTn id="35" dur="500"/>
                                        <p:tgtEl>
                                          <p:spTgt spid="9"/>
                                        </p:tgtEl>
                                      </p:cBhvr>
                                    </p:animEffect>
                                  </p:childTnLst>
                                </p:cTn>
                              </p:par>
                              <p:par>
                                <p:cTn id="36" presetID="14" presetClass="entr" presetSubtype="1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randombar(horizontal)">
                                      <p:cBhvr>
                                        <p:cTn id="43" dur="500"/>
                                        <p:tgtEl>
                                          <p:spTgt spid="16"/>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randombar(horizontal)">
                                      <p:cBhvr>
                                        <p:cTn id="46" dur="500"/>
                                        <p:tgtEl>
                                          <p:spTgt spid="10"/>
                                        </p:tgtEl>
                                      </p:cBhvr>
                                    </p:animEffect>
                                  </p:childTnLst>
                                </p:cTn>
                              </p:par>
                              <p:par>
                                <p:cTn id="47" presetID="14" presetClass="entr" presetSubtype="10" fill="hold" nodeType="withEffect">
                                  <p:stCondLst>
                                    <p:cond delay="0"/>
                                  </p:stCondLst>
                                  <p:childTnLst>
                                    <p:set>
                                      <p:cBhvr>
                                        <p:cTn id="48"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49" dur="500"/>
                                        <p:tgtEl>
                                          <p:spTgt spid="26">
                                            <p:txEl>
                                              <p:pRg st="4" end="4"/>
                                            </p:txEl>
                                          </p:spTgt>
                                        </p:tgtEl>
                                      </p:cBhvr>
                                    </p:animEffect>
                                  </p:childTnLst>
                                </p:cTn>
                              </p:par>
                              <p:par>
                                <p:cTn id="50" presetID="14" presetClass="entr" presetSubtype="10" fill="hold" nodeType="withEffect">
                                  <p:stCondLst>
                                    <p:cond delay="0"/>
                                  </p:stCondLst>
                                  <p:childTnLst>
                                    <p:set>
                                      <p:cBhvr>
                                        <p:cTn id="51"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52" dur="500"/>
                                        <p:tgtEl>
                                          <p:spTgt spid="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2E5"/>
        </a:solidFill>
        <a:effectLst/>
      </p:bgPr>
    </p:bg>
    <p:spTree>
      <p:nvGrpSpPr>
        <p:cNvPr id="1" name=""/>
        <p:cNvGrpSpPr/>
        <p:nvPr/>
      </p:nvGrpSpPr>
      <p:grpSpPr>
        <a:xfrm>
          <a:off x="0" y="0"/>
          <a:ext cx="0" cy="0"/>
          <a:chOff x="0" y="0"/>
          <a:chExt cx="0" cy="0"/>
        </a:xfrm>
      </p:grpSpPr>
      <p:sp>
        <p:nvSpPr>
          <p:cNvPr id="11" name="TextBox 11"/>
          <p:cNvSpPr txBox="1"/>
          <p:nvPr/>
        </p:nvSpPr>
        <p:spPr>
          <a:xfrm>
            <a:off x="3048000" y="333242"/>
            <a:ext cx="12831321" cy="1086772"/>
          </a:xfrm>
          <a:prstGeom prst="rect">
            <a:avLst/>
          </a:prstGeom>
        </p:spPr>
        <p:txBody>
          <a:bodyPr wrap="square" lIns="0" tIns="0" rIns="0" bIns="0" rtlCol="0" anchor="t">
            <a:spAutoFit/>
          </a:bodyPr>
          <a:lstStyle/>
          <a:p>
            <a:pPr algn="ctr">
              <a:lnSpc>
                <a:spcPts val="9600"/>
              </a:lnSpc>
            </a:pPr>
            <a:r>
              <a:rPr lang="en-US" sz="5600" b="1" dirty="0">
                <a:solidFill>
                  <a:srgbClr val="FF0000"/>
                </a:solidFill>
                <a:latin typeface="Arial" panose="020B0604020202020204" pitchFamily="34" charset="0"/>
                <a:cs typeface="Arial" panose="020B0604020202020204" pitchFamily="34" charset="0"/>
              </a:rPr>
              <a:t>ĐỌC TOÀN BÀI</a:t>
            </a:r>
          </a:p>
        </p:txBody>
      </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54400" y="347529"/>
            <a:ext cx="3065690" cy="1266990"/>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2259" y="-1168422"/>
            <a:ext cx="2049491" cy="2545546"/>
          </a:xfrm>
          <a:prstGeom prst="rect">
            <a:avLst/>
          </a:prstGeom>
        </p:spPr>
      </p:pic>
      <p:sp>
        <p:nvSpPr>
          <p:cNvPr id="26" name="TextBox 25"/>
          <p:cNvSpPr txBox="1"/>
          <p:nvPr/>
        </p:nvSpPr>
        <p:spPr>
          <a:xfrm>
            <a:off x="1371600" y="1510123"/>
            <a:ext cx="15284940" cy="8217634"/>
          </a:xfrm>
          <a:prstGeom prst="rect">
            <a:avLst/>
          </a:prstGeom>
          <a:noFill/>
        </p:spPr>
        <p:txBody>
          <a:bodyPr wrap="square" rtlCol="0">
            <a:spAutoFit/>
          </a:bodyPr>
          <a:lstStyle/>
          <a:p>
            <a:pPr algn="just">
              <a:lnSpc>
                <a:spcPct val="150000"/>
              </a:lnSpc>
            </a:pPr>
            <a:r>
              <a:rPr lang="en-US" sz="2800" dirty="0">
                <a:latin typeface="Arial" panose="020B0604020202020204" pitchFamily="34" charset="0"/>
                <a:cs typeface="Arial" panose="020B0604020202020204" pitchFamily="34" charset="0"/>
              </a:rPr>
              <a:t>1. Bên </a:t>
            </a:r>
            <a:r>
              <a:rPr lang="en-US" sz="2800" dirty="0" err="1">
                <a:latin typeface="Arial" panose="020B0604020202020204" pitchFamily="34" charset="0"/>
                <a:cs typeface="Arial" panose="020B0604020202020204" pitchFamily="34" charset="0"/>
              </a:rPr>
              <a:t>bờ</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giữa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đám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cỏ</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dại</a:t>
            </a:r>
            <a:r>
              <a:rPr lang="en-US" sz="2800" dirty="0">
                <a:latin typeface="Arial" panose="020B0604020202020204" pitchFamily="34" charset="0"/>
                <a:cs typeface="Arial" panose="020B0604020202020204" pitchFamily="34" charset="0"/>
              </a:rPr>
              <a:t>, có </a:t>
            </a:r>
            <a:r>
              <a:rPr lang="en-US" sz="2800" dirty="0" err="1">
                <a:latin typeface="Arial" panose="020B0604020202020204" pitchFamily="34" charset="0"/>
                <a:cs typeface="Arial" panose="020B0604020202020204" pitchFamily="34" charset="0"/>
              </a:rPr>
              <a:t>bông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cúc</a:t>
            </a:r>
            <a:r>
              <a:rPr lang="en-US" sz="2800" dirty="0">
                <a:latin typeface="Arial" panose="020B0604020202020204" pitchFamily="34" charset="0"/>
                <a:cs typeface="Arial" panose="020B0604020202020204" pitchFamily="34" charset="0"/>
              </a:rPr>
              <a:t> trắng. Một </a:t>
            </a:r>
            <a:r>
              <a:rPr lang="en-US" sz="2800" dirty="0" err="1">
                <a:latin typeface="Arial" panose="020B0604020202020204" pitchFamily="34" charset="0"/>
                <a:cs typeface="Arial" panose="020B0604020202020204" pitchFamily="34" charset="0"/>
              </a:rPr>
              <a:t>chú</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sơn</a:t>
            </a:r>
            <a:r>
              <a:rPr lang="en-US" sz="2800" dirty="0">
                <a:latin typeface="Arial" panose="020B0604020202020204" pitchFamily="34" charset="0"/>
                <a:cs typeface="Arial" panose="020B0604020202020204" pitchFamily="34" charset="0"/>
              </a:rPr>
              <a:t> ca </a:t>
            </a:r>
            <a:r>
              <a:rPr lang="en-US" sz="2800" dirty="0" err="1">
                <a:latin typeface="Arial" panose="020B0604020202020204" pitchFamily="34" charset="0"/>
                <a:cs typeface="Arial" panose="020B0604020202020204" pitchFamily="34" charset="0"/>
              </a:rPr>
              <a:t>sà</a:t>
            </a:r>
            <a:r>
              <a:rPr lang="en-US" sz="2800" dirty="0">
                <a:latin typeface="Arial" panose="020B0604020202020204" pitchFamily="34" charset="0"/>
                <a:cs typeface="Arial" panose="020B0604020202020204" pitchFamily="34" charset="0"/>
              </a:rPr>
              <a:t> xuống bên </a:t>
            </a:r>
            <a:r>
              <a:rPr lang="en-US" sz="2800" dirty="0" err="1">
                <a:latin typeface="Arial" panose="020B0604020202020204" pitchFamily="34" charset="0"/>
                <a:cs typeface="Arial" panose="020B0604020202020204" pitchFamily="34" charset="0"/>
              </a:rPr>
              <a:t>hoa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cúc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véo</a:t>
            </a:r>
            <a:r>
              <a:rPr lang="en-US" sz="2800" dirty="0">
                <a:latin typeface="Arial" panose="020B0604020202020204" pitchFamily="34" charset="0"/>
                <a:cs typeface="Arial" panose="020B0604020202020204" pitchFamily="34" charset="0"/>
              </a:rPr>
              <a:t> von mãi rồi mới bay về </a:t>
            </a:r>
            <a:r>
              <a:rPr lang="en-US" sz="2800" dirty="0" err="1">
                <a:latin typeface="Arial" panose="020B0604020202020204" pitchFamily="34" charset="0"/>
                <a:cs typeface="Arial" panose="020B0604020202020204" pitchFamily="34" charset="0"/>
              </a:rPr>
              <a:t>bầu</a:t>
            </a:r>
            <a:r>
              <a:rPr lang="en-US" sz="2800" dirty="0">
                <a:latin typeface="Arial" panose="020B0604020202020204" pitchFamily="34" charset="0"/>
                <a:cs typeface="Arial" panose="020B0604020202020204" pitchFamily="34" charset="0"/>
              </a:rPr>
              <a:t> trời xanh </a:t>
            </a:r>
            <a:r>
              <a:rPr lang="en-US" sz="2800" dirty="0" err="1">
                <a:latin typeface="Arial" panose="020B0604020202020204" pitchFamily="34" charset="0"/>
                <a:cs typeface="Arial" panose="020B0604020202020204" pitchFamily="34" charset="0"/>
              </a:rPr>
              <a:t>thẳm</a:t>
            </a:r>
            <a:r>
              <a:rPr lang="en-US" sz="2800" dirty="0">
                <a:latin typeface="Arial" panose="020B0604020202020204" pitchFamily="34" charset="0"/>
                <a:cs typeface="Arial" panose="020B0604020202020204" pitchFamily="34" charset="0"/>
              </a:rPr>
              <a:t>.</a:t>
            </a:r>
          </a:p>
          <a:p>
            <a:pPr algn="just">
              <a:lnSpc>
                <a:spcPct val="150000"/>
              </a:lnSpc>
            </a:pPr>
            <a:r>
              <a:rPr lang="en-US" sz="2800" dirty="0">
                <a:latin typeface="Arial" panose="020B0604020202020204" pitchFamily="34" charset="0"/>
                <a:cs typeface="Arial" panose="020B0604020202020204" pitchFamily="34" charset="0"/>
              </a:rPr>
              <a:t>2. Nhưng sáng hôm </a:t>
            </a:r>
            <a:r>
              <a:rPr lang="en-US" sz="2800" dirty="0" err="1">
                <a:latin typeface="Arial" panose="020B0604020202020204" pitchFamily="34" charset="0"/>
                <a:cs typeface="Arial" panose="020B0604020202020204" pitchFamily="34" charset="0"/>
              </a:rPr>
              <a:t>sau</a:t>
            </a:r>
            <a:r>
              <a:rPr lang="en-US" sz="2800" dirty="0">
                <a:latin typeface="Arial" panose="020B0604020202020204" pitchFamily="34" charset="0"/>
                <a:cs typeface="Arial" panose="020B0604020202020204" pitchFamily="34" charset="0"/>
              </a:rPr>
              <a:t>, khi vừa </a:t>
            </a:r>
            <a:r>
              <a:rPr lang="en-US" sz="2800" dirty="0" err="1">
                <a:latin typeface="Arial" panose="020B0604020202020204" pitchFamily="34" charset="0"/>
                <a:cs typeface="Arial" panose="020B0604020202020204" pitchFamily="34" charset="0"/>
              </a:rPr>
              <a:t>xòe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bình</a:t>
            </a:r>
            <a:r>
              <a:rPr lang="en-US" sz="2800" dirty="0">
                <a:latin typeface="Arial" panose="020B0604020202020204" pitchFamily="34" charset="0"/>
                <a:cs typeface="Arial" panose="020B0604020202020204" pitchFamily="34" charset="0"/>
              </a:rPr>
              <a:t> minh, </a:t>
            </a:r>
            <a:r>
              <a:rPr lang="en-US" sz="2800" dirty="0" err="1">
                <a:latin typeface="Arial" panose="020B0604020202020204" pitchFamily="34" charset="0"/>
                <a:cs typeface="Arial" panose="020B0604020202020204" pitchFamily="34" charset="0"/>
              </a:rPr>
              <a:t>bông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cúc</a:t>
            </a:r>
            <a:r>
              <a:rPr lang="en-US" sz="2800" dirty="0">
                <a:latin typeface="Arial" panose="020B0604020202020204" pitchFamily="34" charset="0"/>
                <a:cs typeface="Arial" panose="020B0604020202020204" pitchFamily="34" charset="0"/>
              </a:rPr>
              <a:t> đã nghe thấy tiếng </a:t>
            </a:r>
            <a:r>
              <a:rPr lang="en-US" sz="2800" dirty="0" err="1">
                <a:latin typeface="Arial" panose="020B0604020202020204" pitchFamily="34" charset="0"/>
                <a:cs typeface="Arial" panose="020B0604020202020204" pitchFamily="34" charset="0"/>
              </a:rPr>
              <a:t>sơn</a:t>
            </a:r>
            <a:r>
              <a:rPr lang="en-US" sz="2800" dirty="0">
                <a:latin typeface="Arial" panose="020B0604020202020204" pitchFamily="34" charset="0"/>
                <a:cs typeface="Arial" panose="020B0604020202020204" pitchFamily="34" charset="0"/>
              </a:rPr>
              <a:t> ca </a:t>
            </a:r>
            <a:r>
              <a:rPr lang="en-US" sz="2800" dirty="0" err="1">
                <a:latin typeface="Arial" panose="020B0604020202020204" pitchFamily="34" charset="0"/>
                <a:cs typeface="Arial" panose="020B0604020202020204" pitchFamily="34" charset="0"/>
              </a:rPr>
              <a:t>buồn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thảm</a:t>
            </a:r>
            <a:r>
              <a:rPr lang="en-US" sz="2800" dirty="0">
                <a:latin typeface="Arial" panose="020B0604020202020204" pitchFamily="34" charset="0"/>
                <a:cs typeface="Arial" panose="020B0604020202020204" pitchFamily="34" charset="0"/>
              </a:rPr>
              <a:t>. Thi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sơn</a:t>
            </a:r>
            <a:r>
              <a:rPr lang="en-US" sz="2800" dirty="0">
                <a:latin typeface="Arial" panose="020B0604020202020204" pitchFamily="34" charset="0"/>
                <a:cs typeface="Arial" panose="020B0604020202020204" pitchFamily="34" charset="0"/>
              </a:rPr>
              <a:t> ca đã bị </a:t>
            </a:r>
            <a:r>
              <a:rPr lang="en-US" sz="2800" dirty="0" err="1">
                <a:latin typeface="Arial" panose="020B0604020202020204" pitchFamily="34" charset="0"/>
                <a:cs typeface="Arial" panose="020B0604020202020204" pitchFamily="34" charset="0"/>
              </a:rPr>
              <a:t>nhốt</a:t>
            </a:r>
            <a:r>
              <a:rPr lang="en-US" sz="2800" dirty="0">
                <a:latin typeface="Arial" panose="020B0604020202020204" pitchFamily="34" charset="0"/>
                <a:cs typeface="Arial" panose="020B0604020202020204" pitchFamily="34" charset="0"/>
              </a:rPr>
              <a:t> trong </a:t>
            </a:r>
            <a:r>
              <a:rPr lang="en-US" sz="2800" dirty="0" err="1">
                <a:latin typeface="Arial" panose="020B0604020202020204" pitchFamily="34" charset="0"/>
                <a:cs typeface="Arial" panose="020B0604020202020204" pitchFamily="34" charset="0"/>
              </a:rPr>
              <a:t>lồng</a:t>
            </a:r>
            <a:r>
              <a:rPr lang="en-US" sz="2800" dirty="0">
                <a:latin typeface="Arial" panose="020B0604020202020204" pitchFamily="34" charset="0"/>
                <a:cs typeface="Arial" panose="020B0604020202020204" pitchFamily="34" charset="0"/>
              </a:rPr>
              <a:t>.</a:t>
            </a:r>
          </a:p>
          <a:p>
            <a:pPr algn="just">
              <a:lnSpc>
                <a:spcPct val="150000"/>
              </a:lnSpc>
            </a:pPr>
            <a:r>
              <a:rPr lang="en-US" sz="2800" dirty="0">
                <a:latin typeface="Arial" panose="020B0604020202020204" pitchFamily="34" charset="0"/>
                <a:cs typeface="Arial" panose="020B0604020202020204" pitchFamily="34" charset="0"/>
              </a:rPr>
              <a:t>3. </a:t>
            </a:r>
            <a:r>
              <a:rPr lang="vi-VN" sz="2800" dirty="0">
                <a:cs typeface="Arial" panose="020B0604020202020204" pitchFamily="34" charset="0"/>
              </a:rPr>
              <a:t>Bỗng có hai cậu bé đi vào vườn, cắt cả đám cỏ lẫn bông cúc, bỏ vào lồng sơn ca. Con chim bị cầm tù, họng khô bỏng vì khát. Nhưng dù khát, nó vẫn không đụng đến bông hoa.</a:t>
            </a:r>
          </a:p>
          <a:p>
            <a:pPr algn="just">
              <a:lnSpc>
                <a:spcPct val="150000"/>
              </a:lnSpc>
            </a:pPr>
            <a:r>
              <a:rPr lang="vi-VN" sz="2800" dirty="0">
                <a:cs typeface="Arial" panose="020B0604020202020204" pitchFamily="34" charset="0"/>
              </a:rPr>
              <a:t>Tối rồi, chẳng ai cho con chim khốn khổ một giọt nước. Đêm ấy, sơn ca lìa đời. Bông cúc héo lả đi vì thương xót.</a:t>
            </a:r>
            <a:endParaRPr lang="en-US" sz="2800" dirty="0">
              <a:cs typeface="Arial" panose="020B0604020202020204" pitchFamily="34" charset="0"/>
            </a:endParaRPr>
          </a:p>
          <a:p>
            <a:pPr algn="just">
              <a:lnSpc>
                <a:spcPct val="150000"/>
              </a:lnSpc>
            </a:pPr>
            <a:r>
              <a:rPr lang="en-US" sz="2800" dirty="0">
                <a:latin typeface="Arial" panose="020B0604020202020204" pitchFamily="34" charset="0"/>
                <a:cs typeface="Arial" panose="020B0604020202020204" pitchFamily="34" charset="0"/>
              </a:rPr>
              <a:t>4. Sáng hôm </a:t>
            </a:r>
            <a:r>
              <a:rPr lang="en-US" sz="2800" dirty="0" err="1">
                <a:latin typeface="Arial" panose="020B0604020202020204" pitchFamily="34" charset="0"/>
                <a:cs typeface="Arial" panose="020B0604020202020204" pitchFamily="34" charset="0"/>
              </a:rPr>
              <a:t>sau</a:t>
            </a:r>
            <a:r>
              <a:rPr lang="en-US" sz="2800" dirty="0">
                <a:latin typeface="Arial" panose="020B0604020202020204" pitchFamily="34" charset="0"/>
                <a:cs typeface="Arial" panose="020B0604020202020204" pitchFamily="34" charset="0"/>
              </a:rPr>
              <a:t>, thấy </a:t>
            </a:r>
            <a:r>
              <a:rPr lang="en-US" sz="2800" dirty="0" err="1">
                <a:latin typeface="Arial" panose="020B0604020202020204" pitchFamily="34" charset="0"/>
                <a:cs typeface="Arial" panose="020B0604020202020204" pitchFamily="34" charset="0"/>
              </a:rPr>
              <a:t>sơn</a:t>
            </a:r>
            <a:r>
              <a:rPr lang="en-US" sz="2800" dirty="0">
                <a:latin typeface="Arial" panose="020B0604020202020204" pitchFamily="34" charset="0"/>
                <a:cs typeface="Arial" panose="020B0604020202020204" pitchFamily="34" charset="0"/>
              </a:rPr>
              <a:t> ca đã </a:t>
            </a:r>
            <a:r>
              <a:rPr lang="en-US" sz="2800" dirty="0" err="1">
                <a:latin typeface="Arial" panose="020B0604020202020204" pitchFamily="34" charset="0"/>
                <a:cs typeface="Arial" panose="020B0604020202020204" pitchFamily="34" charset="0"/>
              </a:rPr>
              <a:t>chết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cậu</a:t>
            </a:r>
            <a:r>
              <a:rPr lang="en-US" sz="2800" dirty="0">
                <a:latin typeface="Arial" panose="020B0604020202020204" pitchFamily="34" charset="0"/>
                <a:cs typeface="Arial" panose="020B0604020202020204" pitchFamily="34" charset="0"/>
              </a:rPr>
              <a:t> bé đặt con </a:t>
            </a:r>
            <a:r>
              <a:rPr lang="en-US" sz="2800" dirty="0" err="1">
                <a:latin typeface="Arial" panose="020B0604020202020204" pitchFamily="34" charset="0"/>
                <a:cs typeface="Arial" panose="020B0604020202020204" pitchFamily="34" charset="0"/>
              </a:rPr>
              <a:t>chim</a:t>
            </a:r>
            <a:r>
              <a:rPr lang="en-US" sz="2800" dirty="0">
                <a:latin typeface="Arial" panose="020B0604020202020204" pitchFamily="34" charset="0"/>
                <a:cs typeface="Arial" panose="020B0604020202020204" pitchFamily="34" charset="0"/>
              </a:rPr>
              <a:t> vào một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hợp </a:t>
            </a:r>
            <a:r>
              <a:rPr lang="en-US" sz="2800" dirty="0" err="1">
                <a:latin typeface="Arial" panose="020B0604020202020204" pitchFamily="34" charset="0"/>
                <a:cs typeface="Arial" panose="020B0604020202020204" pitchFamily="34" charset="0"/>
              </a:rPr>
              <a:t>rất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đẹp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chôn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thật</a:t>
            </a:r>
            <a:r>
              <a:rPr lang="en-US" sz="2800" dirty="0">
                <a:latin typeface="Arial" panose="020B0604020202020204" pitchFamily="34" charset="0"/>
                <a:cs typeface="Arial" panose="020B0604020202020204" pitchFamily="34" charset="0"/>
              </a:rPr>
              <a:t> long </a:t>
            </a:r>
            <a:r>
              <a:rPr lang="en-US" sz="2800" dirty="0" err="1">
                <a:latin typeface="Arial" panose="020B0604020202020204" pitchFamily="34" charset="0"/>
                <a:cs typeface="Arial" panose="020B0604020202020204" pitchFamily="34" charset="0"/>
              </a:rPr>
              <a:t>trọng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Tội</a:t>
            </a:r>
            <a:r>
              <a:rPr lang="en-US" sz="2800" dirty="0">
                <a:latin typeface="Arial" panose="020B0604020202020204" pitchFamily="34" charset="0"/>
                <a:cs typeface="Arial" panose="020B0604020202020204" pitchFamily="34" charset="0"/>
              </a:rPr>
              <a:t> nghiệp con </a:t>
            </a:r>
            <a:r>
              <a:rPr lang="en-US" sz="2800" dirty="0" err="1">
                <a:latin typeface="Arial" panose="020B0604020202020204" pitchFamily="34" charset="0"/>
                <a:cs typeface="Arial" panose="020B0604020202020204" pitchFamily="34" charset="0"/>
              </a:rPr>
              <a:t>chim</a:t>
            </a:r>
            <a:r>
              <a:rPr lang="en-US" sz="2800" dirty="0">
                <a:latin typeface="Arial" panose="020B0604020202020204" pitchFamily="34" charset="0"/>
                <a:cs typeface="Arial" panose="020B0604020202020204" pitchFamily="34" charset="0"/>
              </a:rPr>
              <a:t>! Khi nó còn sống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ca </a:t>
            </a:r>
            <a:r>
              <a:rPr lang="en-US" sz="2800" dirty="0" err="1">
                <a:latin typeface="Arial" panose="020B0604020202020204" pitchFamily="34" charset="0"/>
                <a:cs typeface="Arial" panose="020B0604020202020204" pitchFamily="34" charset="0"/>
              </a:rPr>
              <a:t>hát</a:t>
            </a:r>
            <a:r>
              <a:rPr lang="en-US" sz="2800" dirty="0">
                <a:latin typeface="Arial" panose="020B0604020202020204" pitchFamily="34" charset="0"/>
                <a:cs typeface="Arial" panose="020B0604020202020204" pitchFamily="34" charset="0"/>
              </a:rPr>
              <a:t>, các </a:t>
            </a:r>
            <a:r>
              <a:rPr lang="en-US" sz="2800" dirty="0" err="1">
                <a:latin typeface="Arial" panose="020B0604020202020204" pitchFamily="34" charset="0"/>
                <a:cs typeface="Arial" panose="020B0604020202020204" pitchFamily="34" charset="0"/>
              </a:rPr>
              <a:t>cậu</a:t>
            </a:r>
            <a:r>
              <a:rPr lang="en-US" sz="2800" dirty="0">
                <a:latin typeface="Arial" panose="020B0604020202020204" pitchFamily="34" charset="0"/>
                <a:cs typeface="Arial" panose="020B0604020202020204" pitchFamily="34" charset="0"/>
              </a:rPr>
              <a:t> đã để </a:t>
            </a:r>
            <a:r>
              <a:rPr lang="en-US" sz="2800" dirty="0" err="1">
                <a:latin typeface="Arial" panose="020B0604020202020204" pitchFamily="34" charset="0"/>
                <a:cs typeface="Arial" panose="020B0604020202020204" pitchFamily="34" charset="0"/>
              </a:rPr>
              <a:t>mặc</a:t>
            </a:r>
            <a:r>
              <a:rPr lang="en-US" sz="2800" dirty="0">
                <a:latin typeface="Arial" panose="020B0604020202020204" pitchFamily="34" charset="0"/>
                <a:cs typeface="Arial" panose="020B0604020202020204" pitchFamily="34" charset="0"/>
              </a:rPr>
              <a:t> nó </a:t>
            </a:r>
            <a:r>
              <a:rPr lang="en-US" sz="2800" dirty="0" err="1">
                <a:latin typeface="Arial" panose="020B0604020202020204" pitchFamily="34" charset="0"/>
                <a:cs typeface="Arial" panose="020B0604020202020204" pitchFamily="34" charset="0"/>
              </a:rPr>
              <a:t>chết</a:t>
            </a:r>
            <a:r>
              <a:rPr lang="en-US" sz="2800" dirty="0">
                <a:latin typeface="Arial" panose="020B0604020202020204" pitchFamily="34" charset="0"/>
                <a:cs typeface="Arial" panose="020B0604020202020204" pitchFamily="34" charset="0"/>
              </a:rPr>
              <a:t> vì </a:t>
            </a:r>
            <a:r>
              <a:rPr lang="en-US" sz="2800" dirty="0" err="1">
                <a:latin typeface="Arial" panose="020B0604020202020204" pitchFamily="34" charset="0"/>
                <a:cs typeface="Arial" panose="020B0604020202020204" pitchFamily="34" charset="0"/>
              </a:rPr>
              <a:t>đói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khát</a:t>
            </a:r>
            <a:r>
              <a:rPr lang="en-US" sz="2800" dirty="0">
                <a:latin typeface="Arial" panose="020B0604020202020204" pitchFamily="34" charset="0"/>
                <a:cs typeface="Arial" panose="020B0604020202020204" pitchFamily="34" charset="0"/>
              </a:rPr>
              <a:t>. Còn </a:t>
            </a:r>
            <a:r>
              <a:rPr lang="en-US" sz="2800" dirty="0" err="1">
                <a:latin typeface="Arial" panose="020B0604020202020204" pitchFamily="34" charset="0"/>
                <a:cs typeface="Arial" panose="020B0604020202020204" pitchFamily="34" charset="0"/>
              </a:rPr>
              <a:t>bông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hoa</a:t>
            </a:r>
            <a:r>
              <a:rPr lang="en-US" sz="2800" dirty="0">
                <a:latin typeface="Arial" panose="020B0604020202020204" pitchFamily="34" charset="0"/>
                <a:cs typeface="Arial" panose="020B0604020202020204" pitchFamily="34" charset="0"/>
              </a:rPr>
              <a:t>, giá mà các </a:t>
            </a:r>
            <a:r>
              <a:rPr lang="en-US" sz="2800" dirty="0" err="1">
                <a:latin typeface="Arial" panose="020B0604020202020204" pitchFamily="34" charset="0"/>
                <a:cs typeface="Arial" panose="020B0604020202020204" pitchFamily="34" charset="0"/>
              </a:rPr>
              <a:t>cậu</a:t>
            </a:r>
            <a:r>
              <a:rPr lang="en-US" sz="2800" dirty="0">
                <a:latin typeface="Arial" panose="020B0604020202020204" pitchFamily="34" charset="0"/>
                <a:cs typeface="Arial" panose="020B0604020202020204" pitchFamily="34" charset="0"/>
              </a:rPr>
              <a:t> đừng </a:t>
            </a:r>
            <a:r>
              <a:rPr lang="en-US" sz="2800" dirty="0" err="1">
                <a:latin typeface="Arial" panose="020B0604020202020204" pitchFamily="34" charset="0"/>
                <a:cs typeface="Arial" panose="020B0604020202020204" pitchFamily="34" charset="0"/>
              </a:rPr>
              <a:t>ngắt</a:t>
            </a:r>
            <a:r>
              <a:rPr lang="en-US" sz="2800" dirty="0">
                <a:latin typeface="Arial" panose="020B0604020202020204" pitchFamily="34" charset="0"/>
                <a:cs typeface="Arial" panose="020B0604020202020204" pitchFamily="34" charset="0"/>
              </a:rPr>
              <a:t> nó thì hôm nay chắc nó vẫn đang </a:t>
            </a:r>
            <a:r>
              <a:rPr lang="en-US" sz="2800" dirty="0" err="1">
                <a:latin typeface="Arial" panose="020B0604020202020204" pitchFamily="34" charset="0"/>
                <a:cs typeface="Arial" panose="020B0604020202020204" pitchFamily="34" charset="0"/>
              </a:rPr>
              <a:t>tắm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Mặt</a:t>
            </a:r>
            <a:r>
              <a:rPr lang="en-US" sz="2800" dirty="0">
                <a:latin typeface="Arial" panose="020B0604020202020204" pitchFamily="34" charset="0"/>
                <a:cs typeface="Arial" panose="020B0604020202020204" pitchFamily="34" charset="0"/>
              </a:rPr>
              <a:t> Trời.</a:t>
            </a:r>
          </a:p>
          <a:p>
            <a:pPr algn="r">
              <a:lnSpc>
                <a:spcPct val="150000"/>
              </a:lnSpc>
            </a:pPr>
            <a:r>
              <a:rPr lang="en-US" sz="1600" b="1" dirty="0">
                <a:latin typeface="Arial" panose="020B0604020202020204" pitchFamily="34" charset="0"/>
                <a:cs typeface="Arial" panose="020B0604020202020204" pitchFamily="34" charset="0"/>
              </a:rPr>
              <a:t>Theo AN-ĐÉC-XEN </a:t>
            </a:r>
            <a:r>
              <a:rPr lang="en-US" sz="1600" i="1" dirty="0">
                <a:latin typeface="Arial" panose="020B0604020202020204" pitchFamily="34" charset="0"/>
                <a:cs typeface="Arial" panose="020B0604020202020204" pitchFamily="34" charset="0"/>
              </a:rPr>
              <a:t>(</a:t>
            </a:r>
            <a:r>
              <a:rPr lang="en-US" sz="1600" i="1" dirty="0" err="1">
                <a:latin typeface="Arial" panose="020B0604020202020204" pitchFamily="34" charset="0"/>
                <a:cs typeface="Arial" panose="020B0604020202020204" pitchFamily="34" charset="0"/>
              </a:rPr>
              <a:t>Nguyễn</a:t>
            </a:r>
            <a:r>
              <a:rPr lang="en-US" sz="1600" i="1" dirty="0">
                <a:latin typeface="Arial" panose="020B0604020202020204" pitchFamily="34" charset="0"/>
                <a:cs typeface="Arial" panose="020B0604020202020204" pitchFamily="34" charset="0"/>
              </a:rPr>
              <a:t> Văn </a:t>
            </a:r>
            <a:r>
              <a:rPr lang="en-US" sz="1600" i="1" dirty="0" err="1">
                <a:latin typeface="Arial" panose="020B0604020202020204" pitchFamily="34" charset="0"/>
                <a:cs typeface="Arial" panose="020B0604020202020204" pitchFamily="34" charset="0"/>
              </a:rPr>
              <a:t>Hải</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Vũ</a:t>
            </a:r>
            <a:r>
              <a:rPr lang="en-US" sz="1600" i="1" dirty="0">
                <a:latin typeface="Arial" panose="020B0604020202020204" pitchFamily="34" charset="0"/>
                <a:cs typeface="Arial" panose="020B0604020202020204" pitchFamily="34" charset="0"/>
              </a:rPr>
              <a:t> Minh Toàn dịch)</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000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3"/>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2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94692" y="3578484"/>
            <a:ext cx="6104642" cy="589097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03422" y="9258300"/>
            <a:ext cx="4580323" cy="119834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08776" y="6523973"/>
            <a:ext cx="1235540" cy="1516846"/>
          </a:xfrm>
          <a:prstGeom prst="rect">
            <a:avLst/>
          </a:prstGeom>
        </p:spPr>
      </p:pic>
      <p:grpSp>
        <p:nvGrpSpPr>
          <p:cNvPr id="6" name="Group 6"/>
          <p:cNvGrpSpPr/>
          <p:nvPr/>
        </p:nvGrpSpPr>
        <p:grpSpPr>
          <a:xfrm>
            <a:off x="4707477" y="3578484"/>
            <a:ext cx="8971700" cy="3465254"/>
            <a:chOff x="0" y="0"/>
            <a:chExt cx="3905611" cy="1090984"/>
          </a:xfrm>
        </p:grpSpPr>
        <p:sp>
          <p:nvSpPr>
            <p:cNvPr id="7" name="Freeform 7"/>
            <p:cNvSpPr/>
            <p:nvPr/>
          </p:nvSpPr>
          <p:spPr>
            <a:xfrm>
              <a:off x="0" y="0"/>
              <a:ext cx="3905611" cy="1090985"/>
            </a:xfrm>
            <a:custGeom>
              <a:avLst/>
              <a:gdLst/>
              <a:ahLst/>
              <a:cxnLst/>
              <a:rect l="l" t="t" r="r" b="b"/>
              <a:pathLst>
                <a:path w="3905611" h="1090985">
                  <a:moveTo>
                    <a:pt x="3781151" y="1090984"/>
                  </a:moveTo>
                  <a:lnTo>
                    <a:pt x="124460" y="1090984"/>
                  </a:lnTo>
                  <a:cubicBezTo>
                    <a:pt x="55880" y="1090984"/>
                    <a:pt x="0" y="1035104"/>
                    <a:pt x="0" y="966524"/>
                  </a:cubicBezTo>
                  <a:lnTo>
                    <a:pt x="0" y="124460"/>
                  </a:lnTo>
                  <a:cubicBezTo>
                    <a:pt x="0" y="55880"/>
                    <a:pt x="55880" y="0"/>
                    <a:pt x="124460" y="0"/>
                  </a:cubicBezTo>
                  <a:lnTo>
                    <a:pt x="3781151" y="0"/>
                  </a:lnTo>
                  <a:cubicBezTo>
                    <a:pt x="3849731" y="0"/>
                    <a:pt x="3905611" y="55880"/>
                    <a:pt x="3905611" y="124460"/>
                  </a:cubicBezTo>
                  <a:lnTo>
                    <a:pt x="3905611" y="966525"/>
                  </a:lnTo>
                  <a:cubicBezTo>
                    <a:pt x="3905611" y="1035105"/>
                    <a:pt x="3849731" y="1090985"/>
                    <a:pt x="3781151" y="1090985"/>
                  </a:cubicBezTo>
                  <a:close/>
                </a:path>
              </a:pathLst>
            </a:custGeom>
            <a:solidFill>
              <a:srgbClr val="FFFFFF"/>
            </a:solidFill>
          </p:spPr>
        </p:sp>
      </p:grpSp>
      <p:sp>
        <p:nvSpPr>
          <p:cNvPr id="11" name="TextBox 11"/>
          <p:cNvSpPr txBox="1"/>
          <p:nvPr/>
        </p:nvSpPr>
        <p:spPr>
          <a:xfrm>
            <a:off x="6395125" y="4609728"/>
            <a:ext cx="5596404" cy="1231106"/>
          </a:xfrm>
          <a:prstGeom prst="rect">
            <a:avLst/>
          </a:prstGeom>
        </p:spPr>
        <p:txBody>
          <a:bodyPr wrap="square" lIns="0" tIns="0" rIns="0" bIns="0" rtlCol="0" anchor="t">
            <a:spAutoFit/>
          </a:bodyPr>
          <a:lstStyle/>
          <a:p>
            <a:pPr algn="ctr">
              <a:lnSpc>
                <a:spcPts val="9600"/>
              </a:lnSpc>
            </a:pPr>
            <a:r>
              <a:rPr lang="en-US" sz="8600" b="1" dirty="0">
                <a:solidFill>
                  <a:srgbClr val="1A4B93"/>
                </a:solidFill>
                <a:latin typeface="Arial" panose="020B0604020202020204" pitchFamily="34" charset="0"/>
                <a:cs typeface="Arial" panose="020B0604020202020204" pitchFamily="34" charset="0"/>
              </a:rPr>
              <a:t>ĐỌC HIỂU</a:t>
            </a:r>
          </a:p>
        </p:txBody>
      </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95610" y="0"/>
            <a:ext cx="5569564" cy="540034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913080" y="4651359"/>
            <a:ext cx="1818130" cy="2625785"/>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866510" y="1028700"/>
            <a:ext cx="2679121" cy="34410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383152" y="4616388"/>
            <a:ext cx="1053154" cy="1308057"/>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10400" y="1893728"/>
            <a:ext cx="3962408" cy="2203708"/>
          </a:xfrm>
          <a:prstGeom prst="rect">
            <a:avLst/>
          </a:prstGeom>
        </p:spPr>
      </p:pic>
    </p:spTree>
    <p:extLst>
      <p:ext uri="{BB962C8B-B14F-4D97-AF65-F5344CB8AC3E}">
        <p14:creationId xmlns:p14="http://schemas.microsoft.com/office/powerpoint/2010/main" val="2193698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2E5"/>
        </a:solidFill>
        <a:effectLst/>
      </p:bgPr>
    </p:bg>
    <p:spTree>
      <p:nvGrpSpPr>
        <p:cNvPr id="1" name=""/>
        <p:cNvGrpSpPr/>
        <p:nvPr/>
      </p:nvGrpSpPr>
      <p:grpSpPr>
        <a:xfrm>
          <a:off x="0" y="0"/>
          <a:ext cx="0" cy="0"/>
          <a:chOff x="0" y="0"/>
          <a:chExt cx="0" cy="0"/>
        </a:xfrm>
      </p:grpSpPr>
      <p:grpSp>
        <p:nvGrpSpPr>
          <p:cNvPr id="12" name="Group 12"/>
          <p:cNvGrpSpPr/>
          <p:nvPr/>
        </p:nvGrpSpPr>
        <p:grpSpPr>
          <a:xfrm>
            <a:off x="-762000" y="-723900"/>
            <a:ext cx="3886200" cy="3337787"/>
            <a:chOff x="0" y="0"/>
            <a:chExt cx="8977276" cy="8704518"/>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8977276" cy="8704518"/>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2762" y="3959032"/>
              <a:ext cx="4471145" cy="1334490"/>
            </a:xfrm>
            <a:prstGeom prst="rect">
              <a:avLst/>
            </a:prstGeom>
          </p:spPr>
        </p:pic>
      </p:grpSp>
      <p:grpSp>
        <p:nvGrpSpPr>
          <p:cNvPr id="24" name="Group 24"/>
          <p:cNvGrpSpPr/>
          <p:nvPr/>
        </p:nvGrpSpPr>
        <p:grpSpPr>
          <a:xfrm>
            <a:off x="1581642" y="3768216"/>
            <a:ext cx="15009665" cy="4953000"/>
            <a:chOff x="839348" y="-2077938"/>
            <a:chExt cx="9679966" cy="3244059"/>
          </a:xfrm>
        </p:grpSpPr>
        <p:sp>
          <p:nvSpPr>
            <p:cNvPr id="25" name="Freeform 25"/>
            <p:cNvSpPr/>
            <p:nvPr/>
          </p:nvSpPr>
          <p:spPr>
            <a:xfrm>
              <a:off x="839348" y="-2077938"/>
              <a:ext cx="9679966" cy="3244059"/>
            </a:xfrm>
            <a:custGeom>
              <a:avLst/>
              <a:gdLst/>
              <a:ahLst/>
              <a:cxnLst/>
              <a:rect l="l" t="t" r="r" b="b"/>
              <a:pathLst>
                <a:path w="3905611" h="1413699">
                  <a:moveTo>
                    <a:pt x="3781151" y="1413699"/>
                  </a:moveTo>
                  <a:lnTo>
                    <a:pt x="124460" y="1413699"/>
                  </a:lnTo>
                  <a:cubicBezTo>
                    <a:pt x="55880" y="1413699"/>
                    <a:pt x="0" y="1357819"/>
                    <a:pt x="0" y="1289239"/>
                  </a:cubicBezTo>
                  <a:lnTo>
                    <a:pt x="0" y="124460"/>
                  </a:lnTo>
                  <a:cubicBezTo>
                    <a:pt x="0" y="55880"/>
                    <a:pt x="55880" y="0"/>
                    <a:pt x="124460" y="0"/>
                  </a:cubicBezTo>
                  <a:lnTo>
                    <a:pt x="3781151" y="0"/>
                  </a:lnTo>
                  <a:cubicBezTo>
                    <a:pt x="3849731" y="0"/>
                    <a:pt x="3905611" y="55880"/>
                    <a:pt x="3905611" y="124460"/>
                  </a:cubicBezTo>
                  <a:lnTo>
                    <a:pt x="3905611" y="1289239"/>
                  </a:lnTo>
                  <a:cubicBezTo>
                    <a:pt x="3905611" y="1357819"/>
                    <a:pt x="3849731" y="1413699"/>
                    <a:pt x="3781151" y="1413699"/>
                  </a:cubicBezTo>
                  <a:close/>
                </a:path>
              </a:pathLst>
            </a:custGeom>
            <a:solidFill>
              <a:srgbClr val="FFFFFF"/>
            </a:solidFill>
          </p:spPr>
        </p:sp>
      </p:grpSp>
      <p:grpSp>
        <p:nvGrpSpPr>
          <p:cNvPr id="34" name="Group 3"/>
          <p:cNvGrpSpPr/>
          <p:nvPr/>
        </p:nvGrpSpPr>
        <p:grpSpPr>
          <a:xfrm>
            <a:off x="14706600" y="7606247"/>
            <a:ext cx="5289316" cy="2590621"/>
            <a:chOff x="0" y="0"/>
            <a:chExt cx="8085530" cy="4809418"/>
          </a:xfrm>
        </p:grpSpPr>
        <p:pic>
          <p:nvPicPr>
            <p:cNvPr id="35"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0" y="0"/>
              <a:ext cx="8085530" cy="3911506"/>
            </a:xfrm>
            <a:prstGeom prst="rect">
              <a:avLst/>
            </a:prstGeom>
          </p:spPr>
        </p:pic>
        <p:pic>
          <p:nvPicPr>
            <p:cNvPr id="36"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9772" y="3013595"/>
              <a:ext cx="1684808" cy="1795822"/>
            </a:xfrm>
            <a:prstGeom prst="rect">
              <a:avLst/>
            </a:prstGeom>
          </p:spPr>
        </p:pic>
      </p:grpSp>
      <p:pic>
        <p:nvPicPr>
          <p:cNvPr id="37" name="Picture 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593791" y="374552"/>
            <a:ext cx="1156324" cy="1147092"/>
          </a:xfrm>
          <a:prstGeom prst="rect">
            <a:avLst/>
          </a:prstGeom>
        </p:spPr>
      </p:pic>
      <p:sp>
        <p:nvSpPr>
          <p:cNvPr id="38" name="TextBox 37"/>
          <p:cNvSpPr txBox="1"/>
          <p:nvPr/>
        </p:nvSpPr>
        <p:spPr>
          <a:xfrm>
            <a:off x="2656853" y="1352269"/>
            <a:ext cx="13030200" cy="2585323"/>
          </a:xfrm>
          <a:prstGeom prst="rect">
            <a:avLst/>
          </a:prstGeom>
          <a:noFill/>
        </p:spPr>
        <p:txBody>
          <a:bodyPr wrap="square" rtlCol="0">
            <a:spAutoFit/>
          </a:bodyPr>
          <a:lstStyle/>
          <a:p>
            <a:pPr algn="just">
              <a:lnSpc>
                <a:spcPct val="150000"/>
              </a:lnSpc>
            </a:pPr>
            <a:r>
              <a:rPr lang="nl-NL" sz="4800" b="1" i="1" dirty="0">
                <a:latin typeface="Arial" panose="020B0604020202020204" pitchFamily="34" charset="0"/>
                <a:cs typeface="Arial" panose="020B0604020202020204" pitchFamily="34" charset="0"/>
              </a:rPr>
              <a:t>1. Đoạn 1 giới thiệu những nhân vật nào của câu chuyện?</a:t>
            </a:r>
            <a:endParaRPr lang="en-US" sz="4800" b="1" dirty="0">
              <a:latin typeface="Arial" panose="020B0604020202020204" pitchFamily="34" charset="0"/>
              <a:cs typeface="Arial" panose="020B0604020202020204" pitchFamily="34" charset="0"/>
            </a:endParaRPr>
          </a:p>
          <a:p>
            <a:endParaRPr lang="en-US" dirty="0"/>
          </a:p>
        </p:txBody>
      </p:sp>
      <p:sp>
        <p:nvSpPr>
          <p:cNvPr id="39" name="Rectangle 38"/>
          <p:cNvSpPr/>
          <p:nvPr/>
        </p:nvSpPr>
        <p:spPr>
          <a:xfrm>
            <a:off x="2237753" y="4464679"/>
            <a:ext cx="13868400" cy="2677656"/>
          </a:xfrm>
          <a:prstGeom prst="rect">
            <a:avLst/>
          </a:prstGeom>
        </p:spPr>
        <p:txBody>
          <a:bodyPr wrap="square">
            <a:spAutoFit/>
          </a:bodyPr>
          <a:lstStyle/>
          <a:p>
            <a:pPr marL="571500" indent="-571500" algn="just">
              <a:lnSpc>
                <a:spcPct val="200000"/>
              </a:lnSpc>
              <a:spcBef>
                <a:spcPts val="700"/>
              </a:spcBef>
              <a:spcAft>
                <a:spcPts val="700"/>
              </a:spcAft>
              <a:buFont typeface="Symbol" panose="05050102010706020507" pitchFamily="18" charset="2"/>
              <a:buChar char="Þ"/>
            </a:pPr>
            <a:r>
              <a:rPr lang="nl-NL" sz="4200" b="1" dirty="0">
                <a:solidFill>
                  <a:srgbClr val="000000"/>
                </a:solidFill>
                <a:latin typeface="Arial" panose="020B0604020202020204" pitchFamily="34" charset="0"/>
                <a:ea typeface="Calibri" panose="020F0502020204030204" pitchFamily="34" charset="0"/>
                <a:cs typeface="Arial" panose="020B0604020202020204" pitchFamily="34" charset="0"/>
              </a:rPr>
              <a:t>Đoạn 1 giới thiệu những nhân vật của câu chuyện: </a:t>
            </a: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chim sơn và bông cúc trắng. </a:t>
            </a:r>
            <a:endParaRPr lang="en-US" sz="42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inVertical)">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0" y="0"/>
            <a:ext cx="18364200" cy="1040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2761381" y="4243254"/>
            <a:ext cx="12765242" cy="1754326"/>
          </a:xfrm>
          <a:prstGeom prst="rect">
            <a:avLst/>
          </a:prstGeom>
          <a:noFill/>
        </p:spPr>
        <p:txBody>
          <a:bodyPr wrap="square" rtlCol="0">
            <a:spAutoFit/>
          </a:bodyPr>
          <a:lstStyle/>
          <a:p>
            <a:pPr algn="ctr" defTabSz="1371600">
              <a:defRPr/>
            </a:pPr>
            <a:r>
              <a:rPr lang="en-US" sz="10800" b="1" dirty="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CỨU LẤY CÁ VOI</a:t>
            </a:r>
          </a:p>
        </p:txBody>
      </p:sp>
      <p:pic>
        <p:nvPicPr>
          <p:cNvPr id="2" name="Row_Row_Row_Your_Boat">
            <a:hlinkClick r:id="" action="ppaction://media"/>
            <a:extLst>
              <a:ext uri="{FF2B5EF4-FFF2-40B4-BE49-F238E27FC236}">
                <a16:creationId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722099" y="-1005464"/>
            <a:ext cx="731045" cy="731045"/>
          </a:xfrm>
          <a:prstGeom prst="rect">
            <a:avLst/>
          </a:prstGeom>
        </p:spPr>
      </p:pic>
    </p:spTree>
    <p:extLst>
      <p:ext uri="{BB962C8B-B14F-4D97-AF65-F5344CB8AC3E}">
        <p14:creationId xmlns:p14="http://schemas.microsoft.com/office/powerpoint/2010/main" val="172450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2E5"/>
        </a:solidFill>
        <a:effectLst/>
      </p:bgPr>
    </p:bg>
    <p:spTree>
      <p:nvGrpSpPr>
        <p:cNvPr id="1" name=""/>
        <p:cNvGrpSpPr/>
        <p:nvPr/>
      </p:nvGrpSpPr>
      <p:grpSpPr>
        <a:xfrm>
          <a:off x="0" y="0"/>
          <a:ext cx="0" cy="0"/>
          <a:chOff x="0" y="0"/>
          <a:chExt cx="0" cy="0"/>
        </a:xfrm>
      </p:grpSpPr>
      <p:grpSp>
        <p:nvGrpSpPr>
          <p:cNvPr id="12" name="Group 12"/>
          <p:cNvGrpSpPr/>
          <p:nvPr/>
        </p:nvGrpSpPr>
        <p:grpSpPr>
          <a:xfrm>
            <a:off x="-762000" y="-723900"/>
            <a:ext cx="3886200" cy="3337787"/>
            <a:chOff x="0" y="0"/>
            <a:chExt cx="8977276" cy="8704518"/>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8977276" cy="8704518"/>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2762" y="3959032"/>
              <a:ext cx="4471145" cy="1334490"/>
            </a:xfrm>
            <a:prstGeom prst="rect">
              <a:avLst/>
            </a:prstGeom>
          </p:spPr>
        </p:pic>
      </p:grpSp>
      <p:grpSp>
        <p:nvGrpSpPr>
          <p:cNvPr id="24" name="Group 24"/>
          <p:cNvGrpSpPr/>
          <p:nvPr/>
        </p:nvGrpSpPr>
        <p:grpSpPr>
          <a:xfrm>
            <a:off x="1581642" y="3305600"/>
            <a:ext cx="15162065" cy="5838157"/>
            <a:chOff x="839348" y="-2077938"/>
            <a:chExt cx="9679966" cy="3244059"/>
          </a:xfrm>
        </p:grpSpPr>
        <p:sp>
          <p:nvSpPr>
            <p:cNvPr id="25" name="Freeform 25"/>
            <p:cNvSpPr/>
            <p:nvPr/>
          </p:nvSpPr>
          <p:spPr>
            <a:xfrm>
              <a:off x="839348" y="-2077938"/>
              <a:ext cx="9679966" cy="3244059"/>
            </a:xfrm>
            <a:custGeom>
              <a:avLst/>
              <a:gdLst/>
              <a:ahLst/>
              <a:cxnLst/>
              <a:rect l="l" t="t" r="r" b="b"/>
              <a:pathLst>
                <a:path w="3905611" h="1413699">
                  <a:moveTo>
                    <a:pt x="3781151" y="1413699"/>
                  </a:moveTo>
                  <a:lnTo>
                    <a:pt x="124460" y="1413699"/>
                  </a:lnTo>
                  <a:cubicBezTo>
                    <a:pt x="55880" y="1413699"/>
                    <a:pt x="0" y="1357819"/>
                    <a:pt x="0" y="1289239"/>
                  </a:cubicBezTo>
                  <a:lnTo>
                    <a:pt x="0" y="124460"/>
                  </a:lnTo>
                  <a:cubicBezTo>
                    <a:pt x="0" y="55880"/>
                    <a:pt x="55880" y="0"/>
                    <a:pt x="124460" y="0"/>
                  </a:cubicBezTo>
                  <a:lnTo>
                    <a:pt x="3781151" y="0"/>
                  </a:lnTo>
                  <a:cubicBezTo>
                    <a:pt x="3849731" y="0"/>
                    <a:pt x="3905611" y="55880"/>
                    <a:pt x="3905611" y="124460"/>
                  </a:cubicBezTo>
                  <a:lnTo>
                    <a:pt x="3905611" y="1289239"/>
                  </a:lnTo>
                  <a:cubicBezTo>
                    <a:pt x="3905611" y="1357819"/>
                    <a:pt x="3849731" y="1413699"/>
                    <a:pt x="3781151" y="1413699"/>
                  </a:cubicBezTo>
                  <a:close/>
                </a:path>
              </a:pathLst>
            </a:custGeom>
            <a:solidFill>
              <a:srgbClr val="FFFFFF"/>
            </a:solidFill>
          </p:spPr>
        </p:sp>
      </p:grpSp>
      <p:grpSp>
        <p:nvGrpSpPr>
          <p:cNvPr id="34" name="Group 3"/>
          <p:cNvGrpSpPr/>
          <p:nvPr/>
        </p:nvGrpSpPr>
        <p:grpSpPr>
          <a:xfrm>
            <a:off x="14706600" y="7606247"/>
            <a:ext cx="5289316" cy="2590621"/>
            <a:chOff x="0" y="0"/>
            <a:chExt cx="8085530" cy="4809418"/>
          </a:xfrm>
        </p:grpSpPr>
        <p:pic>
          <p:nvPicPr>
            <p:cNvPr id="35"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0" y="0"/>
              <a:ext cx="8085530" cy="3911506"/>
            </a:xfrm>
            <a:prstGeom prst="rect">
              <a:avLst/>
            </a:prstGeom>
          </p:spPr>
        </p:pic>
        <p:pic>
          <p:nvPicPr>
            <p:cNvPr id="36"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9772" y="3013595"/>
              <a:ext cx="1684808" cy="1795822"/>
            </a:xfrm>
            <a:prstGeom prst="rect">
              <a:avLst/>
            </a:prstGeom>
          </p:spPr>
        </p:pic>
      </p:grpSp>
      <p:pic>
        <p:nvPicPr>
          <p:cNvPr id="37" name="Picture 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593791" y="374552"/>
            <a:ext cx="1156324" cy="1147092"/>
          </a:xfrm>
          <a:prstGeom prst="rect">
            <a:avLst/>
          </a:prstGeom>
        </p:spPr>
      </p:pic>
      <p:sp>
        <p:nvSpPr>
          <p:cNvPr id="38" name="TextBox 37"/>
          <p:cNvSpPr txBox="1"/>
          <p:nvPr/>
        </p:nvSpPr>
        <p:spPr>
          <a:xfrm>
            <a:off x="2809253" y="1575775"/>
            <a:ext cx="13030200" cy="1081002"/>
          </a:xfrm>
          <a:prstGeom prst="rect">
            <a:avLst/>
          </a:prstGeom>
          <a:noFill/>
        </p:spPr>
        <p:txBody>
          <a:bodyPr wrap="square" rtlCol="0">
            <a:spAutoFit/>
          </a:bodyPr>
          <a:lstStyle/>
          <a:p>
            <a:pPr algn="just">
              <a:lnSpc>
                <a:spcPct val="150000"/>
              </a:lnSpc>
            </a:pPr>
            <a:r>
              <a:rPr lang="nl-NL" sz="4800" b="1" i="1" dirty="0">
                <a:latin typeface="Arial" panose="020B0604020202020204" pitchFamily="34" charset="0"/>
                <a:cs typeface="Arial" panose="020B0604020202020204" pitchFamily="34" charset="0"/>
              </a:rPr>
              <a:t>2. Chuyện gì đã xảy ra vào ngày hôm sau?</a:t>
            </a:r>
            <a:endParaRPr lang="en-US" dirty="0"/>
          </a:p>
        </p:txBody>
      </p:sp>
      <p:sp>
        <p:nvSpPr>
          <p:cNvPr id="39" name="Rectangle 38"/>
          <p:cNvSpPr/>
          <p:nvPr/>
        </p:nvSpPr>
        <p:spPr>
          <a:xfrm>
            <a:off x="1752600" y="3503420"/>
            <a:ext cx="13868400" cy="5442516"/>
          </a:xfrm>
          <a:prstGeom prst="rect">
            <a:avLst/>
          </a:prstGeom>
        </p:spPr>
        <p:txBody>
          <a:bodyPr wrap="square">
            <a:spAutoFit/>
          </a:bodyPr>
          <a:lstStyle/>
          <a:p>
            <a:pPr algn="just">
              <a:lnSpc>
                <a:spcPct val="200000"/>
              </a:lnSpc>
              <a:spcBef>
                <a:spcPts val="700"/>
              </a:spcBef>
              <a:spcAft>
                <a:spcPts val="700"/>
              </a:spcAft>
            </a:pPr>
            <a:r>
              <a:rPr lang="en-US" sz="4200" b="1" dirty="0">
                <a:solidFill>
                  <a:srgbClr val="000000"/>
                </a:solidFill>
                <a:ea typeface="Calibri" panose="020F0502020204030204" pitchFamily="34" charset="0"/>
                <a:cs typeface="Arial" panose="020B0604020202020204" pitchFamily="34" charset="0"/>
              </a:rPr>
              <a:t>	</a:t>
            </a:r>
            <a:r>
              <a:rPr lang="en-US" sz="4200" b="1" dirty="0">
                <a:solidFill>
                  <a:srgbClr val="000000"/>
                </a:solidFill>
                <a:latin typeface="Arial" panose="020B0604020202020204" pitchFamily="34" charset="0"/>
                <a:ea typeface="Calibri" panose="020F0502020204030204" pitchFamily="34" charset="0"/>
                <a:cs typeface="Arial" panose="020B0604020202020204" pitchFamily="34" charset="0"/>
              </a:rPr>
              <a:t>a. </a:t>
            </a:r>
            <a:r>
              <a:rPr lang="vi-VN" sz="4200" b="1" dirty="0">
                <a:solidFill>
                  <a:srgbClr val="000000"/>
                </a:solidFill>
                <a:ea typeface="Calibri" panose="020F0502020204030204" pitchFamily="34" charset="0"/>
                <a:cs typeface="Arial" panose="020B0604020202020204" pitchFamily="34" charset="0"/>
              </a:rPr>
              <a:t>Chim sơn ca: </a:t>
            </a:r>
            <a:r>
              <a:rPr lang="vi-VN" sz="4200" i="1" dirty="0">
                <a:solidFill>
                  <a:srgbClr val="000000"/>
                </a:solidFill>
                <a:ea typeface="Calibri" panose="020F0502020204030204" pitchFamily="34" charset="0"/>
                <a:cs typeface="Arial" panose="020B0604020202020204" pitchFamily="34" charset="0"/>
              </a:rPr>
              <a:t>Sơn ca bị bắt, bị cầm tù trong lồng, </a:t>
            </a:r>
            <a:r>
              <a:rPr lang="en-US" sz="4200" i="1" dirty="0">
                <a:solidFill>
                  <a:srgbClr val="000000"/>
                </a:solidFill>
                <a:ea typeface="Calibri" panose="020F0502020204030204" pitchFamily="34" charset="0"/>
                <a:cs typeface="Arial" panose="020B0604020202020204" pitchFamily="34" charset="0"/>
              </a:rPr>
              <a:t>	</a:t>
            </a:r>
            <a:r>
              <a:rPr lang="vi-VN" sz="4200" i="1" dirty="0">
                <a:solidFill>
                  <a:srgbClr val="000000"/>
                </a:solidFill>
                <a:ea typeface="Calibri" panose="020F0502020204030204" pitchFamily="34" charset="0"/>
                <a:cs typeface="Arial" panose="020B0604020202020204" pitchFamily="34" charset="0"/>
              </a:rPr>
              <a:t>tiếng hót buồn thảm.</a:t>
            </a:r>
            <a:endParaRPr lang="en-US" sz="4200" i="1" dirty="0">
              <a:solidFill>
                <a:srgbClr val="000000"/>
              </a:solidFill>
              <a:ea typeface="Calibri" panose="020F0502020204030204" pitchFamily="34" charset="0"/>
              <a:cs typeface="Arial" panose="020B0604020202020204" pitchFamily="34" charset="0"/>
            </a:endParaRPr>
          </a:p>
          <a:p>
            <a:pPr algn="just">
              <a:lnSpc>
                <a:spcPct val="200000"/>
              </a:lnSpc>
              <a:spcBef>
                <a:spcPts val="700"/>
              </a:spcBef>
              <a:spcAft>
                <a:spcPts val="700"/>
              </a:spcAft>
            </a:pPr>
            <a:r>
              <a:rPr lang="en-US" sz="4200" i="1" dirty="0">
                <a:ea typeface="Calibri" panose="020F0502020204030204" pitchFamily="34" charset="0"/>
                <a:cs typeface="Arial" panose="020B0604020202020204" pitchFamily="34" charset="0"/>
              </a:rPr>
              <a:t>	</a:t>
            </a:r>
            <a:r>
              <a:rPr lang="en-US" sz="4200" b="1" dirty="0">
                <a:latin typeface="Arial" panose="020B0604020202020204" pitchFamily="34" charset="0"/>
                <a:ea typeface="Calibri" panose="020F0502020204030204" pitchFamily="34" charset="0"/>
                <a:cs typeface="Arial" panose="020B0604020202020204" pitchFamily="34" charset="0"/>
              </a:rPr>
              <a:t>b. </a:t>
            </a:r>
            <a:r>
              <a:rPr lang="vi-VN" sz="4200" b="1" dirty="0">
                <a:ea typeface="Calibri" panose="020F0502020204030204" pitchFamily="34" charset="0"/>
                <a:cs typeface="Arial" panose="020B0604020202020204" pitchFamily="34" charset="0"/>
              </a:rPr>
              <a:t>Bông cúc trắng: </a:t>
            </a:r>
            <a:r>
              <a:rPr lang="vi-VN" sz="4200" i="1" dirty="0">
                <a:ea typeface="Calibri" panose="020F0502020204030204" pitchFamily="34" charset="0"/>
                <a:cs typeface="Arial" panose="020B0604020202020204" pitchFamily="34" charset="0"/>
              </a:rPr>
              <a:t>Cắt bông cúc trắng bỏ vào lồng </a:t>
            </a:r>
            <a:r>
              <a:rPr lang="en-US" sz="4200" i="1" dirty="0">
                <a:ea typeface="Calibri" panose="020F0502020204030204" pitchFamily="34" charset="0"/>
                <a:cs typeface="Arial" panose="020B0604020202020204" pitchFamily="34" charset="0"/>
              </a:rPr>
              <a:t>	</a:t>
            </a:r>
            <a:r>
              <a:rPr lang="vi-VN" sz="4200" i="1" dirty="0">
                <a:ea typeface="Calibri" panose="020F0502020204030204" pitchFamily="34" charset="0"/>
                <a:cs typeface="Arial" panose="020B0604020202020204" pitchFamily="34" charset="0"/>
              </a:rPr>
              <a:t>chim sơn ca. </a:t>
            </a:r>
            <a:endParaRPr lang="en-US" sz="4200" i="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7822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inVertical)">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2E5"/>
        </a:solidFill>
        <a:effectLst/>
      </p:bgPr>
    </p:bg>
    <p:spTree>
      <p:nvGrpSpPr>
        <p:cNvPr id="1" name=""/>
        <p:cNvGrpSpPr/>
        <p:nvPr/>
      </p:nvGrpSpPr>
      <p:grpSpPr>
        <a:xfrm>
          <a:off x="0" y="0"/>
          <a:ext cx="0" cy="0"/>
          <a:chOff x="0" y="0"/>
          <a:chExt cx="0" cy="0"/>
        </a:xfrm>
      </p:grpSpPr>
      <p:grpSp>
        <p:nvGrpSpPr>
          <p:cNvPr id="12" name="Group 12"/>
          <p:cNvGrpSpPr/>
          <p:nvPr/>
        </p:nvGrpSpPr>
        <p:grpSpPr>
          <a:xfrm>
            <a:off x="-762000" y="-723900"/>
            <a:ext cx="3886200" cy="3337787"/>
            <a:chOff x="0" y="0"/>
            <a:chExt cx="8977276" cy="8704518"/>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8977276" cy="8704518"/>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2762" y="3959032"/>
              <a:ext cx="4471145" cy="1334490"/>
            </a:xfrm>
            <a:prstGeom prst="rect">
              <a:avLst/>
            </a:prstGeom>
          </p:spPr>
        </p:pic>
      </p:grpSp>
      <p:grpSp>
        <p:nvGrpSpPr>
          <p:cNvPr id="24" name="Group 24"/>
          <p:cNvGrpSpPr/>
          <p:nvPr/>
        </p:nvGrpSpPr>
        <p:grpSpPr>
          <a:xfrm>
            <a:off x="1581642" y="3768216"/>
            <a:ext cx="15009665" cy="4953000"/>
            <a:chOff x="839348" y="-2077938"/>
            <a:chExt cx="9679966" cy="3244059"/>
          </a:xfrm>
        </p:grpSpPr>
        <p:sp>
          <p:nvSpPr>
            <p:cNvPr id="25" name="Freeform 25"/>
            <p:cNvSpPr/>
            <p:nvPr/>
          </p:nvSpPr>
          <p:spPr>
            <a:xfrm>
              <a:off x="839348" y="-2077938"/>
              <a:ext cx="9679966" cy="3244059"/>
            </a:xfrm>
            <a:custGeom>
              <a:avLst/>
              <a:gdLst/>
              <a:ahLst/>
              <a:cxnLst/>
              <a:rect l="l" t="t" r="r" b="b"/>
              <a:pathLst>
                <a:path w="3905611" h="1413699">
                  <a:moveTo>
                    <a:pt x="3781151" y="1413699"/>
                  </a:moveTo>
                  <a:lnTo>
                    <a:pt x="124460" y="1413699"/>
                  </a:lnTo>
                  <a:cubicBezTo>
                    <a:pt x="55880" y="1413699"/>
                    <a:pt x="0" y="1357819"/>
                    <a:pt x="0" y="1289239"/>
                  </a:cubicBezTo>
                  <a:lnTo>
                    <a:pt x="0" y="124460"/>
                  </a:lnTo>
                  <a:cubicBezTo>
                    <a:pt x="0" y="55880"/>
                    <a:pt x="55880" y="0"/>
                    <a:pt x="124460" y="0"/>
                  </a:cubicBezTo>
                  <a:lnTo>
                    <a:pt x="3781151" y="0"/>
                  </a:lnTo>
                  <a:cubicBezTo>
                    <a:pt x="3849731" y="0"/>
                    <a:pt x="3905611" y="55880"/>
                    <a:pt x="3905611" y="124460"/>
                  </a:cubicBezTo>
                  <a:lnTo>
                    <a:pt x="3905611" y="1289239"/>
                  </a:lnTo>
                  <a:cubicBezTo>
                    <a:pt x="3905611" y="1357819"/>
                    <a:pt x="3849731" y="1413699"/>
                    <a:pt x="3781151" y="1413699"/>
                  </a:cubicBezTo>
                  <a:close/>
                </a:path>
              </a:pathLst>
            </a:custGeom>
            <a:solidFill>
              <a:srgbClr val="FFFFFF"/>
            </a:solidFill>
          </p:spPr>
        </p:sp>
      </p:grpSp>
      <p:grpSp>
        <p:nvGrpSpPr>
          <p:cNvPr id="34" name="Group 3"/>
          <p:cNvGrpSpPr/>
          <p:nvPr/>
        </p:nvGrpSpPr>
        <p:grpSpPr>
          <a:xfrm>
            <a:off x="14706600" y="7606247"/>
            <a:ext cx="5289316" cy="2590621"/>
            <a:chOff x="0" y="0"/>
            <a:chExt cx="8085530" cy="4809418"/>
          </a:xfrm>
        </p:grpSpPr>
        <p:pic>
          <p:nvPicPr>
            <p:cNvPr id="35"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0" y="0"/>
              <a:ext cx="8085530" cy="3911506"/>
            </a:xfrm>
            <a:prstGeom prst="rect">
              <a:avLst/>
            </a:prstGeom>
          </p:spPr>
        </p:pic>
        <p:pic>
          <p:nvPicPr>
            <p:cNvPr id="36"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9772" y="3013595"/>
              <a:ext cx="1684808" cy="1795822"/>
            </a:xfrm>
            <a:prstGeom prst="rect">
              <a:avLst/>
            </a:prstGeom>
          </p:spPr>
        </p:pic>
      </p:grpSp>
      <p:pic>
        <p:nvPicPr>
          <p:cNvPr id="37" name="Picture 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593791" y="374552"/>
            <a:ext cx="1156324" cy="1147092"/>
          </a:xfrm>
          <a:prstGeom prst="rect">
            <a:avLst/>
          </a:prstGeom>
        </p:spPr>
      </p:pic>
      <p:sp>
        <p:nvSpPr>
          <p:cNvPr id="38" name="TextBox 37"/>
          <p:cNvSpPr txBox="1"/>
          <p:nvPr/>
        </p:nvSpPr>
        <p:spPr>
          <a:xfrm>
            <a:off x="2656853" y="1352269"/>
            <a:ext cx="13030200" cy="2188997"/>
          </a:xfrm>
          <a:prstGeom prst="rect">
            <a:avLst/>
          </a:prstGeom>
          <a:noFill/>
        </p:spPr>
        <p:txBody>
          <a:bodyPr wrap="square" rtlCol="0">
            <a:spAutoFit/>
          </a:bodyPr>
          <a:lstStyle/>
          <a:p>
            <a:pPr algn="just">
              <a:lnSpc>
                <a:spcPct val="150000"/>
              </a:lnSpc>
            </a:pPr>
            <a:r>
              <a:rPr lang="nl-NL" sz="4800" b="1" i="1" dirty="0">
                <a:latin typeface="Arial" panose="020B0604020202020204" pitchFamily="34" charset="0"/>
                <a:cs typeface="Arial" panose="020B0604020202020204" pitchFamily="34" charset="0"/>
              </a:rPr>
              <a:t>3. Hành động của hai cậu bé đã gây ra chuyện gì đau lòng?</a:t>
            </a:r>
            <a:endParaRPr lang="en-US" dirty="0"/>
          </a:p>
        </p:txBody>
      </p:sp>
      <p:sp>
        <p:nvSpPr>
          <p:cNvPr id="39" name="Rectangle 38"/>
          <p:cNvSpPr/>
          <p:nvPr/>
        </p:nvSpPr>
        <p:spPr>
          <a:xfrm>
            <a:off x="1861450" y="4384229"/>
            <a:ext cx="14450047" cy="2677656"/>
          </a:xfrm>
          <a:prstGeom prst="rect">
            <a:avLst/>
          </a:prstGeom>
        </p:spPr>
        <p:txBody>
          <a:bodyPr wrap="square">
            <a:spAutoFit/>
          </a:bodyPr>
          <a:lstStyle/>
          <a:p>
            <a:pPr marL="571500" indent="-571500" algn="just">
              <a:lnSpc>
                <a:spcPct val="200000"/>
              </a:lnSpc>
              <a:spcBef>
                <a:spcPts val="700"/>
              </a:spcBef>
              <a:spcAft>
                <a:spcPts val="700"/>
              </a:spcAft>
              <a:buFont typeface="Symbol" panose="05050102010706020507" pitchFamily="18" charset="2"/>
              <a:buChar char="Þ"/>
            </a:pPr>
            <a:r>
              <a:rPr lang="vi-VN" sz="4200" b="1" dirty="0">
                <a:solidFill>
                  <a:srgbClr val="000000"/>
                </a:solidFill>
                <a:ea typeface="Calibri" panose="020F0502020204030204" pitchFamily="34" charset="0"/>
                <a:cs typeface="Arial" panose="020B0604020202020204" pitchFamily="34" charset="0"/>
              </a:rPr>
              <a:t>Hành động của hai cậu bé đã gây ra chuyện đau lòng: </a:t>
            </a:r>
            <a:r>
              <a:rPr lang="vi-VN" sz="4200" dirty="0">
                <a:solidFill>
                  <a:srgbClr val="000000"/>
                </a:solidFill>
                <a:ea typeface="Calibri" panose="020F0502020204030204" pitchFamily="34" charset="0"/>
                <a:cs typeface="Arial" panose="020B0604020202020204" pitchFamily="34" charset="0"/>
              </a:rPr>
              <a:t>Sơn ca chết, bông cúc trắng héo tàn. </a:t>
            </a:r>
            <a:endParaRPr lang="en-US" sz="4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6538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inVertical)">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2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94692" y="3578484"/>
            <a:ext cx="6104642" cy="589097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03422" y="9258300"/>
            <a:ext cx="4580323" cy="119834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08776" y="6523973"/>
            <a:ext cx="1235540" cy="1516846"/>
          </a:xfrm>
          <a:prstGeom prst="rect">
            <a:avLst/>
          </a:prstGeom>
        </p:spPr>
      </p:pic>
      <p:grpSp>
        <p:nvGrpSpPr>
          <p:cNvPr id="6" name="Group 6"/>
          <p:cNvGrpSpPr/>
          <p:nvPr/>
        </p:nvGrpSpPr>
        <p:grpSpPr>
          <a:xfrm>
            <a:off x="4707477" y="3578484"/>
            <a:ext cx="8971700" cy="3465254"/>
            <a:chOff x="0" y="0"/>
            <a:chExt cx="3905611" cy="1090984"/>
          </a:xfrm>
        </p:grpSpPr>
        <p:sp>
          <p:nvSpPr>
            <p:cNvPr id="7" name="Freeform 7"/>
            <p:cNvSpPr/>
            <p:nvPr/>
          </p:nvSpPr>
          <p:spPr>
            <a:xfrm>
              <a:off x="0" y="0"/>
              <a:ext cx="3905611" cy="1090985"/>
            </a:xfrm>
            <a:custGeom>
              <a:avLst/>
              <a:gdLst/>
              <a:ahLst/>
              <a:cxnLst/>
              <a:rect l="l" t="t" r="r" b="b"/>
              <a:pathLst>
                <a:path w="3905611" h="1090985">
                  <a:moveTo>
                    <a:pt x="3781151" y="1090984"/>
                  </a:moveTo>
                  <a:lnTo>
                    <a:pt x="124460" y="1090984"/>
                  </a:lnTo>
                  <a:cubicBezTo>
                    <a:pt x="55880" y="1090984"/>
                    <a:pt x="0" y="1035104"/>
                    <a:pt x="0" y="966524"/>
                  </a:cubicBezTo>
                  <a:lnTo>
                    <a:pt x="0" y="124460"/>
                  </a:lnTo>
                  <a:cubicBezTo>
                    <a:pt x="0" y="55880"/>
                    <a:pt x="55880" y="0"/>
                    <a:pt x="124460" y="0"/>
                  </a:cubicBezTo>
                  <a:lnTo>
                    <a:pt x="3781151" y="0"/>
                  </a:lnTo>
                  <a:cubicBezTo>
                    <a:pt x="3849731" y="0"/>
                    <a:pt x="3905611" y="55880"/>
                    <a:pt x="3905611" y="124460"/>
                  </a:cubicBezTo>
                  <a:lnTo>
                    <a:pt x="3905611" y="966525"/>
                  </a:lnTo>
                  <a:cubicBezTo>
                    <a:pt x="3905611" y="1035105"/>
                    <a:pt x="3849731" y="1090985"/>
                    <a:pt x="3781151" y="1090985"/>
                  </a:cubicBezTo>
                  <a:close/>
                </a:path>
              </a:pathLst>
            </a:custGeom>
            <a:solidFill>
              <a:srgbClr val="FFFFFF"/>
            </a:solidFill>
          </p:spPr>
        </p:sp>
      </p:grpSp>
      <p:sp>
        <p:nvSpPr>
          <p:cNvPr id="11" name="TextBox 11"/>
          <p:cNvSpPr txBox="1"/>
          <p:nvPr/>
        </p:nvSpPr>
        <p:spPr>
          <a:xfrm>
            <a:off x="6066289" y="4695559"/>
            <a:ext cx="6254076" cy="1231106"/>
          </a:xfrm>
          <a:prstGeom prst="rect">
            <a:avLst/>
          </a:prstGeom>
        </p:spPr>
        <p:txBody>
          <a:bodyPr wrap="square" lIns="0" tIns="0" rIns="0" bIns="0" rtlCol="0" anchor="t">
            <a:spAutoFit/>
          </a:bodyPr>
          <a:lstStyle/>
          <a:p>
            <a:pPr algn="ctr">
              <a:lnSpc>
                <a:spcPts val="9600"/>
              </a:lnSpc>
            </a:pPr>
            <a:r>
              <a:rPr lang="en-US" sz="8600" b="1" dirty="0">
                <a:solidFill>
                  <a:srgbClr val="1A4B93"/>
                </a:solidFill>
                <a:latin typeface="Arial" panose="020B0604020202020204" pitchFamily="34" charset="0"/>
                <a:cs typeface="Arial" panose="020B0604020202020204" pitchFamily="34" charset="0"/>
              </a:rPr>
              <a:t>LUYỆN TẬP</a:t>
            </a:r>
          </a:p>
        </p:txBody>
      </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95610" y="0"/>
            <a:ext cx="5569564" cy="540034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913080" y="4651359"/>
            <a:ext cx="1818130" cy="2625785"/>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866510" y="1028700"/>
            <a:ext cx="2679121" cy="34410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383152" y="4616388"/>
            <a:ext cx="1053154" cy="1308057"/>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10400" y="1893728"/>
            <a:ext cx="3962408" cy="2203708"/>
          </a:xfrm>
          <a:prstGeom prst="rect">
            <a:avLst/>
          </a:prstGeom>
        </p:spPr>
      </p:pic>
    </p:spTree>
    <p:extLst>
      <p:ext uri="{BB962C8B-B14F-4D97-AF65-F5344CB8AC3E}">
        <p14:creationId xmlns:p14="http://schemas.microsoft.com/office/powerpoint/2010/main" val="564736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2E5"/>
        </a:solidFill>
        <a:effectLst/>
      </p:bgPr>
    </p:bg>
    <p:spTree>
      <p:nvGrpSpPr>
        <p:cNvPr id="1" name=""/>
        <p:cNvGrpSpPr/>
        <p:nvPr/>
      </p:nvGrpSpPr>
      <p:grpSpPr>
        <a:xfrm>
          <a:off x="0" y="0"/>
          <a:ext cx="0" cy="0"/>
          <a:chOff x="0" y="0"/>
          <a:chExt cx="0" cy="0"/>
        </a:xfrm>
      </p:grpSpPr>
      <p:grpSp>
        <p:nvGrpSpPr>
          <p:cNvPr id="3" name="Group 3"/>
          <p:cNvGrpSpPr/>
          <p:nvPr/>
        </p:nvGrpSpPr>
        <p:grpSpPr>
          <a:xfrm>
            <a:off x="16078200" y="2337162"/>
            <a:ext cx="4252763" cy="3631475"/>
            <a:chOff x="0" y="0"/>
            <a:chExt cx="8324274" cy="7748473"/>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4768" y="0"/>
              <a:ext cx="8029506" cy="7748473"/>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6481108"/>
              <a:ext cx="4669841" cy="126736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7311" y="284928"/>
              <a:ext cx="1535219" cy="1482184"/>
            </a:xfrm>
            <a:prstGeom prst="rect">
              <a:avLst/>
            </a:prstGeom>
          </p:spPr>
        </p:pic>
      </p:grpSp>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007" y="95896"/>
            <a:ext cx="1703396" cy="2091223"/>
          </a:xfrm>
          <a:prstGeom prst="rect">
            <a:avLst/>
          </a:prstGeom>
        </p:spPr>
      </p:pic>
      <p:sp>
        <p:nvSpPr>
          <p:cNvPr id="19" name="TextBox 19"/>
          <p:cNvSpPr txBox="1"/>
          <p:nvPr/>
        </p:nvSpPr>
        <p:spPr>
          <a:xfrm>
            <a:off x="1875013" y="218031"/>
            <a:ext cx="14928609" cy="3323987"/>
          </a:xfrm>
          <a:prstGeom prst="rect">
            <a:avLst/>
          </a:prstGeom>
        </p:spPr>
        <p:txBody>
          <a:bodyPr wrap="square" lIns="0" tIns="0" rIns="0" bIns="0" rtlCol="0" anchor="t">
            <a:spAutoFit/>
          </a:bodyPr>
          <a:lstStyle/>
          <a:p>
            <a:pPr algn="just">
              <a:lnSpc>
                <a:spcPct val="150000"/>
              </a:lnSpc>
            </a:pPr>
            <a:r>
              <a:rPr lang="en-US" sz="4800" b="1" i="1" dirty="0">
                <a:solidFill>
                  <a:srgbClr val="222222"/>
                </a:solidFill>
                <a:latin typeface="Arial" panose="020B0604020202020204" pitchFamily="34" charset="0"/>
                <a:cs typeface="Arial" panose="020B0604020202020204" pitchFamily="34" charset="0"/>
              </a:rPr>
              <a:t>1. </a:t>
            </a:r>
            <a:r>
              <a:rPr lang="en-US" sz="4800" b="1" i="1" dirty="0" err="1">
                <a:solidFill>
                  <a:srgbClr val="222222"/>
                </a:solidFill>
                <a:latin typeface="Arial" panose="020B0604020202020204" pitchFamily="34" charset="0"/>
                <a:cs typeface="Arial" panose="020B0604020202020204" pitchFamily="34" charset="0"/>
              </a:rPr>
              <a:t>Giả</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sử</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một</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cậu</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bé</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trong</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câu</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chuyện</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trên</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không</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muốn</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bắt</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chim</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sơn</a:t>
            </a:r>
            <a:r>
              <a:rPr lang="en-US" sz="4800" b="1" i="1" dirty="0">
                <a:solidFill>
                  <a:srgbClr val="222222"/>
                </a:solidFill>
                <a:latin typeface="Arial" panose="020B0604020202020204" pitchFamily="34" charset="0"/>
                <a:cs typeface="Arial" panose="020B0604020202020204" pitchFamily="34" charset="0"/>
              </a:rPr>
              <a:t> ca, </a:t>
            </a:r>
            <a:r>
              <a:rPr lang="en-US" sz="4800" b="1" i="1" dirty="0" err="1">
                <a:solidFill>
                  <a:srgbClr val="222222"/>
                </a:solidFill>
                <a:latin typeface="Arial" panose="020B0604020202020204" pitchFamily="34" charset="0"/>
                <a:cs typeface="Arial" panose="020B0604020202020204" pitchFamily="34" charset="0"/>
              </a:rPr>
              <a:t>cậu</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bé</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từ</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chối</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thế</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nào</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khi</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rủ</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bạn</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đi</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bắt</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chim</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Chọn</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câu</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trả</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lời</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em</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thích</a:t>
            </a:r>
            <a:r>
              <a:rPr lang="en-US" sz="4800" b="1" i="1" dirty="0">
                <a:solidFill>
                  <a:srgbClr val="222222"/>
                </a:solidFill>
                <a:latin typeface="Arial" panose="020B0604020202020204" pitchFamily="34" charset="0"/>
                <a:cs typeface="Arial" panose="020B0604020202020204" pitchFamily="34" charset="0"/>
              </a:rPr>
              <a:t>:</a:t>
            </a:r>
          </a:p>
        </p:txBody>
      </p:sp>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17335" y="7076427"/>
            <a:ext cx="1701717" cy="3210573"/>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7540" y="8520432"/>
            <a:ext cx="1813335" cy="879819"/>
          </a:xfrm>
          <a:prstGeom prst="rect">
            <a:avLst/>
          </a:prstGeom>
        </p:spPr>
      </p:pic>
      <p:grpSp>
        <p:nvGrpSpPr>
          <p:cNvPr id="33" name="Group 33"/>
          <p:cNvGrpSpPr/>
          <p:nvPr/>
        </p:nvGrpSpPr>
        <p:grpSpPr>
          <a:xfrm>
            <a:off x="1981200" y="3836318"/>
            <a:ext cx="14401800" cy="5726782"/>
            <a:chOff x="0" y="0"/>
            <a:chExt cx="3905611" cy="1413699"/>
          </a:xfrm>
        </p:grpSpPr>
        <p:sp>
          <p:nvSpPr>
            <p:cNvPr id="34" name="Freeform 34"/>
            <p:cNvSpPr/>
            <p:nvPr/>
          </p:nvSpPr>
          <p:spPr>
            <a:xfrm>
              <a:off x="0" y="0"/>
              <a:ext cx="3905611" cy="1413699"/>
            </a:xfrm>
            <a:custGeom>
              <a:avLst/>
              <a:gdLst/>
              <a:ahLst/>
              <a:cxnLst/>
              <a:rect l="l" t="t" r="r" b="b"/>
              <a:pathLst>
                <a:path w="3905611" h="1413699">
                  <a:moveTo>
                    <a:pt x="3781151" y="1413699"/>
                  </a:moveTo>
                  <a:lnTo>
                    <a:pt x="124460" y="1413699"/>
                  </a:lnTo>
                  <a:cubicBezTo>
                    <a:pt x="55880" y="1413699"/>
                    <a:pt x="0" y="1357819"/>
                    <a:pt x="0" y="1289239"/>
                  </a:cubicBezTo>
                  <a:lnTo>
                    <a:pt x="0" y="124460"/>
                  </a:lnTo>
                  <a:cubicBezTo>
                    <a:pt x="0" y="55880"/>
                    <a:pt x="55880" y="0"/>
                    <a:pt x="124460" y="0"/>
                  </a:cubicBezTo>
                  <a:lnTo>
                    <a:pt x="3781151" y="0"/>
                  </a:lnTo>
                  <a:cubicBezTo>
                    <a:pt x="3849731" y="0"/>
                    <a:pt x="3905611" y="55880"/>
                    <a:pt x="3905611" y="124460"/>
                  </a:cubicBezTo>
                  <a:lnTo>
                    <a:pt x="3905611" y="1289239"/>
                  </a:lnTo>
                  <a:cubicBezTo>
                    <a:pt x="3905611" y="1357819"/>
                    <a:pt x="3849731" y="1413699"/>
                    <a:pt x="3781151" y="1413699"/>
                  </a:cubicBezTo>
                  <a:close/>
                </a:path>
              </a:pathLst>
            </a:custGeom>
            <a:solidFill>
              <a:srgbClr val="FFFFFF"/>
            </a:solidFill>
          </p:spPr>
        </p:sp>
      </p:grpSp>
      <p:sp>
        <p:nvSpPr>
          <p:cNvPr id="38" name="TextBox 37"/>
          <p:cNvSpPr txBox="1"/>
          <p:nvPr/>
        </p:nvSpPr>
        <p:spPr>
          <a:xfrm>
            <a:off x="3361057" y="4068219"/>
            <a:ext cx="12519327" cy="5262979"/>
          </a:xfrm>
          <a:prstGeom prst="rect">
            <a:avLst/>
          </a:prstGeom>
          <a:noFill/>
        </p:spPr>
        <p:txBody>
          <a:bodyPr wrap="square" rtlCol="0">
            <a:spAutoFit/>
          </a:bodyPr>
          <a:lstStyle/>
          <a:p>
            <a:pPr marL="342900" indent="-342900">
              <a:lnSpc>
                <a:spcPct val="200000"/>
              </a:lnSpc>
              <a:buAutoNum type="alphaLcPeriod"/>
            </a:pP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Cậu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đừng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bắt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chim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để</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tự</a:t>
            </a:r>
            <a:r>
              <a:rPr lang="en-US" sz="4200" dirty="0">
                <a:latin typeface="Arial" panose="020B0604020202020204" pitchFamily="34" charset="0"/>
                <a:cs typeface="Arial" panose="020B0604020202020204" pitchFamily="34" charset="0"/>
              </a:rPr>
              <a:t> do!</a:t>
            </a:r>
          </a:p>
          <a:p>
            <a:pPr marL="342900" indent="-342900">
              <a:lnSpc>
                <a:spcPct val="200000"/>
              </a:lnSpc>
              <a:buAutoNum type="alphaLcPeriod"/>
            </a:pP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tớ</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bắt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chim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đâu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Tội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nghiệp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nó</a:t>
            </a:r>
            <a:r>
              <a:rPr lang="en-US" sz="4200" dirty="0">
                <a:latin typeface="Arial" panose="020B0604020202020204" pitchFamily="34" charset="0"/>
                <a:cs typeface="Arial" panose="020B0604020202020204" pitchFamily="34" charset="0"/>
              </a:rPr>
              <a:t>!</a:t>
            </a:r>
          </a:p>
          <a:p>
            <a:pPr marL="342900" indent="-342900">
              <a:lnSpc>
                <a:spcPct val="200000"/>
              </a:lnSpc>
              <a:buAutoNum type="alphaLcPeriod"/>
            </a:pP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Chim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đang</a:t>
            </a:r>
            <a:r>
              <a:rPr lang="en-US" sz="4200" dirty="0">
                <a:latin typeface="Arial" panose="020B0604020202020204" pitchFamily="34" charset="0"/>
                <a:cs typeface="Arial" panose="020B0604020202020204" pitchFamily="34" charset="0"/>
              </a:rPr>
              <a:t> bay </a:t>
            </a:r>
            <a:r>
              <a:rPr lang="en-US" sz="4200" dirty="0" err="1">
                <a:latin typeface="Arial" panose="020B0604020202020204" pitchFamily="34" charset="0"/>
                <a:cs typeface="Arial" panose="020B0604020202020204" pitchFamily="34" charset="0"/>
              </a:rPr>
              <a:t>nhảy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tự</a:t>
            </a:r>
            <a:r>
              <a:rPr lang="en-US" sz="4200" dirty="0">
                <a:latin typeface="Arial" panose="020B0604020202020204" pitchFamily="34" charset="0"/>
                <a:cs typeface="Arial" panose="020B0604020202020204" pitchFamily="34" charset="0"/>
              </a:rPr>
              <a:t> do,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bắt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Đừng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vậy</a:t>
            </a:r>
            <a:r>
              <a:rPr lang="en-US" sz="4200" dirty="0">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arn(inVertical)">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2E5"/>
        </a:solidFill>
        <a:effectLst/>
      </p:bgPr>
    </p:bg>
    <p:spTree>
      <p:nvGrpSpPr>
        <p:cNvPr id="1" name=""/>
        <p:cNvGrpSpPr/>
        <p:nvPr/>
      </p:nvGrpSpPr>
      <p:grpSpPr>
        <a:xfrm>
          <a:off x="0" y="0"/>
          <a:ext cx="0" cy="0"/>
          <a:chOff x="0" y="0"/>
          <a:chExt cx="0" cy="0"/>
        </a:xfrm>
      </p:grpSpPr>
      <p:grpSp>
        <p:nvGrpSpPr>
          <p:cNvPr id="3" name="Group 3"/>
          <p:cNvGrpSpPr/>
          <p:nvPr/>
        </p:nvGrpSpPr>
        <p:grpSpPr>
          <a:xfrm>
            <a:off x="16078200" y="2337162"/>
            <a:ext cx="4252763" cy="3631475"/>
            <a:chOff x="0" y="0"/>
            <a:chExt cx="8324274" cy="7748473"/>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4768" y="0"/>
              <a:ext cx="8029506" cy="7748473"/>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6481108"/>
              <a:ext cx="4669841" cy="126736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7311" y="284928"/>
              <a:ext cx="1535219" cy="1482184"/>
            </a:xfrm>
            <a:prstGeom prst="rect">
              <a:avLst/>
            </a:prstGeom>
          </p:spPr>
        </p:pic>
      </p:grpSp>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007" y="95896"/>
            <a:ext cx="1703396" cy="2091223"/>
          </a:xfrm>
          <a:prstGeom prst="rect">
            <a:avLst/>
          </a:prstGeom>
        </p:spPr>
      </p:pic>
      <p:sp>
        <p:nvSpPr>
          <p:cNvPr id="19" name="TextBox 19"/>
          <p:cNvSpPr txBox="1"/>
          <p:nvPr/>
        </p:nvSpPr>
        <p:spPr>
          <a:xfrm>
            <a:off x="2976326" y="396381"/>
            <a:ext cx="13288787" cy="2215991"/>
          </a:xfrm>
          <a:prstGeom prst="rect">
            <a:avLst/>
          </a:prstGeom>
        </p:spPr>
        <p:txBody>
          <a:bodyPr wrap="square" lIns="0" tIns="0" rIns="0" bIns="0" rtlCol="0" anchor="t">
            <a:spAutoFit/>
          </a:bodyPr>
          <a:lstStyle/>
          <a:p>
            <a:pPr algn="just">
              <a:lnSpc>
                <a:spcPct val="150000"/>
              </a:lnSpc>
            </a:pPr>
            <a:r>
              <a:rPr lang="en-US" sz="4800" b="1" i="1" dirty="0">
                <a:solidFill>
                  <a:srgbClr val="222222"/>
                </a:solidFill>
                <a:latin typeface="Arial" panose="020B0604020202020204" pitchFamily="34" charset="0"/>
                <a:cs typeface="Arial" panose="020B0604020202020204" pitchFamily="34" charset="0"/>
              </a:rPr>
              <a:t>2. </a:t>
            </a:r>
            <a:r>
              <a:rPr lang="en-US" sz="4800" b="1" i="1" dirty="0" err="1">
                <a:solidFill>
                  <a:srgbClr val="222222"/>
                </a:solidFill>
                <a:latin typeface="Arial" panose="020B0604020202020204" pitchFamily="34" charset="0"/>
                <a:cs typeface="Arial" panose="020B0604020202020204" pitchFamily="34" charset="0"/>
              </a:rPr>
              <a:t>Hãy</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nói</a:t>
            </a:r>
            <a:r>
              <a:rPr lang="en-US" sz="4800" b="1" i="1" dirty="0">
                <a:solidFill>
                  <a:srgbClr val="222222"/>
                </a:solidFill>
                <a:latin typeface="Arial" panose="020B0604020202020204" pitchFamily="34" charset="0"/>
                <a:cs typeface="Arial" panose="020B0604020202020204" pitchFamily="34" charset="0"/>
              </a:rPr>
              <a:t> 1 – 2 </a:t>
            </a:r>
            <a:r>
              <a:rPr lang="en-US" sz="4800" b="1" i="1" dirty="0" err="1">
                <a:solidFill>
                  <a:srgbClr val="222222"/>
                </a:solidFill>
                <a:latin typeface="Arial" panose="020B0604020202020204" pitchFamily="34" charset="0"/>
                <a:cs typeface="Arial" panose="020B0604020202020204" pitchFamily="34" charset="0"/>
              </a:rPr>
              <a:t>câu</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thể</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hiện</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thái</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độ</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đồng</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tình</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với</a:t>
            </a:r>
            <a:r>
              <a:rPr lang="en-US" sz="4800" b="1" i="1" dirty="0">
                <a:solidFill>
                  <a:srgbClr val="222222"/>
                </a:solidFill>
                <a:latin typeface="Arial" panose="020B0604020202020204" pitchFamily="34" charset="0"/>
                <a:cs typeface="Arial" panose="020B0604020202020204" pitchFamily="34" charset="0"/>
              </a:rPr>
              <a:t> ý </a:t>
            </a:r>
            <a:r>
              <a:rPr lang="en-US" sz="4800" b="1" i="1" dirty="0" err="1">
                <a:solidFill>
                  <a:srgbClr val="222222"/>
                </a:solidFill>
                <a:latin typeface="Arial" panose="020B0604020202020204" pitchFamily="34" charset="0"/>
                <a:cs typeface="Arial" panose="020B0604020202020204" pitchFamily="34" charset="0"/>
              </a:rPr>
              <a:t>kiến</a:t>
            </a:r>
            <a:r>
              <a:rPr lang="en-US" sz="4800" b="1" i="1" dirty="0">
                <a:solidFill>
                  <a:srgbClr val="222222"/>
                </a:solidFill>
                <a:latin typeface="Arial" panose="020B0604020202020204" pitchFamily="34" charset="0"/>
                <a:cs typeface="Arial" panose="020B0604020202020204" pitchFamily="34" charset="0"/>
              </a:rPr>
              <a:t> </a:t>
            </a:r>
            <a:r>
              <a:rPr lang="en-US" sz="4800" b="1" i="1" dirty="0" err="1">
                <a:solidFill>
                  <a:srgbClr val="222222"/>
                </a:solidFill>
                <a:latin typeface="Arial" panose="020B0604020202020204" pitchFamily="34" charset="0"/>
                <a:cs typeface="Arial" panose="020B0604020202020204" pitchFamily="34" charset="0"/>
              </a:rPr>
              <a:t>trên</a:t>
            </a:r>
            <a:r>
              <a:rPr lang="en-US" sz="4800" b="1" i="1" dirty="0">
                <a:solidFill>
                  <a:srgbClr val="222222"/>
                </a:solidFill>
                <a:latin typeface="Arial" panose="020B0604020202020204" pitchFamily="34" charset="0"/>
                <a:cs typeface="Arial" panose="020B0604020202020204" pitchFamily="34" charset="0"/>
              </a:rPr>
              <a:t>.</a:t>
            </a:r>
          </a:p>
        </p:txBody>
      </p:sp>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17335" y="7076427"/>
            <a:ext cx="1701717" cy="3210573"/>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7540" y="8520432"/>
            <a:ext cx="1813335" cy="879819"/>
          </a:xfrm>
          <a:prstGeom prst="rect">
            <a:avLst/>
          </a:prstGeom>
        </p:spPr>
      </p:pic>
      <p:grpSp>
        <p:nvGrpSpPr>
          <p:cNvPr id="33" name="Group 33"/>
          <p:cNvGrpSpPr/>
          <p:nvPr/>
        </p:nvGrpSpPr>
        <p:grpSpPr>
          <a:xfrm>
            <a:off x="1934508" y="3165354"/>
            <a:ext cx="14401800" cy="5726782"/>
            <a:chOff x="0" y="0"/>
            <a:chExt cx="3905611" cy="1413699"/>
          </a:xfrm>
        </p:grpSpPr>
        <p:sp>
          <p:nvSpPr>
            <p:cNvPr id="34" name="Freeform 34"/>
            <p:cNvSpPr/>
            <p:nvPr/>
          </p:nvSpPr>
          <p:spPr>
            <a:xfrm>
              <a:off x="0" y="0"/>
              <a:ext cx="3905611" cy="1413699"/>
            </a:xfrm>
            <a:custGeom>
              <a:avLst/>
              <a:gdLst/>
              <a:ahLst/>
              <a:cxnLst/>
              <a:rect l="l" t="t" r="r" b="b"/>
              <a:pathLst>
                <a:path w="3905611" h="1413699">
                  <a:moveTo>
                    <a:pt x="3781151" y="1413699"/>
                  </a:moveTo>
                  <a:lnTo>
                    <a:pt x="124460" y="1413699"/>
                  </a:lnTo>
                  <a:cubicBezTo>
                    <a:pt x="55880" y="1413699"/>
                    <a:pt x="0" y="1357819"/>
                    <a:pt x="0" y="1289239"/>
                  </a:cubicBezTo>
                  <a:lnTo>
                    <a:pt x="0" y="124460"/>
                  </a:lnTo>
                  <a:cubicBezTo>
                    <a:pt x="0" y="55880"/>
                    <a:pt x="55880" y="0"/>
                    <a:pt x="124460" y="0"/>
                  </a:cubicBezTo>
                  <a:lnTo>
                    <a:pt x="3781151" y="0"/>
                  </a:lnTo>
                  <a:cubicBezTo>
                    <a:pt x="3849731" y="0"/>
                    <a:pt x="3905611" y="55880"/>
                    <a:pt x="3905611" y="124460"/>
                  </a:cubicBezTo>
                  <a:lnTo>
                    <a:pt x="3905611" y="1289239"/>
                  </a:lnTo>
                  <a:cubicBezTo>
                    <a:pt x="3905611" y="1357819"/>
                    <a:pt x="3849731" y="1413699"/>
                    <a:pt x="3781151" y="1413699"/>
                  </a:cubicBezTo>
                  <a:close/>
                </a:path>
              </a:pathLst>
            </a:custGeom>
            <a:solidFill>
              <a:srgbClr val="FFFFFF"/>
            </a:solidFill>
          </p:spPr>
        </p:sp>
      </p:grpSp>
      <p:sp>
        <p:nvSpPr>
          <p:cNvPr id="2" name="Rectangle 1"/>
          <p:cNvSpPr/>
          <p:nvPr/>
        </p:nvSpPr>
        <p:spPr>
          <a:xfrm>
            <a:off x="2944467" y="3864050"/>
            <a:ext cx="12381881" cy="4329390"/>
          </a:xfrm>
          <a:prstGeom prst="rect">
            <a:avLst/>
          </a:prstGeom>
        </p:spPr>
        <p:txBody>
          <a:bodyPr wrap="square">
            <a:spAutoFit/>
          </a:bodyPr>
          <a:lstStyle/>
          <a:p>
            <a:pPr algn="just">
              <a:lnSpc>
                <a:spcPct val="150000"/>
              </a:lnSpc>
              <a:spcBef>
                <a:spcPts val="700"/>
              </a:spcBef>
              <a:spcAft>
                <a:spcPts val="700"/>
              </a:spcAft>
            </a:pPr>
            <a:r>
              <a:rPr lang="nl-NL" sz="4200" b="1" u="sng" dirty="0">
                <a:solidFill>
                  <a:srgbClr val="FF0000"/>
                </a:solidFill>
                <a:latin typeface="Arial" panose="020B0604020202020204" pitchFamily="34" charset="0"/>
                <a:ea typeface="Calibri" panose="020F0502020204030204" pitchFamily="34" charset="0"/>
                <a:cs typeface="Arial" panose="020B0604020202020204" pitchFamily="34" charset="0"/>
              </a:rPr>
              <a:t>VÍ DỤ:</a:t>
            </a:r>
          </a:p>
          <a:p>
            <a:pPr marL="1028700" lvl="1" indent="-571500" algn="just">
              <a:lnSpc>
                <a:spcPct val="150000"/>
              </a:lnSpc>
              <a:spcBef>
                <a:spcPts val="700"/>
              </a:spcBef>
              <a:spcAft>
                <a:spcPts val="7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Cậu ấy nói rất đúng. Hãy để sơn ca tự do. </a:t>
            </a:r>
            <a:endParaRPr lang="en-US" sz="4200" dirty="0">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700"/>
              </a:spcBef>
              <a:spcAft>
                <a:spcPts val="7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Mình đồng ý với cậu. Thật tôi nghiệp sơn ca nếu cầm tù nó.</a:t>
            </a:r>
            <a:endParaRPr lang="en-US" sz="4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7738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par>
                                <p:cTn id="18" presetID="14" presetClass="entr" presetSubtype="1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par>
                                <p:cTn id="24" presetID="14" presetClass="entr" presetSubtype="1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randombar(horizontal)">
                                      <p:cBhvr>
                                        <p:cTn id="26" dur="500"/>
                                        <p:tgtEl>
                                          <p:spTgt spid="33"/>
                                        </p:tgtEl>
                                      </p:cBhvr>
                                    </p:animEffect>
                                  </p:childTnLst>
                                </p:cTn>
                              </p:par>
                              <p:par>
                                <p:cTn id="27" presetID="14" presetClass="entr" presetSubtype="1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2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94692" y="3578484"/>
            <a:ext cx="6104642" cy="589097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03422" y="9258300"/>
            <a:ext cx="4580323" cy="119834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08776" y="6523973"/>
            <a:ext cx="1235540" cy="1516846"/>
          </a:xfrm>
          <a:prstGeom prst="rect">
            <a:avLst/>
          </a:prstGeom>
        </p:spPr>
      </p:pic>
      <p:grpSp>
        <p:nvGrpSpPr>
          <p:cNvPr id="6" name="Group 6"/>
          <p:cNvGrpSpPr/>
          <p:nvPr/>
        </p:nvGrpSpPr>
        <p:grpSpPr>
          <a:xfrm>
            <a:off x="4707476" y="803472"/>
            <a:ext cx="8971700" cy="1946016"/>
            <a:chOff x="0" y="0"/>
            <a:chExt cx="3905611" cy="1090984"/>
          </a:xfrm>
        </p:grpSpPr>
        <p:sp>
          <p:nvSpPr>
            <p:cNvPr id="7" name="Freeform 7"/>
            <p:cNvSpPr/>
            <p:nvPr/>
          </p:nvSpPr>
          <p:spPr>
            <a:xfrm>
              <a:off x="0" y="0"/>
              <a:ext cx="3905611" cy="1090985"/>
            </a:xfrm>
            <a:custGeom>
              <a:avLst/>
              <a:gdLst/>
              <a:ahLst/>
              <a:cxnLst/>
              <a:rect l="l" t="t" r="r" b="b"/>
              <a:pathLst>
                <a:path w="3905611" h="1090985">
                  <a:moveTo>
                    <a:pt x="3781151" y="1090984"/>
                  </a:moveTo>
                  <a:lnTo>
                    <a:pt x="124460" y="1090984"/>
                  </a:lnTo>
                  <a:cubicBezTo>
                    <a:pt x="55880" y="1090984"/>
                    <a:pt x="0" y="1035104"/>
                    <a:pt x="0" y="966524"/>
                  </a:cubicBezTo>
                  <a:lnTo>
                    <a:pt x="0" y="124460"/>
                  </a:lnTo>
                  <a:cubicBezTo>
                    <a:pt x="0" y="55880"/>
                    <a:pt x="55880" y="0"/>
                    <a:pt x="124460" y="0"/>
                  </a:cubicBezTo>
                  <a:lnTo>
                    <a:pt x="3781151" y="0"/>
                  </a:lnTo>
                  <a:cubicBezTo>
                    <a:pt x="3849731" y="0"/>
                    <a:pt x="3905611" y="55880"/>
                    <a:pt x="3905611" y="124460"/>
                  </a:cubicBezTo>
                  <a:lnTo>
                    <a:pt x="3905611" y="966525"/>
                  </a:lnTo>
                  <a:cubicBezTo>
                    <a:pt x="3905611" y="1035105"/>
                    <a:pt x="3849731" y="1090985"/>
                    <a:pt x="3781151" y="1090985"/>
                  </a:cubicBezTo>
                  <a:close/>
                </a:path>
              </a:pathLst>
            </a:custGeom>
            <a:solidFill>
              <a:srgbClr val="FFFFFF"/>
            </a:solidFill>
          </p:spPr>
        </p:sp>
      </p:grpSp>
      <p:sp>
        <p:nvSpPr>
          <p:cNvPr id="11" name="TextBox 11"/>
          <p:cNvSpPr txBox="1"/>
          <p:nvPr/>
        </p:nvSpPr>
        <p:spPr>
          <a:xfrm>
            <a:off x="5192826" y="1160928"/>
            <a:ext cx="8001000" cy="1231106"/>
          </a:xfrm>
          <a:prstGeom prst="rect">
            <a:avLst/>
          </a:prstGeom>
        </p:spPr>
        <p:txBody>
          <a:bodyPr wrap="square" lIns="0" tIns="0" rIns="0" bIns="0" rtlCol="0" anchor="t">
            <a:spAutoFit/>
          </a:bodyPr>
          <a:lstStyle/>
          <a:p>
            <a:pPr algn="ctr">
              <a:lnSpc>
                <a:spcPts val="9600"/>
              </a:lnSpc>
            </a:pPr>
            <a:r>
              <a:rPr lang="en-US" sz="6400" b="1" dirty="0">
                <a:solidFill>
                  <a:srgbClr val="1A4B93"/>
                </a:solidFill>
                <a:latin typeface="Arial" panose="020B0604020202020204" pitchFamily="34" charset="0"/>
                <a:cs typeface="Arial" panose="020B0604020202020204" pitchFamily="34" charset="0"/>
              </a:rPr>
              <a:t>CỦNG CỐ, DẶN DÒ</a:t>
            </a:r>
          </a:p>
        </p:txBody>
      </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95610" y="0"/>
            <a:ext cx="5569564" cy="540034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913080" y="4651359"/>
            <a:ext cx="1818130" cy="2625785"/>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866510" y="1028700"/>
            <a:ext cx="2679121" cy="34410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383152" y="4616388"/>
            <a:ext cx="1053154" cy="1308057"/>
          </a:xfrm>
          <a:prstGeom prst="rect">
            <a:avLst/>
          </a:prstGeom>
        </p:spPr>
      </p:pic>
    </p:spTree>
    <p:extLst>
      <p:ext uri="{BB962C8B-B14F-4D97-AF65-F5344CB8AC3E}">
        <p14:creationId xmlns:p14="http://schemas.microsoft.com/office/powerpoint/2010/main" val="3338446319"/>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F2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7715" y="5143500"/>
            <a:ext cx="723129" cy="70115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0447">
            <a:off x="-908855" y="680928"/>
            <a:ext cx="2118963" cy="3997776"/>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56155" y="6740942"/>
            <a:ext cx="3146783" cy="40417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412">
            <a:off x="16197606" y="3099208"/>
            <a:ext cx="3997495" cy="1933853"/>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251956">
            <a:off x="-455201" y="6830329"/>
            <a:ext cx="1609111" cy="1735316"/>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25147">
            <a:off x="17372694" y="817151"/>
            <a:ext cx="1113706" cy="1201056"/>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27937" y="7659524"/>
            <a:ext cx="3417365" cy="3297757"/>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488700" y="7697987"/>
            <a:ext cx="584280" cy="566528"/>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918071" y="639721"/>
            <a:ext cx="2606514" cy="777959"/>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8891573">
            <a:off x="5735724" y="-415759"/>
            <a:ext cx="2982483" cy="1893444"/>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656896">
            <a:off x="15375845" y="8696416"/>
            <a:ext cx="4509955" cy="1223973"/>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889280" y="-411433"/>
            <a:ext cx="2677315" cy="1106482"/>
          </a:xfrm>
          <a:prstGeom prst="rect">
            <a:avLst/>
          </a:prstGeom>
        </p:spPr>
      </p:pic>
      <p:pic>
        <p:nvPicPr>
          <p:cNvPr id="14" name="Picture 14"/>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4746087" y="-411433"/>
            <a:ext cx="1423077" cy="1516846"/>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919011" y="2517678"/>
            <a:ext cx="1024909" cy="1258258"/>
          </a:xfrm>
          <a:prstGeom prst="rect">
            <a:avLst/>
          </a:prstGeom>
        </p:spPr>
      </p:pic>
      <p:sp>
        <p:nvSpPr>
          <p:cNvPr id="16" name="TextBox 16"/>
          <p:cNvSpPr txBox="1"/>
          <p:nvPr/>
        </p:nvSpPr>
        <p:spPr>
          <a:xfrm>
            <a:off x="2725748" y="3537385"/>
            <a:ext cx="13436591" cy="2903231"/>
          </a:xfrm>
          <a:prstGeom prst="rect">
            <a:avLst/>
          </a:prstGeom>
        </p:spPr>
        <p:txBody>
          <a:bodyPr wrap="square" lIns="0" tIns="0" rIns="0" bIns="0" rtlCol="0" anchor="t">
            <a:spAutoFit/>
          </a:bodyPr>
          <a:lstStyle/>
          <a:p>
            <a:pPr algn="ctr">
              <a:lnSpc>
                <a:spcPts val="11999"/>
              </a:lnSpc>
            </a:pPr>
            <a:r>
              <a:rPr lang="en-US" sz="7200" b="1" dirty="0">
                <a:solidFill>
                  <a:srgbClr val="222222"/>
                </a:solidFill>
                <a:latin typeface="Arial" panose="020B0604020202020204" pitchFamily="34" charset="0"/>
                <a:cs typeface="Arial" panose="020B0604020202020204" pitchFamily="34" charset="0"/>
              </a:rPr>
              <a:t>HẸN GẶP LẠI CÁC EM </a:t>
            </a:r>
          </a:p>
          <a:p>
            <a:pPr algn="ctr">
              <a:lnSpc>
                <a:spcPts val="11999"/>
              </a:lnSpc>
            </a:pPr>
            <a:r>
              <a:rPr lang="en-US" sz="7200" b="1" dirty="0">
                <a:solidFill>
                  <a:srgbClr val="222222"/>
                </a:solidFill>
                <a:latin typeface="Arial" panose="020B0604020202020204" pitchFamily="34" charset="0"/>
                <a:cs typeface="Arial" panose="020B0604020202020204" pitchFamily="34" charset="0"/>
              </a:rPr>
              <a:t>TRONG BÀI HỌC SAU!</a:t>
            </a:r>
          </a:p>
        </p:txBody>
      </p:sp>
      <p:pic>
        <p:nvPicPr>
          <p:cNvPr id="17" name="Picture 17"/>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5494454">
            <a:off x="9498672" y="8812574"/>
            <a:ext cx="2448992" cy="3536891"/>
          </a:xfrm>
          <a:prstGeom prst="rect">
            <a:avLst/>
          </a:prstGeom>
        </p:spPr>
      </p:pic>
      <p:pic>
        <p:nvPicPr>
          <p:cNvPr id="18" name="Picture 18"/>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13180865" y="7524517"/>
            <a:ext cx="978357" cy="1215157"/>
          </a:xfrm>
          <a:prstGeom prst="rect">
            <a:avLst/>
          </a:prstGeom>
        </p:spPr>
      </p:pic>
      <p:pic>
        <p:nvPicPr>
          <p:cNvPr id="19" name="Picture 19"/>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7226965" y="9053073"/>
            <a:ext cx="526660" cy="510658"/>
          </a:xfrm>
          <a:prstGeom prst="rect">
            <a:avLst/>
          </a:prstGeom>
        </p:spPr>
      </p:pic>
    </p:spTree>
    <p:extLst>
      <p:ext uri="{BB962C8B-B14F-4D97-AF65-F5344CB8AC3E}">
        <p14:creationId xmlns:p14="http://schemas.microsoft.com/office/powerpoint/2010/main" val="7397237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FDA359-3DE7-4AF9-AAA1-6A54026F4BBC}"/>
              </a:ext>
            </a:extLst>
          </p:cNvPr>
          <p:cNvPicPr>
            <a:picLocks noChangeAspect="1"/>
          </p:cNvPicPr>
          <p:nvPr/>
        </p:nvPicPr>
        <p:blipFill rotWithShape="1">
          <a:blip r:embed="rId5"/>
          <a:srcRect l="11233"/>
          <a:stretch/>
        </p:blipFill>
        <p:spPr>
          <a:xfrm>
            <a:off x="352420" y="5198405"/>
            <a:ext cx="7739051" cy="4904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6"/>
          <a:stretch>
            <a:fillRect/>
          </a:stretch>
        </p:blipFill>
        <p:spPr>
          <a:xfrm>
            <a:off x="352420" y="184487"/>
            <a:ext cx="7733024" cy="4833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4F65EE3-0067-4F6E-9424-E1CEE26ACC58}"/>
              </a:ext>
            </a:extLst>
          </p:cNvPr>
          <p:cNvPicPr>
            <a:picLocks noChangeAspect="1"/>
          </p:cNvPicPr>
          <p:nvPr/>
        </p:nvPicPr>
        <p:blipFill rotWithShape="1">
          <a:blip r:embed="rId7">
            <a:extLst>
              <a:ext uri="{28A0092B-C50C-407E-A947-70E740481C1C}">
                <a14:useLocalDpi xmlns:a14="http://schemas.microsoft.com/office/drawing/2010/main" val="0"/>
              </a:ext>
            </a:extLst>
          </a:blip>
          <a:srcRect l="18583" t="48904" r="35431"/>
          <a:stretch/>
        </p:blipFill>
        <p:spPr>
          <a:xfrm>
            <a:off x="8418670" y="184487"/>
            <a:ext cx="7733024" cy="4833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303446" y="184487"/>
            <a:ext cx="7733024" cy="923330"/>
          </a:xfrm>
          <a:prstGeom prst="rect">
            <a:avLst/>
          </a:prstGeom>
          <a:noFill/>
        </p:spPr>
        <p:txBody>
          <a:bodyPr wrap="square" rtlCol="0">
            <a:spAutoFit/>
          </a:bodyPr>
          <a:lstStyle/>
          <a:p>
            <a:r>
              <a:rPr lang="en-US" sz="2700" dirty="0">
                <a:solidFill>
                  <a:schemeClr val="bg1"/>
                </a:solidFill>
                <a:highlight>
                  <a:srgbClr val="000000"/>
                </a:highlight>
                <a:latin typeface="Arial" panose="020B0604020202020204" pitchFamily="34" charset="0"/>
                <a:ea typeface="Tahoma" panose="020B0604030504040204" pitchFamily="34" charset="0"/>
                <a:cs typeface="Arial" panose="020B0604020202020204" pitchFamily="34" charset="0"/>
              </a:rPr>
              <a:t>ĐÊM QUA, MỘT C</a:t>
            </a:r>
            <a:r>
              <a:rPr lang="vi-VN" sz="2700" dirty="0">
                <a:solidFill>
                  <a:schemeClr val="bg1"/>
                </a:solidFill>
                <a:highlight>
                  <a:srgbClr val="000000"/>
                </a:highlight>
                <a:latin typeface="Arial" panose="020B0604020202020204" pitchFamily="34" charset="0"/>
                <a:ea typeface="Tahoma" panose="020B0604030504040204" pitchFamily="34" charset="0"/>
                <a:cs typeface="Arial" panose="020B0604020202020204" pitchFamily="34" charset="0"/>
              </a:rPr>
              <a:t>Ơ</a:t>
            </a:r>
            <a:r>
              <a:rPr lang="en-US" sz="2700" dirty="0">
                <a:solidFill>
                  <a:schemeClr val="bg1"/>
                </a:solidFill>
                <a:highlight>
                  <a:srgbClr val="000000"/>
                </a:highlight>
                <a:latin typeface="Arial" panose="020B0604020202020204" pitchFamily="34" charset="0"/>
                <a:ea typeface="Tahoma" panose="020B0604030504040204" pitchFamily="34" charset="0"/>
                <a:cs typeface="Arial" panose="020B0604020202020204" pitchFamily="34" charset="0"/>
              </a:rPr>
              <a:t>N BÃO LỚN ĐÃ XẢY RA N</a:t>
            </a:r>
            <a:r>
              <a:rPr lang="vi-VN" sz="2700" dirty="0">
                <a:solidFill>
                  <a:schemeClr val="bg1"/>
                </a:solidFill>
                <a:highlight>
                  <a:srgbClr val="000000"/>
                </a:highlight>
                <a:latin typeface="Arial" panose="020B0604020202020204" pitchFamily="34" charset="0"/>
                <a:ea typeface="Tahoma" panose="020B0604030504040204" pitchFamily="34" charset="0"/>
                <a:cs typeface="Arial" panose="020B0604020202020204" pitchFamily="34" charset="0"/>
              </a:rPr>
              <a:t>Ơ</a:t>
            </a:r>
            <a:r>
              <a:rPr lang="en-US" sz="2700" dirty="0">
                <a:solidFill>
                  <a:schemeClr val="bg1"/>
                </a:solidFill>
                <a:highlight>
                  <a:srgbClr val="000000"/>
                </a:highlight>
                <a:latin typeface="Arial" panose="020B0604020202020204" pitchFamily="34" charset="0"/>
                <a:ea typeface="Tahoma" panose="020B0604030504040204" pitchFamily="34" charset="0"/>
                <a:cs typeface="Arial" panose="020B0604020202020204" pitchFamily="34" charset="0"/>
              </a:rPr>
              <a:t>I VÙNG BIỂN CỦA CHÚ CÁ VOI </a:t>
            </a:r>
          </a:p>
        </p:txBody>
      </p:sp>
      <p:sp>
        <p:nvSpPr>
          <p:cNvPr id="28" name="TextBox 27">
            <a:extLst>
              <a:ext uri="{FF2B5EF4-FFF2-40B4-BE49-F238E27FC236}">
                <a16:creationId xmlns:a16="http://schemas.microsoft.com/office/drawing/2014/main" id="{B3935D0E-30F9-4500-BB0C-45938586AF33}"/>
              </a:ext>
            </a:extLst>
          </p:cNvPr>
          <p:cNvSpPr txBox="1"/>
          <p:nvPr/>
        </p:nvSpPr>
        <p:spPr>
          <a:xfrm>
            <a:off x="8366579" y="184487"/>
            <a:ext cx="7733024" cy="923330"/>
          </a:xfrm>
          <a:prstGeom prst="rect">
            <a:avLst/>
          </a:prstGeom>
          <a:noFill/>
        </p:spPr>
        <p:txBody>
          <a:bodyPr wrap="square" rtlCol="0">
            <a:spAutoFit/>
          </a:bodyPr>
          <a:lstStyle/>
          <a:p>
            <a:r>
              <a:rPr lang="en-US" sz="2700" dirty="0">
                <a:solidFill>
                  <a:schemeClr val="bg1"/>
                </a:solidFill>
                <a:highlight>
                  <a:srgbClr val="000000"/>
                </a:highlight>
                <a:latin typeface="Arial" panose="020B0604020202020204" pitchFamily="34" charset="0"/>
                <a:ea typeface="Tahoma" panose="020B0604030504040204" pitchFamily="34" charset="0"/>
                <a:cs typeface="Arial" panose="020B0604020202020204" pitchFamily="34" charset="0"/>
              </a:rPr>
              <a:t>CƠN BÃO ĐÃ CUỐN CHÚ CÁ VOI ĐI XA VÀ SÁNG DẬY CHÚ BỊ MẮC CẠN TRÊN BÃI BIỂN</a:t>
            </a:r>
          </a:p>
        </p:txBody>
      </p:sp>
      <p:sp>
        <p:nvSpPr>
          <p:cNvPr id="31" name="TextBox 30">
            <a:extLst>
              <a:ext uri="{FF2B5EF4-FFF2-40B4-BE49-F238E27FC236}">
                <a16:creationId xmlns:a16="http://schemas.microsoft.com/office/drawing/2014/main" id="{F68BF051-B132-4C33-B573-E012D46AEA8D}"/>
              </a:ext>
            </a:extLst>
          </p:cNvPr>
          <p:cNvSpPr txBox="1"/>
          <p:nvPr/>
        </p:nvSpPr>
        <p:spPr>
          <a:xfrm>
            <a:off x="303644" y="5198405"/>
            <a:ext cx="7920749" cy="923330"/>
          </a:xfrm>
          <a:prstGeom prst="rect">
            <a:avLst/>
          </a:prstGeom>
          <a:noFill/>
        </p:spPr>
        <p:txBody>
          <a:bodyPr wrap="square" rtlCol="0">
            <a:spAutoFit/>
          </a:bodyPr>
          <a:lstStyle/>
          <a:p>
            <a:r>
              <a:rPr lang="en-US" sz="2700" dirty="0">
                <a:solidFill>
                  <a:schemeClr val="bg1"/>
                </a:solidFill>
                <a:highlight>
                  <a:srgbClr val="000000"/>
                </a:highlight>
                <a:latin typeface="Arial" panose="020B0604020202020204" pitchFamily="34" charset="0"/>
                <a:ea typeface="Tahoma" panose="020B0604030504040204" pitchFamily="34" charset="0"/>
                <a:cs typeface="Arial" panose="020B0604020202020204" pitchFamily="34" charset="0"/>
              </a:rPr>
              <a:t>MỘT ĐÁM MÂY MƯA HỨA SẼ GIÚP CHÚ NẾU CÓ NGƯỜI GIẢI ĐƯỢC CÂU ĐỐ CỦA MÂY MƯA</a:t>
            </a:r>
          </a:p>
        </p:txBody>
      </p:sp>
      <p:sp>
        <p:nvSpPr>
          <p:cNvPr id="14" name="Rectangle 13">
            <a:extLst>
              <a:ext uri="{FF2B5EF4-FFF2-40B4-BE49-F238E27FC236}">
                <a16:creationId xmlns:a16="http://schemas.microsoft.com/office/drawing/2014/main" id="{18CA658F-60A8-47E0-BE57-AFDB22CB9A79}"/>
              </a:ext>
            </a:extLst>
          </p:cNvPr>
          <p:cNvSpPr/>
          <p:nvPr/>
        </p:nvSpPr>
        <p:spPr>
          <a:xfrm rot="20914512">
            <a:off x="9159710" y="6133108"/>
            <a:ext cx="6111434" cy="3132161"/>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700" dirty="0">
                <a:latin typeface="Arial" panose="020B0604020202020204" pitchFamily="34" charset="0"/>
                <a:ea typeface="Tahoma" panose="020B0604030504040204" pitchFamily="34" charset="0"/>
                <a:cs typeface="Arial" panose="020B0604020202020204" pitchFamily="34" charset="0"/>
              </a:rPr>
              <a:t>CÁC EM TRẢ LỜI THẬT ĐÚNG ĐỂ GIÚP CHÚ CÁ VOI TỘI NGHIỆP VỀ NHÀ NHÉ !</a:t>
            </a:r>
          </a:p>
        </p:txBody>
      </p:sp>
      <p:sp>
        <p:nvSpPr>
          <p:cNvPr id="15" name="Heart 14">
            <a:extLst>
              <a:ext uri="{FF2B5EF4-FFF2-40B4-BE49-F238E27FC236}">
                <a16:creationId xmlns:a16="http://schemas.microsoft.com/office/drawing/2014/main" id="{9A30F12C-D688-4088-ACDE-BEF73795F0F3}"/>
              </a:ext>
            </a:extLst>
          </p:cNvPr>
          <p:cNvSpPr/>
          <p:nvPr/>
        </p:nvSpPr>
        <p:spPr>
          <a:xfrm>
            <a:off x="15569583" y="6980864"/>
            <a:ext cx="1436649" cy="1436649"/>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Slow_Times_Over_Here">
            <a:hlinkClick r:id="" action="ppaction://media"/>
            <a:extLst>
              <a:ext uri="{FF2B5EF4-FFF2-40B4-BE49-F238E27FC236}">
                <a16:creationId xmlns:a16="http://schemas.microsoft.com/office/drawing/2014/main"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4383" y="-860123"/>
            <a:ext cx="731045" cy="731045"/>
          </a:xfrm>
          <a:prstGeom prst="rect">
            <a:avLst/>
          </a:prstGeom>
        </p:spPr>
      </p:pic>
    </p:spTree>
    <p:extLst>
      <p:ext uri="{BB962C8B-B14F-4D97-AF65-F5344CB8AC3E}">
        <p14:creationId xmlns:p14="http://schemas.microsoft.com/office/powerpoint/2010/main" val="329915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2"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475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95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225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1425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17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31A861F-B62F-421B-8D36-A0151824A73D}"/>
              </a:ext>
            </a:extLst>
          </p:cNvPr>
          <p:cNvSpPr/>
          <p:nvPr/>
        </p:nvSpPr>
        <p:spPr>
          <a:xfrm>
            <a:off x="1582840" y="1584285"/>
            <a:ext cx="15122324" cy="711843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TextBox 3">
            <a:extLst>
              <a:ext uri="{FF2B5EF4-FFF2-40B4-BE49-F238E27FC236}">
                <a16:creationId xmlns:a16="http://schemas.microsoft.com/office/drawing/2014/main" id="{8AD5B86B-5198-4004-8512-8F742795031F}"/>
              </a:ext>
            </a:extLst>
          </p:cNvPr>
          <p:cNvSpPr txBox="1"/>
          <p:nvPr/>
        </p:nvSpPr>
        <p:spPr>
          <a:xfrm>
            <a:off x="2082480" y="2465844"/>
            <a:ext cx="14123043" cy="5355312"/>
          </a:xfrm>
          <a:prstGeom prst="rect">
            <a:avLst/>
          </a:prstGeom>
          <a:noFill/>
        </p:spPr>
        <p:txBody>
          <a:bodyPr wrap="square" rtlCol="0">
            <a:spAutoFit/>
          </a:bodyPr>
          <a:lstStyle/>
          <a:p>
            <a:pPr algn="just">
              <a:lnSpc>
                <a:spcPct val="150000"/>
              </a:lnSpc>
            </a:pPr>
            <a:r>
              <a:rPr lang="en-US" sz="3800" dirty="0">
                <a:latin typeface="Arial" panose="020B0604020202020204" pitchFamily="34" charset="0"/>
                <a:ea typeface="Tahoma" panose="020B0604030504040204" pitchFamily="34" charset="0"/>
                <a:cs typeface="Arial" panose="020B0604020202020204" pitchFamily="34" charset="0"/>
              </a:rPr>
              <a:t>Có 4 câu hỏi, mỗi câu trả </a:t>
            </a:r>
            <a:r>
              <a:rPr lang="en-US" sz="3800" dirty="0" err="1">
                <a:latin typeface="Arial" panose="020B0604020202020204" pitchFamily="34" charset="0"/>
                <a:ea typeface="Tahoma" panose="020B0604030504040204" pitchFamily="34" charset="0"/>
                <a:cs typeface="Arial" panose="020B0604020202020204" pitchFamily="34" charset="0"/>
              </a:rPr>
              <a:t>lời</a:t>
            </a:r>
            <a:r>
              <a:rPr lang="en-US" sz="3800" dirty="0">
                <a:latin typeface="Arial" panose="020B0604020202020204" pitchFamily="34" charset="0"/>
                <a:ea typeface="Tahoma" panose="020B0604030504040204" pitchFamily="34" charset="0"/>
                <a:cs typeface="Arial" panose="020B0604020202020204" pitchFamily="34" charset="0"/>
              </a:rPr>
              <a:t> đúng thì m</a:t>
            </a:r>
            <a:r>
              <a:rPr lang="vi-VN" sz="3800" dirty="0">
                <a:latin typeface="Arial" panose="020B0604020202020204" pitchFamily="34" charset="0"/>
                <a:ea typeface="Tahoma" panose="020B0604030504040204" pitchFamily="34" charset="0"/>
                <a:cs typeface="Arial" panose="020B0604020202020204" pitchFamily="34" charset="0"/>
              </a:rPr>
              <a:t>ư</a:t>
            </a:r>
            <a:r>
              <a:rPr lang="en-US" sz="3800" dirty="0">
                <a:latin typeface="Arial" panose="020B0604020202020204" pitchFamily="34" charset="0"/>
                <a:ea typeface="Tahoma" panose="020B0604030504040204" pitchFamily="34" charset="0"/>
                <a:cs typeface="Arial" panose="020B0604020202020204" pitchFamily="34" charset="0"/>
              </a:rPr>
              <a:t>a sẽ </a:t>
            </a:r>
            <a:r>
              <a:rPr lang="en-US" sz="3800" dirty="0" err="1">
                <a:latin typeface="Arial" panose="020B0604020202020204" pitchFamily="34" charset="0"/>
                <a:ea typeface="Tahoma" panose="020B0604030504040204" pitchFamily="34" charset="0"/>
                <a:cs typeface="Arial" panose="020B0604020202020204" pitchFamily="34" charset="0"/>
              </a:rPr>
              <a:t>đổ</a:t>
            </a:r>
            <a:r>
              <a:rPr lang="en-US" sz="3800" dirty="0">
                <a:latin typeface="Arial" panose="020B0604020202020204" pitchFamily="34" charset="0"/>
                <a:ea typeface="Tahoma" panose="020B0604030504040204" pitchFamily="34" charset="0"/>
                <a:cs typeface="Arial" panose="020B0604020202020204" pitchFamily="34" charset="0"/>
              </a:rPr>
              <a:t> xuống </a:t>
            </a:r>
            <a:r>
              <a:rPr lang="en-US" sz="3800" dirty="0" err="1">
                <a:latin typeface="Arial" panose="020B0604020202020204" pitchFamily="34" charset="0"/>
                <a:ea typeface="Tahoma" panose="020B0604030504040204" pitchFamily="34" charset="0"/>
                <a:cs typeface="Arial" panose="020B0604020202020204" pitchFamily="34" charset="0"/>
              </a:rPr>
              <a:t>và</a:t>
            </a:r>
            <a:r>
              <a:rPr lang="en-US" sz="3800" dirty="0">
                <a:latin typeface="Arial" panose="020B0604020202020204" pitchFamily="34" charset="0"/>
                <a:ea typeface="Tahoma" panose="020B0604030504040204" pitchFamily="34" charset="0"/>
                <a:cs typeface="Arial" panose="020B0604020202020204" pitchFamily="34" charset="0"/>
              </a:rPr>
              <a:t> n</a:t>
            </a:r>
            <a:r>
              <a:rPr lang="vi-VN" sz="3800" dirty="0">
                <a:latin typeface="Arial" panose="020B0604020202020204" pitchFamily="34" charset="0"/>
                <a:ea typeface="Tahoma" panose="020B0604030504040204" pitchFamily="34" charset="0"/>
                <a:cs typeface="Arial" panose="020B0604020202020204" pitchFamily="34" charset="0"/>
              </a:rPr>
              <a:t>ư</a:t>
            </a:r>
            <a:r>
              <a:rPr lang="en-US" sz="3800" dirty="0" err="1">
                <a:latin typeface="Arial" panose="020B0604020202020204" pitchFamily="34" charset="0"/>
                <a:ea typeface="Tahoma" panose="020B0604030504040204" pitchFamily="34" charset="0"/>
                <a:cs typeface="Arial" panose="020B0604020202020204" pitchFamily="34" charset="0"/>
              </a:rPr>
              <a:t>ớc</a:t>
            </a:r>
            <a:r>
              <a:rPr lang="en-US" sz="3800" dirty="0">
                <a:latin typeface="Arial" panose="020B0604020202020204" pitchFamily="34" charset="0"/>
                <a:ea typeface="Tahoma" panose="020B0604030504040204" pitchFamily="34" charset="0"/>
                <a:cs typeface="Arial" panose="020B0604020202020204" pitchFamily="34" charset="0"/>
              </a:rPr>
              <a:t> </a:t>
            </a:r>
            <a:r>
              <a:rPr lang="en-US" sz="3800" dirty="0" err="1">
                <a:latin typeface="Arial" panose="020B0604020202020204" pitchFamily="34" charset="0"/>
                <a:ea typeface="Tahoma" panose="020B0604030504040204" pitchFamily="34" charset="0"/>
                <a:cs typeface="Arial" panose="020B0604020202020204" pitchFamily="34" charset="0"/>
              </a:rPr>
              <a:t>biển</a:t>
            </a:r>
            <a:r>
              <a:rPr lang="en-US" sz="3800" dirty="0">
                <a:latin typeface="Arial" panose="020B0604020202020204" pitchFamily="34" charset="0"/>
                <a:ea typeface="Tahoma" panose="020B0604030504040204" pitchFamily="34" charset="0"/>
                <a:cs typeface="Arial" panose="020B0604020202020204" pitchFamily="34" charset="0"/>
              </a:rPr>
              <a:t> </a:t>
            </a:r>
            <a:r>
              <a:rPr lang="en-US" sz="3800" dirty="0" err="1">
                <a:latin typeface="Arial" panose="020B0604020202020204" pitchFamily="34" charset="0"/>
                <a:ea typeface="Tahoma" panose="020B0604030504040204" pitchFamily="34" charset="0"/>
                <a:cs typeface="Arial" panose="020B0604020202020204" pitchFamily="34" charset="0"/>
              </a:rPr>
              <a:t>dâng</a:t>
            </a:r>
            <a:r>
              <a:rPr lang="en-US" sz="3800" dirty="0">
                <a:latin typeface="Arial" panose="020B0604020202020204" pitchFamily="34" charset="0"/>
                <a:ea typeface="Tahoma" panose="020B0604030504040204" pitchFamily="34" charset="0"/>
                <a:cs typeface="Arial" panose="020B0604020202020204" pitchFamily="34" charset="0"/>
              </a:rPr>
              <a:t> lên, </a:t>
            </a:r>
            <a:r>
              <a:rPr lang="en-US" sz="3800" dirty="0" err="1">
                <a:latin typeface="Arial" panose="020B0604020202020204" pitchFamily="34" charset="0"/>
                <a:ea typeface="Tahoma" panose="020B0604030504040204" pitchFamily="34" charset="0"/>
                <a:cs typeface="Arial" panose="020B0604020202020204" pitchFamily="34" charset="0"/>
              </a:rPr>
              <a:t>hoàn</a:t>
            </a:r>
            <a:r>
              <a:rPr lang="en-US" sz="3800" dirty="0">
                <a:latin typeface="Arial" panose="020B0604020202020204" pitchFamily="34" charset="0"/>
                <a:ea typeface="Tahoma" panose="020B0604030504040204" pitchFamily="34" charset="0"/>
                <a:cs typeface="Arial" panose="020B0604020202020204" pitchFamily="34" charset="0"/>
              </a:rPr>
              <a:t> thành xong 4 câu sẽ </a:t>
            </a:r>
            <a:r>
              <a:rPr lang="en-US" sz="3800" dirty="0" err="1">
                <a:latin typeface="Arial" panose="020B0604020202020204" pitchFamily="34" charset="0"/>
                <a:ea typeface="Tahoma" panose="020B0604030504040204" pitchFamily="34" charset="0"/>
                <a:cs typeface="Arial" panose="020B0604020202020204" pitchFamily="34" charset="0"/>
              </a:rPr>
              <a:t>cứu</a:t>
            </a:r>
            <a:r>
              <a:rPr lang="en-US" sz="3800" dirty="0">
                <a:latin typeface="Arial" panose="020B0604020202020204" pitchFamily="34" charset="0"/>
                <a:ea typeface="Tahoma" panose="020B0604030504040204" pitchFamily="34" charset="0"/>
                <a:cs typeface="Arial" panose="020B0604020202020204" pitchFamily="34" charset="0"/>
              </a:rPr>
              <a:t> đ</a:t>
            </a:r>
            <a:r>
              <a:rPr lang="vi-VN" sz="3800" dirty="0">
                <a:latin typeface="Arial" panose="020B0604020202020204" pitchFamily="34" charset="0"/>
                <a:ea typeface="Tahoma" panose="020B0604030504040204" pitchFamily="34" charset="0"/>
                <a:cs typeface="Arial" panose="020B0604020202020204" pitchFamily="34" charset="0"/>
              </a:rPr>
              <a:t>ư</a:t>
            </a:r>
            <a:r>
              <a:rPr lang="en-US" sz="3800" dirty="0" err="1">
                <a:latin typeface="Arial" panose="020B0604020202020204" pitchFamily="34" charset="0"/>
                <a:ea typeface="Tahoma" panose="020B0604030504040204" pitchFamily="34" charset="0"/>
                <a:cs typeface="Arial" panose="020B0604020202020204" pitchFamily="34" charset="0"/>
              </a:rPr>
              <a:t>ợc</a:t>
            </a:r>
            <a:r>
              <a:rPr lang="en-US" sz="3800" dirty="0">
                <a:latin typeface="Arial" panose="020B0604020202020204" pitchFamily="34" charset="0"/>
                <a:ea typeface="Tahoma" panose="020B0604030504040204" pitchFamily="34" charset="0"/>
                <a:cs typeface="Arial" panose="020B0604020202020204" pitchFamily="34" charset="0"/>
              </a:rPr>
              <a:t> </a:t>
            </a:r>
            <a:r>
              <a:rPr lang="en-US" sz="3800" dirty="0" err="1">
                <a:latin typeface="Arial" panose="020B0604020202020204" pitchFamily="34" charset="0"/>
                <a:ea typeface="Tahoma" panose="020B0604030504040204" pitchFamily="34" charset="0"/>
                <a:cs typeface="Arial" panose="020B0604020202020204" pitchFamily="34" charset="0"/>
              </a:rPr>
              <a:t>cá</a:t>
            </a:r>
            <a:r>
              <a:rPr lang="en-US" sz="3800" dirty="0">
                <a:latin typeface="Arial" panose="020B0604020202020204" pitchFamily="34" charset="0"/>
                <a:ea typeface="Tahoma" panose="020B0604030504040204" pitchFamily="34" charset="0"/>
                <a:cs typeface="Arial" panose="020B0604020202020204" pitchFamily="34" charset="0"/>
              </a:rPr>
              <a:t> </a:t>
            </a:r>
            <a:r>
              <a:rPr lang="en-US" sz="3800" dirty="0" err="1">
                <a:latin typeface="Arial" panose="020B0604020202020204" pitchFamily="34" charset="0"/>
                <a:ea typeface="Tahoma" panose="020B0604030504040204" pitchFamily="34" charset="0"/>
                <a:cs typeface="Arial" panose="020B0604020202020204" pitchFamily="34" charset="0"/>
              </a:rPr>
              <a:t>voi</a:t>
            </a:r>
            <a:r>
              <a:rPr lang="en-US" sz="3800" dirty="0">
                <a:latin typeface="Arial" panose="020B0604020202020204" pitchFamily="34" charset="0"/>
                <a:ea typeface="Tahoma" panose="020B0604030504040204" pitchFamily="34" charset="0"/>
                <a:cs typeface="Arial" panose="020B0604020202020204" pitchFamily="34" charset="0"/>
              </a:rPr>
              <a:t>.</a:t>
            </a:r>
          </a:p>
          <a:p>
            <a:pPr algn="just">
              <a:lnSpc>
                <a:spcPct val="150000"/>
              </a:lnSpc>
            </a:pPr>
            <a:r>
              <a:rPr lang="en-US" sz="3800" dirty="0" err="1">
                <a:latin typeface="Arial" panose="020B0604020202020204" pitchFamily="34" charset="0"/>
                <a:ea typeface="Tahoma" panose="020B0604030504040204" pitchFamily="34" charset="0"/>
                <a:cs typeface="Arial" panose="020B0604020202020204" pitchFamily="34" charset="0"/>
              </a:rPr>
              <a:t>Chú</a:t>
            </a:r>
            <a:r>
              <a:rPr lang="en-US" sz="3800" dirty="0">
                <a:latin typeface="Arial" panose="020B0604020202020204" pitchFamily="34" charset="0"/>
                <a:ea typeface="Tahoma" panose="020B0604030504040204" pitchFamily="34" charset="0"/>
                <a:cs typeface="Arial" panose="020B0604020202020204" pitchFamily="34" charset="0"/>
              </a:rPr>
              <a:t> ý vì đây là </a:t>
            </a:r>
            <a:r>
              <a:rPr lang="en-US" sz="3800" dirty="0" err="1">
                <a:latin typeface="Arial" panose="020B0604020202020204" pitchFamily="34" charset="0"/>
                <a:ea typeface="Tahoma" panose="020B0604030504040204" pitchFamily="34" charset="0"/>
                <a:cs typeface="Arial" panose="020B0604020202020204" pitchFamily="34" charset="0"/>
              </a:rPr>
              <a:t>trò</a:t>
            </a:r>
            <a:r>
              <a:rPr lang="en-US" sz="3800" dirty="0">
                <a:latin typeface="Arial" panose="020B0604020202020204" pitchFamily="34" charset="0"/>
                <a:ea typeface="Tahoma" panose="020B0604030504040204" pitchFamily="34" charset="0"/>
                <a:cs typeface="Arial" panose="020B0604020202020204" pitchFamily="34" charset="0"/>
              </a:rPr>
              <a:t> </a:t>
            </a:r>
            <a:r>
              <a:rPr lang="en-US" sz="3800" dirty="0" err="1">
                <a:latin typeface="Arial" panose="020B0604020202020204" pitchFamily="34" charset="0"/>
                <a:ea typeface="Tahoma" panose="020B0604030504040204" pitchFamily="34" charset="0"/>
                <a:cs typeface="Arial" panose="020B0604020202020204" pitchFamily="34" charset="0"/>
              </a:rPr>
              <a:t>ch</a:t>
            </a:r>
            <a:r>
              <a:rPr lang="vi-VN" sz="3800" dirty="0">
                <a:latin typeface="Arial" panose="020B0604020202020204" pitchFamily="34" charset="0"/>
                <a:ea typeface="Tahoma" panose="020B0604030504040204" pitchFamily="34" charset="0"/>
                <a:cs typeface="Arial" panose="020B0604020202020204" pitchFamily="34" charset="0"/>
              </a:rPr>
              <a:t>ơ</a:t>
            </a:r>
            <a:r>
              <a:rPr lang="en-US" sz="3800" dirty="0" err="1">
                <a:latin typeface="Arial" panose="020B0604020202020204" pitchFamily="34" charset="0"/>
                <a:ea typeface="Tahoma" panose="020B0604030504040204" pitchFamily="34" charset="0"/>
                <a:cs typeface="Arial" panose="020B0604020202020204" pitchFamily="34" charset="0"/>
              </a:rPr>
              <a:t>i</a:t>
            </a:r>
            <a:r>
              <a:rPr lang="en-US" sz="3800" dirty="0">
                <a:latin typeface="Arial" panose="020B0604020202020204" pitchFamily="34" charset="0"/>
                <a:ea typeface="Tahoma" panose="020B0604030504040204" pitchFamily="34" charset="0"/>
                <a:cs typeface="Arial" panose="020B0604020202020204" pitchFamily="34" charset="0"/>
              </a:rPr>
              <a:t> </a:t>
            </a:r>
            <a:r>
              <a:rPr lang="en-US" sz="3800" dirty="0" err="1">
                <a:latin typeface="Arial" panose="020B0604020202020204" pitchFamily="34" charset="0"/>
                <a:ea typeface="Tahoma" panose="020B0604030504040204" pitchFamily="34" charset="0"/>
                <a:cs typeface="Arial" panose="020B0604020202020204" pitchFamily="34" charset="0"/>
              </a:rPr>
              <a:t>nhân</a:t>
            </a:r>
            <a:r>
              <a:rPr lang="en-US" sz="3800" dirty="0">
                <a:latin typeface="Arial" panose="020B0604020202020204" pitchFamily="34" charset="0"/>
                <a:ea typeface="Tahoma" panose="020B0604030504040204" pitchFamily="34" charset="0"/>
                <a:cs typeface="Arial" panose="020B0604020202020204" pitchFamily="34" charset="0"/>
              </a:rPr>
              <a:t> văn nên học sinh </a:t>
            </a:r>
            <a:r>
              <a:rPr lang="en-US" sz="3800" dirty="0" err="1">
                <a:latin typeface="Arial" panose="020B0604020202020204" pitchFamily="34" charset="0"/>
                <a:ea typeface="Tahoma" panose="020B0604030504040204" pitchFamily="34" charset="0"/>
                <a:cs typeface="Arial" panose="020B0604020202020204" pitchFamily="34" charset="0"/>
              </a:rPr>
              <a:t>không</a:t>
            </a:r>
            <a:r>
              <a:rPr lang="en-US" sz="3800" dirty="0">
                <a:latin typeface="Arial" panose="020B0604020202020204" pitchFamily="34" charset="0"/>
                <a:ea typeface="Tahoma" panose="020B0604030504040204" pitchFamily="34" charset="0"/>
                <a:cs typeface="Arial" panose="020B0604020202020204" pitchFamily="34" charset="0"/>
              </a:rPr>
              <a:t> trả </a:t>
            </a:r>
            <a:r>
              <a:rPr lang="en-US" sz="3800" dirty="0" err="1">
                <a:latin typeface="Arial" panose="020B0604020202020204" pitchFamily="34" charset="0"/>
                <a:ea typeface="Tahoma" panose="020B0604030504040204" pitchFamily="34" charset="0"/>
                <a:cs typeface="Arial" panose="020B0604020202020204" pitchFamily="34" charset="0"/>
              </a:rPr>
              <a:t>lời</a:t>
            </a:r>
            <a:r>
              <a:rPr lang="en-US" sz="3800" dirty="0">
                <a:latin typeface="Arial" panose="020B0604020202020204" pitchFamily="34" charset="0"/>
                <a:ea typeface="Tahoma" panose="020B0604030504040204" pitchFamily="34" charset="0"/>
                <a:cs typeface="Arial" panose="020B0604020202020204" pitchFamily="34" charset="0"/>
              </a:rPr>
              <a:t> đ</a:t>
            </a:r>
            <a:r>
              <a:rPr lang="vi-VN" sz="3800" dirty="0">
                <a:latin typeface="Arial" panose="020B0604020202020204" pitchFamily="34" charset="0"/>
                <a:ea typeface="Tahoma" panose="020B0604030504040204" pitchFamily="34" charset="0"/>
                <a:cs typeface="Arial" panose="020B0604020202020204" pitchFamily="34" charset="0"/>
              </a:rPr>
              <a:t>ư</a:t>
            </a:r>
            <a:r>
              <a:rPr lang="en-US" sz="3800" dirty="0" err="1">
                <a:latin typeface="Arial" panose="020B0604020202020204" pitchFamily="34" charset="0"/>
                <a:ea typeface="Tahoma" panose="020B0604030504040204" pitchFamily="34" charset="0"/>
                <a:cs typeface="Arial" panose="020B0604020202020204" pitchFamily="34" charset="0"/>
              </a:rPr>
              <a:t>ợc</a:t>
            </a:r>
            <a:r>
              <a:rPr lang="en-US" sz="3800" dirty="0">
                <a:latin typeface="Arial" panose="020B0604020202020204" pitchFamily="34" charset="0"/>
                <a:ea typeface="Tahoma" panose="020B0604030504040204" pitchFamily="34" charset="0"/>
                <a:cs typeface="Arial" panose="020B0604020202020204" pitchFamily="34" charset="0"/>
              </a:rPr>
              <a:t> thì </a:t>
            </a:r>
            <a:r>
              <a:rPr lang="en-US" sz="3800" dirty="0" err="1">
                <a:latin typeface="Arial" panose="020B0604020202020204" pitchFamily="34" charset="0"/>
                <a:ea typeface="Tahoma" panose="020B0604030504040204" pitchFamily="34" charset="0"/>
                <a:cs typeface="Arial" panose="020B0604020202020204" pitchFamily="34" charset="0"/>
              </a:rPr>
              <a:t>mời</a:t>
            </a:r>
            <a:r>
              <a:rPr lang="en-US" sz="3800" dirty="0">
                <a:latin typeface="Arial" panose="020B0604020202020204" pitchFamily="34" charset="0"/>
                <a:ea typeface="Tahoma" panose="020B0604030504040204" pitchFamily="34" charset="0"/>
                <a:cs typeface="Arial" panose="020B0604020202020204" pitchFamily="34" charset="0"/>
              </a:rPr>
              <a:t> bạn học sinh khác trả </a:t>
            </a:r>
            <a:r>
              <a:rPr lang="en-US" sz="3800" dirty="0" err="1">
                <a:latin typeface="Arial" panose="020B0604020202020204" pitchFamily="34" charset="0"/>
                <a:ea typeface="Tahoma" panose="020B0604030504040204" pitchFamily="34" charset="0"/>
                <a:cs typeface="Arial" panose="020B0604020202020204" pitchFamily="34" charset="0"/>
              </a:rPr>
              <a:t>lời</a:t>
            </a:r>
            <a:r>
              <a:rPr lang="en-US" sz="3800" dirty="0">
                <a:latin typeface="Arial" panose="020B0604020202020204" pitchFamily="34" charset="0"/>
                <a:ea typeface="Tahoma" panose="020B0604030504040204" pitchFamily="34" charset="0"/>
                <a:cs typeface="Arial" panose="020B0604020202020204" pitchFamily="34" charset="0"/>
              </a:rPr>
              <a:t> </a:t>
            </a:r>
            <a:r>
              <a:rPr lang="en-US" sz="3800" dirty="0" err="1">
                <a:latin typeface="Arial" panose="020B0604020202020204" pitchFamily="34" charset="0"/>
                <a:ea typeface="Tahoma" panose="020B0604030504040204" pitchFamily="34" charset="0"/>
                <a:cs typeface="Arial" panose="020B0604020202020204" pitchFamily="34" charset="0"/>
              </a:rPr>
              <a:t>cho</a:t>
            </a:r>
            <a:r>
              <a:rPr lang="en-US" sz="3800" dirty="0">
                <a:latin typeface="Arial" panose="020B0604020202020204" pitchFamily="34" charset="0"/>
                <a:ea typeface="Tahoma" panose="020B0604030504040204" pitchFamily="34" charset="0"/>
                <a:cs typeface="Arial" panose="020B0604020202020204" pitchFamily="34" charset="0"/>
              </a:rPr>
              <a:t> đến khi có </a:t>
            </a:r>
            <a:r>
              <a:rPr lang="en-US" sz="3800" dirty="0" err="1">
                <a:latin typeface="Arial" panose="020B0604020202020204" pitchFamily="34" charset="0"/>
                <a:ea typeface="Tahoma" panose="020B0604030504040204" pitchFamily="34" charset="0"/>
                <a:cs typeface="Arial" panose="020B0604020202020204" pitchFamily="34" charset="0"/>
              </a:rPr>
              <a:t>đáp</a:t>
            </a:r>
            <a:r>
              <a:rPr lang="en-US" sz="3800" dirty="0">
                <a:latin typeface="Arial" panose="020B0604020202020204" pitchFamily="34" charset="0"/>
                <a:ea typeface="Tahoma" panose="020B0604030504040204" pitchFamily="34" charset="0"/>
                <a:cs typeface="Arial" panose="020B0604020202020204" pitchFamily="34" charset="0"/>
              </a:rPr>
              <a:t> án đúng. Vì </a:t>
            </a:r>
            <a:r>
              <a:rPr lang="en-US" sz="3800" dirty="0" err="1">
                <a:latin typeface="Arial" panose="020B0604020202020204" pitchFamily="34" charset="0"/>
                <a:ea typeface="Tahoma" panose="020B0604030504040204" pitchFamily="34" charset="0"/>
                <a:cs typeface="Arial" panose="020B0604020202020204" pitchFamily="34" charset="0"/>
              </a:rPr>
              <a:t>nhiệm</a:t>
            </a:r>
            <a:r>
              <a:rPr lang="en-US" sz="3800" dirty="0">
                <a:latin typeface="Arial" panose="020B0604020202020204" pitchFamily="34" charset="0"/>
                <a:ea typeface="Tahoma" panose="020B0604030504040204" pitchFamily="34" charset="0"/>
                <a:cs typeface="Arial" panose="020B0604020202020204" pitchFamily="34" charset="0"/>
              </a:rPr>
              <a:t> vụ là </a:t>
            </a:r>
            <a:r>
              <a:rPr lang="en-US" sz="3800" dirty="0" err="1">
                <a:latin typeface="Arial" panose="020B0604020202020204" pitchFamily="34" charset="0"/>
                <a:ea typeface="Tahoma" panose="020B0604030504040204" pitchFamily="34" charset="0"/>
                <a:cs typeface="Arial" panose="020B0604020202020204" pitchFamily="34" charset="0"/>
              </a:rPr>
              <a:t>cùng</a:t>
            </a:r>
            <a:r>
              <a:rPr lang="en-US" sz="3800" dirty="0">
                <a:latin typeface="Arial" panose="020B0604020202020204" pitchFamily="34" charset="0"/>
                <a:ea typeface="Tahoma" panose="020B0604030504040204" pitchFamily="34" charset="0"/>
                <a:cs typeface="Arial" panose="020B0604020202020204" pitchFamily="34" charset="0"/>
              </a:rPr>
              <a:t> </a:t>
            </a:r>
            <a:r>
              <a:rPr lang="en-US" sz="3800" dirty="0" err="1">
                <a:latin typeface="Arial" panose="020B0604020202020204" pitchFamily="34" charset="0"/>
                <a:ea typeface="Tahoma" panose="020B0604030504040204" pitchFamily="34" charset="0"/>
                <a:cs typeface="Arial" panose="020B0604020202020204" pitchFamily="34" charset="0"/>
              </a:rPr>
              <a:t>giúp</a:t>
            </a:r>
            <a:r>
              <a:rPr lang="en-US" sz="3800" dirty="0">
                <a:latin typeface="Arial" panose="020B0604020202020204" pitchFamily="34" charset="0"/>
                <a:ea typeface="Tahoma" panose="020B0604030504040204" pitchFamily="34" charset="0"/>
                <a:cs typeface="Arial" panose="020B0604020202020204" pitchFamily="34" charset="0"/>
              </a:rPr>
              <a:t> nhau </a:t>
            </a:r>
            <a:r>
              <a:rPr lang="en-US" sz="3800" dirty="0" err="1">
                <a:latin typeface="Arial" panose="020B0604020202020204" pitchFamily="34" charset="0"/>
                <a:ea typeface="Tahoma" panose="020B0604030504040204" pitchFamily="34" charset="0"/>
                <a:cs typeface="Arial" panose="020B0604020202020204" pitchFamily="34" charset="0"/>
              </a:rPr>
              <a:t>giải</a:t>
            </a:r>
            <a:r>
              <a:rPr lang="en-US" sz="3800" dirty="0">
                <a:latin typeface="Arial" panose="020B0604020202020204" pitchFamily="34" charset="0"/>
                <a:ea typeface="Tahoma" panose="020B0604030504040204" pitchFamily="34" charset="0"/>
                <a:cs typeface="Arial" panose="020B0604020202020204" pitchFamily="34" charset="0"/>
              </a:rPr>
              <a:t> </a:t>
            </a:r>
            <a:r>
              <a:rPr lang="en-US" sz="3800" dirty="0" err="1">
                <a:latin typeface="Arial" panose="020B0604020202020204" pitchFamily="34" charset="0"/>
                <a:ea typeface="Tahoma" panose="020B0604030504040204" pitchFamily="34" charset="0"/>
                <a:cs typeface="Arial" panose="020B0604020202020204" pitchFamily="34" charset="0"/>
              </a:rPr>
              <a:t>cứu</a:t>
            </a:r>
            <a:r>
              <a:rPr lang="en-US" sz="3800" dirty="0">
                <a:latin typeface="Arial" panose="020B0604020202020204" pitchFamily="34" charset="0"/>
                <a:ea typeface="Tahoma" panose="020B0604030504040204" pitchFamily="34" charset="0"/>
                <a:cs typeface="Arial" panose="020B0604020202020204" pitchFamily="34" charset="0"/>
              </a:rPr>
              <a:t> </a:t>
            </a:r>
            <a:r>
              <a:rPr lang="en-US" sz="3800" dirty="0" err="1">
                <a:latin typeface="Arial" panose="020B0604020202020204" pitchFamily="34" charset="0"/>
                <a:ea typeface="Tahoma" panose="020B0604030504040204" pitchFamily="34" charset="0"/>
                <a:cs typeface="Arial" panose="020B0604020202020204" pitchFamily="34" charset="0"/>
              </a:rPr>
              <a:t>cá</a:t>
            </a:r>
            <a:r>
              <a:rPr lang="en-US" sz="3800" dirty="0">
                <a:latin typeface="Arial" panose="020B0604020202020204" pitchFamily="34" charset="0"/>
                <a:ea typeface="Tahoma" panose="020B0604030504040204" pitchFamily="34" charset="0"/>
                <a:cs typeface="Arial" panose="020B0604020202020204" pitchFamily="34" charset="0"/>
              </a:rPr>
              <a:t> </a:t>
            </a:r>
            <a:r>
              <a:rPr lang="en-US" sz="3800" dirty="0" err="1">
                <a:latin typeface="Arial" panose="020B0604020202020204" pitchFamily="34" charset="0"/>
                <a:ea typeface="Tahoma" panose="020B0604030504040204" pitchFamily="34" charset="0"/>
                <a:cs typeface="Arial" panose="020B0604020202020204" pitchFamily="34" charset="0"/>
              </a:rPr>
              <a:t>voi</a:t>
            </a:r>
            <a:r>
              <a:rPr lang="en-US" sz="3800" dirty="0">
                <a:latin typeface="Arial" panose="020B0604020202020204" pitchFamily="34" charset="0"/>
                <a:ea typeface="Tahoma" panose="020B0604030504040204" pitchFamily="34" charset="0"/>
                <a:cs typeface="Arial" panose="020B0604020202020204" pitchFamily="34" charset="0"/>
              </a:rPr>
              <a:t> nên việc bỏ qua câu hỏi thì ý </a:t>
            </a:r>
            <a:r>
              <a:rPr lang="en-US" sz="3800" dirty="0" err="1">
                <a:latin typeface="Arial" panose="020B0604020202020204" pitchFamily="34" charset="0"/>
                <a:ea typeface="Tahoma" panose="020B0604030504040204" pitchFamily="34" charset="0"/>
                <a:cs typeface="Arial" panose="020B0604020202020204" pitchFamily="34" charset="0"/>
              </a:rPr>
              <a:t>nghĩa</a:t>
            </a:r>
            <a:r>
              <a:rPr lang="en-US" sz="3800" dirty="0">
                <a:latin typeface="Arial" panose="020B0604020202020204" pitchFamily="34" charset="0"/>
                <a:ea typeface="Tahoma" panose="020B0604030504040204" pitchFamily="34" charset="0"/>
                <a:cs typeface="Arial" panose="020B0604020202020204" pitchFamily="34" charset="0"/>
              </a:rPr>
              <a:t> giáo </a:t>
            </a:r>
            <a:r>
              <a:rPr lang="en-US" sz="3800" dirty="0" err="1">
                <a:latin typeface="Arial" panose="020B0604020202020204" pitchFamily="34" charset="0"/>
                <a:ea typeface="Tahoma" panose="020B0604030504040204" pitchFamily="34" charset="0"/>
                <a:cs typeface="Arial" panose="020B0604020202020204" pitchFamily="34" charset="0"/>
              </a:rPr>
              <a:t>dục</a:t>
            </a:r>
            <a:r>
              <a:rPr lang="en-US" sz="3800" dirty="0">
                <a:latin typeface="Arial" panose="020B0604020202020204" pitchFamily="34" charset="0"/>
                <a:ea typeface="Tahoma" panose="020B0604030504040204" pitchFamily="34" charset="0"/>
                <a:cs typeface="Arial" panose="020B0604020202020204" pitchFamily="34" charset="0"/>
              </a:rPr>
              <a:t> </a:t>
            </a:r>
            <a:r>
              <a:rPr lang="en-US" sz="3800" dirty="0" err="1">
                <a:latin typeface="Arial" panose="020B0604020202020204" pitchFamily="34" charset="0"/>
                <a:ea typeface="Tahoma" panose="020B0604030504040204" pitchFamily="34" charset="0"/>
                <a:cs typeface="Arial" panose="020B0604020202020204" pitchFamily="34" charset="0"/>
              </a:rPr>
              <a:t>không</a:t>
            </a:r>
            <a:r>
              <a:rPr lang="en-US" sz="3800" dirty="0">
                <a:latin typeface="Arial" panose="020B0604020202020204" pitchFamily="34" charset="0"/>
                <a:ea typeface="Tahoma" panose="020B0604030504040204" pitchFamily="34" charset="0"/>
                <a:cs typeface="Arial" panose="020B0604020202020204" pitchFamily="34" charset="0"/>
              </a:rPr>
              <a:t> tốt.</a:t>
            </a:r>
          </a:p>
        </p:txBody>
      </p:sp>
      <p:sp>
        <p:nvSpPr>
          <p:cNvPr id="6" name="Rectangle 5">
            <a:extLst>
              <a:ext uri="{FF2B5EF4-FFF2-40B4-BE49-F238E27FC236}">
                <a16:creationId xmlns:a16="http://schemas.microsoft.com/office/drawing/2014/main" id="{5DA5407F-4AC5-45CA-8E1A-2A121AE59319}"/>
              </a:ext>
            </a:extLst>
          </p:cNvPr>
          <p:cNvSpPr/>
          <p:nvPr/>
        </p:nvSpPr>
        <p:spPr>
          <a:xfrm>
            <a:off x="12321830" y="984120"/>
            <a:ext cx="3318473" cy="553998"/>
          </a:xfrm>
          <a:prstGeom prst="rect">
            <a:avLst/>
          </a:prstGeom>
        </p:spPr>
        <p:txBody>
          <a:bodyPr wrap="none">
            <a:spAutoFit/>
          </a:bodyPr>
          <a:lstStyle/>
          <a:p>
            <a:r>
              <a:rPr lang="en-US" sz="3000">
                <a:solidFill>
                  <a:schemeClr val="bg1"/>
                </a:solidFill>
              </a:rPr>
              <a:t>Subtitle : turn on CC</a:t>
            </a:r>
          </a:p>
        </p:txBody>
      </p:sp>
    </p:spTree>
    <p:extLst>
      <p:ext uri="{BB962C8B-B14F-4D97-AF65-F5344CB8AC3E}">
        <p14:creationId xmlns:p14="http://schemas.microsoft.com/office/powerpoint/2010/main" val="3988796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1000"/>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1" y="61511"/>
            <a:ext cx="10470788" cy="3731076"/>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558799" y="487386"/>
              <a:ext cx="6184655" cy="1723549"/>
            </a:xfrm>
            <a:prstGeom prst="rect">
              <a:avLst/>
            </a:prstGeom>
            <a:noFill/>
          </p:spPr>
          <p:txBody>
            <a:bodyPr wrap="square" rtlCol="0">
              <a:spAutoFit/>
            </a:bodyPr>
            <a:lstStyle/>
            <a:p>
              <a:pPr algn="just" defTabSz="1371600">
                <a:lnSpc>
                  <a:spcPct val="150000"/>
                </a:lnSpc>
                <a:defRPr/>
              </a:pP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Trong bài </a:t>
              </a:r>
              <a:r>
                <a:rPr lang="en-US" sz="4200" b="1" i="1" dirty="0">
                  <a:solidFill>
                    <a:prstClr val="black"/>
                  </a:solidFill>
                  <a:latin typeface="Arial" panose="020B0604020202020204" pitchFamily="34" charset="0"/>
                  <a:ea typeface="Tahoma" panose="020B0604030504040204" pitchFamily="34" charset="0"/>
                  <a:cs typeface="Arial" panose="020B0604020202020204" pitchFamily="34" charset="0"/>
                </a:rPr>
                <a:t>“</a:t>
              </a:r>
              <a:r>
                <a:rPr lang="en-US" sz="4200" b="1" i="1" dirty="0" err="1">
                  <a:solidFill>
                    <a:prstClr val="black"/>
                  </a:solidFill>
                  <a:latin typeface="Arial" panose="020B0604020202020204" pitchFamily="34" charset="0"/>
                  <a:ea typeface="Tahoma" panose="020B0604030504040204" pitchFamily="34" charset="0"/>
                  <a:cs typeface="Arial" panose="020B0604020202020204" pitchFamily="34" charset="0"/>
                </a:rPr>
                <a:t>Bờ</a:t>
              </a:r>
              <a:r>
                <a:rPr lang="en-US" sz="4200" b="1" i="1"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4200" b="1" i="1" dirty="0" err="1">
                  <a:solidFill>
                    <a:prstClr val="black"/>
                  </a:solidFill>
                  <a:latin typeface="Arial" panose="020B0604020202020204" pitchFamily="34" charset="0"/>
                  <a:ea typeface="Tahoma" panose="020B0604030504040204" pitchFamily="34" charset="0"/>
                  <a:cs typeface="Arial" panose="020B0604020202020204" pitchFamily="34" charset="0"/>
                </a:rPr>
                <a:t>tre</a:t>
              </a:r>
              <a:r>
                <a:rPr lang="en-US" sz="4200" b="1" i="1"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4200" b="1" i="1" dirty="0" err="1">
                  <a:solidFill>
                    <a:prstClr val="black"/>
                  </a:solidFill>
                  <a:latin typeface="Arial" panose="020B0604020202020204" pitchFamily="34" charset="0"/>
                  <a:ea typeface="Tahoma" panose="020B0604030504040204" pitchFamily="34" charset="0"/>
                  <a:cs typeface="Arial" panose="020B0604020202020204" pitchFamily="34" charset="0"/>
                </a:rPr>
                <a:t>đón</a:t>
              </a:r>
              <a:r>
                <a:rPr lang="en-US" sz="4200" b="1" i="1" dirty="0">
                  <a:solidFill>
                    <a:prstClr val="black"/>
                  </a:solidFill>
                  <a:latin typeface="Arial" panose="020B0604020202020204" pitchFamily="34" charset="0"/>
                  <a:ea typeface="Tahoma" panose="020B0604030504040204" pitchFamily="34" charset="0"/>
                  <a:cs typeface="Arial" panose="020B0604020202020204" pitchFamily="34" charset="0"/>
                </a:rPr>
                <a:t> khách”, </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đã có </a:t>
              </a:r>
              <a:r>
                <a:rPr lang="en-US" sz="4200" dirty="0" err="1">
                  <a:solidFill>
                    <a:prstClr val="black"/>
                  </a:solidFill>
                  <a:latin typeface="Arial" panose="020B0604020202020204" pitchFamily="34" charset="0"/>
                  <a:ea typeface="Tahoma" panose="020B0604030504040204" pitchFamily="34" charset="0"/>
                  <a:cs typeface="Arial" panose="020B0604020202020204" pitchFamily="34" charset="0"/>
                </a:rPr>
                <a:t>những</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4200" dirty="0" err="1">
                  <a:solidFill>
                    <a:prstClr val="black"/>
                  </a:solidFill>
                  <a:latin typeface="Arial" panose="020B0604020202020204" pitchFamily="34" charset="0"/>
                  <a:ea typeface="Tahoma" panose="020B0604030504040204" pitchFamily="34" charset="0"/>
                  <a:cs typeface="Arial" panose="020B0604020202020204" pitchFamily="34" charset="0"/>
                </a:rPr>
                <a:t>vị</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4200" b="1" i="1" dirty="0">
                  <a:solidFill>
                    <a:prstClr val="black"/>
                  </a:solidFill>
                  <a:latin typeface="Arial" panose="020B0604020202020204" pitchFamily="34" charset="0"/>
                  <a:ea typeface="Tahoma" panose="020B0604030504040204" pitchFamily="34" charset="0"/>
                  <a:cs typeface="Arial" panose="020B0604020202020204" pitchFamily="34" charset="0"/>
                </a:rPr>
                <a:t>“khách”</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 nào đến </a:t>
              </a:r>
              <a:r>
                <a:rPr lang="en-US" sz="4200" dirty="0" err="1">
                  <a:solidFill>
                    <a:prstClr val="black"/>
                  </a:solidFill>
                  <a:latin typeface="Arial" panose="020B0604020202020204" pitchFamily="34" charset="0"/>
                  <a:ea typeface="Tahoma" panose="020B0604030504040204" pitchFamily="34" charset="0"/>
                  <a:cs typeface="Arial" panose="020B0604020202020204" pitchFamily="34" charset="0"/>
                </a:rPr>
                <a:t>bờ</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4200" dirty="0" err="1">
                  <a:solidFill>
                    <a:prstClr val="black"/>
                  </a:solidFill>
                  <a:latin typeface="Arial" panose="020B0604020202020204" pitchFamily="34" charset="0"/>
                  <a:ea typeface="Tahoma" panose="020B0604030504040204" pitchFamily="34" charset="0"/>
                  <a:cs typeface="Arial" panose="020B0604020202020204" pitchFamily="34" charset="0"/>
                </a:rPr>
                <a:t>tre</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a:t>
              </a:r>
              <a:endParaRPr lang="en-US" sz="36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1371600">
                <a:defRPr/>
              </a:pPr>
              <a:endParaRPr lang="en-US" sz="3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8411">
            <a:off x="17047751" y="6994484"/>
            <a:ext cx="798108" cy="370838"/>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07681" y="5815478"/>
            <a:ext cx="1125300" cy="781458"/>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9280" y="7439981"/>
            <a:ext cx="4784928" cy="3294674"/>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965868" y="2490917"/>
            <a:ext cx="5051813" cy="7161548"/>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10210800" y="77639"/>
            <a:ext cx="7964619" cy="4629701"/>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547387" y="809808"/>
              <a:ext cx="2901173" cy="1280695"/>
            </a:xfrm>
            <a:prstGeom prst="rect">
              <a:avLst/>
            </a:prstGeom>
            <a:noFill/>
          </p:spPr>
          <p:txBody>
            <a:bodyPr wrap="square" rtlCol="0">
              <a:spAutoFit/>
            </a:bodyPr>
            <a:lstStyle/>
            <a:p>
              <a:pPr algn="ctr" defTabSz="1371600">
                <a:lnSpc>
                  <a:spcPct val="150000"/>
                </a:lnSpc>
                <a:defRPr/>
              </a:pPr>
              <a:r>
                <a:rPr lang="en-US" sz="3800" dirty="0" err="1">
                  <a:solidFill>
                    <a:schemeClr val="bg1"/>
                  </a:solidFill>
                  <a:latin typeface="Arial" panose="020B0604020202020204" pitchFamily="34" charset="0"/>
                  <a:ea typeface="Tahoma" panose="020B0604030504040204" pitchFamily="34" charset="0"/>
                  <a:cs typeface="Arial" panose="020B0604020202020204" pitchFamily="34" charset="0"/>
                </a:rPr>
                <a:t>Cò</a:t>
              </a:r>
              <a:r>
                <a:rPr lang="en-US" sz="38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chemeClr val="bg1"/>
                  </a:solidFill>
                  <a:latin typeface="Arial" panose="020B0604020202020204" pitchFamily="34" charset="0"/>
                  <a:ea typeface="Tahoma" panose="020B0604030504040204" pitchFamily="34" charset="0"/>
                  <a:cs typeface="Arial" panose="020B0604020202020204" pitchFamily="34" charset="0"/>
                </a:rPr>
                <a:t>bạch</a:t>
              </a:r>
              <a:r>
                <a:rPr lang="en-US" sz="38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chemeClr val="bg1"/>
                  </a:solidFill>
                  <a:latin typeface="Arial" panose="020B0604020202020204" pitchFamily="34" charset="0"/>
                  <a:ea typeface="Tahoma" panose="020B0604030504040204" pitchFamily="34" charset="0"/>
                  <a:cs typeface="Arial" panose="020B0604020202020204" pitchFamily="34" charset="0"/>
                </a:rPr>
                <a:t>bồ</a:t>
              </a:r>
              <a:r>
                <a:rPr lang="en-US" sz="38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chemeClr val="bg1"/>
                  </a:solidFill>
                  <a:latin typeface="Arial" panose="020B0604020202020204" pitchFamily="34" charset="0"/>
                  <a:ea typeface="Tahoma" panose="020B0604030504040204" pitchFamily="34" charset="0"/>
                  <a:cs typeface="Arial" panose="020B0604020202020204" pitchFamily="34" charset="0"/>
                </a:rPr>
                <a:t>nông</a:t>
              </a:r>
              <a:r>
                <a:rPr lang="en-US" sz="38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chemeClr val="bg1"/>
                  </a:solidFill>
                  <a:latin typeface="Arial" panose="020B0604020202020204" pitchFamily="34" charset="0"/>
                  <a:ea typeface="Tahoma" panose="020B0604030504040204" pitchFamily="34" charset="0"/>
                  <a:cs typeface="Arial" panose="020B0604020202020204" pitchFamily="34" charset="0"/>
                </a:rPr>
                <a:t>bói</a:t>
              </a:r>
              <a:r>
                <a:rPr lang="en-US" sz="38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chemeClr val="bg1"/>
                  </a:solidFill>
                  <a:latin typeface="Arial" panose="020B0604020202020204" pitchFamily="34" charset="0"/>
                  <a:ea typeface="Tahoma" panose="020B0604030504040204" pitchFamily="34" charset="0"/>
                  <a:cs typeface="Arial" panose="020B0604020202020204" pitchFamily="34" charset="0"/>
                </a:rPr>
                <a:t>cá</a:t>
              </a:r>
              <a:r>
                <a:rPr lang="en-US" sz="38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chemeClr val="bg1"/>
                  </a:solidFill>
                  <a:latin typeface="Arial" panose="020B0604020202020204" pitchFamily="34" charset="0"/>
                  <a:ea typeface="Tahoma" panose="020B0604030504040204" pitchFamily="34" charset="0"/>
                  <a:cs typeface="Arial" panose="020B0604020202020204" pitchFamily="34" charset="0"/>
                </a:rPr>
                <a:t>chim</a:t>
              </a:r>
              <a:r>
                <a:rPr lang="en-US" sz="3800" dirty="0">
                  <a:solidFill>
                    <a:schemeClr val="bg1"/>
                  </a:solidFill>
                  <a:latin typeface="Arial" panose="020B0604020202020204" pitchFamily="34" charset="0"/>
                  <a:ea typeface="Tahoma" panose="020B0604030504040204" pitchFamily="34" charset="0"/>
                  <a:cs typeface="Arial" panose="020B0604020202020204" pitchFamily="34" charset="0"/>
                </a:rPr>
                <a:t> cu.</a:t>
              </a:r>
            </a:p>
          </p:txBody>
        </p:sp>
      </p:grpSp>
      <p:sp>
        <p:nvSpPr>
          <p:cNvPr id="46" name="Rectangle: Rounded Corners 45">
            <a:extLst>
              <a:ext uri="{FF2B5EF4-FFF2-40B4-BE49-F238E27FC236}">
                <a16:creationId xmlns:a16="http://schemas.microsoft.com/office/drawing/2014/main" id="{0AD75860-9F81-4165-A3C2-829D5EEFD74A}"/>
              </a:ext>
            </a:extLst>
          </p:cNvPr>
          <p:cNvSpPr/>
          <p:nvPr/>
        </p:nvSpPr>
        <p:spPr>
          <a:xfrm>
            <a:off x="329879" y="9236598"/>
            <a:ext cx="4184249" cy="831735"/>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270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2700">
                <a:solidFill>
                  <a:schemeClr val="tx1"/>
                </a:solidFill>
                <a:latin typeface="Tahoma" panose="020B0604030504040204" pitchFamily="34" charset="0"/>
                <a:ea typeface="Tahoma" panose="020B0604030504040204" pitchFamily="34" charset="0"/>
                <a:cs typeface="Tahoma" panose="020B0604030504040204" pitchFamily="34" charset="0"/>
              </a:rPr>
              <a:t>A SỐ 1 …</a:t>
            </a:r>
          </a:p>
        </p:txBody>
      </p:sp>
    </p:spTree>
    <p:extLst>
      <p:ext uri="{BB962C8B-B14F-4D97-AF65-F5344CB8AC3E}">
        <p14:creationId xmlns:p14="http://schemas.microsoft.com/office/powerpoint/2010/main" val="357427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46"/>
                                        </p:tgtEl>
                                      </p:cBhvr>
                                    </p:animEffect>
                                    <p:animScale>
                                      <p:cBhvr>
                                        <p:cTn id="7" dur="1000" autoRev="1" fill="hold"/>
                                        <p:tgtEl>
                                          <p:spTgt spid="46"/>
                                        </p:tgtEl>
                                      </p:cBhvr>
                                      <p:by x="105000" y="105000"/>
                                    </p:animScale>
                                  </p:childTnLst>
                                </p:cTn>
                              </p:par>
                              <p:par>
                                <p:cTn id="8" presetID="2" presetClass="entr" presetSubtype="1"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additive="base">
                                        <p:cTn id="10" dur="2000" fill="hold"/>
                                        <p:tgtEl>
                                          <p:spTgt spid="36"/>
                                        </p:tgtEl>
                                        <p:attrNameLst>
                                          <p:attrName>ppt_x</p:attrName>
                                        </p:attrNameLst>
                                      </p:cBhvr>
                                      <p:tavLst>
                                        <p:tav tm="0">
                                          <p:val>
                                            <p:strVal val="#ppt_x"/>
                                          </p:val>
                                        </p:tav>
                                        <p:tav tm="100000">
                                          <p:val>
                                            <p:strVal val="#ppt_x"/>
                                          </p:val>
                                        </p:tav>
                                      </p:tavLst>
                                    </p:anim>
                                    <p:anim calcmode="lin" valueType="num">
                                      <p:cBhvr additive="base">
                                        <p:cTn id="11"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2000" fill="hold"/>
                                        <p:tgtEl>
                                          <p:spTgt spid="16"/>
                                        </p:tgtEl>
                                        <p:attrNameLst>
                                          <p:attrName>ppt_x</p:attrName>
                                        </p:attrNameLst>
                                      </p:cBhvr>
                                      <p:tavLst>
                                        <p:tav tm="0">
                                          <p:val>
                                            <p:strVal val="1+#ppt_w/2"/>
                                          </p:val>
                                        </p:tav>
                                        <p:tav tm="100000">
                                          <p:val>
                                            <p:strVal val="#ppt_x"/>
                                          </p:val>
                                        </p:tav>
                                      </p:tavLst>
                                    </p:anim>
                                    <p:anim calcmode="lin" valueType="num">
                                      <p:cBhvr additive="base">
                                        <p:cTn id="17"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3"/>
                                        </p:tgtEl>
                                        <p:attrNameLst>
                                          <p:attrName>style.visibility</p:attrName>
                                        </p:attrNameLst>
                                      </p:cBhvr>
                                      <p:to>
                                        <p:strVal val="visible"/>
                                      </p:to>
                                    </p:set>
                                    <p:animEffect transition="in" filter="wipe(up)">
                                      <p:cBhvr>
                                        <p:cTn id="22" dur="2000"/>
                                        <p:tgtEl>
                                          <p:spTgt spid="143"/>
                                        </p:tgtEl>
                                      </p:cBhvr>
                                    </p:animEffect>
                                  </p:childTnLst>
                                  <p:subTnLst>
                                    <p:audio>
                                      <p:cMediaNode>
                                        <p:cTn display="0" masterRel="sameClick">
                                          <p:stCondLst>
                                            <p:cond evt="begin" delay="0">
                                              <p:tn val="20"/>
                                            </p:cond>
                                          </p:stCondLst>
                                          <p:endCondLst>
                                            <p:cond evt="onStopAudio" delay="0">
                                              <p:tgtEl>
                                                <p:sldTgt/>
                                              </p:tgtEl>
                                            </p:cond>
                                          </p:endCondLst>
                                        </p:cTn>
                                        <p:tgtEl>
                                          <p:sndTgt r:embed="rId2" name="rain sound.wav"/>
                                        </p:tgtEl>
                                      </p:cMediaNode>
                                    </p:audio>
                                  </p:subTnLst>
                                </p:cTn>
                              </p:par>
                              <p:par>
                                <p:cTn id="23" presetID="22" presetClass="exit" presetSubtype="1" fill="hold" nodeType="withEffect">
                                  <p:stCondLst>
                                    <p:cond delay="5500"/>
                                  </p:stCondLst>
                                  <p:childTnLst>
                                    <p:animEffect transition="out" filter="wipe(up)">
                                      <p:cBhvr>
                                        <p:cTn id="24" dur="2000"/>
                                        <p:tgtEl>
                                          <p:spTgt spid="143"/>
                                        </p:tgtEl>
                                      </p:cBhvr>
                                    </p:animEffect>
                                    <p:set>
                                      <p:cBhvr>
                                        <p:cTn id="25"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1000"/>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1" y="61511"/>
            <a:ext cx="10470788" cy="3731076"/>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558799" y="487386"/>
              <a:ext cx="6184655" cy="1723549"/>
            </a:xfrm>
            <a:prstGeom prst="rect">
              <a:avLst/>
            </a:prstGeom>
            <a:noFill/>
          </p:spPr>
          <p:txBody>
            <a:bodyPr wrap="square" rtlCol="0">
              <a:spAutoFit/>
            </a:bodyPr>
            <a:lstStyle/>
            <a:p>
              <a:pPr algn="just" defTabSz="1371600">
                <a:lnSpc>
                  <a:spcPct val="150000"/>
                </a:lnSpc>
                <a:defRPr/>
              </a:pP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Trong bài </a:t>
              </a:r>
              <a:r>
                <a:rPr lang="en-US" sz="4200" b="1" i="1" dirty="0">
                  <a:solidFill>
                    <a:prstClr val="black"/>
                  </a:solidFill>
                  <a:latin typeface="Arial" panose="020B0604020202020204" pitchFamily="34" charset="0"/>
                  <a:ea typeface="Tahoma" panose="020B0604030504040204" pitchFamily="34" charset="0"/>
                  <a:cs typeface="Arial" panose="020B0604020202020204" pitchFamily="34" charset="0"/>
                </a:rPr>
                <a:t>“</a:t>
              </a:r>
              <a:r>
                <a:rPr lang="en-US" sz="4200" b="1" i="1" dirty="0" err="1">
                  <a:solidFill>
                    <a:prstClr val="black"/>
                  </a:solidFill>
                  <a:latin typeface="Arial" panose="020B0604020202020204" pitchFamily="34" charset="0"/>
                  <a:ea typeface="Tahoma" panose="020B0604030504040204" pitchFamily="34" charset="0"/>
                  <a:cs typeface="Arial" panose="020B0604020202020204" pitchFamily="34" charset="0"/>
                </a:rPr>
                <a:t>Bờ</a:t>
              </a:r>
              <a:r>
                <a:rPr lang="en-US" sz="4200" b="1" i="1"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4200" b="1" i="1" dirty="0" err="1">
                  <a:solidFill>
                    <a:prstClr val="black"/>
                  </a:solidFill>
                  <a:latin typeface="Arial" panose="020B0604020202020204" pitchFamily="34" charset="0"/>
                  <a:ea typeface="Tahoma" panose="020B0604030504040204" pitchFamily="34" charset="0"/>
                  <a:cs typeface="Arial" panose="020B0604020202020204" pitchFamily="34" charset="0"/>
                </a:rPr>
                <a:t>tre</a:t>
              </a:r>
              <a:r>
                <a:rPr lang="en-US" sz="4200" b="1" i="1"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4200" b="1" i="1" dirty="0" err="1">
                  <a:solidFill>
                    <a:prstClr val="black"/>
                  </a:solidFill>
                  <a:latin typeface="Arial" panose="020B0604020202020204" pitchFamily="34" charset="0"/>
                  <a:ea typeface="Tahoma" panose="020B0604030504040204" pitchFamily="34" charset="0"/>
                  <a:cs typeface="Arial" panose="020B0604020202020204" pitchFamily="34" charset="0"/>
                </a:rPr>
                <a:t>đón</a:t>
              </a:r>
              <a:r>
                <a:rPr lang="en-US" sz="4200" b="1" i="1" dirty="0">
                  <a:solidFill>
                    <a:prstClr val="black"/>
                  </a:solidFill>
                  <a:latin typeface="Arial" panose="020B0604020202020204" pitchFamily="34" charset="0"/>
                  <a:ea typeface="Tahoma" panose="020B0604030504040204" pitchFamily="34" charset="0"/>
                  <a:cs typeface="Arial" panose="020B0604020202020204" pitchFamily="34" charset="0"/>
                </a:rPr>
                <a:t> khách”, </a:t>
              </a:r>
              <a:r>
                <a:rPr lang="en-US" sz="4200" dirty="0" err="1">
                  <a:solidFill>
                    <a:prstClr val="black"/>
                  </a:solidFill>
                  <a:latin typeface="Arial" panose="020B0604020202020204" pitchFamily="34" charset="0"/>
                  <a:ea typeface="Tahoma" panose="020B0604030504040204" pitchFamily="34" charset="0"/>
                  <a:cs typeface="Arial" panose="020B0604020202020204" pitchFamily="34" charset="0"/>
                </a:rPr>
                <a:t>đám</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4200" dirty="0" err="1">
                  <a:solidFill>
                    <a:prstClr val="black"/>
                  </a:solidFill>
                  <a:latin typeface="Arial" panose="020B0604020202020204" pitchFamily="34" charset="0"/>
                  <a:ea typeface="Tahoma" panose="020B0604030504040204" pitchFamily="34" charset="0"/>
                  <a:cs typeface="Arial" panose="020B0604020202020204" pitchFamily="34" charset="0"/>
                </a:rPr>
                <a:t>chim</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 cu đã ca </a:t>
              </a:r>
              <a:r>
                <a:rPr lang="en-US" sz="4200" dirty="0" err="1">
                  <a:solidFill>
                    <a:prstClr val="black"/>
                  </a:solidFill>
                  <a:latin typeface="Arial" panose="020B0604020202020204" pitchFamily="34" charset="0"/>
                  <a:ea typeface="Tahoma" panose="020B0604030504040204" pitchFamily="34" charset="0"/>
                  <a:cs typeface="Arial" panose="020B0604020202020204" pitchFamily="34" charset="0"/>
                </a:rPr>
                <a:t>hát</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4200" dirty="0" err="1">
                  <a:solidFill>
                    <a:prstClr val="black"/>
                  </a:solidFill>
                  <a:latin typeface="Arial" panose="020B0604020202020204" pitchFamily="34" charset="0"/>
                  <a:ea typeface="Tahoma" panose="020B0604030504040204" pitchFamily="34" charset="0"/>
                  <a:cs typeface="Arial" panose="020B0604020202020204" pitchFamily="34" charset="0"/>
                </a:rPr>
                <a:t>gật</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4200" dirty="0" err="1">
                  <a:solidFill>
                    <a:prstClr val="black"/>
                  </a:solidFill>
                  <a:latin typeface="Arial" panose="020B0604020202020204" pitchFamily="34" charset="0"/>
                  <a:ea typeface="Tahoma" panose="020B0604030504040204" pitchFamily="34" charset="0"/>
                  <a:cs typeface="Arial" panose="020B0604020202020204" pitchFamily="34" charset="0"/>
                </a:rPr>
                <a:t>gù</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 câu gì?</a:t>
              </a:r>
              <a:endParaRPr lang="en-US" sz="36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1371600">
                <a:defRPr/>
              </a:pPr>
              <a:endParaRPr lang="en-US" sz="3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8411">
            <a:off x="17047751" y="6994484"/>
            <a:ext cx="798108" cy="370838"/>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07681" y="5815478"/>
            <a:ext cx="1125300" cy="781458"/>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9280" y="7439981"/>
            <a:ext cx="4784928" cy="3294674"/>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965868" y="2490917"/>
            <a:ext cx="5051813" cy="7161548"/>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10210800" y="77639"/>
            <a:ext cx="7964619" cy="4629701"/>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608487" y="1015287"/>
              <a:ext cx="2901173" cy="597213"/>
            </a:xfrm>
            <a:prstGeom prst="rect">
              <a:avLst/>
            </a:prstGeom>
            <a:noFill/>
          </p:spPr>
          <p:txBody>
            <a:bodyPr wrap="square" rtlCol="0">
              <a:spAutoFit/>
            </a:bodyPr>
            <a:lstStyle/>
            <a:p>
              <a:pPr algn="ctr" defTabSz="1371600">
                <a:lnSpc>
                  <a:spcPct val="150000"/>
                </a:lnSpc>
                <a:defRPr/>
              </a:pPr>
              <a:r>
                <a:rPr lang="en-US" sz="3800" dirty="0">
                  <a:solidFill>
                    <a:schemeClr val="bg1"/>
                  </a:solidFill>
                  <a:latin typeface="Arial" panose="020B0604020202020204" pitchFamily="34" charset="0"/>
                  <a:ea typeface="Tahoma" panose="020B0604030504040204" pitchFamily="34" charset="0"/>
                  <a:cs typeface="Arial" panose="020B0604020202020204" pitchFamily="34" charset="0"/>
                </a:rPr>
                <a:t>“Ồ, </a:t>
              </a:r>
              <a:r>
                <a:rPr lang="en-US" sz="3800" dirty="0" err="1">
                  <a:solidFill>
                    <a:schemeClr val="bg1"/>
                  </a:solidFill>
                  <a:latin typeface="Arial" panose="020B0604020202020204" pitchFamily="34" charset="0"/>
                  <a:ea typeface="Tahoma" panose="020B0604030504040204" pitchFamily="34" charset="0"/>
                  <a:cs typeface="Arial" panose="020B0604020202020204" pitchFamily="34" charset="0"/>
                </a:rPr>
                <a:t>tre</a:t>
              </a:r>
              <a:r>
                <a:rPr lang="en-US" sz="38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chemeClr val="bg1"/>
                  </a:solidFill>
                  <a:latin typeface="Arial" panose="020B0604020202020204" pitchFamily="34" charset="0"/>
                  <a:ea typeface="Tahoma" panose="020B0604030504040204" pitchFamily="34" charset="0"/>
                  <a:cs typeface="Arial" panose="020B0604020202020204" pitchFamily="34" charset="0"/>
                </a:rPr>
                <a:t>rất</a:t>
              </a:r>
              <a:r>
                <a:rPr lang="en-US" sz="38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chemeClr val="bg1"/>
                  </a:solidFill>
                  <a:latin typeface="Arial" panose="020B0604020202020204" pitchFamily="34" charset="0"/>
                  <a:ea typeface="Tahoma" panose="020B0604030504040204" pitchFamily="34" charset="0"/>
                  <a:cs typeface="Arial" panose="020B0604020202020204" pitchFamily="34" charset="0"/>
                </a:rPr>
                <a:t>mát</a:t>
              </a:r>
              <a:r>
                <a:rPr lang="en-US" sz="3800" dirty="0">
                  <a:solidFill>
                    <a:schemeClr val="bg1"/>
                  </a:solidFill>
                  <a:latin typeface="Arial" panose="020B0604020202020204" pitchFamily="34" charset="0"/>
                  <a:ea typeface="Tahoma" panose="020B0604030504040204" pitchFamily="34" charset="0"/>
                  <a:cs typeface="Arial" panose="020B0604020202020204" pitchFamily="34" charset="0"/>
                </a:rPr>
                <a:t>!”</a:t>
              </a:r>
            </a:p>
          </p:txBody>
        </p:sp>
      </p:grpSp>
      <p:sp>
        <p:nvSpPr>
          <p:cNvPr id="46" name="Rectangle: Rounded Corners 45">
            <a:extLst>
              <a:ext uri="{FF2B5EF4-FFF2-40B4-BE49-F238E27FC236}">
                <a16:creationId xmlns:a16="http://schemas.microsoft.com/office/drawing/2014/main" id="{0AD75860-9F81-4165-A3C2-829D5EEFD74A}"/>
              </a:ext>
            </a:extLst>
          </p:cNvPr>
          <p:cNvSpPr/>
          <p:nvPr/>
        </p:nvSpPr>
        <p:spPr>
          <a:xfrm>
            <a:off x="329879" y="9236598"/>
            <a:ext cx="4184249" cy="831735"/>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2700" dirty="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2700" dirty="0">
                <a:solidFill>
                  <a:schemeClr val="tx1"/>
                </a:solidFill>
                <a:latin typeface="Tahoma" panose="020B0604030504040204" pitchFamily="34" charset="0"/>
                <a:ea typeface="Tahoma" panose="020B0604030504040204" pitchFamily="34" charset="0"/>
                <a:cs typeface="Tahoma" panose="020B0604030504040204" pitchFamily="34" charset="0"/>
              </a:rPr>
              <a:t>A SỐ 2 …</a:t>
            </a:r>
          </a:p>
        </p:txBody>
      </p:sp>
    </p:spTree>
    <p:extLst>
      <p:ext uri="{BB962C8B-B14F-4D97-AF65-F5344CB8AC3E}">
        <p14:creationId xmlns:p14="http://schemas.microsoft.com/office/powerpoint/2010/main" val="39363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46"/>
                                        </p:tgtEl>
                                      </p:cBhvr>
                                    </p:animEffect>
                                    <p:animScale>
                                      <p:cBhvr>
                                        <p:cTn id="7" dur="1000" autoRev="1" fill="hold"/>
                                        <p:tgtEl>
                                          <p:spTgt spid="46"/>
                                        </p:tgtEl>
                                      </p:cBhvr>
                                      <p:by x="105000" y="105000"/>
                                    </p:animScale>
                                  </p:childTnLst>
                                </p:cTn>
                              </p:par>
                              <p:par>
                                <p:cTn id="8" presetID="2" presetClass="entr" presetSubtype="1"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additive="base">
                                        <p:cTn id="10" dur="2000" fill="hold"/>
                                        <p:tgtEl>
                                          <p:spTgt spid="36"/>
                                        </p:tgtEl>
                                        <p:attrNameLst>
                                          <p:attrName>ppt_x</p:attrName>
                                        </p:attrNameLst>
                                      </p:cBhvr>
                                      <p:tavLst>
                                        <p:tav tm="0">
                                          <p:val>
                                            <p:strVal val="#ppt_x"/>
                                          </p:val>
                                        </p:tav>
                                        <p:tav tm="100000">
                                          <p:val>
                                            <p:strVal val="#ppt_x"/>
                                          </p:val>
                                        </p:tav>
                                      </p:tavLst>
                                    </p:anim>
                                    <p:anim calcmode="lin" valueType="num">
                                      <p:cBhvr additive="base">
                                        <p:cTn id="11"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2000" fill="hold"/>
                                        <p:tgtEl>
                                          <p:spTgt spid="16"/>
                                        </p:tgtEl>
                                        <p:attrNameLst>
                                          <p:attrName>ppt_x</p:attrName>
                                        </p:attrNameLst>
                                      </p:cBhvr>
                                      <p:tavLst>
                                        <p:tav tm="0">
                                          <p:val>
                                            <p:strVal val="1+#ppt_w/2"/>
                                          </p:val>
                                        </p:tav>
                                        <p:tav tm="100000">
                                          <p:val>
                                            <p:strVal val="#ppt_x"/>
                                          </p:val>
                                        </p:tav>
                                      </p:tavLst>
                                    </p:anim>
                                    <p:anim calcmode="lin" valueType="num">
                                      <p:cBhvr additive="base">
                                        <p:cTn id="17"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3"/>
                                        </p:tgtEl>
                                        <p:attrNameLst>
                                          <p:attrName>style.visibility</p:attrName>
                                        </p:attrNameLst>
                                      </p:cBhvr>
                                      <p:to>
                                        <p:strVal val="visible"/>
                                      </p:to>
                                    </p:set>
                                    <p:animEffect transition="in" filter="wipe(up)">
                                      <p:cBhvr>
                                        <p:cTn id="22" dur="2000"/>
                                        <p:tgtEl>
                                          <p:spTgt spid="143"/>
                                        </p:tgtEl>
                                      </p:cBhvr>
                                    </p:animEffect>
                                  </p:childTnLst>
                                  <p:subTnLst>
                                    <p:audio>
                                      <p:cMediaNode>
                                        <p:cTn display="0" masterRel="sameClick">
                                          <p:stCondLst>
                                            <p:cond evt="begin" delay="0">
                                              <p:tn val="20"/>
                                            </p:cond>
                                          </p:stCondLst>
                                          <p:endCondLst>
                                            <p:cond evt="onStopAudio" delay="0">
                                              <p:tgtEl>
                                                <p:sldTgt/>
                                              </p:tgtEl>
                                            </p:cond>
                                          </p:endCondLst>
                                        </p:cTn>
                                        <p:tgtEl>
                                          <p:sndTgt r:embed="rId2" name="rain sound.wav"/>
                                        </p:tgtEl>
                                      </p:cMediaNode>
                                    </p:audio>
                                  </p:subTnLst>
                                </p:cTn>
                              </p:par>
                              <p:par>
                                <p:cTn id="23" presetID="22" presetClass="exit" presetSubtype="1" fill="hold" nodeType="withEffect">
                                  <p:stCondLst>
                                    <p:cond delay="5500"/>
                                  </p:stCondLst>
                                  <p:childTnLst>
                                    <p:animEffect transition="out" filter="wipe(up)">
                                      <p:cBhvr>
                                        <p:cTn id="24" dur="2000"/>
                                        <p:tgtEl>
                                          <p:spTgt spid="143"/>
                                        </p:tgtEl>
                                      </p:cBhvr>
                                    </p:animEffect>
                                    <p:set>
                                      <p:cBhvr>
                                        <p:cTn id="25"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1000"/>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1" y="61511"/>
            <a:ext cx="10470788" cy="3731076"/>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558799" y="487386"/>
              <a:ext cx="6184655" cy="1723549"/>
            </a:xfrm>
            <a:prstGeom prst="rect">
              <a:avLst/>
            </a:prstGeom>
            <a:noFill/>
          </p:spPr>
          <p:txBody>
            <a:bodyPr wrap="square" rtlCol="0">
              <a:spAutoFit/>
            </a:bodyPr>
            <a:lstStyle/>
            <a:p>
              <a:pPr algn="just" defTabSz="1371600">
                <a:lnSpc>
                  <a:spcPct val="150000"/>
                </a:lnSpc>
                <a:defRPr/>
              </a:pP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Trong bài </a:t>
              </a:r>
              <a:r>
                <a:rPr lang="en-US" sz="4200" b="1" i="1" dirty="0">
                  <a:solidFill>
                    <a:prstClr val="black"/>
                  </a:solidFill>
                  <a:latin typeface="Arial" panose="020B0604020202020204" pitchFamily="34" charset="0"/>
                  <a:ea typeface="Tahoma" panose="020B0604030504040204" pitchFamily="34" charset="0"/>
                  <a:cs typeface="Arial" panose="020B0604020202020204" pitchFamily="34" charset="0"/>
                </a:rPr>
                <a:t>“</a:t>
              </a:r>
              <a:r>
                <a:rPr lang="en-US" sz="4200" b="1" i="1" dirty="0" err="1">
                  <a:solidFill>
                    <a:prstClr val="black"/>
                  </a:solidFill>
                  <a:latin typeface="Arial" panose="020B0604020202020204" pitchFamily="34" charset="0"/>
                  <a:ea typeface="Tahoma" panose="020B0604030504040204" pitchFamily="34" charset="0"/>
                  <a:cs typeface="Arial" panose="020B0604020202020204" pitchFamily="34" charset="0"/>
                </a:rPr>
                <a:t>Bờ</a:t>
              </a:r>
              <a:r>
                <a:rPr lang="en-US" sz="4200" b="1" i="1"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4200" b="1" i="1" dirty="0" err="1">
                  <a:solidFill>
                    <a:prstClr val="black"/>
                  </a:solidFill>
                  <a:latin typeface="Arial" panose="020B0604020202020204" pitchFamily="34" charset="0"/>
                  <a:ea typeface="Tahoma" panose="020B0604030504040204" pitchFamily="34" charset="0"/>
                  <a:cs typeface="Arial" panose="020B0604020202020204" pitchFamily="34" charset="0"/>
                </a:rPr>
                <a:t>tre</a:t>
              </a:r>
              <a:r>
                <a:rPr lang="en-US" sz="4200" b="1" i="1"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4200" b="1" i="1" dirty="0" err="1">
                  <a:solidFill>
                    <a:prstClr val="black"/>
                  </a:solidFill>
                  <a:latin typeface="Arial" panose="020B0604020202020204" pitchFamily="34" charset="0"/>
                  <a:ea typeface="Tahoma" panose="020B0604030504040204" pitchFamily="34" charset="0"/>
                  <a:cs typeface="Arial" panose="020B0604020202020204" pitchFamily="34" charset="0"/>
                </a:rPr>
                <a:t>đón</a:t>
              </a:r>
              <a:r>
                <a:rPr lang="en-US" sz="4200" b="1" i="1" dirty="0">
                  <a:solidFill>
                    <a:prstClr val="black"/>
                  </a:solidFill>
                  <a:latin typeface="Arial" panose="020B0604020202020204" pitchFamily="34" charset="0"/>
                  <a:ea typeface="Tahoma" panose="020B0604030504040204" pitchFamily="34" charset="0"/>
                  <a:cs typeface="Arial" panose="020B0604020202020204" pitchFamily="34" charset="0"/>
                </a:rPr>
                <a:t> khách”, </a:t>
              </a:r>
              <a:r>
                <a:rPr lang="en-US" sz="4200" dirty="0" err="1">
                  <a:solidFill>
                    <a:prstClr val="black"/>
                  </a:solidFill>
                  <a:latin typeface="Arial" panose="020B0604020202020204" pitchFamily="34" charset="0"/>
                  <a:ea typeface="Tahoma" panose="020B0604030504040204" pitchFamily="34" charset="0"/>
                  <a:cs typeface="Arial" panose="020B0604020202020204" pitchFamily="34" charset="0"/>
                </a:rPr>
                <a:t>dáng</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4200" dirty="0" err="1">
                  <a:solidFill>
                    <a:prstClr val="black"/>
                  </a:solidFill>
                  <a:latin typeface="Arial" panose="020B0604020202020204" pitchFamily="34" charset="0"/>
                  <a:ea typeface="Tahoma" panose="020B0604030504040204" pitchFamily="34" charset="0"/>
                  <a:cs typeface="Arial" panose="020B0604020202020204" pitchFamily="34" charset="0"/>
                </a:rPr>
                <a:t>vẻ</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 của </a:t>
              </a:r>
              <a:r>
                <a:rPr lang="en-US" sz="4200" dirty="0" err="1">
                  <a:solidFill>
                    <a:prstClr val="black"/>
                  </a:solidFill>
                  <a:latin typeface="Arial" panose="020B0604020202020204" pitchFamily="34" charset="0"/>
                  <a:ea typeface="Tahoma" panose="020B0604030504040204" pitchFamily="34" charset="0"/>
                  <a:cs typeface="Arial" panose="020B0604020202020204" pitchFamily="34" charset="0"/>
                </a:rPr>
                <a:t>bác</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4200" dirty="0" err="1">
                  <a:solidFill>
                    <a:prstClr val="black"/>
                  </a:solidFill>
                  <a:latin typeface="Arial" panose="020B0604020202020204" pitchFamily="34" charset="0"/>
                  <a:ea typeface="Tahoma" panose="020B0604030504040204" pitchFamily="34" charset="0"/>
                  <a:cs typeface="Arial" panose="020B0604020202020204" pitchFamily="34" charset="0"/>
                </a:rPr>
                <a:t>bồ</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4200" dirty="0" err="1">
                  <a:solidFill>
                    <a:prstClr val="black"/>
                  </a:solidFill>
                  <a:latin typeface="Arial" panose="020B0604020202020204" pitchFamily="34" charset="0"/>
                  <a:ea typeface="Tahoma" panose="020B0604030504040204" pitchFamily="34" charset="0"/>
                  <a:cs typeface="Arial" panose="020B0604020202020204" pitchFamily="34" charset="0"/>
                </a:rPr>
                <a:t>nông</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 như thế nào?</a:t>
              </a:r>
              <a:endParaRPr lang="en-US" sz="36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1371600">
                <a:defRPr/>
              </a:pPr>
              <a:endParaRPr lang="en-US" sz="3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8411">
            <a:off x="17047751" y="6994484"/>
            <a:ext cx="798108" cy="370838"/>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07681" y="5815478"/>
            <a:ext cx="1125300" cy="781458"/>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9280" y="7439981"/>
            <a:ext cx="4784928" cy="3294674"/>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965868" y="2490917"/>
            <a:ext cx="5051813" cy="7161548"/>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10210800" y="77639"/>
            <a:ext cx="7964619" cy="4629701"/>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379835" y="1065331"/>
              <a:ext cx="3358479" cy="672365"/>
            </a:xfrm>
            <a:prstGeom prst="rect">
              <a:avLst/>
            </a:prstGeom>
            <a:noFill/>
          </p:spPr>
          <p:txBody>
            <a:bodyPr wrap="square" rtlCol="0">
              <a:spAutoFit/>
            </a:bodyPr>
            <a:lstStyle/>
            <a:p>
              <a:pPr algn="ctr" defTabSz="1371600">
                <a:lnSpc>
                  <a:spcPct val="150000"/>
                </a:lnSpc>
                <a:defRPr/>
              </a:pPr>
              <a:r>
                <a:rPr lang="en-US" sz="3800" dirty="0" err="1">
                  <a:solidFill>
                    <a:schemeClr val="bg1"/>
                  </a:solidFill>
                  <a:latin typeface="Arial" panose="020B0604020202020204" pitchFamily="34" charset="0"/>
                  <a:ea typeface="Tahoma" panose="020B0604030504040204" pitchFamily="34" charset="0"/>
                  <a:cs typeface="Arial" panose="020B0604020202020204" pitchFamily="34" charset="0"/>
                </a:rPr>
                <a:t>Đứng</a:t>
              </a:r>
              <a:r>
                <a:rPr lang="en-US" sz="38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chemeClr val="bg1"/>
                  </a:solidFill>
                  <a:latin typeface="Arial" panose="020B0604020202020204" pitchFamily="34" charset="0"/>
                  <a:ea typeface="Tahoma" panose="020B0604030504040204" pitchFamily="34" charset="0"/>
                  <a:cs typeface="Arial" panose="020B0604020202020204" pitchFamily="34" charset="0"/>
                </a:rPr>
                <a:t>im</a:t>
              </a:r>
              <a:r>
                <a:rPr lang="en-US" sz="3800" dirty="0">
                  <a:solidFill>
                    <a:schemeClr val="bg1"/>
                  </a:solidFill>
                  <a:latin typeface="Arial" panose="020B0604020202020204" pitchFamily="34" charset="0"/>
                  <a:ea typeface="Tahoma" panose="020B0604030504040204" pitchFamily="34" charset="0"/>
                  <a:cs typeface="Arial" panose="020B0604020202020204" pitchFamily="34" charset="0"/>
                </a:rPr>
                <a:t> như </a:t>
              </a:r>
              <a:r>
                <a:rPr lang="en-US" sz="3800" dirty="0" err="1">
                  <a:solidFill>
                    <a:schemeClr val="bg1"/>
                  </a:solidFill>
                  <a:latin typeface="Arial" panose="020B0604020202020204" pitchFamily="34" charset="0"/>
                  <a:ea typeface="Tahoma" panose="020B0604030504040204" pitchFamily="34" charset="0"/>
                  <a:cs typeface="Arial" panose="020B0604020202020204" pitchFamily="34" charset="0"/>
                </a:rPr>
                <a:t>tượng</a:t>
              </a:r>
              <a:r>
                <a:rPr lang="en-US" sz="38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800" dirty="0" err="1">
                  <a:solidFill>
                    <a:schemeClr val="bg1"/>
                  </a:solidFill>
                  <a:latin typeface="Arial" panose="020B0604020202020204" pitchFamily="34" charset="0"/>
                  <a:ea typeface="Tahoma" panose="020B0604030504040204" pitchFamily="34" charset="0"/>
                  <a:cs typeface="Arial" panose="020B0604020202020204" pitchFamily="34" charset="0"/>
                </a:rPr>
                <a:t>đá</a:t>
              </a:r>
              <a:endParaRPr lang="en-US" sz="3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grpSp>
      <p:sp>
        <p:nvSpPr>
          <p:cNvPr id="46" name="Rectangle: Rounded Corners 45">
            <a:extLst>
              <a:ext uri="{FF2B5EF4-FFF2-40B4-BE49-F238E27FC236}">
                <a16:creationId xmlns:a16="http://schemas.microsoft.com/office/drawing/2014/main" id="{0AD75860-9F81-4165-A3C2-829D5EEFD74A}"/>
              </a:ext>
            </a:extLst>
          </p:cNvPr>
          <p:cNvSpPr/>
          <p:nvPr/>
        </p:nvSpPr>
        <p:spPr>
          <a:xfrm>
            <a:off x="329879" y="9236598"/>
            <a:ext cx="4184249" cy="831735"/>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2700" dirty="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2700" dirty="0">
                <a:solidFill>
                  <a:schemeClr val="tx1"/>
                </a:solidFill>
                <a:latin typeface="Tahoma" panose="020B0604030504040204" pitchFamily="34" charset="0"/>
                <a:ea typeface="Tahoma" panose="020B0604030504040204" pitchFamily="34" charset="0"/>
                <a:cs typeface="Tahoma" panose="020B0604030504040204" pitchFamily="34" charset="0"/>
              </a:rPr>
              <a:t>A SỐ 3 …</a:t>
            </a:r>
          </a:p>
        </p:txBody>
      </p:sp>
    </p:spTree>
    <p:extLst>
      <p:ext uri="{BB962C8B-B14F-4D97-AF65-F5344CB8AC3E}">
        <p14:creationId xmlns:p14="http://schemas.microsoft.com/office/powerpoint/2010/main" val="262907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46"/>
                                        </p:tgtEl>
                                      </p:cBhvr>
                                    </p:animEffect>
                                    <p:animScale>
                                      <p:cBhvr>
                                        <p:cTn id="7" dur="1000" autoRev="1" fill="hold"/>
                                        <p:tgtEl>
                                          <p:spTgt spid="46"/>
                                        </p:tgtEl>
                                      </p:cBhvr>
                                      <p:by x="105000" y="105000"/>
                                    </p:animScale>
                                  </p:childTnLst>
                                </p:cTn>
                              </p:par>
                              <p:par>
                                <p:cTn id="8" presetID="2" presetClass="entr" presetSubtype="1"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additive="base">
                                        <p:cTn id="10" dur="2000" fill="hold"/>
                                        <p:tgtEl>
                                          <p:spTgt spid="36"/>
                                        </p:tgtEl>
                                        <p:attrNameLst>
                                          <p:attrName>ppt_x</p:attrName>
                                        </p:attrNameLst>
                                      </p:cBhvr>
                                      <p:tavLst>
                                        <p:tav tm="0">
                                          <p:val>
                                            <p:strVal val="#ppt_x"/>
                                          </p:val>
                                        </p:tav>
                                        <p:tav tm="100000">
                                          <p:val>
                                            <p:strVal val="#ppt_x"/>
                                          </p:val>
                                        </p:tav>
                                      </p:tavLst>
                                    </p:anim>
                                    <p:anim calcmode="lin" valueType="num">
                                      <p:cBhvr additive="base">
                                        <p:cTn id="11"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2000" fill="hold"/>
                                        <p:tgtEl>
                                          <p:spTgt spid="16"/>
                                        </p:tgtEl>
                                        <p:attrNameLst>
                                          <p:attrName>ppt_x</p:attrName>
                                        </p:attrNameLst>
                                      </p:cBhvr>
                                      <p:tavLst>
                                        <p:tav tm="0">
                                          <p:val>
                                            <p:strVal val="1+#ppt_w/2"/>
                                          </p:val>
                                        </p:tav>
                                        <p:tav tm="100000">
                                          <p:val>
                                            <p:strVal val="#ppt_x"/>
                                          </p:val>
                                        </p:tav>
                                      </p:tavLst>
                                    </p:anim>
                                    <p:anim calcmode="lin" valueType="num">
                                      <p:cBhvr additive="base">
                                        <p:cTn id="17"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3"/>
                                        </p:tgtEl>
                                        <p:attrNameLst>
                                          <p:attrName>style.visibility</p:attrName>
                                        </p:attrNameLst>
                                      </p:cBhvr>
                                      <p:to>
                                        <p:strVal val="visible"/>
                                      </p:to>
                                    </p:set>
                                    <p:animEffect transition="in" filter="wipe(up)">
                                      <p:cBhvr>
                                        <p:cTn id="22" dur="2000"/>
                                        <p:tgtEl>
                                          <p:spTgt spid="143"/>
                                        </p:tgtEl>
                                      </p:cBhvr>
                                    </p:animEffect>
                                  </p:childTnLst>
                                  <p:subTnLst>
                                    <p:audio>
                                      <p:cMediaNode>
                                        <p:cTn display="0" masterRel="sameClick">
                                          <p:stCondLst>
                                            <p:cond evt="begin" delay="0">
                                              <p:tn val="20"/>
                                            </p:cond>
                                          </p:stCondLst>
                                          <p:endCondLst>
                                            <p:cond evt="onStopAudio" delay="0">
                                              <p:tgtEl>
                                                <p:sldTgt/>
                                              </p:tgtEl>
                                            </p:cond>
                                          </p:endCondLst>
                                        </p:cTn>
                                        <p:tgtEl>
                                          <p:sndTgt r:embed="rId2" name="rain sound.wav"/>
                                        </p:tgtEl>
                                      </p:cMediaNode>
                                    </p:audio>
                                  </p:subTnLst>
                                </p:cTn>
                              </p:par>
                              <p:par>
                                <p:cTn id="23" presetID="22" presetClass="exit" presetSubtype="1" fill="hold" nodeType="withEffect">
                                  <p:stCondLst>
                                    <p:cond delay="5500"/>
                                  </p:stCondLst>
                                  <p:childTnLst>
                                    <p:animEffect transition="out" filter="wipe(up)">
                                      <p:cBhvr>
                                        <p:cTn id="24" dur="2000"/>
                                        <p:tgtEl>
                                          <p:spTgt spid="143"/>
                                        </p:tgtEl>
                                      </p:cBhvr>
                                    </p:animEffect>
                                    <p:set>
                                      <p:cBhvr>
                                        <p:cTn id="25"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1000"/>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1" y="61511"/>
            <a:ext cx="10470788" cy="3731076"/>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558799" y="487386"/>
              <a:ext cx="6184655" cy="1723549"/>
            </a:xfrm>
            <a:prstGeom prst="rect">
              <a:avLst/>
            </a:prstGeom>
            <a:noFill/>
          </p:spPr>
          <p:txBody>
            <a:bodyPr wrap="square" rtlCol="0">
              <a:spAutoFit/>
            </a:bodyPr>
            <a:lstStyle/>
            <a:p>
              <a:pPr algn="just" defTabSz="1371600">
                <a:lnSpc>
                  <a:spcPct val="150000"/>
                </a:lnSpc>
                <a:defRPr/>
              </a:pP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Trong bài </a:t>
              </a:r>
              <a:r>
                <a:rPr lang="en-US" sz="4200" b="1" i="1" dirty="0">
                  <a:solidFill>
                    <a:prstClr val="black"/>
                  </a:solidFill>
                  <a:latin typeface="Arial" panose="020B0604020202020204" pitchFamily="34" charset="0"/>
                  <a:ea typeface="Tahoma" panose="020B0604030504040204" pitchFamily="34" charset="0"/>
                  <a:cs typeface="Arial" panose="020B0604020202020204" pitchFamily="34" charset="0"/>
                </a:rPr>
                <a:t>“</a:t>
              </a:r>
              <a:r>
                <a:rPr lang="en-US" sz="4200" b="1" i="1" dirty="0" err="1">
                  <a:solidFill>
                    <a:prstClr val="black"/>
                  </a:solidFill>
                  <a:latin typeface="Arial" panose="020B0604020202020204" pitchFamily="34" charset="0"/>
                  <a:ea typeface="Tahoma" panose="020B0604030504040204" pitchFamily="34" charset="0"/>
                  <a:cs typeface="Arial" panose="020B0604020202020204" pitchFamily="34" charset="0"/>
                </a:rPr>
                <a:t>Bờ</a:t>
              </a:r>
              <a:r>
                <a:rPr lang="en-US" sz="4200" b="1" i="1"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4200" b="1" i="1" dirty="0" err="1">
                  <a:solidFill>
                    <a:prstClr val="black"/>
                  </a:solidFill>
                  <a:latin typeface="Arial" panose="020B0604020202020204" pitchFamily="34" charset="0"/>
                  <a:ea typeface="Tahoma" panose="020B0604030504040204" pitchFamily="34" charset="0"/>
                  <a:cs typeface="Arial" panose="020B0604020202020204" pitchFamily="34" charset="0"/>
                </a:rPr>
                <a:t>tre</a:t>
              </a:r>
              <a:r>
                <a:rPr lang="en-US" sz="4200" b="1" i="1"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4200" b="1" i="1" dirty="0" err="1">
                  <a:solidFill>
                    <a:prstClr val="black"/>
                  </a:solidFill>
                  <a:latin typeface="Arial" panose="020B0604020202020204" pitchFamily="34" charset="0"/>
                  <a:ea typeface="Tahoma" panose="020B0604030504040204" pitchFamily="34" charset="0"/>
                  <a:cs typeface="Arial" panose="020B0604020202020204" pitchFamily="34" charset="0"/>
                </a:rPr>
                <a:t>đón</a:t>
              </a:r>
              <a:r>
                <a:rPr lang="en-US" sz="4200" b="1" i="1" dirty="0">
                  <a:solidFill>
                    <a:prstClr val="black"/>
                  </a:solidFill>
                  <a:latin typeface="Arial" panose="020B0604020202020204" pitchFamily="34" charset="0"/>
                  <a:ea typeface="Tahoma" panose="020B0604030504040204" pitchFamily="34" charset="0"/>
                  <a:cs typeface="Arial" panose="020B0604020202020204" pitchFamily="34" charset="0"/>
                </a:rPr>
                <a:t> khách”, </a:t>
              </a:r>
              <a:r>
                <a:rPr lang="en-US" sz="4200" dirty="0" err="1">
                  <a:solidFill>
                    <a:prstClr val="black"/>
                  </a:solidFill>
                  <a:latin typeface="Arial" panose="020B0604020202020204" pitchFamily="34" charset="0"/>
                  <a:ea typeface="Tahoma" panose="020B0604030504040204" pitchFamily="34" charset="0"/>
                  <a:cs typeface="Arial" panose="020B0604020202020204" pitchFamily="34" charset="0"/>
                </a:rPr>
                <a:t>dáng</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4200" dirty="0" err="1">
                  <a:solidFill>
                    <a:prstClr val="black"/>
                  </a:solidFill>
                  <a:latin typeface="Arial" panose="020B0604020202020204" pitchFamily="34" charset="0"/>
                  <a:ea typeface="Tahoma" panose="020B0604030504040204" pitchFamily="34" charset="0"/>
                  <a:cs typeface="Arial" panose="020B0604020202020204" pitchFamily="34" charset="0"/>
                </a:rPr>
                <a:t>vẻ</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 của </a:t>
              </a:r>
              <a:r>
                <a:rPr lang="en-US" sz="4200" dirty="0" err="1">
                  <a:solidFill>
                    <a:prstClr val="black"/>
                  </a:solidFill>
                  <a:latin typeface="Arial" panose="020B0604020202020204" pitchFamily="34" charset="0"/>
                  <a:ea typeface="Tahoma" panose="020B0604030504040204" pitchFamily="34" charset="0"/>
                  <a:cs typeface="Arial" panose="020B0604020202020204" pitchFamily="34" charset="0"/>
                </a:rPr>
                <a:t>chú</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4200" dirty="0" err="1">
                  <a:solidFill>
                    <a:prstClr val="black"/>
                  </a:solidFill>
                  <a:latin typeface="Arial" panose="020B0604020202020204" pitchFamily="34" charset="0"/>
                  <a:ea typeface="Tahoma" panose="020B0604030504040204" pitchFamily="34" charset="0"/>
                  <a:cs typeface="Arial" panose="020B0604020202020204" pitchFamily="34" charset="0"/>
                </a:rPr>
                <a:t>bói</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4200" dirty="0" err="1">
                  <a:solidFill>
                    <a:prstClr val="black"/>
                  </a:solidFill>
                  <a:latin typeface="Arial" panose="020B0604020202020204" pitchFamily="34" charset="0"/>
                  <a:ea typeface="Tahoma" panose="020B0604030504040204" pitchFamily="34" charset="0"/>
                  <a:cs typeface="Arial" panose="020B0604020202020204" pitchFamily="34" charset="0"/>
                </a:rPr>
                <a:t>cá</a:t>
              </a:r>
              <a:r>
                <a:rPr lang="en-US" sz="4200" dirty="0">
                  <a:solidFill>
                    <a:prstClr val="black"/>
                  </a:solidFill>
                  <a:latin typeface="Arial" panose="020B0604020202020204" pitchFamily="34" charset="0"/>
                  <a:ea typeface="Tahoma" panose="020B0604030504040204" pitchFamily="34" charset="0"/>
                  <a:cs typeface="Arial" panose="020B0604020202020204" pitchFamily="34" charset="0"/>
                </a:rPr>
                <a:t> như thế nào?</a:t>
              </a:r>
              <a:endParaRPr lang="en-US" sz="36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1371600">
                <a:defRPr/>
              </a:pPr>
              <a:endParaRPr lang="en-US" sz="3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8411">
            <a:off x="17047751" y="6994484"/>
            <a:ext cx="798108" cy="370838"/>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07681" y="5815478"/>
            <a:ext cx="1125300" cy="781458"/>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9280" y="7439981"/>
            <a:ext cx="4784928" cy="3294674"/>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965868" y="2490917"/>
            <a:ext cx="5051813" cy="7161548"/>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10210800" y="77639"/>
            <a:ext cx="7964619" cy="4629701"/>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304594" y="809808"/>
              <a:ext cx="3358479" cy="1205543"/>
            </a:xfrm>
            <a:prstGeom prst="rect">
              <a:avLst/>
            </a:prstGeom>
            <a:noFill/>
          </p:spPr>
          <p:txBody>
            <a:bodyPr wrap="square" rtlCol="0">
              <a:spAutoFit/>
            </a:bodyPr>
            <a:lstStyle/>
            <a:p>
              <a:pPr algn="ctr" defTabSz="1371600">
                <a:lnSpc>
                  <a:spcPct val="150000"/>
                </a:lnSpc>
                <a:defRPr/>
              </a:pPr>
              <a:r>
                <a:rPr lang="en-US" sz="3800" dirty="0">
                  <a:solidFill>
                    <a:schemeClr val="bg1"/>
                  </a:solidFill>
                  <a:latin typeface="Arial" panose="020B0604020202020204" pitchFamily="34" charset="0"/>
                  <a:ea typeface="Tahoma" panose="020B0604030504040204" pitchFamily="34" charset="0"/>
                  <a:cs typeface="Arial" panose="020B0604020202020204" pitchFamily="34" charset="0"/>
                </a:rPr>
                <a:t>Bay xuống rồi </a:t>
              </a:r>
            </a:p>
            <a:p>
              <a:pPr algn="ctr" defTabSz="1371600">
                <a:lnSpc>
                  <a:spcPct val="150000"/>
                </a:lnSpc>
                <a:defRPr/>
              </a:pPr>
              <a:r>
                <a:rPr lang="en-US" sz="3800" dirty="0" err="1">
                  <a:solidFill>
                    <a:schemeClr val="bg1"/>
                  </a:solidFill>
                  <a:latin typeface="Arial" panose="020B0604020202020204" pitchFamily="34" charset="0"/>
                  <a:ea typeface="Tahoma" panose="020B0604030504040204" pitchFamily="34" charset="0"/>
                  <a:cs typeface="Arial" panose="020B0604020202020204" pitchFamily="34" charset="0"/>
                </a:rPr>
                <a:t>vụt</a:t>
              </a:r>
              <a:r>
                <a:rPr lang="en-US" sz="3800" dirty="0">
                  <a:solidFill>
                    <a:schemeClr val="bg1"/>
                  </a:solidFill>
                  <a:latin typeface="Arial" panose="020B0604020202020204" pitchFamily="34" charset="0"/>
                  <a:ea typeface="Tahoma" panose="020B0604030504040204" pitchFamily="34" charset="0"/>
                  <a:cs typeface="Arial" panose="020B0604020202020204" pitchFamily="34" charset="0"/>
                </a:rPr>
                <a:t> bay lên</a:t>
              </a:r>
            </a:p>
          </p:txBody>
        </p:sp>
      </p:grpSp>
      <p:sp>
        <p:nvSpPr>
          <p:cNvPr id="46" name="Rectangle: Rounded Corners 45">
            <a:extLst>
              <a:ext uri="{FF2B5EF4-FFF2-40B4-BE49-F238E27FC236}">
                <a16:creationId xmlns:a16="http://schemas.microsoft.com/office/drawing/2014/main" id="{0AD75860-9F81-4165-A3C2-829D5EEFD74A}"/>
              </a:ext>
            </a:extLst>
          </p:cNvPr>
          <p:cNvSpPr/>
          <p:nvPr/>
        </p:nvSpPr>
        <p:spPr>
          <a:xfrm>
            <a:off x="329879" y="9236598"/>
            <a:ext cx="4184249" cy="831735"/>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2700" dirty="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2700" dirty="0">
                <a:solidFill>
                  <a:schemeClr val="tx1"/>
                </a:solidFill>
                <a:latin typeface="Tahoma" panose="020B0604030504040204" pitchFamily="34" charset="0"/>
                <a:ea typeface="Tahoma" panose="020B0604030504040204" pitchFamily="34" charset="0"/>
                <a:cs typeface="Tahoma" panose="020B0604030504040204" pitchFamily="34" charset="0"/>
              </a:rPr>
              <a:t>A SỐ 4 …</a:t>
            </a:r>
          </a:p>
        </p:txBody>
      </p:sp>
    </p:spTree>
    <p:extLst>
      <p:ext uri="{BB962C8B-B14F-4D97-AF65-F5344CB8AC3E}">
        <p14:creationId xmlns:p14="http://schemas.microsoft.com/office/powerpoint/2010/main" val="239099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46"/>
                                        </p:tgtEl>
                                      </p:cBhvr>
                                    </p:animEffect>
                                    <p:animScale>
                                      <p:cBhvr>
                                        <p:cTn id="7" dur="1000" autoRev="1" fill="hold"/>
                                        <p:tgtEl>
                                          <p:spTgt spid="46"/>
                                        </p:tgtEl>
                                      </p:cBhvr>
                                      <p:by x="105000" y="105000"/>
                                    </p:animScale>
                                  </p:childTnLst>
                                </p:cTn>
                              </p:par>
                              <p:par>
                                <p:cTn id="8" presetID="2" presetClass="entr" presetSubtype="1"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additive="base">
                                        <p:cTn id="10" dur="2000" fill="hold"/>
                                        <p:tgtEl>
                                          <p:spTgt spid="36"/>
                                        </p:tgtEl>
                                        <p:attrNameLst>
                                          <p:attrName>ppt_x</p:attrName>
                                        </p:attrNameLst>
                                      </p:cBhvr>
                                      <p:tavLst>
                                        <p:tav tm="0">
                                          <p:val>
                                            <p:strVal val="#ppt_x"/>
                                          </p:val>
                                        </p:tav>
                                        <p:tav tm="100000">
                                          <p:val>
                                            <p:strVal val="#ppt_x"/>
                                          </p:val>
                                        </p:tav>
                                      </p:tavLst>
                                    </p:anim>
                                    <p:anim calcmode="lin" valueType="num">
                                      <p:cBhvr additive="base">
                                        <p:cTn id="11"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2000" fill="hold"/>
                                        <p:tgtEl>
                                          <p:spTgt spid="16"/>
                                        </p:tgtEl>
                                        <p:attrNameLst>
                                          <p:attrName>ppt_x</p:attrName>
                                        </p:attrNameLst>
                                      </p:cBhvr>
                                      <p:tavLst>
                                        <p:tav tm="0">
                                          <p:val>
                                            <p:strVal val="1+#ppt_w/2"/>
                                          </p:val>
                                        </p:tav>
                                        <p:tav tm="100000">
                                          <p:val>
                                            <p:strVal val="#ppt_x"/>
                                          </p:val>
                                        </p:tav>
                                      </p:tavLst>
                                    </p:anim>
                                    <p:anim calcmode="lin" valueType="num">
                                      <p:cBhvr additive="base">
                                        <p:cTn id="17"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3"/>
                                        </p:tgtEl>
                                        <p:attrNameLst>
                                          <p:attrName>style.visibility</p:attrName>
                                        </p:attrNameLst>
                                      </p:cBhvr>
                                      <p:to>
                                        <p:strVal val="visible"/>
                                      </p:to>
                                    </p:set>
                                    <p:animEffect transition="in" filter="wipe(up)">
                                      <p:cBhvr>
                                        <p:cTn id="22" dur="2000"/>
                                        <p:tgtEl>
                                          <p:spTgt spid="143"/>
                                        </p:tgtEl>
                                      </p:cBhvr>
                                    </p:animEffect>
                                  </p:childTnLst>
                                  <p:subTnLst>
                                    <p:audio>
                                      <p:cMediaNode>
                                        <p:cTn display="0" masterRel="sameClick">
                                          <p:stCondLst>
                                            <p:cond evt="begin" delay="0">
                                              <p:tn val="20"/>
                                            </p:cond>
                                          </p:stCondLst>
                                          <p:endCondLst>
                                            <p:cond evt="onStopAudio" delay="0">
                                              <p:tgtEl>
                                                <p:sldTgt/>
                                              </p:tgtEl>
                                            </p:cond>
                                          </p:endCondLst>
                                        </p:cTn>
                                        <p:tgtEl>
                                          <p:sndTgt r:embed="rId2" name="rain sound.wav"/>
                                        </p:tgtEl>
                                      </p:cMediaNode>
                                    </p:audio>
                                  </p:subTnLst>
                                </p:cTn>
                              </p:par>
                              <p:par>
                                <p:cTn id="23" presetID="22" presetClass="exit" presetSubtype="1" fill="hold" nodeType="withEffect">
                                  <p:stCondLst>
                                    <p:cond delay="5500"/>
                                  </p:stCondLst>
                                  <p:childTnLst>
                                    <p:animEffect transition="out" filter="wipe(up)">
                                      <p:cBhvr>
                                        <p:cTn id="24" dur="2000"/>
                                        <p:tgtEl>
                                          <p:spTgt spid="143"/>
                                        </p:tgtEl>
                                      </p:cBhvr>
                                    </p:animEffect>
                                    <p:set>
                                      <p:cBhvr>
                                        <p:cTn id="25"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2E5"/>
        </a:solidFill>
        <a:effectLst/>
      </p:bgPr>
    </p:bg>
    <p:spTree>
      <p:nvGrpSpPr>
        <p:cNvPr id="1" name=""/>
        <p:cNvGrpSpPr/>
        <p:nvPr/>
      </p:nvGrpSpPr>
      <p:grpSpPr>
        <a:xfrm>
          <a:off x="0" y="0"/>
          <a:ext cx="0" cy="0"/>
          <a:chOff x="0" y="0"/>
          <a:chExt cx="0" cy="0"/>
        </a:xfrm>
      </p:grpSpPr>
      <p:grpSp>
        <p:nvGrpSpPr>
          <p:cNvPr id="2" name="Group 2"/>
          <p:cNvGrpSpPr/>
          <p:nvPr/>
        </p:nvGrpSpPr>
        <p:grpSpPr>
          <a:xfrm>
            <a:off x="-959874" y="-1041113"/>
            <a:ext cx="6115932" cy="5413224"/>
            <a:chOff x="0" y="0"/>
            <a:chExt cx="8154576" cy="721763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7011">
              <a:off x="441774" y="385058"/>
              <a:ext cx="7481059" cy="474938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759751"/>
              <a:ext cx="4182303" cy="4457882"/>
            </a:xfrm>
            <a:prstGeom prst="rect">
              <a:avLst/>
            </a:prstGeom>
          </p:spPr>
        </p:pic>
      </p:grpSp>
      <p:grpSp>
        <p:nvGrpSpPr>
          <p:cNvPr id="17" name="Group 17"/>
          <p:cNvGrpSpPr/>
          <p:nvPr/>
        </p:nvGrpSpPr>
        <p:grpSpPr>
          <a:xfrm>
            <a:off x="14505185" y="6182094"/>
            <a:ext cx="5581382" cy="4635607"/>
            <a:chOff x="0" y="0"/>
            <a:chExt cx="7441842" cy="6180809"/>
          </a:xfrm>
        </p:grpSpPr>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52677" y="401264"/>
              <a:ext cx="5989166" cy="5779545"/>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3138623"/>
              <a:ext cx="3672154" cy="1776464"/>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555660" y="0"/>
              <a:ext cx="1116493" cy="1386727"/>
            </a:xfrm>
            <a:prstGeom prst="rect">
              <a:avLst/>
            </a:prstGeom>
          </p:spPr>
        </p:pic>
      </p:grpSp>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017045" y="1139974"/>
            <a:ext cx="6199333" cy="1703586"/>
          </a:xfrm>
          <a:prstGeom prst="rect">
            <a:avLst/>
          </a:prstGeom>
        </p:spPr>
      </p:pic>
      <p:sp>
        <p:nvSpPr>
          <p:cNvPr id="32" name="TextBox 31"/>
          <p:cNvSpPr txBox="1"/>
          <p:nvPr/>
        </p:nvSpPr>
        <p:spPr>
          <a:xfrm>
            <a:off x="7630811" y="1408607"/>
            <a:ext cx="2971800" cy="1200329"/>
          </a:xfrm>
          <a:prstGeom prst="rect">
            <a:avLst/>
          </a:prstGeom>
          <a:noFill/>
        </p:spPr>
        <p:txBody>
          <a:bodyPr wrap="square" rtlCol="0">
            <a:spAutoFit/>
          </a:bodyPr>
          <a:lstStyle/>
          <a:p>
            <a:r>
              <a:rPr lang="en-US" sz="7200" dirty="0">
                <a:latin typeface="Arial" panose="020B0604020202020204" pitchFamily="34" charset="0"/>
                <a:cs typeface="Arial" panose="020B0604020202020204" pitchFamily="34" charset="0"/>
              </a:rPr>
              <a:t>BÀI 24</a:t>
            </a:r>
          </a:p>
        </p:txBody>
      </p:sp>
      <p:sp>
        <p:nvSpPr>
          <p:cNvPr id="33" name="TextBox 32"/>
          <p:cNvSpPr txBox="1"/>
          <p:nvPr/>
        </p:nvSpPr>
        <p:spPr>
          <a:xfrm>
            <a:off x="7026617" y="3291144"/>
            <a:ext cx="4180187" cy="1077218"/>
          </a:xfrm>
          <a:prstGeom prst="rect">
            <a:avLst/>
          </a:prstGeom>
          <a:noFill/>
        </p:spPr>
        <p:txBody>
          <a:bodyPr wrap="square" rtlCol="0">
            <a:spAutoFit/>
          </a:bodyPr>
          <a:lstStyle/>
          <a:p>
            <a:pPr algn="ctr"/>
            <a:r>
              <a:rPr lang="en-US" sz="6400" b="1" i="1" dirty="0" err="1">
                <a:latin typeface="Arial" panose="020B0604020202020204" pitchFamily="34" charset="0"/>
                <a:cs typeface="Arial" panose="020B0604020202020204" pitchFamily="34" charset="0"/>
              </a:rPr>
              <a:t>Bài</a:t>
            </a:r>
            <a:r>
              <a:rPr lang="en-US" sz="6400" b="1" i="1" dirty="0">
                <a:latin typeface="Arial" panose="020B0604020202020204" pitchFamily="34" charset="0"/>
                <a:cs typeface="Arial" panose="020B0604020202020204" pitchFamily="34" charset="0"/>
              </a:rPr>
              <a:t> </a:t>
            </a:r>
            <a:r>
              <a:rPr lang="en-US" sz="6400" b="1" i="1" dirty="0" err="1">
                <a:latin typeface="Arial" panose="020B0604020202020204" pitchFamily="34" charset="0"/>
                <a:cs typeface="Arial" panose="020B0604020202020204" pitchFamily="34" charset="0"/>
              </a:rPr>
              <a:t>đọc</a:t>
            </a:r>
            <a:r>
              <a:rPr lang="en-US" sz="6400" b="1" i="1" dirty="0">
                <a:latin typeface="Arial" panose="020B0604020202020204" pitchFamily="34" charset="0"/>
                <a:cs typeface="Arial" panose="020B0604020202020204" pitchFamily="34" charset="0"/>
              </a:rPr>
              <a:t> 2</a:t>
            </a:r>
          </a:p>
        </p:txBody>
      </p:sp>
      <p:sp>
        <p:nvSpPr>
          <p:cNvPr id="34" name="TextBox 33"/>
          <p:cNvSpPr txBox="1"/>
          <p:nvPr/>
        </p:nvSpPr>
        <p:spPr>
          <a:xfrm>
            <a:off x="2908009" y="4447099"/>
            <a:ext cx="12417402" cy="3784177"/>
          </a:xfrm>
          <a:prstGeom prst="rect">
            <a:avLst/>
          </a:prstGeom>
          <a:noFill/>
        </p:spPr>
        <p:txBody>
          <a:bodyPr wrap="square" rtlCol="0">
            <a:spAutoFit/>
          </a:bodyPr>
          <a:lstStyle/>
          <a:p>
            <a:pPr algn="ctr">
              <a:lnSpc>
                <a:spcPct val="135000"/>
              </a:lnSpc>
            </a:pPr>
            <a:r>
              <a:rPr lang="en-US" sz="9400" b="1" dirty="0">
                <a:latin typeface="Arial" panose="020B0604020202020204" pitchFamily="34" charset="0"/>
                <a:cs typeface="Arial" panose="020B0604020202020204" pitchFamily="34" charset="0"/>
              </a:rPr>
              <a:t>CHIM SƠN CA VÀ </a:t>
            </a:r>
          </a:p>
          <a:p>
            <a:pPr algn="ctr">
              <a:lnSpc>
                <a:spcPct val="135000"/>
              </a:lnSpc>
            </a:pPr>
            <a:r>
              <a:rPr lang="en-US" sz="9400" b="1" dirty="0">
                <a:latin typeface="Arial" panose="020B0604020202020204" pitchFamily="34" charset="0"/>
                <a:cs typeface="Arial" panose="020B0604020202020204" pitchFamily="34" charset="0"/>
              </a:rPr>
              <a:t>BÔNG CÚC TRẮNG</a:t>
            </a:r>
          </a:p>
        </p:txBody>
      </p:sp>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1424</Words>
  <Application>Microsoft Office PowerPoint</Application>
  <PresentationFormat>Custom</PresentationFormat>
  <Paragraphs>79</Paragraphs>
  <Slides>26</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Symbol</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dc:creator>
  <cp:lastModifiedBy>TA</cp:lastModifiedBy>
  <cp:revision>12</cp:revision>
  <dcterms:created xsi:type="dcterms:W3CDTF">2006-08-16T00:00:00Z</dcterms:created>
  <dcterms:modified xsi:type="dcterms:W3CDTF">2026-02-27T15:19:54Z</dcterms:modified>
  <dc:identifier>DAEtyfwstvU</dc:identifier>
</cp:coreProperties>
</file>