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6" r:id="rId3"/>
    <p:sldId id="257" r:id="rId4"/>
    <p:sldId id="264" r:id="rId5"/>
    <p:sldId id="265" r:id="rId6"/>
    <p:sldId id="260" r:id="rId7"/>
    <p:sldId id="266" r:id="rId8"/>
    <p:sldId id="267" r:id="rId9"/>
    <p:sldId id="268" r:id="rId10"/>
    <p:sldId id="258" r:id="rId11"/>
    <p:sldId id="263"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2" name="Group 2"/>
          <p:cNvGrpSpPr/>
          <p:nvPr/>
        </p:nvGrpSpPr>
        <p:grpSpPr>
          <a:xfrm>
            <a:off x="1219200" y="2339103"/>
            <a:ext cx="15773400" cy="5608793"/>
            <a:chOff x="0" y="0"/>
            <a:chExt cx="4136021" cy="1897296"/>
          </a:xfrm>
        </p:grpSpPr>
        <p:sp>
          <p:nvSpPr>
            <p:cNvPr id="3" name="Freeform 3"/>
            <p:cNvSpPr/>
            <p:nvPr/>
          </p:nvSpPr>
          <p:spPr>
            <a:xfrm>
              <a:off x="0" y="0"/>
              <a:ext cx="4136022" cy="1897296"/>
            </a:xfrm>
            <a:custGeom>
              <a:avLst/>
              <a:gdLst/>
              <a:ahLst/>
              <a:cxnLst/>
              <a:rect l="l" t="t" r="r" b="b"/>
              <a:pathLst>
                <a:path w="4136022" h="1897296">
                  <a:moveTo>
                    <a:pt x="4011561" y="1897295"/>
                  </a:moveTo>
                  <a:lnTo>
                    <a:pt x="124460" y="1897295"/>
                  </a:lnTo>
                  <a:cubicBezTo>
                    <a:pt x="55880" y="1897295"/>
                    <a:pt x="0" y="1841416"/>
                    <a:pt x="0" y="1772836"/>
                  </a:cubicBezTo>
                  <a:lnTo>
                    <a:pt x="0" y="124460"/>
                  </a:lnTo>
                  <a:cubicBezTo>
                    <a:pt x="0" y="55880"/>
                    <a:pt x="55880" y="0"/>
                    <a:pt x="124460" y="0"/>
                  </a:cubicBezTo>
                  <a:lnTo>
                    <a:pt x="4011561" y="0"/>
                  </a:lnTo>
                  <a:cubicBezTo>
                    <a:pt x="4080142" y="0"/>
                    <a:pt x="4136022" y="55880"/>
                    <a:pt x="4136022" y="124460"/>
                  </a:cubicBezTo>
                  <a:lnTo>
                    <a:pt x="4136022" y="1772836"/>
                  </a:lnTo>
                  <a:cubicBezTo>
                    <a:pt x="4136022" y="1841416"/>
                    <a:pt x="4080142" y="1897296"/>
                    <a:pt x="4011561" y="1897296"/>
                  </a:cubicBezTo>
                  <a:close/>
                </a:path>
              </a:pathLst>
            </a:custGeom>
            <a:solidFill>
              <a:srgbClr val="F8F5E7"/>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548" flipH="1">
            <a:off x="15438928" y="1214107"/>
            <a:ext cx="2108747" cy="2301212"/>
          </a:xfrm>
          <a:prstGeom prst="rect">
            <a:avLst/>
          </a:prstGeom>
        </p:spPr>
      </p:pic>
      <p:sp>
        <p:nvSpPr>
          <p:cNvPr id="5" name="TextBox 5"/>
          <p:cNvSpPr txBox="1"/>
          <p:nvPr/>
        </p:nvSpPr>
        <p:spPr>
          <a:xfrm>
            <a:off x="2220486" y="3481505"/>
            <a:ext cx="13716741" cy="3323987"/>
          </a:xfrm>
          <a:prstGeom prst="rect">
            <a:avLst/>
          </a:prstGeom>
        </p:spPr>
        <p:txBody>
          <a:bodyPr wrap="square" lIns="0" tIns="0" rIns="0" bIns="0" rtlCol="0" anchor="t">
            <a:spAutoFit/>
          </a:bodyPr>
          <a:lstStyle/>
          <a:p>
            <a:pPr algn="ctr">
              <a:lnSpc>
                <a:spcPct val="150000"/>
              </a:lnSpc>
            </a:pPr>
            <a:r>
              <a:rPr lang="en-US" sz="7200" b="1" dirty="0">
                <a:solidFill>
                  <a:srgbClr val="141B49"/>
                </a:solidFill>
                <a:latin typeface="Arial" panose="020B0604020202020204" pitchFamily="34" charset="0"/>
                <a:cs typeface="Arial" panose="020B0604020202020204" pitchFamily="34" charset="0"/>
              </a:rPr>
              <a:t>CHÀO MỪNG CÁC EM ĐẾN VỚI BÀI HỌC NGÀY HÔM NAY!</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73700">
            <a:off x="14986761" y="6872907"/>
            <a:ext cx="2730919" cy="214997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0100" y="1423959"/>
            <a:ext cx="1699173" cy="202282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20189">
            <a:off x="585126" y="4407948"/>
            <a:ext cx="1268147" cy="156737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18727" y="3945968"/>
            <a:ext cx="1793872" cy="186156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59364">
            <a:off x="3704696" y="7288493"/>
            <a:ext cx="2118909" cy="17028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sp>
        <p:nvSpPr>
          <p:cNvPr id="11" name="TextBox 11"/>
          <p:cNvSpPr txBox="1"/>
          <p:nvPr/>
        </p:nvSpPr>
        <p:spPr>
          <a:xfrm>
            <a:off x="3886200" y="1229515"/>
            <a:ext cx="8816959" cy="1225592"/>
          </a:xfrm>
          <a:prstGeom prst="rect">
            <a:avLst/>
          </a:prstGeom>
        </p:spPr>
        <p:txBody>
          <a:bodyPr wrap="square" lIns="0" tIns="0" rIns="0" bIns="0" rtlCol="0" anchor="t">
            <a:spAutoFit/>
          </a:bodyPr>
          <a:lstStyle/>
          <a:p>
            <a:pPr algn="ctr">
              <a:lnSpc>
                <a:spcPts val="10800"/>
              </a:lnSpc>
            </a:pPr>
            <a:r>
              <a:rPr lang="en-US" sz="6400" b="1" dirty="0">
                <a:solidFill>
                  <a:srgbClr val="141B49"/>
                </a:solidFill>
                <a:latin typeface="Arial" panose="020B0604020202020204" pitchFamily="34" charset="0"/>
                <a:cs typeface="Arial" panose="020B0604020202020204" pitchFamily="34" charset="0"/>
              </a:rPr>
              <a:t>CỦNG CỐ, DẶN DÒ</a:t>
            </a:r>
          </a:p>
        </p:txBody>
      </p:sp>
      <p:grpSp>
        <p:nvGrpSpPr>
          <p:cNvPr id="16" name="Group 16"/>
          <p:cNvGrpSpPr/>
          <p:nvPr/>
        </p:nvGrpSpPr>
        <p:grpSpPr>
          <a:xfrm>
            <a:off x="1714499" y="3238500"/>
            <a:ext cx="14859000" cy="5334000"/>
            <a:chOff x="0" y="0"/>
            <a:chExt cx="3472874" cy="1086306"/>
          </a:xfrm>
        </p:grpSpPr>
        <p:sp>
          <p:nvSpPr>
            <p:cNvPr id="17" name="Freeform 17"/>
            <p:cNvSpPr/>
            <p:nvPr/>
          </p:nvSpPr>
          <p:spPr>
            <a:xfrm>
              <a:off x="0" y="0"/>
              <a:ext cx="3472874" cy="1086306"/>
            </a:xfrm>
            <a:custGeom>
              <a:avLst/>
              <a:gdLst/>
              <a:ahLst/>
              <a:cxnLst/>
              <a:rect l="l" t="t" r="r" b="b"/>
              <a:pathLst>
                <a:path w="3472874" h="1086306">
                  <a:moveTo>
                    <a:pt x="3348414" y="1086305"/>
                  </a:moveTo>
                  <a:lnTo>
                    <a:pt x="124460" y="1086305"/>
                  </a:lnTo>
                  <a:cubicBezTo>
                    <a:pt x="55880" y="1086305"/>
                    <a:pt x="0" y="1030425"/>
                    <a:pt x="0" y="961845"/>
                  </a:cubicBezTo>
                  <a:lnTo>
                    <a:pt x="0" y="124460"/>
                  </a:lnTo>
                  <a:cubicBezTo>
                    <a:pt x="0" y="55880"/>
                    <a:pt x="55880" y="0"/>
                    <a:pt x="124460" y="0"/>
                  </a:cubicBezTo>
                  <a:lnTo>
                    <a:pt x="3348414" y="0"/>
                  </a:lnTo>
                  <a:cubicBezTo>
                    <a:pt x="3416994" y="0"/>
                    <a:pt x="3472874" y="55880"/>
                    <a:pt x="3472874" y="124460"/>
                  </a:cubicBezTo>
                  <a:lnTo>
                    <a:pt x="3472874" y="961846"/>
                  </a:lnTo>
                  <a:cubicBezTo>
                    <a:pt x="3472874" y="1030426"/>
                    <a:pt x="3416994" y="1086306"/>
                    <a:pt x="3348414" y="1086306"/>
                  </a:cubicBezTo>
                  <a:close/>
                </a:path>
              </a:pathLst>
            </a:custGeom>
            <a:solidFill>
              <a:srgbClr val="FFFFFF"/>
            </a:solidFill>
          </p:spPr>
        </p:sp>
      </p:gr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17936" b="17935"/>
          <a:stretch/>
        </p:blipFill>
        <p:spPr>
          <a:xfrm>
            <a:off x="12268200" y="1209612"/>
            <a:ext cx="2220550" cy="142115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981700"/>
            <a:ext cx="4191000" cy="38985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2" name="Group 2"/>
          <p:cNvGrpSpPr/>
          <p:nvPr/>
        </p:nvGrpSpPr>
        <p:grpSpPr>
          <a:xfrm>
            <a:off x="1219200" y="2339103"/>
            <a:ext cx="15773400" cy="5608793"/>
            <a:chOff x="0" y="0"/>
            <a:chExt cx="4136021" cy="1897296"/>
          </a:xfrm>
        </p:grpSpPr>
        <p:sp>
          <p:nvSpPr>
            <p:cNvPr id="3" name="Freeform 3"/>
            <p:cNvSpPr/>
            <p:nvPr/>
          </p:nvSpPr>
          <p:spPr>
            <a:xfrm>
              <a:off x="0" y="0"/>
              <a:ext cx="4136022" cy="1897296"/>
            </a:xfrm>
            <a:custGeom>
              <a:avLst/>
              <a:gdLst/>
              <a:ahLst/>
              <a:cxnLst/>
              <a:rect l="l" t="t" r="r" b="b"/>
              <a:pathLst>
                <a:path w="4136022" h="1897296">
                  <a:moveTo>
                    <a:pt x="4011561" y="1897295"/>
                  </a:moveTo>
                  <a:lnTo>
                    <a:pt x="124460" y="1897295"/>
                  </a:lnTo>
                  <a:cubicBezTo>
                    <a:pt x="55880" y="1897295"/>
                    <a:pt x="0" y="1841416"/>
                    <a:pt x="0" y="1772836"/>
                  </a:cubicBezTo>
                  <a:lnTo>
                    <a:pt x="0" y="124460"/>
                  </a:lnTo>
                  <a:cubicBezTo>
                    <a:pt x="0" y="55880"/>
                    <a:pt x="55880" y="0"/>
                    <a:pt x="124460" y="0"/>
                  </a:cubicBezTo>
                  <a:lnTo>
                    <a:pt x="4011561" y="0"/>
                  </a:lnTo>
                  <a:cubicBezTo>
                    <a:pt x="4080142" y="0"/>
                    <a:pt x="4136022" y="55880"/>
                    <a:pt x="4136022" y="124460"/>
                  </a:cubicBezTo>
                  <a:lnTo>
                    <a:pt x="4136022" y="1772836"/>
                  </a:lnTo>
                  <a:cubicBezTo>
                    <a:pt x="4136022" y="1841416"/>
                    <a:pt x="4080142" y="1897296"/>
                    <a:pt x="4011561" y="1897296"/>
                  </a:cubicBezTo>
                  <a:close/>
                </a:path>
              </a:pathLst>
            </a:custGeom>
            <a:solidFill>
              <a:srgbClr val="F8F5E7"/>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548" flipH="1">
            <a:off x="15438928" y="1214107"/>
            <a:ext cx="2108747" cy="2301212"/>
          </a:xfrm>
          <a:prstGeom prst="rect">
            <a:avLst/>
          </a:prstGeom>
        </p:spPr>
      </p:pic>
      <p:sp>
        <p:nvSpPr>
          <p:cNvPr id="5" name="TextBox 5"/>
          <p:cNvSpPr txBox="1"/>
          <p:nvPr/>
        </p:nvSpPr>
        <p:spPr>
          <a:xfrm>
            <a:off x="2220486" y="3481505"/>
            <a:ext cx="13716741" cy="3118674"/>
          </a:xfrm>
          <a:prstGeom prst="rect">
            <a:avLst/>
          </a:prstGeom>
        </p:spPr>
        <p:txBody>
          <a:bodyPr wrap="square" lIns="0" tIns="0" rIns="0" bIns="0" rtlCol="0" anchor="t">
            <a:spAutoFit/>
          </a:bodyPr>
          <a:lstStyle/>
          <a:p>
            <a:pPr algn="ctr">
              <a:lnSpc>
                <a:spcPct val="150000"/>
              </a:lnSpc>
            </a:pPr>
            <a:r>
              <a:rPr lang="en-US" sz="7200" b="1" dirty="0">
                <a:solidFill>
                  <a:srgbClr val="141B49"/>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a:solidFill>
                  <a:srgbClr val="141B49"/>
                </a:solidFill>
                <a:latin typeface="Arial" panose="020B0604020202020204" pitchFamily="34" charset="0"/>
                <a:cs typeface="Arial" panose="020B0604020202020204" pitchFamily="34" charset="0"/>
              </a:rPr>
              <a:t>TRONG BÀI HỌC SAU!</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73700">
            <a:off x="14986761" y="6872907"/>
            <a:ext cx="2730919" cy="214997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0100" y="1423959"/>
            <a:ext cx="1699173" cy="202282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20189">
            <a:off x="585126" y="4407948"/>
            <a:ext cx="1268147" cy="156737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18727" y="3945968"/>
            <a:ext cx="1793872" cy="186156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59364">
            <a:off x="3704696" y="7288493"/>
            <a:ext cx="2118909" cy="1702832"/>
          </a:xfrm>
          <a:prstGeom prst="rect">
            <a:avLst/>
          </a:prstGeom>
        </p:spPr>
      </p:pic>
    </p:spTree>
    <p:extLst>
      <p:ext uri="{BB962C8B-B14F-4D97-AF65-F5344CB8AC3E}">
        <p14:creationId xmlns:p14="http://schemas.microsoft.com/office/powerpoint/2010/main" val="15311959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2" name="Group 2"/>
          <p:cNvGrpSpPr/>
          <p:nvPr/>
        </p:nvGrpSpPr>
        <p:grpSpPr>
          <a:xfrm>
            <a:off x="1739634" y="1879103"/>
            <a:ext cx="14646060" cy="6753794"/>
            <a:chOff x="0" y="0"/>
            <a:chExt cx="4136021" cy="2043157"/>
          </a:xfrm>
        </p:grpSpPr>
        <p:sp>
          <p:nvSpPr>
            <p:cNvPr id="3" name="Freeform 3"/>
            <p:cNvSpPr/>
            <p:nvPr/>
          </p:nvSpPr>
          <p:spPr>
            <a:xfrm>
              <a:off x="0" y="0"/>
              <a:ext cx="4136022" cy="2043157"/>
            </a:xfrm>
            <a:custGeom>
              <a:avLst/>
              <a:gdLst/>
              <a:ahLst/>
              <a:cxnLst/>
              <a:rect l="l" t="t" r="r" b="b"/>
              <a:pathLst>
                <a:path w="4136022" h="2043157">
                  <a:moveTo>
                    <a:pt x="4011561" y="2043156"/>
                  </a:moveTo>
                  <a:lnTo>
                    <a:pt x="124460" y="2043156"/>
                  </a:lnTo>
                  <a:cubicBezTo>
                    <a:pt x="55880" y="2043156"/>
                    <a:pt x="0" y="1987276"/>
                    <a:pt x="0" y="1918696"/>
                  </a:cubicBezTo>
                  <a:lnTo>
                    <a:pt x="0" y="124460"/>
                  </a:lnTo>
                  <a:cubicBezTo>
                    <a:pt x="0" y="55880"/>
                    <a:pt x="55880" y="0"/>
                    <a:pt x="124460" y="0"/>
                  </a:cubicBezTo>
                  <a:lnTo>
                    <a:pt x="4011561" y="0"/>
                  </a:lnTo>
                  <a:cubicBezTo>
                    <a:pt x="4080142" y="0"/>
                    <a:pt x="4136022" y="55880"/>
                    <a:pt x="4136022" y="124460"/>
                  </a:cubicBezTo>
                  <a:lnTo>
                    <a:pt x="4136022" y="1918697"/>
                  </a:lnTo>
                  <a:cubicBezTo>
                    <a:pt x="4136022" y="1987277"/>
                    <a:pt x="4080142" y="2043157"/>
                    <a:pt x="4011561" y="2043157"/>
                  </a:cubicBezTo>
                  <a:close/>
                </a:path>
              </a:pathLst>
            </a:custGeom>
            <a:solidFill>
              <a:srgbClr val="F8F5E7"/>
            </a:solidFill>
          </p:spPr>
        </p:sp>
      </p:grpSp>
      <p:sp>
        <p:nvSpPr>
          <p:cNvPr id="5" name="TextBox 5"/>
          <p:cNvSpPr txBox="1"/>
          <p:nvPr/>
        </p:nvSpPr>
        <p:spPr>
          <a:xfrm>
            <a:off x="7332569" y="2221611"/>
            <a:ext cx="3460191" cy="1107996"/>
          </a:xfrm>
          <a:prstGeom prst="rect">
            <a:avLst/>
          </a:prstGeom>
        </p:spPr>
        <p:txBody>
          <a:bodyPr wrap="square" lIns="0" tIns="0" rIns="0" bIns="0" rtlCol="0" anchor="t">
            <a:spAutoFit/>
          </a:bodyPr>
          <a:lstStyle/>
          <a:p>
            <a:pPr algn="ctr"/>
            <a:r>
              <a:rPr lang="en-US" sz="7200" spc="410" dirty="0">
                <a:solidFill>
                  <a:srgbClr val="141B49"/>
                </a:solidFill>
                <a:latin typeface="Arial" panose="020B0604020202020204" pitchFamily="34" charset="0"/>
                <a:cs typeface="Arial" panose="020B0604020202020204" pitchFamily="34" charset="0"/>
              </a:rPr>
              <a:t>BÀI 23</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2266">
            <a:off x="1320468" y="594455"/>
            <a:ext cx="2643570" cy="314031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5934">
            <a:off x="619986" y="7139921"/>
            <a:ext cx="1916871" cy="20471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90788" y="8184652"/>
            <a:ext cx="2594691" cy="938806"/>
          </a:xfrm>
          <a:prstGeom prst="rect">
            <a:avLst/>
          </a:prstGeom>
        </p:spPr>
      </p:pic>
      <p:pic>
        <p:nvPicPr>
          <p:cNvPr id="10"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64536" y="7258987"/>
            <a:ext cx="1818556" cy="2747819"/>
          </a:xfrm>
          <a:prstGeom prst="rect">
            <a:avLst/>
          </a:prstGeom>
        </p:spPr>
      </p:pic>
      <p:sp>
        <p:nvSpPr>
          <p:cNvPr id="11" name="TextBox 5"/>
          <p:cNvSpPr txBox="1"/>
          <p:nvPr/>
        </p:nvSpPr>
        <p:spPr>
          <a:xfrm>
            <a:off x="6975849" y="3631714"/>
            <a:ext cx="4173630" cy="984885"/>
          </a:xfrm>
          <a:prstGeom prst="rect">
            <a:avLst/>
          </a:prstGeom>
        </p:spPr>
        <p:txBody>
          <a:bodyPr wrap="square" lIns="0" tIns="0" rIns="0" bIns="0" rtlCol="0" anchor="t">
            <a:spAutoFit/>
          </a:bodyPr>
          <a:lstStyle/>
          <a:p>
            <a:pPr algn="ctr"/>
            <a:r>
              <a:rPr lang="en-US" sz="6400" b="1" i="1" spc="410" dirty="0" err="1">
                <a:solidFill>
                  <a:srgbClr val="141B49"/>
                </a:solidFill>
                <a:latin typeface="Arial" panose="020B0604020202020204" pitchFamily="34" charset="0"/>
                <a:cs typeface="Arial" panose="020B0604020202020204" pitchFamily="34" charset="0"/>
              </a:rPr>
              <a:t>Bài</a:t>
            </a:r>
            <a:r>
              <a:rPr lang="en-US" sz="6400" b="1" i="1" spc="410" dirty="0">
                <a:solidFill>
                  <a:srgbClr val="141B49"/>
                </a:solidFill>
                <a:latin typeface="Arial" panose="020B0604020202020204" pitchFamily="34" charset="0"/>
                <a:cs typeface="Arial" panose="020B0604020202020204" pitchFamily="34" charset="0"/>
              </a:rPr>
              <a:t> </a:t>
            </a:r>
            <a:r>
              <a:rPr lang="en-US" sz="6400" b="1" i="1" spc="410" dirty="0" err="1">
                <a:solidFill>
                  <a:srgbClr val="141B49"/>
                </a:solidFill>
                <a:latin typeface="Arial" panose="020B0604020202020204" pitchFamily="34" charset="0"/>
                <a:cs typeface="Arial" panose="020B0604020202020204" pitchFamily="34" charset="0"/>
              </a:rPr>
              <a:t>viết</a:t>
            </a:r>
            <a:r>
              <a:rPr lang="en-US" sz="6400" b="1" i="1" spc="410" dirty="0">
                <a:solidFill>
                  <a:srgbClr val="141B49"/>
                </a:solidFill>
                <a:latin typeface="Arial" panose="020B0604020202020204" pitchFamily="34" charset="0"/>
                <a:cs typeface="Arial" panose="020B0604020202020204" pitchFamily="34" charset="0"/>
              </a:rPr>
              <a:t> 2</a:t>
            </a:r>
          </a:p>
        </p:txBody>
      </p:sp>
      <p:sp>
        <p:nvSpPr>
          <p:cNvPr id="12" name="TextBox 5"/>
          <p:cNvSpPr txBox="1"/>
          <p:nvPr/>
        </p:nvSpPr>
        <p:spPr>
          <a:xfrm>
            <a:off x="3186312" y="4694466"/>
            <a:ext cx="11752704" cy="3490186"/>
          </a:xfrm>
          <a:prstGeom prst="rect">
            <a:avLst/>
          </a:prstGeom>
        </p:spPr>
        <p:txBody>
          <a:bodyPr wrap="square" lIns="0" tIns="0" rIns="0" bIns="0" rtlCol="0" anchor="t">
            <a:spAutoFit/>
          </a:bodyPr>
          <a:lstStyle/>
          <a:p>
            <a:pPr algn="ctr">
              <a:lnSpc>
                <a:spcPct val="135000"/>
              </a:lnSpc>
            </a:pPr>
            <a:r>
              <a:rPr lang="en-US" sz="8400" b="1" dirty="0">
                <a:solidFill>
                  <a:srgbClr val="141B49"/>
                </a:solidFill>
                <a:latin typeface="Arial" panose="020B0604020202020204" pitchFamily="34" charset="0"/>
                <a:cs typeface="Arial" panose="020B0604020202020204" pitchFamily="34" charset="0"/>
              </a:rPr>
              <a:t>VIẾT VỀ ĐỒ CHƠI HÌNH MỘT LOÀI CHIM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57" name="Group 57"/>
          <p:cNvGrpSpPr/>
          <p:nvPr/>
        </p:nvGrpSpPr>
        <p:grpSpPr>
          <a:xfrm>
            <a:off x="1460533" y="1028700"/>
            <a:ext cx="15811500" cy="8229599"/>
            <a:chOff x="0" y="0"/>
            <a:chExt cx="3472874" cy="1090984"/>
          </a:xfrm>
        </p:grpSpPr>
        <p:sp>
          <p:nvSpPr>
            <p:cNvPr id="58" name="Freeform 58"/>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solidFill>
              <a:srgbClr val="FFF9F0"/>
            </a:solidFill>
          </p:spPr>
        </p:sp>
      </p:grpSp>
      <p:pic>
        <p:nvPicPr>
          <p:cNvPr id="62" name="Picture 5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2400" y="7734300"/>
            <a:ext cx="2173636" cy="2201657"/>
          </a:xfrm>
          <a:prstGeom prst="rect">
            <a:avLst/>
          </a:prstGeom>
        </p:spPr>
      </p:pic>
      <p:pic>
        <p:nvPicPr>
          <p:cNvPr id="63" name="Picture 5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9398">
            <a:off x="793392" y="97866"/>
            <a:ext cx="2522884" cy="2753147"/>
          </a:xfrm>
          <a:prstGeom prst="rect">
            <a:avLst/>
          </a:prstGeom>
        </p:spPr>
      </p:pic>
      <p:sp>
        <p:nvSpPr>
          <p:cNvPr id="64" name="TextBox 63"/>
          <p:cNvSpPr txBox="1"/>
          <p:nvPr/>
        </p:nvSpPr>
        <p:spPr>
          <a:xfrm>
            <a:off x="2514600" y="2327347"/>
            <a:ext cx="13792200" cy="5632311"/>
          </a:xfrm>
          <a:prstGeom prst="rect">
            <a:avLst/>
          </a:prstGeom>
          <a:noFill/>
        </p:spPr>
        <p:txBody>
          <a:bodyPr wrap="square" rtlCol="0">
            <a:spAutoFit/>
          </a:bodyPr>
          <a:lstStyle/>
          <a:p>
            <a:pPr algn="just">
              <a:lnSpc>
                <a:spcPct val="150000"/>
              </a:lnSpc>
            </a:pP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Dựa</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vào</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những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điều</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đã</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quan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sát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trao</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đổi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với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bạn</a:t>
            </a:r>
            <a:r>
              <a:rPr lang="en-US" sz="4800" b="1" i="1" dirty="0">
                <a:latin typeface="Arial" panose="020B0604020202020204" pitchFamily="34" charset="0"/>
                <a:cs typeface="Arial" panose="020B0604020202020204" pitchFamily="34" charset="0"/>
              </a:rPr>
              <a:t> ở </a:t>
            </a:r>
            <a:r>
              <a:rPr lang="en-US" sz="4800" b="1" i="1" dirty="0" err="1">
                <a:latin typeface="Arial" panose="020B0604020202020204" pitchFamily="34" charset="0"/>
                <a:cs typeface="Arial" panose="020B0604020202020204" pitchFamily="34" charset="0"/>
              </a:rPr>
              <a:t>tiết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học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trước</a:t>
            </a:r>
            <a:r>
              <a:rPr lang="en-US" sz="4800" b="1" i="1" dirty="0">
                <a:latin typeface="Arial" panose="020B0604020202020204" pitchFamily="34" charset="0"/>
                <a:cs typeface="Arial" panose="020B0604020202020204" pitchFamily="34" charset="0"/>
              </a:rPr>
              <a:t> , </a:t>
            </a:r>
            <a:r>
              <a:rPr lang="en-US" sz="4800" b="1" i="1" dirty="0" err="1">
                <a:latin typeface="Arial" panose="020B0604020202020204" pitchFamily="34" charset="0"/>
                <a:cs typeface="Arial" panose="020B0604020202020204" pitchFamily="34" charset="0"/>
              </a:rPr>
              <a:t>hãy</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viết</a:t>
            </a:r>
            <a:r>
              <a:rPr lang="en-US" sz="4800" b="1" i="1" dirty="0">
                <a:latin typeface="Arial" panose="020B0604020202020204" pitchFamily="34" charset="0"/>
                <a:cs typeface="Arial" panose="020B0604020202020204" pitchFamily="34" charset="0"/>
              </a:rPr>
              <a:t> 4 – 5 </a:t>
            </a:r>
            <a:r>
              <a:rPr lang="en-US" sz="4800" b="1" i="1" dirty="0" err="1">
                <a:latin typeface="Arial" panose="020B0604020202020204" pitchFamily="34" charset="0"/>
                <a:cs typeface="Arial" panose="020B0604020202020204" pitchFamily="34" charset="0"/>
              </a:rPr>
              <a:t>câu</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về</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đồ</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vật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đồ</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chơi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hình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một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loài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chim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hoặc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tranh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ảnh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loài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chim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em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yêu</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thích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Trang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trí</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đoạn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viết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bằng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tranh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em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vẽ</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hoặc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cắt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dán</a:t>
            </a:r>
            <a:r>
              <a:rPr lang="en-US" sz="4800" b="1" i="1"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57" name="Group 57"/>
          <p:cNvGrpSpPr/>
          <p:nvPr/>
        </p:nvGrpSpPr>
        <p:grpSpPr>
          <a:xfrm>
            <a:off x="1460533" y="1028700"/>
            <a:ext cx="15811500" cy="8229599"/>
            <a:chOff x="0" y="0"/>
            <a:chExt cx="3472874" cy="1090984"/>
          </a:xfrm>
        </p:grpSpPr>
        <p:sp>
          <p:nvSpPr>
            <p:cNvPr id="58" name="Freeform 58"/>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solidFill>
              <a:srgbClr val="FFF9F0"/>
            </a:solidFill>
          </p:spPr>
        </p:sp>
      </p:grpSp>
      <p:pic>
        <p:nvPicPr>
          <p:cNvPr id="62" name="Picture 5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2400" y="7734300"/>
            <a:ext cx="2173636" cy="2201657"/>
          </a:xfrm>
          <a:prstGeom prst="rect">
            <a:avLst/>
          </a:prstGeom>
        </p:spPr>
      </p:pic>
      <p:pic>
        <p:nvPicPr>
          <p:cNvPr id="63" name="Picture 5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9398">
            <a:off x="793392" y="97866"/>
            <a:ext cx="2522884" cy="275314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1433" y="2552700"/>
            <a:ext cx="13390254" cy="5710238"/>
          </a:xfrm>
          <a:prstGeom prst="rect">
            <a:avLst/>
          </a:prstGeom>
        </p:spPr>
      </p:pic>
    </p:spTree>
    <p:extLst>
      <p:ext uri="{BB962C8B-B14F-4D97-AF65-F5344CB8AC3E}">
        <p14:creationId xmlns:p14="http://schemas.microsoft.com/office/powerpoint/2010/main" val="104643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57" name="Group 57"/>
          <p:cNvGrpSpPr/>
          <p:nvPr/>
        </p:nvGrpSpPr>
        <p:grpSpPr>
          <a:xfrm>
            <a:off x="1460533" y="1028700"/>
            <a:ext cx="15811500" cy="8229599"/>
            <a:chOff x="0" y="0"/>
            <a:chExt cx="3472874" cy="1090984"/>
          </a:xfrm>
        </p:grpSpPr>
        <p:sp>
          <p:nvSpPr>
            <p:cNvPr id="58" name="Freeform 58"/>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solidFill>
              <a:srgbClr val="FFF9F0"/>
            </a:solidFill>
          </p:spPr>
        </p:sp>
      </p:grpSp>
      <p:pic>
        <p:nvPicPr>
          <p:cNvPr id="62" name="Picture 5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2400" y="7734300"/>
            <a:ext cx="2173636" cy="2201657"/>
          </a:xfrm>
          <a:prstGeom prst="rect">
            <a:avLst/>
          </a:prstGeom>
        </p:spPr>
      </p:pic>
      <p:pic>
        <p:nvPicPr>
          <p:cNvPr id="63" name="Picture 5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9398">
            <a:off x="793392" y="97866"/>
            <a:ext cx="2522884" cy="275314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8964" y="1538501"/>
            <a:ext cx="13390254" cy="3810000"/>
          </a:xfrm>
          <a:prstGeom prst="rect">
            <a:avLst/>
          </a:prstGeom>
        </p:spPr>
      </p:pic>
      <p:sp>
        <p:nvSpPr>
          <p:cNvPr id="7" name="TextBox 6"/>
          <p:cNvSpPr txBox="1"/>
          <p:nvPr/>
        </p:nvSpPr>
        <p:spPr>
          <a:xfrm>
            <a:off x="2230015" y="4838700"/>
            <a:ext cx="14272535" cy="4154984"/>
          </a:xfrm>
          <a:prstGeom prst="rect">
            <a:avLst/>
          </a:prstGeom>
          <a:noFill/>
        </p:spPr>
        <p:txBody>
          <a:bodyPr wrap="square" rtlCol="0">
            <a:spAutoFit/>
          </a:bodyPr>
          <a:lstStyle/>
          <a:p>
            <a:pPr algn="ctr">
              <a:lnSpc>
                <a:spcPct val="200000"/>
              </a:lnSpc>
            </a:pPr>
            <a:r>
              <a:rPr lang="en-US" sz="3800" b="1" u="sng" dirty="0">
                <a:solidFill>
                  <a:srgbClr val="FF0000"/>
                </a:solidFill>
                <a:latin typeface="Arial" panose="020B0604020202020204" pitchFamily="34" charset="0"/>
                <a:cs typeface="Arial" panose="020B0604020202020204" pitchFamily="34" charset="0"/>
              </a:rPr>
              <a:t>CHÚ Ý </a:t>
            </a:r>
            <a:endParaRPr lang="vi-VN" sz="3800" b="1" u="sng" dirty="0">
              <a:solidFill>
                <a:srgbClr val="FF0000"/>
              </a:solidFill>
              <a:latin typeface="Arial" panose="020B0604020202020204" pitchFamily="34" charset="0"/>
              <a:cs typeface="Arial" panose="020B0604020202020204" pitchFamily="34" charset="0"/>
            </a:endParaRPr>
          </a:p>
          <a:p>
            <a:pPr algn="just">
              <a:lnSpc>
                <a:spcPct val="200000"/>
              </a:lnSpc>
            </a:pPr>
            <a:r>
              <a:rPr lang="en-US" sz="3800" i="1" dirty="0" err="1">
                <a:latin typeface="Arial" panose="020B0604020202020204" pitchFamily="34" charset="0"/>
                <a:cs typeface="Arial" panose="020B0604020202020204" pitchFamily="34" charset="0"/>
              </a:rPr>
              <a:t>Nhớ</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đặt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tên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trí</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bằng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ảnh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đồ</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chơi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em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sưu</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tầm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cắt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dán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tự</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ở </a:t>
            </a:r>
            <a:r>
              <a:rPr lang="en-US" sz="3800" i="1" dirty="0" err="1">
                <a:latin typeface="Arial" panose="020B0604020202020204" pitchFamily="34" charset="0"/>
                <a:cs typeface="Arial" panose="020B0604020202020204" pitchFamily="34" charset="0"/>
              </a:rPr>
              <a:t>nhà</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trong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tiết</a:t>
            </a:r>
            <a:r>
              <a:rPr lang="vi-VN" sz="3800" i="1"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a:p>
            <a:pPr>
              <a:lnSpc>
                <a:spcPct val="200000"/>
              </a:lnSpc>
            </a:pPr>
            <a:endParaRPr lang="en-US" dirty="0"/>
          </a:p>
        </p:txBody>
      </p:sp>
    </p:spTree>
    <p:extLst>
      <p:ext uri="{BB962C8B-B14F-4D97-AF65-F5344CB8AC3E}">
        <p14:creationId xmlns:p14="http://schemas.microsoft.com/office/powerpoint/2010/main" val="40458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95399" y="1866900"/>
            <a:ext cx="15735792" cy="6892063"/>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5667">
            <a:off x="657268" y="700309"/>
            <a:ext cx="2541091" cy="3018575"/>
          </a:xfrm>
          <a:prstGeom prst="rect">
            <a:avLst/>
          </a:prstGeom>
        </p:spPr>
      </p:pic>
      <p:sp>
        <p:nvSpPr>
          <p:cNvPr id="12" name="TextBox 12"/>
          <p:cNvSpPr txBox="1"/>
          <p:nvPr/>
        </p:nvSpPr>
        <p:spPr>
          <a:xfrm>
            <a:off x="5347288" y="1866900"/>
            <a:ext cx="7708211" cy="1846659"/>
          </a:xfrm>
          <a:prstGeom prst="rect">
            <a:avLst/>
          </a:prstGeom>
        </p:spPr>
        <p:txBody>
          <a:bodyPr wrap="square" lIns="0" tIns="0" rIns="0" bIns="0" rtlCol="0" anchor="t">
            <a:spAutoFit/>
          </a:bodyPr>
          <a:lstStyle/>
          <a:p>
            <a:pPr algn="ctr">
              <a:lnSpc>
                <a:spcPts val="14400"/>
              </a:lnSpc>
              <a:spcBef>
                <a:spcPct val="0"/>
              </a:spcBef>
            </a:pPr>
            <a:r>
              <a:rPr lang="en-US" sz="5600" b="1" dirty="0">
                <a:solidFill>
                  <a:srgbClr val="141B49"/>
                </a:solidFill>
                <a:latin typeface="Arial" panose="020B0604020202020204" pitchFamily="34" charset="0"/>
                <a:cs typeface="Arial" panose="020B0604020202020204" pitchFamily="34" charset="0"/>
              </a:rPr>
              <a:t>THỰC HÀNH VIẾT VỞ</a:t>
            </a:r>
          </a:p>
        </p:txBody>
      </p:sp>
      <p:pic>
        <p:nvPicPr>
          <p:cNvPr id="1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742120">
            <a:off x="15440276" y="7381700"/>
            <a:ext cx="1903002" cy="219423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205" y="3734245"/>
            <a:ext cx="4524375" cy="50006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74926" y="1421536"/>
            <a:ext cx="15565273" cy="7608164"/>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5667">
            <a:off x="504868" y="255619"/>
            <a:ext cx="2541091" cy="3018575"/>
          </a:xfrm>
          <a:prstGeom prst="rect">
            <a:avLst/>
          </a:prstGeom>
        </p:spPr>
      </p:pic>
      <p:sp>
        <p:nvSpPr>
          <p:cNvPr id="12" name="TextBox 12"/>
          <p:cNvSpPr txBox="1"/>
          <p:nvPr/>
        </p:nvSpPr>
        <p:spPr>
          <a:xfrm>
            <a:off x="5410200" y="1222422"/>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a:solidFill>
                  <a:srgbClr val="141B49"/>
                </a:solidFill>
                <a:latin typeface="Arial" panose="020B0604020202020204" pitchFamily="34" charset="0"/>
                <a:cs typeface="Arial" panose="020B0604020202020204" pitchFamily="34" charset="0"/>
              </a:rPr>
              <a:t>VÍ DỤ</a:t>
            </a:r>
          </a:p>
        </p:txBody>
      </p:sp>
      <p:sp>
        <p:nvSpPr>
          <p:cNvPr id="2" name="Rectangle 1"/>
          <p:cNvSpPr/>
          <p:nvPr/>
        </p:nvSpPr>
        <p:spPr>
          <a:xfrm>
            <a:off x="2275957" y="2810676"/>
            <a:ext cx="13976695" cy="4478149"/>
          </a:xfrm>
          <a:prstGeom prst="rect">
            <a:avLst/>
          </a:prstGeom>
        </p:spPr>
        <p:txBody>
          <a:bodyPr wrap="square">
            <a:spAutoFit/>
          </a:bodyPr>
          <a:lstStyle/>
          <a:p>
            <a:pPr algn="just">
              <a:lnSpc>
                <a:spcPct val="150000"/>
              </a:lnSpc>
            </a:pPr>
            <a:r>
              <a:rPr lang="en-US" sz="3800" dirty="0">
                <a:solidFill>
                  <a:srgbClr val="000000"/>
                </a:solidFill>
              </a:rPr>
              <a:t>     </a:t>
            </a:r>
            <a:r>
              <a:rPr lang="vi-VN" sz="3800" dirty="0">
                <a:solidFill>
                  <a:srgbClr val="000000"/>
                </a:solidFill>
              </a:rPr>
              <a:t>Chú vẹt đồ chơi là món quà mà bà ngoại đã tặng em nhân dịp sinh nhật 5 tuổi. Chú có chiếc mỏ màu vàng, bộ lông xanh pha lẫn vàng và đôi mắt đen láy. Chú vẹt được làm bằng nhựa, phần đuôi có một sợ dây cót, chỉ cần rút sợi dây đó là nó chập chững bước đi rất ngộ nghĩnh. Em rất thích món quà này của bà.</a:t>
            </a:r>
            <a:endParaRPr lang="en-US" sz="3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401" t="24000" r="15200" b="-2800"/>
          <a:stretch/>
        </p:blipFill>
        <p:spPr>
          <a:xfrm>
            <a:off x="14106791" y="5715316"/>
            <a:ext cx="4291722" cy="4785491"/>
          </a:xfrm>
          <a:prstGeom prst="rect">
            <a:avLst/>
          </a:prstGeom>
        </p:spPr>
      </p:pic>
    </p:spTree>
    <p:extLst>
      <p:ext uri="{BB962C8B-B14F-4D97-AF65-F5344CB8AC3E}">
        <p14:creationId xmlns:p14="http://schemas.microsoft.com/office/powerpoint/2010/main" val="2319433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95399" y="1866900"/>
            <a:ext cx="15735792" cy="6892063"/>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sp>
        <p:nvSpPr>
          <p:cNvPr id="12" name="TextBox 12"/>
          <p:cNvSpPr txBox="1"/>
          <p:nvPr/>
        </p:nvSpPr>
        <p:spPr>
          <a:xfrm>
            <a:off x="5340798" y="2129656"/>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a:solidFill>
                  <a:srgbClr val="141B49"/>
                </a:solidFill>
                <a:latin typeface="Arial" panose="020B0604020202020204" pitchFamily="34" charset="0"/>
                <a:cs typeface="Arial" panose="020B0604020202020204" pitchFamily="34" charset="0"/>
              </a:rPr>
              <a:t>CHIA SẺ TRƯỚC LỚP</a:t>
            </a:r>
          </a:p>
        </p:txBody>
      </p:sp>
      <p:pic>
        <p:nvPicPr>
          <p:cNvPr id="9"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759543">
            <a:off x="15686495" y="7293418"/>
            <a:ext cx="1734881" cy="26431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581" y="4252160"/>
            <a:ext cx="7771428" cy="5180952"/>
          </a:xfrm>
          <a:prstGeom prst="rect">
            <a:avLst/>
          </a:prstGeom>
        </p:spPr>
      </p:pic>
      <p:pic>
        <p:nvPicPr>
          <p:cNvPr id="13"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4400" y="1640606"/>
            <a:ext cx="2703290" cy="978100"/>
          </a:xfrm>
          <a:prstGeom prst="rect">
            <a:avLst/>
          </a:prstGeom>
        </p:spPr>
      </p:pic>
    </p:spTree>
    <p:extLst>
      <p:ext uri="{BB962C8B-B14F-4D97-AF65-F5344CB8AC3E}">
        <p14:creationId xmlns:p14="http://schemas.microsoft.com/office/powerpoint/2010/main" val="3014453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95399" y="1866900"/>
            <a:ext cx="15735792" cy="6892063"/>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sp>
        <p:nvSpPr>
          <p:cNvPr id="12" name="TextBox 12"/>
          <p:cNvSpPr txBox="1"/>
          <p:nvPr/>
        </p:nvSpPr>
        <p:spPr>
          <a:xfrm>
            <a:off x="5340797" y="1714500"/>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a:solidFill>
                  <a:srgbClr val="141B49"/>
                </a:solidFill>
                <a:latin typeface="Arial" panose="020B0604020202020204" pitchFamily="34" charset="0"/>
                <a:cs typeface="Arial" panose="020B0604020202020204" pitchFamily="34" charset="0"/>
              </a:rPr>
              <a:t>BÌNH CHỌN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800" b="16400"/>
          <a:stretch/>
        </p:blipFill>
        <p:spPr>
          <a:xfrm>
            <a:off x="5489678" y="3467100"/>
            <a:ext cx="7410450" cy="5291869"/>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5188386" y="7183102"/>
            <a:ext cx="2641108" cy="2842680"/>
          </a:xfrm>
          <a:prstGeom prst="rect">
            <a:avLst/>
          </a:prstGeom>
        </p:spPr>
      </p:pic>
      <p:pic>
        <p:nvPicPr>
          <p:cNvPr id="11"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20189">
            <a:off x="1128384" y="864197"/>
            <a:ext cx="1622556" cy="2005406"/>
          </a:xfrm>
          <a:prstGeom prst="rect">
            <a:avLst/>
          </a:prstGeom>
        </p:spPr>
      </p:pic>
    </p:spTree>
    <p:extLst>
      <p:ext uri="{BB962C8B-B14F-4D97-AF65-F5344CB8AC3E}">
        <p14:creationId xmlns:p14="http://schemas.microsoft.com/office/powerpoint/2010/main" val="129676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224</Words>
  <Application>Microsoft Office PowerPoint</Application>
  <PresentationFormat>Custom</PresentationFormat>
  <Paragraphs>15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7</cp:revision>
  <dcterms:created xsi:type="dcterms:W3CDTF">2006-08-16T00:00:00Z</dcterms:created>
  <dcterms:modified xsi:type="dcterms:W3CDTF">2026-02-27T15:13:37Z</dcterms:modified>
  <dc:identifier>DAEtyfwstvU</dc:identifier>
</cp:coreProperties>
</file>