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60" r:id="rId2"/>
    <p:sldMasterId id="2147483696" r:id="rId3"/>
  </p:sldMasterIdLst>
  <p:notesMasterIdLst>
    <p:notesMasterId r:id="rId20"/>
  </p:notesMasterIdLst>
  <p:sldIdLst>
    <p:sldId id="256" r:id="rId4"/>
    <p:sldId id="257" r:id="rId5"/>
    <p:sldId id="258" r:id="rId6"/>
    <p:sldId id="259" r:id="rId7"/>
    <p:sldId id="260" r:id="rId8"/>
    <p:sldId id="327" r:id="rId9"/>
    <p:sldId id="261" r:id="rId10"/>
    <p:sldId id="262" r:id="rId11"/>
    <p:sldId id="324" r:id="rId12"/>
    <p:sldId id="322" r:id="rId13"/>
    <p:sldId id="328" r:id="rId14"/>
    <p:sldId id="263" r:id="rId15"/>
    <p:sldId id="264" r:id="rId16"/>
    <p:sldId id="265" r:id="rId17"/>
    <p:sldId id="266" r:id="rId18"/>
    <p:sldId id="296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UTM Avo" panose="02040603050506020204" pitchFamily="18" charset="0"/>
      <p:regular r:id="rId28"/>
      <p:bold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0" roundtripDataSignature="AMtx7miaBWwIcrU9n4N1e5s1b0zNy0su1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5EC91"/>
    <a:srgbClr val="FFFAF7"/>
    <a:srgbClr val="F7F5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86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6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1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5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4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customschemas.google.com/relationships/presentationmetadata" Target="meta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69458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5734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14" name="Google Shape;21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8" name="Google Shape;16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6" name="Google Shape;18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5465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359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2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36" name="Google Shape;136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7" name="Google Shape;137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4" name="Google Shape;144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163EA-5E16-0164-3BF7-EC6193188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76C1A5-D051-8CD0-E385-04A1BB9C46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E8B92-5EBB-861C-F641-232B78583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E1FA5-F0E9-920C-9617-20FF0411F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35CBFB-D74C-A513-032C-49C669C55A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556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1F5FB1-B7B6-E690-03F9-233493113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A55743-94AF-F71F-6977-BA5AC7FF25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935840-7275-07FB-4ECD-6A47C5E26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F6FB95-8616-2719-0EF2-AD6DA12A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52DA1-4EAA-5B92-2E1E-54F03167D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011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35860-AEC1-F21E-9439-AC5E985F8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516979-79D4-4C8A-C601-95DC67AF0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0C1366-F510-43D2-F98E-965A52513E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A0301-AFD1-A01E-9432-7C0E9BEA6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AA5184-EEF7-EE92-A5D4-839DE873B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B18EF-B2D9-B1BE-C161-D13DE6897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EA824-C61F-1EF0-F51E-18319AA1BC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94C721-113D-8B59-E65F-84AE609CA1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02189D-BD29-274B-72ED-B84764A0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ECB693-E414-2C0A-CAA5-15C4CB3F7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725BF-2EEF-84C6-2BB1-729C28E20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958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96D48-1528-BF8A-2F89-D761D88DB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01AC-E4A8-58D0-A52E-5CADBFB11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9DA3EE9-7C77-EEFC-CE78-00E89BAE88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B90C92-E471-B5F7-6BEC-2CE3E14082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400897-423C-07E1-A10A-7C59F23AA4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9D8E054-52BB-9483-E1EB-D05C5880E8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9EC79F0-876F-DCD2-6992-E25F90C2D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89AE4E-2FE4-95BC-1725-EACD29A4E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0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3D625-FC08-D663-FF18-8710C7E8A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14C6F2-7565-5AD1-9625-7F784BA62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8EB37D-3164-F74D-30C0-A3CF9C906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D8DA1A-C6DA-15F4-F28F-12A6846DE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1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0373B0-FE23-81C5-1342-81A7DE13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A0B33B-6F6D-08CE-F79B-EDC97DD9C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02294D-94A1-C185-CA85-2DE03FE4CC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295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85DBE-06F2-A90E-2773-94F8464192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90A59-53B7-5DAD-4D2D-46531514AE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C06CDE-6ADF-3AE3-6DFD-D9A0EC8BB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6B2EB0-C857-5536-3D6F-AEB2489AF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D6DA25-59E1-8576-4DDB-60DD5B5CB1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E5CBE-DCE2-C05B-F325-63206692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13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5A1A3-C002-BE74-93F5-FDB4A1AC85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077B58-B74F-002B-32B6-14E76C63AD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11DC5D-FF3E-4100-4F80-E4D1073F84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EA2486-3500-0000-44B3-599E88FAB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5029E0-8C18-D056-9955-D030C24E8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773AE-FB84-2633-7C9E-CF58AF68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828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3D7-77AB-6883-3786-975512956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748A89-586A-D3F5-2955-B2C04E3398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D291DF-C5C3-9C6D-FABE-2704A8FE9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8887F-0F21-1832-AFB6-2C135249C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075050-4C27-476B-843C-DD44B93AD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EFA051-CA26-FA49-A07B-5EA4E5FC91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B17C35-63EA-6A66-24CE-146DFB5856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6019F-AA6A-078D-9D2E-AB27C7AAC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38E183-218B-EC4C-402E-8CFDF480A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F49-864D-94D6-0F01-4C5F95F28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2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CB8E471B-AE77-BA89-2C2C-3C1B3FFC444A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2C8457-2C65-AECF-4226-BAA6D30A4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05DB20-E44C-5BFC-4FA7-C96AFFC982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A4B673-F1CA-CC81-D3CF-2EA41B43D8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DEAE1-69FA-42CF-B65D-944C8BD08CC2}" type="datetimeFigureOut">
              <a:rPr lang="en-US" smtClean="0"/>
              <a:t>12/21/2023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25DDE0-5353-BD71-71EC-BEA2574C66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4915A-B8CD-FCF9-59A0-649E8CB848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CAD0A-DAF0-46D1-BC9F-C74D80005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85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7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23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20.png"/><Relationship Id="rId4" Type="http://schemas.openxmlformats.org/officeDocument/2006/relationships/hyperlink" Target="https://www.facebook.com/groups/hoc10donghanhcunggiaovientieuhoc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hoc10.vn/doc-sach/toan-4-tap-2/1/391/36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/>
          <p:nvPr/>
        </p:nvSpPr>
        <p:spPr>
          <a:xfrm>
            <a:off x="9510944" y="81280"/>
            <a:ext cx="268105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TOÁN 4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10807051" y="670412"/>
            <a:ext cx="9909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Tập</a:t>
            </a:r>
            <a:r>
              <a:rPr lang="en-US" sz="2400" b="0" i="0" u="none" strike="noStrike" cap="none" dirty="0">
                <a:solidFill>
                  <a:srgbClr val="FFFFFF"/>
                </a:solidFill>
                <a:latin typeface="UTM Avo" panose="02040603050506020204" pitchFamily="18" charset="0"/>
                <a:sym typeface="Arial"/>
              </a:rPr>
              <a:t> 2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65" name="Google Shape;165;p1"/>
          <p:cNvSpPr txBox="1"/>
          <p:nvPr/>
        </p:nvSpPr>
        <p:spPr>
          <a:xfrm>
            <a:off x="696627" y="1483360"/>
            <a:ext cx="10737785" cy="3910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90"/>
              <a:buFont typeface="Arial"/>
              <a:buNone/>
            </a:pPr>
            <a:r>
              <a:rPr lang="en-US" sz="5400" b="1" i="0" u="none" strike="noStrike" cap="none" dirty="0" err="1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5400" b="1" i="0" u="none" strike="noStrike" cap="none" dirty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24</a:t>
            </a:r>
            <a:endParaRPr sz="1600" dirty="0">
              <a:latin typeface="UTM Avo" panose="02040603050506020204" pitchFamily="18" charset="0"/>
            </a:endParaRPr>
          </a:p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Bài 68: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Đề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- xi -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mét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vuông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4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Tiết</a:t>
            </a:r>
            <a:r>
              <a:rPr lang="en-US" sz="5400" b="1" i="0" u="none" strike="noStrike" cap="none" dirty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1</a:t>
            </a:r>
            <a:endParaRPr sz="1600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624114" y="179832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1575" y="1722616"/>
            <a:ext cx="95615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a) Tính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chữ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nhật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12 dm,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chiều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rộng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8 dm.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778CAA-1983-CF3B-0E08-8F23FA8B13FA}"/>
              </a:ext>
            </a:extLst>
          </p:cNvPr>
          <p:cNvGrpSpPr/>
          <p:nvPr/>
        </p:nvGrpSpPr>
        <p:grpSpPr>
          <a:xfrm>
            <a:off x="7721600" y="973635"/>
            <a:ext cx="4005944" cy="780910"/>
            <a:chOff x="11130817" y="417828"/>
            <a:chExt cx="7157183" cy="1561819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B2F1BFB0-A27B-4092-448E-3E103371CB67}"/>
                </a:ext>
              </a:extLst>
            </p:cNvPr>
            <p:cNvSpPr/>
            <p:nvPr/>
          </p:nvSpPr>
          <p:spPr>
            <a:xfrm>
              <a:off x="11130817" y="417828"/>
              <a:ext cx="7157183" cy="1184189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E7378D-FECE-2F86-6466-865F0FDE1A2B}"/>
                </a:ext>
              </a:extLst>
            </p:cNvPr>
            <p:cNvSpPr txBox="1"/>
            <p:nvPr/>
          </p:nvSpPr>
          <p:spPr>
            <a:xfrm>
              <a:off x="11430001" y="502320"/>
              <a:ext cx="6025417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1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/>
              <p:nvPr/>
            </p:nvSpPr>
            <p:spPr>
              <a:xfrm>
                <a:off x="1272904" y="2611996"/>
                <a:ext cx="4345576" cy="242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 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chữ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nhật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12 </a:t>
                </a: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8 = 96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96 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2904" y="2611996"/>
                <a:ext cx="4345576" cy="2422202"/>
              </a:xfrm>
              <a:prstGeom prst="rect">
                <a:avLst/>
              </a:prstGeom>
              <a:blipFill>
                <a:blip r:embed="rId6"/>
                <a:stretch>
                  <a:fillRect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:a16="http://schemas.microsoft.com/office/drawing/2014/main" id="{67C9544B-CA41-8FD4-C7E9-3A6B479419C6}"/>
              </a:ext>
            </a:extLst>
          </p:cNvPr>
          <p:cNvSpPr/>
          <p:nvPr/>
        </p:nvSpPr>
        <p:spPr>
          <a:xfrm>
            <a:off x="6473463" y="2723368"/>
            <a:ext cx="4483873" cy="2326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468"/>
          </a:p>
        </p:txBody>
      </p:sp>
    </p:spTree>
    <p:extLst>
      <p:ext uri="{BB962C8B-B14F-4D97-AF65-F5344CB8AC3E}">
        <p14:creationId xmlns:p14="http://schemas.microsoft.com/office/powerpoint/2010/main" val="262361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725714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431575" y="1621016"/>
            <a:ext cx="10988471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b) Tính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15 dm.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1778CAA-1983-CF3B-0E08-8F23FA8B13FA}"/>
              </a:ext>
            </a:extLst>
          </p:cNvPr>
          <p:cNvGrpSpPr/>
          <p:nvPr/>
        </p:nvGrpSpPr>
        <p:grpSpPr>
          <a:xfrm>
            <a:off x="7721600" y="973635"/>
            <a:ext cx="4005944" cy="780910"/>
            <a:chOff x="11130817" y="417828"/>
            <a:chExt cx="7157183" cy="1561819"/>
          </a:xfrm>
        </p:grpSpPr>
        <p:sp>
          <p:nvSpPr>
            <p:cNvPr id="11" name="Freeform 17">
              <a:extLst>
                <a:ext uri="{FF2B5EF4-FFF2-40B4-BE49-F238E27FC236}">
                  <a16:creationId xmlns:a16="http://schemas.microsoft.com/office/drawing/2014/main" id="{B2F1BFB0-A27B-4092-448E-3E103371CB67}"/>
                </a:ext>
              </a:extLst>
            </p:cNvPr>
            <p:cNvSpPr/>
            <p:nvPr/>
          </p:nvSpPr>
          <p:spPr>
            <a:xfrm>
              <a:off x="11130817" y="417828"/>
              <a:ext cx="7157183" cy="1184189"/>
            </a:xfrm>
            <a:custGeom>
              <a:avLst/>
              <a:gdLst/>
              <a:ahLst/>
              <a:cxnLst/>
              <a:rect l="l" t="t" r="r" b="b"/>
              <a:pathLst>
                <a:path w="5647240" h="934362">
                  <a:moveTo>
                    <a:pt x="0" y="0"/>
                  </a:moveTo>
                  <a:lnTo>
                    <a:pt x="5647240" y="0"/>
                  </a:lnTo>
                  <a:lnTo>
                    <a:pt x="5647240" y="934361"/>
                  </a:lnTo>
                  <a:lnTo>
                    <a:pt x="0" y="93436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E7378D-FECE-2F86-6466-865F0FDE1A2B}"/>
                </a:ext>
              </a:extLst>
            </p:cNvPr>
            <p:cNvSpPr txBox="1"/>
            <p:nvPr/>
          </p:nvSpPr>
          <p:spPr>
            <a:xfrm>
              <a:off x="11430001" y="502320"/>
              <a:ext cx="6025417" cy="1477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2100" b="1" dirty="0">
                  <a:latin typeface="UTM Avo" panose="02040603050506020204" pitchFamily="18" charset="0"/>
                  <a:cs typeface="Arial" panose="020B0604020202020204" pitchFamily="34" charset="0"/>
                </a:rPr>
                <a:t>HOẠT ĐỘNG CẶP ĐÔI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/>
              <p:nvPr/>
            </p:nvSpPr>
            <p:spPr>
              <a:xfrm>
                <a:off x="5783944" y="2490076"/>
                <a:ext cx="3926114" cy="24222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2400" b="1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giải</a:t>
                </a:r>
                <a:endParaRPr lang="en-VN" sz="2400" b="1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Diện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tích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vuông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15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×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15 = 225 (dm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Đáp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số</a:t>
                </a:r>
                <a:r>
                  <a:rPr lang="en-US" sz="24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: 225 dm</a:t>
                </a:r>
                <a:r>
                  <a:rPr lang="en-US" sz="2400" baseline="300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2</a:t>
                </a:r>
                <a:endParaRPr lang="en-VN" sz="24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C268C4FC-6961-1B04-F430-415FC6276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3944" y="2490076"/>
                <a:ext cx="3926114" cy="2422202"/>
              </a:xfrm>
              <a:prstGeom prst="rect">
                <a:avLst/>
              </a:prstGeom>
              <a:blipFill>
                <a:blip r:embed="rId6"/>
                <a:stretch>
                  <a:fillRect b="-4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1D50A654-A9A2-005E-AB06-7764F01651BD}"/>
              </a:ext>
            </a:extLst>
          </p:cNvPr>
          <p:cNvSpPr/>
          <p:nvPr/>
        </p:nvSpPr>
        <p:spPr>
          <a:xfrm>
            <a:off x="2395291" y="2528655"/>
            <a:ext cx="2581657" cy="25816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600"/>
          </a:p>
        </p:txBody>
      </p:sp>
    </p:spTree>
    <p:extLst>
      <p:ext uri="{BB962C8B-B14F-4D97-AF65-F5344CB8AC3E}">
        <p14:creationId xmlns:p14="http://schemas.microsoft.com/office/powerpoint/2010/main" val="79362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61805FE-F4B8-89FA-B008-9FB0A4F1061C}"/>
              </a:ext>
            </a:extLst>
          </p:cNvPr>
          <p:cNvSpPr txBox="1"/>
          <p:nvPr/>
        </p:nvSpPr>
        <p:spPr>
          <a:xfrm>
            <a:off x="1544319" y="1605343"/>
            <a:ext cx="9059334" cy="16447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600" b="1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 bài học hôm nay, em học được những kiến thức gì?</a:t>
            </a:r>
            <a:endParaRPr lang="vi-VN" sz="36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92;p6">
            <a:hlinkClick r:id="rId4"/>
            <a:extLst>
              <a:ext uri="{FF2B5EF4-FFF2-40B4-BE49-F238E27FC236}">
                <a16:creationId xmlns:a16="http://schemas.microsoft.com/office/drawing/2014/main" id="{E01CE80E-2107-BC35-0070-0E6344FFFE6F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2813;p56">
            <a:extLst>
              <a:ext uri="{FF2B5EF4-FFF2-40B4-BE49-F238E27FC236}">
                <a16:creationId xmlns:a16="http://schemas.microsoft.com/office/drawing/2014/main" id="{E69692BD-BC2E-8764-1FB9-E2B67904CC66}"/>
              </a:ext>
            </a:extLst>
          </p:cNvPr>
          <p:cNvGrpSpPr/>
          <p:nvPr/>
        </p:nvGrpSpPr>
        <p:grpSpPr>
          <a:xfrm>
            <a:off x="2180402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3" name="Google Shape;2814;p56">
              <a:extLst>
                <a:ext uri="{FF2B5EF4-FFF2-40B4-BE49-F238E27FC236}">
                  <a16:creationId xmlns:a16="http://schemas.microsoft.com/office/drawing/2014/main" id="{048B393E-0D61-67A3-ADC7-EE9D1ED0BF0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5" name="Google Shape;2815;p56">
                <a:extLst>
                  <a:ext uri="{FF2B5EF4-FFF2-40B4-BE49-F238E27FC236}">
                    <a16:creationId xmlns:a16="http://schemas.microsoft.com/office/drawing/2014/main" id="{589BA6D3-58CD-4488-0E38-241396A859D2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" name="Google Shape;2816;p56">
                <a:extLst>
                  <a:ext uri="{FF2B5EF4-FFF2-40B4-BE49-F238E27FC236}">
                    <a16:creationId xmlns:a16="http://schemas.microsoft.com/office/drawing/2014/main" id="{B65DD50C-70E0-7EDB-24FA-941214C9FFD6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7" name="Google Shape;2817;p56">
                <a:extLst>
                  <a:ext uri="{FF2B5EF4-FFF2-40B4-BE49-F238E27FC236}">
                    <a16:creationId xmlns:a16="http://schemas.microsoft.com/office/drawing/2014/main" id="{FB6A8CAD-52F1-BA2B-B14F-27C3962D8EE3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" name="Google Shape;2818;p56">
              <a:extLst>
                <a:ext uri="{FF2B5EF4-FFF2-40B4-BE49-F238E27FC236}">
                  <a16:creationId xmlns:a16="http://schemas.microsoft.com/office/drawing/2014/main" id="{2514CB88-3925-82C9-D82D-B1ACE5295585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" name="Google Shape;2813;p56">
            <a:extLst>
              <a:ext uri="{FF2B5EF4-FFF2-40B4-BE49-F238E27FC236}">
                <a16:creationId xmlns:a16="http://schemas.microsoft.com/office/drawing/2014/main" id="{27ADE279-C5C1-7CC0-5017-7885514F0142}"/>
              </a:ext>
            </a:extLst>
          </p:cNvPr>
          <p:cNvGrpSpPr/>
          <p:nvPr/>
        </p:nvGrpSpPr>
        <p:grpSpPr>
          <a:xfrm>
            <a:off x="6407598" y="2162361"/>
            <a:ext cx="3142799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9" name="Google Shape;2814;p56">
              <a:extLst>
                <a:ext uri="{FF2B5EF4-FFF2-40B4-BE49-F238E27FC236}">
                  <a16:creationId xmlns:a16="http://schemas.microsoft.com/office/drawing/2014/main" id="{A269A6B1-B4A6-6610-A88B-5D216F3DBBDC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11" name="Google Shape;2815;p56">
                <a:extLst>
                  <a:ext uri="{FF2B5EF4-FFF2-40B4-BE49-F238E27FC236}">
                    <a16:creationId xmlns:a16="http://schemas.microsoft.com/office/drawing/2014/main" id="{3B511914-1266-F264-819F-B468EB2ABDC3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2816;p56">
                <a:extLst>
                  <a:ext uri="{FF2B5EF4-FFF2-40B4-BE49-F238E27FC236}">
                    <a16:creationId xmlns:a16="http://schemas.microsoft.com/office/drawing/2014/main" id="{ED4E6027-345B-9D64-FD71-BFD717CCB28E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3" name="Google Shape;2817;p56">
                <a:extLst>
                  <a:ext uri="{FF2B5EF4-FFF2-40B4-BE49-F238E27FC236}">
                    <a16:creationId xmlns:a16="http://schemas.microsoft.com/office/drawing/2014/main" id="{CA0A627C-6500-356C-4872-6FAE6EEA4950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2818;p56">
              <a:extLst>
                <a:ext uri="{FF2B5EF4-FFF2-40B4-BE49-F238E27FC236}">
                  <a16:creationId xmlns:a16="http://schemas.microsoft.com/office/drawing/2014/main" id="{DA095A6C-F066-C53B-3125-2CF0CCB4EA88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3F856922-F7CD-DBB1-8360-98888FC6C773}"/>
              </a:ext>
            </a:extLst>
          </p:cNvPr>
          <p:cNvSpPr txBox="1"/>
          <p:nvPr/>
        </p:nvSpPr>
        <p:spPr>
          <a:xfrm>
            <a:off x="2603790" y="2659452"/>
            <a:ext cx="229594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Ôn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kiến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thức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đã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</a:rPr>
              <a:t>học</a:t>
            </a:r>
            <a:r>
              <a:rPr lang="en-VN" sz="2000" dirty="0">
                <a:effectLst/>
                <a:latin typeface="UTM Avo" panose="02040603050506020204" pitchFamily="18" charset="0"/>
              </a:rPr>
              <a:t> </a:t>
            </a:r>
            <a:endParaRPr lang="en-VN" sz="2000" dirty="0"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C22F3-1D2F-D176-A30B-05C34ECD1318}"/>
              </a:ext>
            </a:extLst>
          </p:cNvPr>
          <p:cNvSpPr txBox="1"/>
          <p:nvPr/>
        </p:nvSpPr>
        <p:spPr>
          <a:xfrm>
            <a:off x="6854491" y="2633889"/>
            <a:ext cx="2295940" cy="958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VBT</a:t>
            </a:r>
            <a:endParaRPr lang="en-VN" sz="2000" dirty="0">
              <a:effectLst/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EAC2217-DE0E-9730-2CDC-B02D6F5790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8650" y="1767029"/>
            <a:ext cx="932769" cy="93276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C15673D-FC98-7274-A138-1139896D3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8119" y="1657802"/>
            <a:ext cx="932769" cy="932769"/>
          </a:xfrm>
          <a:prstGeom prst="rect">
            <a:avLst/>
          </a:prstGeom>
        </p:spPr>
      </p:pic>
      <p:grpSp>
        <p:nvGrpSpPr>
          <p:cNvPr id="18" name="Google Shape;2813;p56">
            <a:extLst>
              <a:ext uri="{FF2B5EF4-FFF2-40B4-BE49-F238E27FC236}">
                <a16:creationId xmlns:a16="http://schemas.microsoft.com/office/drawing/2014/main" id="{303C0D4B-5E2F-7700-F4F3-05B10209836D}"/>
              </a:ext>
            </a:extLst>
          </p:cNvPr>
          <p:cNvGrpSpPr/>
          <p:nvPr/>
        </p:nvGrpSpPr>
        <p:grpSpPr>
          <a:xfrm>
            <a:off x="3943520" y="4319773"/>
            <a:ext cx="3914121" cy="1746026"/>
            <a:chOff x="2475929" y="1409100"/>
            <a:chExt cx="4192200" cy="2329036"/>
          </a:xfrm>
          <a:solidFill>
            <a:schemeClr val="accent2"/>
          </a:solidFill>
        </p:grpSpPr>
        <p:grpSp>
          <p:nvGrpSpPr>
            <p:cNvPr id="19" name="Google Shape;2814;p56">
              <a:extLst>
                <a:ext uri="{FF2B5EF4-FFF2-40B4-BE49-F238E27FC236}">
                  <a16:creationId xmlns:a16="http://schemas.microsoft.com/office/drawing/2014/main" id="{94F565BC-3A87-0007-3D01-EFB0918E72B6}"/>
                </a:ext>
              </a:extLst>
            </p:cNvPr>
            <p:cNvGrpSpPr/>
            <p:nvPr/>
          </p:nvGrpSpPr>
          <p:grpSpPr>
            <a:xfrm>
              <a:off x="2475929" y="1409100"/>
              <a:ext cx="4192200" cy="2329036"/>
              <a:chOff x="2475929" y="1409100"/>
              <a:chExt cx="4192200" cy="2329036"/>
            </a:xfrm>
            <a:grpFill/>
          </p:grpSpPr>
          <p:sp>
            <p:nvSpPr>
              <p:cNvPr id="21" name="Google Shape;2815;p56">
                <a:extLst>
                  <a:ext uri="{FF2B5EF4-FFF2-40B4-BE49-F238E27FC236}">
                    <a16:creationId xmlns:a16="http://schemas.microsoft.com/office/drawing/2014/main" id="{F90D5895-1CC6-9704-3E0B-C1C92EDA448B}"/>
                  </a:ext>
                </a:extLst>
              </p:cNvPr>
              <p:cNvSpPr/>
              <p:nvPr/>
            </p:nvSpPr>
            <p:spPr>
              <a:xfrm>
                <a:off x="2475929" y="3556636"/>
                <a:ext cx="4192200" cy="181500"/>
              </a:xfrm>
              <a:prstGeom prst="roundRect">
                <a:avLst>
                  <a:gd name="adj" fmla="val 24076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816;p56">
                <a:extLst>
                  <a:ext uri="{FF2B5EF4-FFF2-40B4-BE49-F238E27FC236}">
                    <a16:creationId xmlns:a16="http://schemas.microsoft.com/office/drawing/2014/main" id="{4378A2A1-1F50-C6F0-F9DB-83E18DA504CA}"/>
                  </a:ext>
                </a:extLst>
              </p:cNvPr>
              <p:cNvSpPr/>
              <p:nvPr/>
            </p:nvSpPr>
            <p:spPr>
              <a:xfrm>
                <a:off x="2769475" y="1409100"/>
                <a:ext cx="3605100" cy="2147700"/>
              </a:xfrm>
              <a:prstGeom prst="roundRect">
                <a:avLst>
                  <a:gd name="adj" fmla="val 6101"/>
                </a:avLst>
              </a:prstGeom>
              <a:solidFill>
                <a:schemeClr val="accent2">
                  <a:lumMod val="20000"/>
                  <a:lumOff val="80000"/>
                </a:schemeClr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2817;p56">
                <a:extLst>
                  <a:ext uri="{FF2B5EF4-FFF2-40B4-BE49-F238E27FC236}">
                    <a16:creationId xmlns:a16="http://schemas.microsoft.com/office/drawing/2014/main" id="{AF510153-6472-BEC2-F21B-2651A3A8AC9B}"/>
                  </a:ext>
                </a:extLst>
              </p:cNvPr>
              <p:cNvSpPr/>
              <p:nvPr/>
            </p:nvSpPr>
            <p:spPr>
              <a:xfrm>
                <a:off x="4208075" y="3556625"/>
                <a:ext cx="727800" cy="80100"/>
              </a:xfrm>
              <a:prstGeom prst="roundRect">
                <a:avLst>
                  <a:gd name="adj" fmla="val 50000"/>
                </a:avLst>
              </a:prstGeom>
              <a:grp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" name="Google Shape;2818;p56">
              <a:extLst>
                <a:ext uri="{FF2B5EF4-FFF2-40B4-BE49-F238E27FC236}">
                  <a16:creationId xmlns:a16="http://schemas.microsoft.com/office/drawing/2014/main" id="{D3BB1711-8ECA-77B9-EED5-89C3C1A2B234}"/>
                </a:ext>
              </a:extLst>
            </p:cNvPr>
            <p:cNvSpPr/>
            <p:nvPr/>
          </p:nvSpPr>
          <p:spPr>
            <a:xfrm>
              <a:off x="4540627" y="1472528"/>
              <a:ext cx="62700" cy="62700"/>
            </a:xfrm>
            <a:prstGeom prst="ellipse">
              <a:avLst/>
            </a:prstGeom>
            <a:grp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103B4FF0-0060-7213-8AE0-5E2B9063B8DF}"/>
              </a:ext>
            </a:extLst>
          </p:cNvPr>
          <p:cNvSpPr txBox="1"/>
          <p:nvPr/>
        </p:nvSpPr>
        <p:spPr>
          <a:xfrm>
            <a:off x="4403642" y="4434114"/>
            <a:ext cx="3111346" cy="1417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>
                <a:latin typeface="UTM Avo" panose="02040603050506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 và chuẩn bị trước</a:t>
            </a:r>
            <a:endParaRPr lang="en-US" sz="2000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Bài 68: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Đề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-xi-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mét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vuông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- </a:t>
            </a:r>
            <a:r>
              <a:rPr lang="en-US" sz="2000" b="1" dirty="0" err="1"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2000" b="1" dirty="0"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endParaRPr lang="vi-VN" sz="20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64170D-490C-3E5D-5924-72599EB4D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145" y="3600900"/>
            <a:ext cx="932769" cy="93276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CB027CB-33A2-DB8E-FDCD-11D3E26EE0D0}"/>
              </a:ext>
            </a:extLst>
          </p:cNvPr>
          <p:cNvSpPr/>
          <p:nvPr/>
        </p:nvSpPr>
        <p:spPr>
          <a:xfrm>
            <a:off x="4775418" y="3585180"/>
            <a:ext cx="2944537" cy="295847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B4BD1-2902-EC4A-0F38-79BCCA9B2602}"/>
              </a:ext>
            </a:extLst>
          </p:cNvPr>
          <p:cNvSpPr txBox="1"/>
          <p:nvPr/>
        </p:nvSpPr>
        <p:spPr>
          <a:xfrm>
            <a:off x="454403" y="574846"/>
            <a:ext cx="11367083" cy="141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Để kết nối cộng đồng giáo viên và nhận thêm nhiều tài liệu giảng dạy,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mời quý thầy cô tham gia Group Facebook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theo đường link:  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7F7C17-E574-9332-676F-7B4FC88CD262}"/>
              </a:ext>
            </a:extLst>
          </p:cNvPr>
          <p:cNvSpPr/>
          <p:nvPr/>
        </p:nvSpPr>
        <p:spPr>
          <a:xfrm>
            <a:off x="2441908" y="2000034"/>
            <a:ext cx="7407478" cy="46166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Arial"/>
            </a:endParaRPr>
          </a:p>
        </p:txBody>
      </p:sp>
      <p:sp>
        <p:nvSpPr>
          <p:cNvPr id="10" name="TextBox 9">
            <a:hlinkClick r:id="rId4"/>
            <a:extLst>
              <a:ext uri="{FF2B5EF4-FFF2-40B4-BE49-F238E27FC236}">
                <a16:creationId xmlns:a16="http://schemas.microsoft.com/office/drawing/2014/main" id="{EEDCC7DA-65BA-6B5F-4904-487E49566583}"/>
              </a:ext>
            </a:extLst>
          </p:cNvPr>
          <p:cNvSpPr txBox="1"/>
          <p:nvPr/>
        </p:nvSpPr>
        <p:spPr>
          <a:xfrm>
            <a:off x="2644617" y="2000034"/>
            <a:ext cx="7122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sng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Hoc10 – Đồng hành cùng giáo viên tiểu học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7B892AE-66B0-F635-0B83-4AD3E5525730}"/>
              </a:ext>
            </a:extLst>
          </p:cNvPr>
          <p:cNvSpPr txBox="1"/>
          <p:nvPr/>
        </p:nvSpPr>
        <p:spPr>
          <a:xfrm>
            <a:off x="4011326" y="2381351"/>
            <a:ext cx="4321723" cy="48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/>
                <a:sym typeface="Arial"/>
              </a:rPr>
              <a:t>Hoặc truy cập qua QR code</a:t>
            </a:r>
          </a:p>
        </p:txBody>
      </p:sp>
      <p:pic>
        <p:nvPicPr>
          <p:cNvPr id="1026" name="Picture 2" descr="Ngón Trỏ, ngón tay, Máy tính Biểu tượng Tay - tay png tải về - Miễn phí  trong suốt Tay png Tải về.">
            <a:extLst>
              <a:ext uri="{FF2B5EF4-FFF2-40B4-BE49-F238E27FC236}">
                <a16:creationId xmlns:a16="http://schemas.microsoft.com/office/drawing/2014/main" id="{7E39AE3B-04ED-AC20-C486-F5B9A97F6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679086" y="2851979"/>
            <a:ext cx="1053311" cy="749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32875A-4427-A797-26A3-6FCDC20AC8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05420" y="3722149"/>
            <a:ext cx="2684532" cy="2684532"/>
          </a:xfrm>
          <a:prstGeom prst="roundRect">
            <a:avLst>
              <a:gd name="adj" fmla="val 12957"/>
            </a:avLst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18016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mph" presetSubtype="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5E0B3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3ADB77DA-ACEC-5C5D-7257-C0B25BABB2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C670829-CF7E-AB3F-DA8C-34D93F5AD9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133" y="1926311"/>
            <a:ext cx="10761734" cy="27758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5605CC68-16EA-8E00-1042-8883F44D73D5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B5952F-4E45-0F02-94CC-C786562F19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251" y="1625599"/>
            <a:ext cx="5409395" cy="50727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0A94BCA-F2C7-A6C7-C09F-AB762AE4BC78}"/>
              </a:ext>
            </a:extLst>
          </p:cNvPr>
          <p:cNvSpPr txBox="1"/>
          <p:nvPr/>
        </p:nvSpPr>
        <p:spPr>
          <a:xfrm>
            <a:off x="507999" y="1658829"/>
            <a:ext cx="10522858" cy="304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Để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đo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diện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tích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ta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còn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dùng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đơn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b="1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-xi-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diện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tích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của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cạnh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dài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1 dm.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Đề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-xi-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mét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vuông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viết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tắt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dm</a:t>
            </a:r>
            <a:r>
              <a:rPr lang="en-US" sz="2400" baseline="30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1 dm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 100 cm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 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100 dm</a:t>
            </a:r>
            <a:r>
              <a:rPr lang="en-US" sz="2400" b="1" baseline="300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ngược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  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100 cm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2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= 1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100 </a:t>
            </a:r>
            <a:r>
              <a:rPr lang="en-US" sz="2400" b="1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dm</a:t>
            </a:r>
            <a:r>
              <a:rPr lang="en-US" sz="2400" b="1" baseline="300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  </a:t>
            </a:r>
            <a:r>
              <a:rPr lang="en-US" sz="2400" b="1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= 1</a:t>
            </a:r>
            <a:r>
              <a:rPr lang="en-US" sz="2400" b="1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 m</a:t>
            </a:r>
            <a:r>
              <a:rPr lang="en-US" sz="2400" b="1" baseline="30000" dirty="0">
                <a:effectLst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2400" dirty="0">
                <a:effectLst/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effectLst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37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192;p6">
            <a:hlinkClick r:id="rId4"/>
            <a:extLst>
              <a:ext uri="{FF2B5EF4-FFF2-40B4-BE49-F238E27FC236}">
                <a16:creationId xmlns:a16="http://schemas.microsoft.com/office/drawing/2014/main" id="{64408C81-D69F-A0FD-00A4-D623DF3671DA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662693" y="2657109"/>
            <a:ext cx="2866614" cy="1879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5" y="1589692"/>
            <a:ext cx="10263987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a) Đọc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82 dm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754 dm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, 1 250 dm</a:t>
            </a:r>
            <a:r>
              <a:rPr lang="en-US" sz="2400" b="1" baseline="30000" dirty="0"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.  </a:t>
            </a: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4C7FE1F0-5E5E-859E-A4B0-F62D38C18FCB}"/>
              </a:ext>
            </a:extLst>
          </p:cNvPr>
          <p:cNvSpPr/>
          <p:nvPr/>
        </p:nvSpPr>
        <p:spPr>
          <a:xfrm>
            <a:off x="785247" y="2559889"/>
            <a:ext cx="2175667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82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7" name="Rounded Rectangle 8">
            <a:extLst>
              <a:ext uri="{FF2B5EF4-FFF2-40B4-BE49-F238E27FC236}">
                <a16:creationId xmlns:a16="http://schemas.microsoft.com/office/drawing/2014/main" id="{6C1A77C5-CBB9-C156-826C-4E7034B57760}"/>
              </a:ext>
            </a:extLst>
          </p:cNvPr>
          <p:cNvSpPr/>
          <p:nvPr/>
        </p:nvSpPr>
        <p:spPr>
          <a:xfrm>
            <a:off x="785247" y="3320506"/>
            <a:ext cx="2175667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754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25D868EC-81F4-9BA8-275C-9EA538448BEE}"/>
              </a:ext>
            </a:extLst>
          </p:cNvPr>
          <p:cNvSpPr/>
          <p:nvPr/>
        </p:nvSpPr>
        <p:spPr>
          <a:xfrm>
            <a:off x="785247" y="4106524"/>
            <a:ext cx="2175667" cy="52595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1 250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0F5933-3CD7-5195-752B-633B499640B5}"/>
              </a:ext>
            </a:extLst>
          </p:cNvPr>
          <p:cNvSpPr txBox="1"/>
          <p:nvPr/>
        </p:nvSpPr>
        <p:spPr>
          <a:xfrm>
            <a:off x="3341082" y="2532759"/>
            <a:ext cx="6539345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Tám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A6267B-C720-3476-7054-278331A41DEB}"/>
              </a:ext>
            </a:extLst>
          </p:cNvPr>
          <p:cNvSpPr txBox="1"/>
          <p:nvPr/>
        </p:nvSpPr>
        <p:spPr>
          <a:xfrm>
            <a:off x="3331186" y="3291479"/>
            <a:ext cx="862858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tư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8845C9C-B1BD-B405-C9E8-61567BCBB362}"/>
              </a:ext>
            </a:extLst>
          </p:cNvPr>
          <p:cNvSpPr txBox="1"/>
          <p:nvPr/>
        </p:nvSpPr>
        <p:spPr>
          <a:xfrm>
            <a:off x="3325248" y="4039043"/>
            <a:ext cx="8068466" cy="567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7" grpId="0" animBg="1"/>
      <p:bldP spid="10" grpId="0" animBg="1"/>
      <p:bldP spid="11" grpId="0"/>
      <p:bldP spid="1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1EC15C-4F50-D363-C3AD-A6E17BA196A9}"/>
              </a:ext>
            </a:extLst>
          </p:cNvPr>
          <p:cNvSpPr/>
          <p:nvPr/>
        </p:nvSpPr>
        <p:spPr>
          <a:xfrm>
            <a:off x="812800" y="1706880"/>
            <a:ext cx="640080" cy="457200"/>
          </a:xfrm>
          <a:prstGeom prst="round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</a:rPr>
              <a:t>01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CE4AAE-802D-2A1C-CF78-C08FCD693EF5}"/>
              </a:ext>
            </a:extLst>
          </p:cNvPr>
          <p:cNvSpPr txBox="1"/>
          <p:nvPr/>
        </p:nvSpPr>
        <p:spPr>
          <a:xfrm>
            <a:off x="1565156" y="1610528"/>
            <a:ext cx="9547128" cy="574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b)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Viết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đo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diện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tích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sau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endParaRPr lang="de-DE" sz="2400" b="1" dirty="0">
              <a:latin typeface="UTM Avo" panose="02040603050506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2A5A9-E459-EB8D-4FD6-D336D0CA0F7F}"/>
              </a:ext>
            </a:extLst>
          </p:cNvPr>
          <p:cNvSpPr txBox="1"/>
          <p:nvPr/>
        </p:nvSpPr>
        <p:spPr>
          <a:xfrm>
            <a:off x="728420" y="2256019"/>
            <a:ext cx="8821980" cy="15347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vi-VN" sz="2400" dirty="0"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Mười lăm nghìn đề-xi-mét vuông.</a:t>
            </a:r>
            <a:endParaRPr lang="en-US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81019" indent="-381019" algn="just">
              <a:lnSpc>
                <a:spcPct val="200000"/>
              </a:lnSpc>
              <a:spcAft>
                <a:spcPts val="667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Ba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mươi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bảy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nghìn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sáu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trăm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đề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-xi-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mét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vuông</a:t>
            </a:r>
            <a:r>
              <a:rPr lang="en-US" sz="2400" dirty="0">
                <a:latin typeface="UTM Avo" panose="02040603050506020204" pitchFamily="18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  <a:endParaRPr lang="en-VN" sz="2400" dirty="0"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ounded Rectangle 12">
            <a:extLst>
              <a:ext uri="{FF2B5EF4-FFF2-40B4-BE49-F238E27FC236}">
                <a16:creationId xmlns:a16="http://schemas.microsoft.com/office/drawing/2014/main" id="{2A1C0347-3474-1616-B421-7C981852F03E}"/>
              </a:ext>
            </a:extLst>
          </p:cNvPr>
          <p:cNvSpPr/>
          <p:nvPr/>
        </p:nvSpPr>
        <p:spPr>
          <a:xfrm>
            <a:off x="6222631" y="2470474"/>
            <a:ext cx="2382356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15 000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8" name="Rounded Rectangle 13">
            <a:extLst>
              <a:ext uri="{FF2B5EF4-FFF2-40B4-BE49-F238E27FC236}">
                <a16:creationId xmlns:a16="http://schemas.microsoft.com/office/drawing/2014/main" id="{5F0DDA5C-6F85-8926-1A3E-7F4EED76F06A}"/>
              </a:ext>
            </a:extLst>
          </p:cNvPr>
          <p:cNvSpPr/>
          <p:nvPr/>
        </p:nvSpPr>
        <p:spPr>
          <a:xfrm>
            <a:off x="8143169" y="3294246"/>
            <a:ext cx="2352505" cy="503733"/>
          </a:xfrm>
          <a:prstGeom prst="roundRect">
            <a:avLst/>
          </a:prstGeom>
          <a:ln w="635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37 600 dm</a:t>
            </a:r>
            <a:r>
              <a:rPr lang="en-VN" sz="2400" b="1" baseline="30000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r>
              <a:rPr lang="en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3109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327</Words>
  <Application>Microsoft Office PowerPoint</Application>
  <PresentationFormat>Widescreen</PresentationFormat>
  <Paragraphs>47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UTM Avo</vt:lpstr>
      <vt:lpstr>Calibri Light</vt:lpstr>
      <vt:lpstr>Arial</vt:lpstr>
      <vt:lpstr>Calibri</vt:lpstr>
      <vt:lpstr>Cambria Math</vt:lpstr>
      <vt:lpstr>1_Office Theme</vt:lpstr>
      <vt:lpstr>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20</cp:revision>
  <dcterms:created xsi:type="dcterms:W3CDTF">2023-10-24T04:45:10Z</dcterms:created>
  <dcterms:modified xsi:type="dcterms:W3CDTF">2023-12-21T08:43:30Z</dcterms:modified>
</cp:coreProperties>
</file>