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61" r:id="rId4"/>
    <p:sldId id="275" r:id="rId5"/>
    <p:sldId id="264" r:id="rId6"/>
    <p:sldId id="276" r:id="rId7"/>
    <p:sldId id="277" r:id="rId8"/>
    <p:sldId id="266" r:id="rId9"/>
    <p:sldId id="278" r:id="rId10"/>
    <p:sldId id="267" r:id="rId11"/>
    <p:sldId id="274"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8.svg"/><Relationship Id="rId7" Type="http://schemas.openxmlformats.org/officeDocument/2006/relationships/image" Target="../media/image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sv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8.svg"/><Relationship Id="rId7" Type="http://schemas.openxmlformats.org/officeDocument/2006/relationships/image" Target="../media/image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0483" y="2861215"/>
            <a:ext cx="14073803" cy="2094756"/>
            <a:chOff x="0" y="0"/>
            <a:chExt cx="18765071" cy="2793007"/>
          </a:xfrm>
        </p:grpSpPr>
        <p:sp>
          <p:nvSpPr>
            <p:cNvPr id="3" name="AutoShape 3"/>
            <p:cNvSpPr/>
            <p:nvPr/>
          </p:nvSpPr>
          <p:spPr>
            <a:xfrm>
              <a:off x="0" y="6211"/>
              <a:ext cx="18765071" cy="2786796"/>
            </a:xfrm>
            <a:prstGeom prst="rect">
              <a:avLst/>
            </a:prstGeom>
            <a:solidFill>
              <a:srgbClr val="7F73E3"/>
            </a:solidFill>
          </p:spPr>
        </p:sp>
        <p:sp>
          <p:nvSpPr>
            <p:cNvPr id="4" name="TextBox 4"/>
            <p:cNvSpPr txBox="1"/>
            <p:nvPr/>
          </p:nvSpPr>
          <p:spPr>
            <a:xfrm>
              <a:off x="493413" y="0"/>
              <a:ext cx="17047988" cy="2396211"/>
            </a:xfrm>
            <a:prstGeom prst="rect">
              <a:avLst/>
            </a:prstGeom>
          </p:spPr>
          <p:txBody>
            <a:bodyPr lIns="0" tIns="0" rIns="0" bIns="0" rtlCol="0" anchor="t">
              <a:spAutoFit/>
            </a:bodyPr>
            <a:lstStyle/>
            <a:p>
              <a:pPr algn="ctr">
                <a:lnSpc>
                  <a:spcPts val="16530"/>
                </a:lnSpc>
              </a:pPr>
              <a:r>
                <a:rPr lang="en-US" sz="7200" b="1" dirty="0">
                  <a:latin typeface="Arial" panose="020B0604020202020204" pitchFamily="34" charset="0"/>
                  <a:cs typeface="Arial" panose="020B0604020202020204" pitchFamily="34" charset="0"/>
                </a:rPr>
                <a:t>CHÀO MỪNG CÁC EM ĐẾN</a:t>
              </a:r>
            </a:p>
          </p:txBody>
        </p:sp>
      </p:grpSp>
      <p:grpSp>
        <p:nvGrpSpPr>
          <p:cNvPr id="5" name="Group 5"/>
          <p:cNvGrpSpPr/>
          <p:nvPr/>
        </p:nvGrpSpPr>
        <p:grpSpPr>
          <a:xfrm rot="-161753">
            <a:off x="2291144" y="4959342"/>
            <a:ext cx="14073803" cy="2131990"/>
            <a:chOff x="0" y="-49646"/>
            <a:chExt cx="18765071" cy="2842653"/>
          </a:xfrm>
        </p:grpSpPr>
        <p:sp>
          <p:nvSpPr>
            <p:cNvPr id="6" name="AutoShape 6"/>
            <p:cNvSpPr/>
            <p:nvPr/>
          </p:nvSpPr>
          <p:spPr>
            <a:xfrm>
              <a:off x="0" y="6211"/>
              <a:ext cx="18765071" cy="2786796"/>
            </a:xfrm>
            <a:prstGeom prst="rect">
              <a:avLst/>
            </a:prstGeom>
            <a:solidFill>
              <a:srgbClr val="FFACEC"/>
            </a:solidFill>
          </p:spPr>
        </p:sp>
        <p:sp>
          <p:nvSpPr>
            <p:cNvPr id="7" name="TextBox 7"/>
            <p:cNvSpPr txBox="1"/>
            <p:nvPr/>
          </p:nvSpPr>
          <p:spPr>
            <a:xfrm>
              <a:off x="408671" y="-49646"/>
              <a:ext cx="17971378" cy="2396212"/>
            </a:xfrm>
            <a:prstGeom prst="rect">
              <a:avLst/>
            </a:prstGeom>
          </p:spPr>
          <p:txBody>
            <a:bodyPr wrap="square" lIns="0" tIns="0" rIns="0" bIns="0" rtlCol="0" anchor="t">
              <a:spAutoFit/>
            </a:bodyPr>
            <a:lstStyle/>
            <a:p>
              <a:pPr algn="ctr">
                <a:lnSpc>
                  <a:spcPts val="16530"/>
                </a:lnSpc>
              </a:pPr>
              <a:r>
                <a:rPr lang="en-US" sz="7200" b="1" dirty="0">
                  <a:latin typeface="Arial" panose="020B0604020202020204" pitchFamily="34" charset="0"/>
                  <a:cs typeface="Arial" panose="020B0604020202020204" pitchFamily="34" charset="0"/>
                </a:rPr>
                <a:t>VỚI BÀI HỌC NGÀY HÔM NAY!</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7478" y="2249330"/>
            <a:ext cx="2266133" cy="10712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9524" y="5870704"/>
            <a:ext cx="1676107" cy="175258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96735">
            <a:off x="13575470" y="2328893"/>
            <a:ext cx="3583395" cy="912137"/>
          </a:xfrm>
          <a:prstGeom prst="rect">
            <a:avLst/>
          </a:prstGeom>
        </p:spPr>
      </p:pic>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29929"/>
            <a:ext cx="18589809" cy="137564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419">
            <a:off x="15631433" y="713212"/>
            <a:ext cx="2191188" cy="23538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8654">
            <a:off x="1075269" y="8094388"/>
            <a:ext cx="1784759" cy="120714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9809" y="694139"/>
            <a:ext cx="2182541" cy="23723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91062" y="8001567"/>
            <a:ext cx="1942342" cy="2484392"/>
          </a:xfrm>
          <a:prstGeom prst="rect">
            <a:avLst/>
          </a:prstGeom>
        </p:spPr>
      </p:pic>
      <p:grpSp>
        <p:nvGrpSpPr>
          <p:cNvPr id="16" name="Group 13"/>
          <p:cNvGrpSpPr/>
          <p:nvPr/>
        </p:nvGrpSpPr>
        <p:grpSpPr>
          <a:xfrm>
            <a:off x="3108910" y="3066466"/>
            <a:ext cx="12115800" cy="5644633"/>
            <a:chOff x="0" y="0"/>
            <a:chExt cx="3472874" cy="1090984"/>
          </a:xfrm>
          <a:solidFill>
            <a:schemeClr val="accent4">
              <a:lumMod val="20000"/>
              <a:lumOff val="80000"/>
            </a:schemeClr>
          </a:solidFill>
        </p:grpSpPr>
        <p:sp>
          <p:nvSpPr>
            <p:cNvPr id="20" name="Freeform 14"/>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grpFill/>
          </p:spPr>
        </p:sp>
      </p:grpSp>
      <p:pic>
        <p:nvPicPr>
          <p:cNvPr id="27"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274245" y="7593866"/>
            <a:ext cx="1676107" cy="1752584"/>
          </a:xfrm>
          <a:prstGeom prst="rect">
            <a:avLst/>
          </a:prstGeom>
        </p:spPr>
      </p:pic>
      <p:sp>
        <p:nvSpPr>
          <p:cNvPr id="28" name="TextBox 5"/>
          <p:cNvSpPr txBox="1"/>
          <p:nvPr/>
        </p:nvSpPr>
        <p:spPr>
          <a:xfrm>
            <a:off x="5444678" y="1277573"/>
            <a:ext cx="7733912" cy="1205458"/>
          </a:xfrm>
          <a:prstGeom prst="rect">
            <a:avLst/>
          </a:prstGeom>
        </p:spPr>
        <p:txBody>
          <a:bodyPr wrap="square" lIns="0" tIns="0" rIns="0" bIns="0" rtlCol="0" anchor="t">
            <a:spAutoFit/>
          </a:bodyPr>
          <a:lstStyle/>
          <a:p>
            <a:pPr marL="0" lvl="0" indent="0" algn="just">
              <a:lnSpc>
                <a:spcPts val="9359"/>
              </a:lnSpc>
              <a:spcBef>
                <a:spcPct val="0"/>
              </a:spcBef>
            </a:pPr>
            <a:r>
              <a:rPr lang="en-US" sz="6400" b="1" u="none" dirty="0">
                <a:solidFill>
                  <a:srgbClr val="7F73E3"/>
                </a:solidFill>
                <a:latin typeface="Arial" panose="020B0604020202020204" pitchFamily="34" charset="0"/>
                <a:cs typeface="Arial" panose="020B0604020202020204" pitchFamily="34" charset="0"/>
              </a:rPr>
              <a:t>CỦNG CỐ, DẶN DÒ</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0483" y="2861215"/>
            <a:ext cx="14073803" cy="2094756"/>
            <a:chOff x="0" y="0"/>
            <a:chExt cx="18765071" cy="2793007"/>
          </a:xfrm>
        </p:grpSpPr>
        <p:sp>
          <p:nvSpPr>
            <p:cNvPr id="3" name="AutoShape 3"/>
            <p:cNvSpPr/>
            <p:nvPr/>
          </p:nvSpPr>
          <p:spPr>
            <a:xfrm>
              <a:off x="0" y="6211"/>
              <a:ext cx="18765071" cy="2786796"/>
            </a:xfrm>
            <a:prstGeom prst="rect">
              <a:avLst/>
            </a:prstGeom>
            <a:solidFill>
              <a:srgbClr val="7F73E3"/>
            </a:solidFill>
          </p:spPr>
        </p:sp>
        <p:sp>
          <p:nvSpPr>
            <p:cNvPr id="4" name="TextBox 4"/>
            <p:cNvSpPr txBox="1"/>
            <p:nvPr/>
          </p:nvSpPr>
          <p:spPr>
            <a:xfrm>
              <a:off x="493413" y="0"/>
              <a:ext cx="17047988" cy="2396211"/>
            </a:xfrm>
            <a:prstGeom prst="rect">
              <a:avLst/>
            </a:prstGeom>
          </p:spPr>
          <p:txBody>
            <a:bodyPr lIns="0" tIns="0" rIns="0" bIns="0" rtlCol="0" anchor="t">
              <a:spAutoFit/>
            </a:bodyPr>
            <a:lstStyle/>
            <a:p>
              <a:pPr algn="ctr">
                <a:lnSpc>
                  <a:spcPts val="16530"/>
                </a:lnSpc>
              </a:pPr>
              <a:r>
                <a:rPr lang="en-US" sz="7200" b="1" dirty="0">
                  <a:latin typeface="Arial" panose="020B0604020202020204" pitchFamily="34" charset="0"/>
                  <a:cs typeface="Arial" panose="020B0604020202020204" pitchFamily="34" charset="0"/>
                </a:rPr>
                <a:t>HẸN GẶP LẠI CÁC EM</a:t>
              </a:r>
            </a:p>
          </p:txBody>
        </p:sp>
      </p:grpSp>
      <p:grpSp>
        <p:nvGrpSpPr>
          <p:cNvPr id="5" name="Group 5"/>
          <p:cNvGrpSpPr/>
          <p:nvPr/>
        </p:nvGrpSpPr>
        <p:grpSpPr>
          <a:xfrm rot="-161753">
            <a:off x="2291144" y="4959342"/>
            <a:ext cx="14073803" cy="2131990"/>
            <a:chOff x="0" y="-49646"/>
            <a:chExt cx="18765071" cy="2842653"/>
          </a:xfrm>
        </p:grpSpPr>
        <p:sp>
          <p:nvSpPr>
            <p:cNvPr id="6" name="AutoShape 6"/>
            <p:cNvSpPr/>
            <p:nvPr/>
          </p:nvSpPr>
          <p:spPr>
            <a:xfrm>
              <a:off x="0" y="6211"/>
              <a:ext cx="18765071" cy="2786796"/>
            </a:xfrm>
            <a:prstGeom prst="rect">
              <a:avLst/>
            </a:prstGeom>
            <a:solidFill>
              <a:srgbClr val="FFACEC"/>
            </a:solidFill>
          </p:spPr>
        </p:sp>
        <p:sp>
          <p:nvSpPr>
            <p:cNvPr id="7" name="TextBox 7"/>
            <p:cNvSpPr txBox="1"/>
            <p:nvPr/>
          </p:nvSpPr>
          <p:spPr>
            <a:xfrm>
              <a:off x="408671" y="-49646"/>
              <a:ext cx="17971378" cy="2396212"/>
            </a:xfrm>
            <a:prstGeom prst="rect">
              <a:avLst/>
            </a:prstGeom>
          </p:spPr>
          <p:txBody>
            <a:bodyPr wrap="square" lIns="0" tIns="0" rIns="0" bIns="0" rtlCol="0" anchor="t">
              <a:spAutoFit/>
            </a:bodyPr>
            <a:lstStyle/>
            <a:p>
              <a:pPr algn="ctr">
                <a:lnSpc>
                  <a:spcPts val="16530"/>
                </a:lnSpc>
              </a:pPr>
              <a:r>
                <a:rPr lang="en-US" sz="7200" b="1" dirty="0">
                  <a:latin typeface="Arial" panose="020B0604020202020204" pitchFamily="34" charset="0"/>
                  <a:cs typeface="Arial" panose="020B0604020202020204" pitchFamily="34" charset="0"/>
                </a:rPr>
                <a:t>TRONG BÀI HỌC SAU!</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7478" y="2249330"/>
            <a:ext cx="2266133" cy="10712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9524" y="5870704"/>
            <a:ext cx="1676107" cy="175258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96735">
            <a:off x="13575470" y="2328893"/>
            <a:ext cx="3583395" cy="912137"/>
          </a:xfrm>
          <a:prstGeom prst="rect">
            <a:avLst/>
          </a:prstGeom>
        </p:spPr>
      </p:pic>
    </p:spTree>
    <p:extLst>
      <p:ext uri="{BB962C8B-B14F-4D97-AF65-F5344CB8AC3E}">
        <p14:creationId xmlns:p14="http://schemas.microsoft.com/office/powerpoint/2010/main" val="41687485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665184" y="5509064"/>
            <a:ext cx="3015059" cy="519837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4039847" y="-102323"/>
            <a:ext cx="3015059" cy="5198378"/>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24437">
            <a:off x="14661289" y="851740"/>
            <a:ext cx="2768845" cy="1802266"/>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10300" y="8636022"/>
            <a:ext cx="1612463" cy="1090611"/>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621" y="4530988"/>
            <a:ext cx="1212290" cy="124163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01400" y="91947"/>
            <a:ext cx="1212290" cy="1241638"/>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51875">
            <a:off x="16281318" y="4877616"/>
            <a:ext cx="878578" cy="1510055"/>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50092" y="9066964"/>
            <a:ext cx="996474" cy="1020597"/>
          </a:xfrm>
          <a:prstGeom prst="rect">
            <a:avLst/>
          </a:prstGeom>
        </p:spPr>
      </p:pic>
      <p:sp>
        <p:nvSpPr>
          <p:cNvPr id="25" name="AutoShape 25"/>
          <p:cNvSpPr/>
          <p:nvPr/>
        </p:nvSpPr>
        <p:spPr>
          <a:xfrm>
            <a:off x="2246450" y="1562099"/>
            <a:ext cx="13631748" cy="7315201"/>
          </a:xfrm>
          <a:prstGeom prst="rect">
            <a:avLst/>
          </a:prstGeom>
          <a:solidFill>
            <a:srgbClr val="FFFFFF"/>
          </a:solidFill>
        </p:spPr>
      </p:sp>
      <p:pic>
        <p:nvPicPr>
          <p:cNvPr id="27" name="Picture 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68109">
            <a:off x="843232" y="1060753"/>
            <a:ext cx="3343662" cy="851114"/>
          </a:xfrm>
          <a:prstGeom prst="rect">
            <a:avLst/>
          </a:prstGeom>
        </p:spPr>
      </p:pic>
      <p:sp>
        <p:nvSpPr>
          <p:cNvPr id="28" name="TextBox 27"/>
          <p:cNvSpPr txBox="1"/>
          <p:nvPr/>
        </p:nvSpPr>
        <p:spPr>
          <a:xfrm>
            <a:off x="7018767" y="1916469"/>
            <a:ext cx="4031690"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BÀI 22</a:t>
            </a:r>
          </a:p>
        </p:txBody>
      </p:sp>
      <p:sp>
        <p:nvSpPr>
          <p:cNvPr id="29" name="TextBox 28"/>
          <p:cNvSpPr txBox="1"/>
          <p:nvPr/>
        </p:nvSpPr>
        <p:spPr>
          <a:xfrm>
            <a:off x="7046479" y="3424923"/>
            <a:ext cx="4031690" cy="1077218"/>
          </a:xfrm>
          <a:prstGeom prst="rect">
            <a:avLst/>
          </a:prstGeom>
          <a:noFill/>
        </p:spPr>
        <p:txBody>
          <a:bodyPr wrap="square" rtlCol="0">
            <a:spAutoFit/>
          </a:bodyPr>
          <a:lstStyle/>
          <a:p>
            <a:pPr algn="ctr"/>
            <a:r>
              <a:rPr lang="en-US" sz="6400" b="1" i="1" dirty="0" err="1">
                <a:latin typeface="Arial" panose="020B0604020202020204" pitchFamily="34" charset="0"/>
                <a:cs typeface="Arial" panose="020B0604020202020204" pitchFamily="34" charset="0"/>
              </a:rPr>
              <a:t>Bài</a:t>
            </a:r>
            <a:r>
              <a:rPr lang="en-US" sz="6400" b="1" i="1" dirty="0">
                <a:latin typeface="Arial" panose="020B0604020202020204" pitchFamily="34" charset="0"/>
                <a:cs typeface="Arial" panose="020B0604020202020204" pitchFamily="34" charset="0"/>
              </a:rPr>
              <a:t> </a:t>
            </a:r>
            <a:r>
              <a:rPr lang="en-US" sz="6400" b="1" i="1" dirty="0" err="1">
                <a:latin typeface="Arial" panose="020B0604020202020204" pitchFamily="34" charset="0"/>
                <a:cs typeface="Arial" panose="020B0604020202020204" pitchFamily="34" charset="0"/>
              </a:rPr>
              <a:t>viết</a:t>
            </a:r>
            <a:r>
              <a:rPr lang="en-US" sz="6400" b="1" i="1" dirty="0">
                <a:latin typeface="Arial" panose="020B0604020202020204" pitchFamily="34" charset="0"/>
                <a:cs typeface="Arial" panose="020B0604020202020204" pitchFamily="34" charset="0"/>
              </a:rPr>
              <a:t> 2</a:t>
            </a:r>
          </a:p>
        </p:txBody>
      </p:sp>
      <p:sp>
        <p:nvSpPr>
          <p:cNvPr id="30" name="TextBox 29"/>
          <p:cNvSpPr txBox="1"/>
          <p:nvPr/>
        </p:nvSpPr>
        <p:spPr>
          <a:xfrm>
            <a:off x="2884874" y="4612525"/>
            <a:ext cx="12299475" cy="3470887"/>
          </a:xfrm>
          <a:prstGeom prst="rect">
            <a:avLst/>
          </a:prstGeom>
          <a:noFill/>
        </p:spPr>
        <p:txBody>
          <a:bodyPr wrap="square" rtlCol="0">
            <a:spAutoFit/>
          </a:bodyPr>
          <a:lstStyle/>
          <a:p>
            <a:pPr algn="ctr">
              <a:lnSpc>
                <a:spcPct val="150000"/>
              </a:lnSpc>
            </a:pPr>
            <a:r>
              <a:rPr lang="en-US" sz="7800" b="1" dirty="0">
                <a:latin typeface="Arial" panose="020B0604020202020204" pitchFamily="34" charset="0"/>
                <a:cs typeface="Arial" panose="020B0604020202020204" pitchFamily="34" charset="0"/>
              </a:rPr>
              <a:t>VIẾT VỀ HOẠT ĐỘNG CHĂM SÓC CÂY XANH</a:t>
            </a:r>
          </a:p>
        </p:txBody>
      </p:sp>
      <p:pic>
        <p:nvPicPr>
          <p:cNvPr id="32"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614090">
            <a:off x="15244305" y="7638199"/>
            <a:ext cx="1505807" cy="19956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7761" y="4914900"/>
            <a:ext cx="4470167" cy="4737171"/>
          </a:xfrm>
          <a:prstGeom prst="rect">
            <a:avLst/>
          </a:prstGeom>
        </p:spPr>
      </p:pic>
      <p:sp>
        <p:nvSpPr>
          <p:cNvPr id="3" name="AutoShape 3"/>
          <p:cNvSpPr/>
          <p:nvPr/>
        </p:nvSpPr>
        <p:spPr>
          <a:xfrm>
            <a:off x="1586681" y="1257300"/>
            <a:ext cx="14782800" cy="7800730"/>
          </a:xfrm>
          <a:prstGeom prst="rect">
            <a:avLst/>
          </a:prstGeom>
          <a:solidFill>
            <a:srgbClr val="FFFFFF"/>
          </a:solidFill>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26686" y="581343"/>
            <a:ext cx="1933611" cy="19019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3293" y="8133415"/>
            <a:ext cx="2020025" cy="163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84854" y="7364574"/>
            <a:ext cx="1885427" cy="1693456"/>
          </a:xfrm>
          <a:prstGeom prst="rect">
            <a:avLst/>
          </a:prstGeom>
        </p:spPr>
      </p:pic>
      <p:sp>
        <p:nvSpPr>
          <p:cNvPr id="12" name="TextBox 5"/>
          <p:cNvSpPr txBox="1"/>
          <p:nvPr/>
        </p:nvSpPr>
        <p:spPr>
          <a:xfrm>
            <a:off x="2535875" y="1510326"/>
            <a:ext cx="12690811" cy="2249655"/>
          </a:xfrm>
          <a:prstGeom prst="rect">
            <a:avLst/>
          </a:prstGeom>
        </p:spPr>
        <p:txBody>
          <a:bodyPr lIns="0" tIns="0" rIns="0" bIns="0" rtlCol="0" anchor="t">
            <a:spAutoFit/>
          </a:bodyPr>
          <a:lstStyle/>
          <a:p>
            <a:pPr marL="0" lvl="0" indent="0" algn="just">
              <a:lnSpc>
                <a:spcPts val="9359"/>
              </a:lnSpc>
              <a:spcBef>
                <a:spcPct val="0"/>
              </a:spcBef>
            </a:pPr>
            <a:r>
              <a:rPr lang="en-US" sz="4800" b="1" i="1" u="none" dirty="0">
                <a:solidFill>
                  <a:srgbClr val="7F73E3"/>
                </a:solidFill>
                <a:latin typeface="Arial" panose="020B0604020202020204" pitchFamily="34" charset="0"/>
                <a:cs typeface="Arial" panose="020B0604020202020204" pitchFamily="34" charset="0"/>
              </a:rPr>
              <a:t>1. </a:t>
            </a:r>
            <a:r>
              <a:rPr lang="en-US" sz="4800" b="1" i="1" u="none" dirty="0" err="1">
                <a:solidFill>
                  <a:srgbClr val="7F73E3"/>
                </a:solidFill>
                <a:latin typeface="Arial" panose="020B0604020202020204" pitchFamily="34" charset="0"/>
                <a:cs typeface="Arial" panose="020B0604020202020204" pitchFamily="34" charset="0"/>
              </a:rPr>
              <a:t>Nói</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về</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hoạt</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động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của</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các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bạn</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nhỏ</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trong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một</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bức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tranh</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em</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thích</a:t>
            </a:r>
            <a:r>
              <a:rPr lang="en-US" sz="4800" b="1" i="1" u="none" dirty="0">
                <a:solidFill>
                  <a:srgbClr val="7F73E3"/>
                </a:solidFill>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9600" y="3752569"/>
            <a:ext cx="8941174" cy="5005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7761" y="4914900"/>
            <a:ext cx="4470167" cy="4737171"/>
          </a:xfrm>
          <a:prstGeom prst="rect">
            <a:avLst/>
          </a:prstGeom>
        </p:spPr>
      </p:pic>
      <p:sp>
        <p:nvSpPr>
          <p:cNvPr id="3" name="AutoShape 3"/>
          <p:cNvSpPr/>
          <p:nvPr/>
        </p:nvSpPr>
        <p:spPr>
          <a:xfrm>
            <a:off x="1586681" y="1257300"/>
            <a:ext cx="14782800" cy="7800730"/>
          </a:xfrm>
          <a:prstGeom prst="rect">
            <a:avLst/>
          </a:prstGeom>
          <a:solidFill>
            <a:srgbClr val="FFFFFF"/>
          </a:solidFill>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26686" y="581343"/>
            <a:ext cx="1933611" cy="19019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3293" y="8133415"/>
            <a:ext cx="2020025" cy="163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84854" y="7364574"/>
            <a:ext cx="1885427" cy="1693456"/>
          </a:xfrm>
          <a:prstGeom prst="rect">
            <a:avLst/>
          </a:prstGeom>
        </p:spPr>
      </p:pic>
      <p:sp>
        <p:nvSpPr>
          <p:cNvPr id="12" name="TextBox 5"/>
          <p:cNvSpPr txBox="1"/>
          <p:nvPr/>
        </p:nvSpPr>
        <p:spPr>
          <a:xfrm>
            <a:off x="2535875" y="1510326"/>
            <a:ext cx="12690811" cy="2249655"/>
          </a:xfrm>
          <a:prstGeom prst="rect">
            <a:avLst/>
          </a:prstGeom>
        </p:spPr>
        <p:txBody>
          <a:bodyPr lIns="0" tIns="0" rIns="0" bIns="0" rtlCol="0" anchor="t">
            <a:spAutoFit/>
          </a:bodyPr>
          <a:lstStyle/>
          <a:p>
            <a:pPr marL="0" lvl="0" indent="0" algn="just">
              <a:lnSpc>
                <a:spcPts val="9359"/>
              </a:lnSpc>
              <a:spcBef>
                <a:spcPct val="0"/>
              </a:spcBef>
            </a:pPr>
            <a:r>
              <a:rPr lang="en-US" sz="4800" b="1" i="1" u="none" dirty="0">
                <a:solidFill>
                  <a:srgbClr val="7F73E3"/>
                </a:solidFill>
                <a:latin typeface="Arial" panose="020B0604020202020204" pitchFamily="34" charset="0"/>
                <a:cs typeface="Arial" panose="020B0604020202020204" pitchFamily="34" charset="0"/>
              </a:rPr>
              <a:t>1. </a:t>
            </a:r>
            <a:r>
              <a:rPr lang="en-US" sz="4800" b="1" i="1" u="none" dirty="0" err="1">
                <a:solidFill>
                  <a:srgbClr val="7F73E3"/>
                </a:solidFill>
                <a:latin typeface="Arial" panose="020B0604020202020204" pitchFamily="34" charset="0"/>
                <a:cs typeface="Arial" panose="020B0604020202020204" pitchFamily="34" charset="0"/>
              </a:rPr>
              <a:t>Nói</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về</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hoạt</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động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của</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các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bạn</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nhỏ</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trong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một</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bức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tranh</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em</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thích</a:t>
            </a:r>
            <a:r>
              <a:rPr lang="en-US" sz="4800" b="1" i="1" u="none" dirty="0">
                <a:solidFill>
                  <a:srgbClr val="7F73E3"/>
                </a:solidFill>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5887" y="3762824"/>
            <a:ext cx="5646207" cy="5005986"/>
          </a:xfrm>
          <a:prstGeom prst="rect">
            <a:avLst/>
          </a:prstGeom>
        </p:spPr>
      </p:pic>
      <p:sp>
        <p:nvSpPr>
          <p:cNvPr id="4" name="TextBox 3"/>
          <p:cNvSpPr txBox="1"/>
          <p:nvPr/>
        </p:nvSpPr>
        <p:spPr>
          <a:xfrm>
            <a:off x="2819400" y="4013007"/>
            <a:ext cx="7156487" cy="4478149"/>
          </a:xfrm>
          <a:prstGeom prst="rect">
            <a:avLst/>
          </a:prstGeom>
          <a:noFill/>
        </p:spPr>
        <p:txBody>
          <a:bodyPr wrap="square" rtlCol="0">
            <a:spAutoFit/>
          </a:bodyPr>
          <a:lstStyle/>
          <a:p>
            <a:pPr>
              <a:lnSpc>
                <a:spcPct val="150000"/>
              </a:lnSpc>
            </a:pPr>
            <a:r>
              <a:rPr lang="en-US" sz="3800" b="1" u="sng" dirty="0">
                <a:solidFill>
                  <a:srgbClr val="FF0000"/>
                </a:solidFill>
                <a:latin typeface="Arial" panose="020B0604020202020204" pitchFamily="34" charset="0"/>
                <a:cs typeface="Arial" panose="020B0604020202020204" pitchFamily="34" charset="0"/>
              </a:rPr>
              <a:t>GỢI Ý:</a:t>
            </a:r>
          </a:p>
          <a:p>
            <a:pPr marL="1200150" lvl="2" indent="-285750">
              <a:lnSpc>
                <a:spcPct val="150000"/>
              </a:lnSpc>
              <a:buFontTx/>
              <a:buChar char="-"/>
            </a:pPr>
            <a:r>
              <a:rPr lang="en-US" sz="3800" dirty="0" err="1">
                <a:latin typeface="Arial" panose="020B0604020202020204" pitchFamily="34" charset="0"/>
                <a:cs typeface="Arial" panose="020B0604020202020204" pitchFamily="34" charset="0"/>
              </a:rPr>
              <a:t>Các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gì</a:t>
            </a:r>
            <a:r>
              <a:rPr lang="en-US" sz="3800" dirty="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a:latin typeface="Arial" panose="020B0604020202020204" pitchFamily="34" charset="0"/>
                <a:cs typeface="Arial" panose="020B0604020202020204" pitchFamily="34" charset="0"/>
              </a:rPr>
              <a:t>Vẻ</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mặt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a:latin typeface="Arial" panose="020B0604020202020204" pitchFamily="34" charset="0"/>
                <a:cs typeface="Arial" panose="020B0604020202020204" pitchFamily="34" charset="0"/>
              </a:rPr>
              <a:t>Đặt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tranh</a:t>
            </a:r>
            <a:r>
              <a:rPr 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35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1518" y="6754059"/>
            <a:ext cx="1636564" cy="1711235"/>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2200" y="3154132"/>
            <a:ext cx="6018489" cy="4404930"/>
          </a:xfrm>
          <a:prstGeom prst="rect">
            <a:avLst/>
          </a:prstGeom>
        </p:spPr>
      </p:pic>
      <p:sp>
        <p:nvSpPr>
          <p:cNvPr id="22" name="Rectangle 21"/>
          <p:cNvSpPr/>
          <p:nvPr/>
        </p:nvSpPr>
        <p:spPr>
          <a:xfrm>
            <a:off x="8533088" y="4761052"/>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Tranh 1: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Bạn gái tưới cho 3 chậu cây hoa.</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1518" y="6754059"/>
            <a:ext cx="1636564" cy="1711235"/>
          </a:xfrm>
          <a:prstGeom prst="rect">
            <a:avLst/>
          </a:prstGeom>
        </p:spPr>
      </p:pic>
      <p:sp>
        <p:nvSpPr>
          <p:cNvPr id="22" name="Rectangle 21"/>
          <p:cNvSpPr/>
          <p:nvPr/>
        </p:nvSpPr>
        <p:spPr>
          <a:xfrm>
            <a:off x="8533088" y="4761052"/>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Tranh 2: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Hai bạn nam làm rào bảo vệ cây non.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2843" y="2952367"/>
            <a:ext cx="5937203" cy="4758776"/>
          </a:xfrm>
          <a:prstGeom prst="rect">
            <a:avLst/>
          </a:prstGeom>
        </p:spPr>
      </p:pic>
    </p:spTree>
    <p:extLst>
      <p:ext uri="{BB962C8B-B14F-4D97-AF65-F5344CB8AC3E}">
        <p14:creationId xmlns:p14="http://schemas.microsoft.com/office/powerpoint/2010/main" val="5617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1518" y="6754059"/>
            <a:ext cx="1636564" cy="1711235"/>
          </a:xfrm>
          <a:prstGeom prst="rect">
            <a:avLst/>
          </a:prstGeom>
        </p:spPr>
      </p:pic>
      <p:sp>
        <p:nvSpPr>
          <p:cNvPr id="22" name="Rectangle 21"/>
          <p:cNvSpPr/>
          <p:nvPr/>
        </p:nvSpPr>
        <p:spPr>
          <a:xfrm>
            <a:off x="8679594" y="4269475"/>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Tranh 3: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bạn nữ bắt sâu, bảo vệ cây xanh.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3150" y="3265796"/>
            <a:ext cx="6494870" cy="4536758"/>
          </a:xfrm>
          <a:prstGeom prst="rect">
            <a:avLst/>
          </a:prstGeom>
        </p:spPr>
      </p:pic>
    </p:spTree>
    <p:extLst>
      <p:ext uri="{BB962C8B-B14F-4D97-AF65-F5344CB8AC3E}">
        <p14:creationId xmlns:p14="http://schemas.microsoft.com/office/powerpoint/2010/main" val="42932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3" name="AutoShape 3"/>
          <p:cNvSpPr/>
          <p:nvPr/>
        </p:nvSpPr>
        <p:spPr>
          <a:xfrm>
            <a:off x="1676400" y="1121155"/>
            <a:ext cx="15053788" cy="8129577"/>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07502">
            <a:off x="1401857" y="8090469"/>
            <a:ext cx="1885427" cy="169345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589">
            <a:off x="15861021" y="496943"/>
            <a:ext cx="1676107" cy="175258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3062">
            <a:off x="1864133" y="-266220"/>
            <a:ext cx="1139776" cy="362292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3589">
            <a:off x="15880901" y="8136872"/>
            <a:ext cx="1698574" cy="1739695"/>
          </a:xfrm>
          <a:prstGeom prst="rect">
            <a:avLst/>
          </a:prstGeom>
        </p:spPr>
      </p:pic>
      <p:sp>
        <p:nvSpPr>
          <p:cNvPr id="15" name="TextBox 5"/>
          <p:cNvSpPr txBox="1"/>
          <p:nvPr/>
        </p:nvSpPr>
        <p:spPr>
          <a:xfrm>
            <a:off x="2857888" y="1570997"/>
            <a:ext cx="12690811" cy="3616375"/>
          </a:xfrm>
          <a:prstGeom prst="rect">
            <a:avLst/>
          </a:prstGeom>
        </p:spPr>
        <p:txBody>
          <a:bodyPr lIns="0" tIns="0" rIns="0" bIns="0" rtlCol="0" anchor="t">
            <a:spAutoFit/>
          </a:bodyPr>
          <a:lstStyle/>
          <a:p>
            <a:pPr marL="0" lvl="0" indent="0" algn="just">
              <a:lnSpc>
                <a:spcPts val="9359"/>
              </a:lnSpc>
              <a:spcBef>
                <a:spcPct val="0"/>
              </a:spcBef>
            </a:pPr>
            <a:r>
              <a:rPr lang="en-US" sz="4800" b="1" i="1" u="none" dirty="0">
                <a:solidFill>
                  <a:srgbClr val="7F73E3"/>
                </a:solidFill>
                <a:latin typeface="Arial" panose="020B0604020202020204" pitchFamily="34" charset="0"/>
                <a:cs typeface="Arial" panose="020B0604020202020204" pitchFamily="34" charset="0"/>
              </a:rPr>
              <a:t>2. </a:t>
            </a:r>
            <a:r>
              <a:rPr lang="en-US" sz="4800" b="1" i="1" u="none" dirty="0" err="1">
                <a:solidFill>
                  <a:srgbClr val="7F73E3"/>
                </a:solidFill>
                <a:latin typeface="Arial" panose="020B0604020202020204" pitchFamily="34" charset="0"/>
                <a:cs typeface="Arial" panose="020B0604020202020204" pitchFamily="34" charset="0"/>
              </a:rPr>
              <a:t>Dựa</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vào</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những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điều</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vừa</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nói</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hãy</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viết</a:t>
            </a:r>
            <a:r>
              <a:rPr lang="en-US" sz="4800" b="1" i="1" u="none" dirty="0">
                <a:solidFill>
                  <a:srgbClr val="7F73E3"/>
                </a:solidFill>
                <a:latin typeface="Arial" panose="020B0604020202020204" pitchFamily="34" charset="0"/>
                <a:cs typeface="Arial" panose="020B0604020202020204" pitchFamily="34" charset="0"/>
              </a:rPr>
              <a:t> 4 – 5 </a:t>
            </a:r>
            <a:r>
              <a:rPr lang="en-US" sz="4800" b="1" i="1" u="none" dirty="0" err="1">
                <a:solidFill>
                  <a:srgbClr val="7F73E3"/>
                </a:solidFill>
                <a:latin typeface="Arial" panose="020B0604020202020204" pitchFamily="34" charset="0"/>
                <a:cs typeface="Arial" panose="020B0604020202020204" pitchFamily="34" charset="0"/>
              </a:rPr>
              <a:t>câu</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về</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hoạt</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động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của</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các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bạn</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nhỏ</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trong</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bức</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tranh</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em</a:t>
            </a:r>
            <a:r>
              <a:rPr lang="en-US" sz="4800" b="1" i="1" u="none" dirty="0">
                <a:solidFill>
                  <a:srgbClr val="7F73E3"/>
                </a:solidFill>
                <a:latin typeface="Arial" panose="020B0604020202020204" pitchFamily="34" charset="0"/>
                <a:cs typeface="Arial" panose="020B0604020202020204" pitchFamily="34" charset="0"/>
              </a:rPr>
              <a:t> </a:t>
            </a:r>
            <a:r>
              <a:rPr lang="en-US" sz="4800" b="1" i="1" u="none" dirty="0" err="1">
                <a:solidFill>
                  <a:srgbClr val="7F73E3"/>
                </a:solidFill>
                <a:latin typeface="Arial" panose="020B0604020202020204" pitchFamily="34" charset="0"/>
                <a:cs typeface="Arial" panose="020B0604020202020204" pitchFamily="34" charset="0"/>
              </a:rPr>
              <a:t>thích</a:t>
            </a:r>
            <a:r>
              <a:rPr lang="en-US" sz="4800" b="1" i="1" u="none" dirty="0">
                <a:solidFill>
                  <a:srgbClr val="7F73E3"/>
                </a:solidFill>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rotWithShape="1">
          <a:blip r:embed="rId10">
            <a:extLst>
              <a:ext uri="{28A0092B-C50C-407E-A947-70E740481C1C}">
                <a14:useLocalDpi xmlns:a14="http://schemas.microsoft.com/office/drawing/2010/main" val="0"/>
              </a:ext>
            </a:extLst>
          </a:blip>
          <a:srcRect t="5746" r="7778" b="10680"/>
          <a:stretch/>
        </p:blipFill>
        <p:spPr>
          <a:xfrm>
            <a:off x="6344930" y="5222408"/>
            <a:ext cx="5716725" cy="3784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3" name="AutoShape 3"/>
          <p:cNvSpPr/>
          <p:nvPr/>
        </p:nvSpPr>
        <p:spPr>
          <a:xfrm>
            <a:off x="1676400" y="1121155"/>
            <a:ext cx="15053788" cy="8129577"/>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07502">
            <a:off x="1401857" y="8090469"/>
            <a:ext cx="1885427" cy="169345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589">
            <a:off x="15861021" y="496943"/>
            <a:ext cx="1676107" cy="175258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3062">
            <a:off x="1864133" y="-266220"/>
            <a:ext cx="1139776" cy="362292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3589">
            <a:off x="15880901" y="8136872"/>
            <a:ext cx="1698574" cy="1739695"/>
          </a:xfrm>
          <a:prstGeom prst="rect">
            <a:avLst/>
          </a:prstGeom>
        </p:spPr>
      </p:pic>
      <p:sp>
        <p:nvSpPr>
          <p:cNvPr id="15" name="TextBox 5"/>
          <p:cNvSpPr txBox="1"/>
          <p:nvPr/>
        </p:nvSpPr>
        <p:spPr>
          <a:xfrm>
            <a:off x="2857889" y="1570997"/>
            <a:ext cx="1923300" cy="1044197"/>
          </a:xfrm>
          <a:prstGeom prst="rect">
            <a:avLst/>
          </a:prstGeom>
        </p:spPr>
        <p:txBody>
          <a:bodyPr wrap="square" lIns="0" tIns="0" rIns="0" bIns="0" rtlCol="0" anchor="t">
            <a:spAutoFit/>
          </a:bodyPr>
          <a:lstStyle/>
          <a:p>
            <a:pPr marL="0" lvl="0" indent="0" algn="just">
              <a:lnSpc>
                <a:spcPts val="9359"/>
              </a:lnSpc>
              <a:spcBef>
                <a:spcPct val="0"/>
              </a:spcBef>
            </a:pPr>
            <a:r>
              <a:rPr lang="en-US" sz="4800" b="1" i="1" u="sng" dirty="0" err="1">
                <a:solidFill>
                  <a:srgbClr val="FF0000"/>
                </a:solidFill>
                <a:latin typeface="Arial" panose="020B0604020202020204" pitchFamily="34" charset="0"/>
                <a:cs typeface="Arial" panose="020B0604020202020204" pitchFamily="34" charset="0"/>
              </a:rPr>
              <a:t>Ví</a:t>
            </a:r>
            <a:r>
              <a:rPr lang="en-US" sz="4800" b="1" i="1" u="sng" dirty="0">
                <a:solidFill>
                  <a:srgbClr val="FF0000"/>
                </a:solidFill>
                <a:latin typeface="Arial" panose="020B0604020202020204" pitchFamily="34" charset="0"/>
                <a:cs typeface="Arial" panose="020B0604020202020204" pitchFamily="34" charset="0"/>
              </a:rPr>
              <a:t> </a:t>
            </a:r>
            <a:r>
              <a:rPr lang="en-US" sz="4800" b="1" i="1" u="sng" dirty="0" err="1">
                <a:solidFill>
                  <a:srgbClr val="FF0000"/>
                </a:solidFill>
                <a:latin typeface="Arial" panose="020B0604020202020204" pitchFamily="34" charset="0"/>
                <a:cs typeface="Arial" panose="020B0604020202020204" pitchFamily="34" charset="0"/>
              </a:rPr>
              <a:t>dụ</a:t>
            </a:r>
            <a:r>
              <a:rPr lang="en-US" sz="4800" b="1" i="1" u="sng" dirty="0">
                <a:solidFill>
                  <a:srgbClr val="FF0000"/>
                </a:solidFill>
                <a:latin typeface="Arial" panose="020B0604020202020204" pitchFamily="34" charset="0"/>
                <a:cs typeface="Arial" panose="020B0604020202020204" pitchFamily="34" charset="0"/>
              </a:rPr>
              <a:t>:</a:t>
            </a:r>
          </a:p>
        </p:txBody>
      </p:sp>
      <p:sp>
        <p:nvSpPr>
          <p:cNvPr id="2" name="Rectangle 1"/>
          <p:cNvSpPr/>
          <p:nvPr/>
        </p:nvSpPr>
        <p:spPr>
          <a:xfrm>
            <a:off x="2462998" y="3136177"/>
            <a:ext cx="13480591" cy="4939814"/>
          </a:xfrm>
          <a:prstGeom prst="rect">
            <a:avLst/>
          </a:prstGeom>
        </p:spPr>
        <p:txBody>
          <a:bodyPr wrap="square">
            <a:spAutoFit/>
          </a:bodyPr>
          <a:lstStyle/>
          <a:p>
            <a:pPr algn="just">
              <a:lnSpc>
                <a:spcPct val="150000"/>
              </a:lnSpc>
              <a:spcBef>
                <a:spcPts val="700"/>
              </a:spcBef>
              <a:spcAft>
                <a:spcPts val="7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   Tôi thích bức tranh bạn nữ bắt sâu bảo vệ cây rau. Bạn ăn mặc rất gọn gàng, họp vệ sinh: chân đi ủng, tay đeo gàng, tóc buộc gọn. Vẻ mặt bạn rất tươi vui. Những cây rau xanh tươi được bạn chăm sóc có vẻ rất hớn hở. Tôi đặt tên cho bức tranh</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là: 'Người bạn của cây xanh”.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5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248</Words>
  <Application>Microsoft Office PowerPoint</Application>
  <PresentationFormat>Custom</PresentationFormat>
  <Paragraphs>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5</cp:revision>
  <dcterms:created xsi:type="dcterms:W3CDTF">2006-08-16T00:00:00Z</dcterms:created>
  <dcterms:modified xsi:type="dcterms:W3CDTF">2026-02-06T03:25:02Z</dcterms:modified>
  <dc:identifier>DAEtaqAS4dU</dc:identifier>
</cp:coreProperties>
</file>